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67" r:id="rId3"/>
    <p:sldId id="257" r:id="rId4"/>
    <p:sldId id="264" r:id="rId5"/>
    <p:sldId id="259" r:id="rId6"/>
    <p:sldId id="260" r:id="rId7"/>
    <p:sldId id="265" r:id="rId8"/>
    <p:sldId id="261" r:id="rId9"/>
    <p:sldId id="262"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EB9D3-AED0-4264-8D6D-A47435312EE5}" v="19" dt="2026-03-22T15:19:00.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b Bbc" userId="9665e05f2064f859" providerId="LiveId" clId="{7C201821-5F11-4022-93C8-B3FB69773F4A}"/>
    <pc:docChg chg="custSel addSld modSld">
      <pc:chgData name="Abb Bbc" userId="9665e05f2064f859" providerId="LiveId" clId="{7C201821-5F11-4022-93C8-B3FB69773F4A}" dt="2026-03-22T15:19:00.508" v="912"/>
      <pc:docMkLst>
        <pc:docMk/>
      </pc:docMkLst>
      <pc:sldChg chg="modSp mod modTransition">
        <pc:chgData name="Abb Bbc" userId="9665e05f2064f859" providerId="LiveId" clId="{7C201821-5F11-4022-93C8-B3FB69773F4A}" dt="2026-03-22T15:19:00.508" v="912"/>
        <pc:sldMkLst>
          <pc:docMk/>
          <pc:sldMk cId="109857222" sldId="256"/>
        </pc:sldMkLst>
        <pc:spChg chg="mod">
          <ac:chgData name="Abb Bbc" userId="9665e05f2064f859" providerId="LiveId" clId="{7C201821-5F11-4022-93C8-B3FB69773F4A}" dt="2026-03-16T09:52:22.367" v="99" actId="20577"/>
          <ac:spMkLst>
            <pc:docMk/>
            <pc:sldMk cId="109857222" sldId="256"/>
            <ac:spMk id="3" creationId="{00000000-0000-0000-0000-000000000000}"/>
          </ac:spMkLst>
        </pc:spChg>
      </pc:sldChg>
      <pc:sldChg chg="modSp mod">
        <pc:chgData name="Abb Bbc" userId="9665e05f2064f859" providerId="LiveId" clId="{7C201821-5F11-4022-93C8-B3FB69773F4A}" dt="2026-03-22T14:32:00.177" v="831" actId="12"/>
        <pc:sldMkLst>
          <pc:docMk/>
          <pc:sldMk cId="211094576" sldId="257"/>
        </pc:sldMkLst>
        <pc:spChg chg="mod">
          <ac:chgData name="Abb Bbc" userId="9665e05f2064f859" providerId="LiveId" clId="{7C201821-5F11-4022-93C8-B3FB69773F4A}" dt="2026-03-22T14:32:00.177" v="831" actId="12"/>
          <ac:spMkLst>
            <pc:docMk/>
            <pc:sldMk cId="211094576" sldId="257"/>
            <ac:spMk id="3" creationId="{4CA824B8-14E8-68E5-26F5-22CD62D48004}"/>
          </ac:spMkLst>
        </pc:spChg>
      </pc:sldChg>
      <pc:sldChg chg="delSp modSp mod">
        <pc:chgData name="Abb Bbc" userId="9665e05f2064f859" providerId="LiveId" clId="{7C201821-5F11-4022-93C8-B3FB69773F4A}" dt="2026-03-22T14:34:52.854" v="897" actId="113"/>
        <pc:sldMkLst>
          <pc:docMk/>
          <pc:sldMk cId="3201275017" sldId="260"/>
        </pc:sldMkLst>
        <pc:spChg chg="mod">
          <ac:chgData name="Abb Bbc" userId="9665e05f2064f859" providerId="LiveId" clId="{7C201821-5F11-4022-93C8-B3FB69773F4A}" dt="2026-03-22T14:34:18.086" v="896" actId="20577"/>
          <ac:spMkLst>
            <pc:docMk/>
            <pc:sldMk cId="3201275017" sldId="260"/>
            <ac:spMk id="2" creationId="{B7E2A28A-7838-CE0C-B758-58508BBCDA4D}"/>
          </ac:spMkLst>
        </pc:spChg>
        <pc:spChg chg="mod">
          <ac:chgData name="Abb Bbc" userId="9665e05f2064f859" providerId="LiveId" clId="{7C201821-5F11-4022-93C8-B3FB69773F4A}" dt="2026-03-22T14:34:52.854" v="897" actId="113"/>
          <ac:spMkLst>
            <pc:docMk/>
            <pc:sldMk cId="3201275017" sldId="260"/>
            <ac:spMk id="3" creationId="{8782DB54-F444-8D37-750C-042FBE96359E}"/>
          </ac:spMkLst>
        </pc:spChg>
      </pc:sldChg>
      <pc:sldChg chg="modSp mod modTransition">
        <pc:chgData name="Abb Bbc" userId="9665e05f2064f859" providerId="LiveId" clId="{7C201821-5F11-4022-93C8-B3FB69773F4A}" dt="2026-03-22T15:17:54.592" v="900"/>
        <pc:sldMkLst>
          <pc:docMk/>
          <pc:sldMk cId="1336422011" sldId="263"/>
        </pc:sldMkLst>
        <pc:spChg chg="mod">
          <ac:chgData name="Abb Bbc" userId="9665e05f2064f859" providerId="LiveId" clId="{7C201821-5F11-4022-93C8-B3FB69773F4A}" dt="2026-03-22T14:39:52.722" v="899" actId="20577"/>
          <ac:spMkLst>
            <pc:docMk/>
            <pc:sldMk cId="1336422011" sldId="263"/>
            <ac:spMk id="3" creationId="{28E22898-1A17-00C5-618D-56A0F04F6D45}"/>
          </ac:spMkLst>
        </pc:spChg>
      </pc:sldChg>
      <pc:sldChg chg="delSp modSp mod">
        <pc:chgData name="Abb Bbc" userId="9665e05f2064f859" providerId="LiveId" clId="{7C201821-5F11-4022-93C8-B3FB69773F4A}" dt="2026-03-15T17:25:56.333" v="38" actId="20577"/>
        <pc:sldMkLst>
          <pc:docMk/>
          <pc:sldMk cId="3661793813" sldId="265"/>
        </pc:sldMkLst>
        <pc:spChg chg="mod">
          <ac:chgData name="Abb Bbc" userId="9665e05f2064f859" providerId="LiveId" clId="{7C201821-5F11-4022-93C8-B3FB69773F4A}" dt="2026-03-15T17:25:56.333" v="38" actId="20577"/>
          <ac:spMkLst>
            <pc:docMk/>
            <pc:sldMk cId="3661793813" sldId="265"/>
            <ac:spMk id="2" creationId="{09062579-22CC-DC54-FEED-BBA65563B597}"/>
          </ac:spMkLst>
        </pc:spChg>
        <pc:spChg chg="mod">
          <ac:chgData name="Abb Bbc" userId="9665e05f2064f859" providerId="LiveId" clId="{7C201821-5F11-4022-93C8-B3FB69773F4A}" dt="2026-03-15T17:23:02.447" v="6" actId="20577"/>
          <ac:spMkLst>
            <pc:docMk/>
            <pc:sldMk cId="3661793813" sldId="265"/>
            <ac:spMk id="3" creationId="{086A3356-7E2E-124C-967B-EBEE18056CEF}"/>
          </ac:spMkLst>
        </pc:spChg>
      </pc:sldChg>
      <pc:sldChg chg="delSp modSp new mod">
        <pc:chgData name="Abb Bbc" userId="9665e05f2064f859" providerId="LiveId" clId="{7C201821-5F11-4022-93C8-B3FB69773F4A}" dt="2026-03-16T10:14:15.948" v="830" actId="20577"/>
        <pc:sldMkLst>
          <pc:docMk/>
          <pc:sldMk cId="822784876" sldId="267"/>
        </pc:sldMkLst>
        <pc:spChg chg="mod">
          <ac:chgData name="Abb Bbc" userId="9665e05f2064f859" providerId="LiveId" clId="{7C201821-5F11-4022-93C8-B3FB69773F4A}" dt="2026-03-16T09:56:36.777" v="144" actId="20577"/>
          <ac:spMkLst>
            <pc:docMk/>
            <pc:sldMk cId="822784876" sldId="267"/>
            <ac:spMk id="2" creationId="{F3325F66-3705-E80F-D3E2-F5A63EEA6EC0}"/>
          </ac:spMkLst>
        </pc:spChg>
        <pc:spChg chg="mod">
          <ac:chgData name="Abb Bbc" userId="9665e05f2064f859" providerId="LiveId" clId="{7C201821-5F11-4022-93C8-B3FB69773F4A}" dt="2026-03-16T10:14:15.948" v="830" actId="20577"/>
          <ac:spMkLst>
            <pc:docMk/>
            <pc:sldMk cId="822784876" sldId="267"/>
            <ac:spMk id="3" creationId="{23696E4E-DEE7-E435-43FC-90E94C19070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FCC0A3-61C4-48D8-A00E-60FD12AE1B4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2A2A2CE-9992-44C5-9016-3D10BE6AB6CE}">
      <dgm:prSet/>
      <dgm:spPr/>
      <dgm:t>
        <a:bodyPr/>
        <a:lstStyle/>
        <a:p>
          <a:r>
            <a:rPr lang="en-GB"/>
            <a:t>Identify possible psychological or physical illness.</a:t>
          </a:r>
          <a:endParaRPr lang="en-US"/>
        </a:p>
      </dgm:t>
    </dgm:pt>
    <dgm:pt modelId="{BFA93EE0-09CB-46F3-9605-D5E51B35C377}" type="parTrans" cxnId="{0DBF90F6-49FF-4CA0-B318-7D774446DD97}">
      <dgm:prSet/>
      <dgm:spPr/>
      <dgm:t>
        <a:bodyPr/>
        <a:lstStyle/>
        <a:p>
          <a:endParaRPr lang="en-US"/>
        </a:p>
      </dgm:t>
    </dgm:pt>
    <dgm:pt modelId="{4E691F6A-0D4B-44D2-95B4-966BA3218447}" type="sibTrans" cxnId="{0DBF90F6-49FF-4CA0-B318-7D774446DD97}">
      <dgm:prSet/>
      <dgm:spPr/>
      <dgm:t>
        <a:bodyPr/>
        <a:lstStyle/>
        <a:p>
          <a:endParaRPr lang="en-US"/>
        </a:p>
      </dgm:t>
    </dgm:pt>
    <dgm:pt modelId="{C8565A08-2CC3-4CDB-A004-BD838467B445}">
      <dgm:prSet/>
      <dgm:spPr/>
      <dgm:t>
        <a:bodyPr/>
        <a:lstStyle/>
        <a:p>
          <a:r>
            <a:rPr lang="en-GB"/>
            <a:t>Care plan adjustment</a:t>
          </a:r>
          <a:endParaRPr lang="en-US"/>
        </a:p>
      </dgm:t>
    </dgm:pt>
    <dgm:pt modelId="{8511C8B4-B35A-49ED-9249-DC358D829CEC}" type="parTrans" cxnId="{687FE1F5-3832-4E9E-82AA-C851DBDF2A82}">
      <dgm:prSet/>
      <dgm:spPr/>
      <dgm:t>
        <a:bodyPr/>
        <a:lstStyle/>
        <a:p>
          <a:endParaRPr lang="en-US"/>
        </a:p>
      </dgm:t>
    </dgm:pt>
    <dgm:pt modelId="{23D0D752-A9E8-4220-AABA-AAF379EDF663}" type="sibTrans" cxnId="{687FE1F5-3832-4E9E-82AA-C851DBDF2A82}">
      <dgm:prSet/>
      <dgm:spPr/>
      <dgm:t>
        <a:bodyPr/>
        <a:lstStyle/>
        <a:p>
          <a:endParaRPr lang="en-US"/>
        </a:p>
      </dgm:t>
    </dgm:pt>
    <dgm:pt modelId="{FACC5AB1-0894-420E-94B2-B8D8491F17B1}">
      <dgm:prSet/>
      <dgm:spPr/>
      <dgm:t>
        <a:bodyPr/>
        <a:lstStyle/>
        <a:p>
          <a:r>
            <a:rPr lang="en-GB"/>
            <a:t>Ensure the service user receives proper intervention.</a:t>
          </a:r>
          <a:endParaRPr lang="en-US"/>
        </a:p>
      </dgm:t>
    </dgm:pt>
    <dgm:pt modelId="{853AFE02-72E8-45E1-8588-50DF98CAA8D3}" type="parTrans" cxnId="{CFDDCCE8-52BB-4B4A-957D-FAE68AB11BCE}">
      <dgm:prSet/>
      <dgm:spPr/>
      <dgm:t>
        <a:bodyPr/>
        <a:lstStyle/>
        <a:p>
          <a:endParaRPr lang="en-US"/>
        </a:p>
      </dgm:t>
    </dgm:pt>
    <dgm:pt modelId="{9F67D8CF-0CEC-4A4A-8466-8349645E3E5F}" type="sibTrans" cxnId="{CFDDCCE8-52BB-4B4A-957D-FAE68AB11BCE}">
      <dgm:prSet/>
      <dgm:spPr/>
      <dgm:t>
        <a:bodyPr/>
        <a:lstStyle/>
        <a:p>
          <a:endParaRPr lang="en-US"/>
        </a:p>
      </dgm:t>
    </dgm:pt>
    <dgm:pt modelId="{AD76D2CF-11D1-42EC-884E-E9A6A112A36F}">
      <dgm:prSet/>
      <dgm:spPr/>
      <dgm:t>
        <a:bodyPr/>
        <a:lstStyle/>
        <a:p>
          <a:r>
            <a:rPr lang="en-GB"/>
            <a:t>This reflects person centred and coordinated care (NHS England, 2023).</a:t>
          </a:r>
          <a:endParaRPr lang="en-US"/>
        </a:p>
      </dgm:t>
    </dgm:pt>
    <dgm:pt modelId="{B02005FF-0F36-4CCE-B868-F5C3AF644E95}" type="parTrans" cxnId="{AE2BDC7F-0A32-45BE-BC6D-D255FE97D41E}">
      <dgm:prSet/>
      <dgm:spPr/>
      <dgm:t>
        <a:bodyPr/>
        <a:lstStyle/>
        <a:p>
          <a:endParaRPr lang="en-US"/>
        </a:p>
      </dgm:t>
    </dgm:pt>
    <dgm:pt modelId="{845AF172-290D-4551-9E23-971B058D7CB7}" type="sibTrans" cxnId="{AE2BDC7F-0A32-45BE-BC6D-D255FE97D41E}">
      <dgm:prSet/>
      <dgm:spPr/>
      <dgm:t>
        <a:bodyPr/>
        <a:lstStyle/>
        <a:p>
          <a:endParaRPr lang="en-US"/>
        </a:p>
      </dgm:t>
    </dgm:pt>
    <dgm:pt modelId="{D57503A0-5CDE-4152-A5C1-58D7873A38A9}" type="pres">
      <dgm:prSet presAssocID="{78FCC0A3-61C4-48D8-A00E-60FD12AE1B42}" presName="root" presStyleCnt="0">
        <dgm:presLayoutVars>
          <dgm:dir/>
          <dgm:resizeHandles val="exact"/>
        </dgm:presLayoutVars>
      </dgm:prSet>
      <dgm:spPr/>
    </dgm:pt>
    <dgm:pt modelId="{1C13093F-DA1A-415B-8DC5-9FD78E61650D}" type="pres">
      <dgm:prSet presAssocID="{C2A2A2CE-9992-44C5-9016-3D10BE6AB6CE}" presName="compNode" presStyleCnt="0"/>
      <dgm:spPr/>
    </dgm:pt>
    <dgm:pt modelId="{33F2B959-7CF4-4FC3-BE9A-7872A5E85FF4}" type="pres">
      <dgm:prSet presAssocID="{C2A2A2CE-9992-44C5-9016-3D10BE6AB6CE}" presName="bgRect" presStyleLbl="bgShp" presStyleIdx="0" presStyleCnt="4"/>
      <dgm:spPr/>
    </dgm:pt>
    <dgm:pt modelId="{03E807F4-3B70-4C94-825B-0150848C5F0B}" type="pres">
      <dgm:prSet presAssocID="{C2A2A2CE-9992-44C5-9016-3D10BE6AB6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0645039-1E22-42FF-AEC2-448A51CEE18F}" type="pres">
      <dgm:prSet presAssocID="{C2A2A2CE-9992-44C5-9016-3D10BE6AB6CE}" presName="spaceRect" presStyleCnt="0"/>
      <dgm:spPr/>
    </dgm:pt>
    <dgm:pt modelId="{35E19AC2-CDB3-41DD-BB84-19B2E0817200}" type="pres">
      <dgm:prSet presAssocID="{C2A2A2CE-9992-44C5-9016-3D10BE6AB6CE}" presName="parTx" presStyleLbl="revTx" presStyleIdx="0" presStyleCnt="4">
        <dgm:presLayoutVars>
          <dgm:chMax val="0"/>
          <dgm:chPref val="0"/>
        </dgm:presLayoutVars>
      </dgm:prSet>
      <dgm:spPr/>
    </dgm:pt>
    <dgm:pt modelId="{FA665623-652F-4B3B-9206-8C8A09A296D7}" type="pres">
      <dgm:prSet presAssocID="{4E691F6A-0D4B-44D2-95B4-966BA3218447}" presName="sibTrans" presStyleCnt="0"/>
      <dgm:spPr/>
    </dgm:pt>
    <dgm:pt modelId="{B5D46AF7-155E-49F5-82E1-38491AEC469C}" type="pres">
      <dgm:prSet presAssocID="{C8565A08-2CC3-4CDB-A004-BD838467B445}" presName="compNode" presStyleCnt="0"/>
      <dgm:spPr/>
    </dgm:pt>
    <dgm:pt modelId="{53E352DC-A778-45EE-B947-3B7B50460A30}" type="pres">
      <dgm:prSet presAssocID="{C8565A08-2CC3-4CDB-A004-BD838467B445}" presName="bgRect" presStyleLbl="bgShp" presStyleIdx="1" presStyleCnt="4"/>
      <dgm:spPr/>
    </dgm:pt>
    <dgm:pt modelId="{E4E8FBA9-2A13-4D06-A624-7883397EDAB4}" type="pres">
      <dgm:prSet presAssocID="{C8565A08-2CC3-4CDB-A004-BD838467B4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BB429EC-B96B-4A89-AB66-81CE5DBAB0BC}" type="pres">
      <dgm:prSet presAssocID="{C8565A08-2CC3-4CDB-A004-BD838467B445}" presName="spaceRect" presStyleCnt="0"/>
      <dgm:spPr/>
    </dgm:pt>
    <dgm:pt modelId="{82C1104B-ED12-4E6E-86C6-07A6E9C4A12C}" type="pres">
      <dgm:prSet presAssocID="{C8565A08-2CC3-4CDB-A004-BD838467B445}" presName="parTx" presStyleLbl="revTx" presStyleIdx="1" presStyleCnt="4">
        <dgm:presLayoutVars>
          <dgm:chMax val="0"/>
          <dgm:chPref val="0"/>
        </dgm:presLayoutVars>
      </dgm:prSet>
      <dgm:spPr/>
    </dgm:pt>
    <dgm:pt modelId="{EE5407CB-3166-4388-93E6-6F4D6841E047}" type="pres">
      <dgm:prSet presAssocID="{23D0D752-A9E8-4220-AABA-AAF379EDF663}" presName="sibTrans" presStyleCnt="0"/>
      <dgm:spPr/>
    </dgm:pt>
    <dgm:pt modelId="{D4069570-A939-4D08-A2AB-9152A31E453A}" type="pres">
      <dgm:prSet presAssocID="{FACC5AB1-0894-420E-94B2-B8D8491F17B1}" presName="compNode" presStyleCnt="0"/>
      <dgm:spPr/>
    </dgm:pt>
    <dgm:pt modelId="{766EB40F-08FB-4EB4-BD51-C94A473631A8}" type="pres">
      <dgm:prSet presAssocID="{FACC5AB1-0894-420E-94B2-B8D8491F17B1}" presName="bgRect" presStyleLbl="bgShp" presStyleIdx="2" presStyleCnt="4"/>
      <dgm:spPr/>
    </dgm:pt>
    <dgm:pt modelId="{33C7E8AC-B041-47D3-AA96-5514FCF7B1F9}" type="pres">
      <dgm:prSet presAssocID="{FACC5AB1-0894-420E-94B2-B8D8491F17B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91CCB9E8-9979-4067-BA64-DC6511992288}" type="pres">
      <dgm:prSet presAssocID="{FACC5AB1-0894-420E-94B2-B8D8491F17B1}" presName="spaceRect" presStyleCnt="0"/>
      <dgm:spPr/>
    </dgm:pt>
    <dgm:pt modelId="{D4AAE3B5-92E1-4B42-8557-547F3F3D2E09}" type="pres">
      <dgm:prSet presAssocID="{FACC5AB1-0894-420E-94B2-B8D8491F17B1}" presName="parTx" presStyleLbl="revTx" presStyleIdx="2" presStyleCnt="4">
        <dgm:presLayoutVars>
          <dgm:chMax val="0"/>
          <dgm:chPref val="0"/>
        </dgm:presLayoutVars>
      </dgm:prSet>
      <dgm:spPr/>
    </dgm:pt>
    <dgm:pt modelId="{DCE5E44E-CA32-4757-975C-1F24C38389A2}" type="pres">
      <dgm:prSet presAssocID="{9F67D8CF-0CEC-4A4A-8466-8349645E3E5F}" presName="sibTrans" presStyleCnt="0"/>
      <dgm:spPr/>
    </dgm:pt>
    <dgm:pt modelId="{2C2E0EAB-BDD0-43C0-A35B-5C515D257403}" type="pres">
      <dgm:prSet presAssocID="{AD76D2CF-11D1-42EC-884E-E9A6A112A36F}" presName="compNode" presStyleCnt="0"/>
      <dgm:spPr/>
    </dgm:pt>
    <dgm:pt modelId="{AE793217-3BDF-49FE-A2A1-CC68E683B051}" type="pres">
      <dgm:prSet presAssocID="{AD76D2CF-11D1-42EC-884E-E9A6A112A36F}" presName="bgRect" presStyleLbl="bgShp" presStyleIdx="3" presStyleCnt="4"/>
      <dgm:spPr/>
    </dgm:pt>
    <dgm:pt modelId="{09C597CA-2D0C-458A-909C-F9466F7F5192}" type="pres">
      <dgm:prSet presAssocID="{AD76D2CF-11D1-42EC-884E-E9A6A112A3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F44D8D28-2F2C-423A-852A-67CEA111CBFD}" type="pres">
      <dgm:prSet presAssocID="{AD76D2CF-11D1-42EC-884E-E9A6A112A36F}" presName="spaceRect" presStyleCnt="0"/>
      <dgm:spPr/>
    </dgm:pt>
    <dgm:pt modelId="{220E9AE9-0151-4175-971D-E799459939F5}" type="pres">
      <dgm:prSet presAssocID="{AD76D2CF-11D1-42EC-884E-E9A6A112A36F}" presName="parTx" presStyleLbl="revTx" presStyleIdx="3" presStyleCnt="4">
        <dgm:presLayoutVars>
          <dgm:chMax val="0"/>
          <dgm:chPref val="0"/>
        </dgm:presLayoutVars>
      </dgm:prSet>
      <dgm:spPr/>
    </dgm:pt>
  </dgm:ptLst>
  <dgm:cxnLst>
    <dgm:cxn modelId="{35615517-124E-4AC6-AD16-F7263B410DF1}" type="presOf" srcId="{C8565A08-2CC3-4CDB-A004-BD838467B445}" destId="{82C1104B-ED12-4E6E-86C6-07A6E9C4A12C}" srcOrd="0" destOrd="0" presId="urn:microsoft.com/office/officeart/2018/2/layout/IconVerticalSolidList"/>
    <dgm:cxn modelId="{AAA6F65C-179B-4917-82E4-3D0BCC2290E1}" type="presOf" srcId="{C2A2A2CE-9992-44C5-9016-3D10BE6AB6CE}" destId="{35E19AC2-CDB3-41DD-BB84-19B2E0817200}" srcOrd="0" destOrd="0" presId="urn:microsoft.com/office/officeart/2018/2/layout/IconVerticalSolidList"/>
    <dgm:cxn modelId="{AE2BDC7F-0A32-45BE-BC6D-D255FE97D41E}" srcId="{78FCC0A3-61C4-48D8-A00E-60FD12AE1B42}" destId="{AD76D2CF-11D1-42EC-884E-E9A6A112A36F}" srcOrd="3" destOrd="0" parTransId="{B02005FF-0F36-4CCE-B868-F5C3AF644E95}" sibTransId="{845AF172-290D-4551-9E23-971B058D7CB7}"/>
    <dgm:cxn modelId="{DE18D081-00A4-45EB-9287-D95ACF94C918}" type="presOf" srcId="{78FCC0A3-61C4-48D8-A00E-60FD12AE1B42}" destId="{D57503A0-5CDE-4152-A5C1-58D7873A38A9}" srcOrd="0" destOrd="0" presId="urn:microsoft.com/office/officeart/2018/2/layout/IconVerticalSolidList"/>
    <dgm:cxn modelId="{EE1FDC82-431F-4D94-8780-4EDAFE295514}" type="presOf" srcId="{FACC5AB1-0894-420E-94B2-B8D8491F17B1}" destId="{D4AAE3B5-92E1-4B42-8557-547F3F3D2E09}" srcOrd="0" destOrd="0" presId="urn:microsoft.com/office/officeart/2018/2/layout/IconVerticalSolidList"/>
    <dgm:cxn modelId="{94FFA288-BAEF-41B1-BA76-C041759DAB96}" type="presOf" srcId="{AD76D2CF-11D1-42EC-884E-E9A6A112A36F}" destId="{220E9AE9-0151-4175-971D-E799459939F5}" srcOrd="0" destOrd="0" presId="urn:microsoft.com/office/officeart/2018/2/layout/IconVerticalSolidList"/>
    <dgm:cxn modelId="{CFDDCCE8-52BB-4B4A-957D-FAE68AB11BCE}" srcId="{78FCC0A3-61C4-48D8-A00E-60FD12AE1B42}" destId="{FACC5AB1-0894-420E-94B2-B8D8491F17B1}" srcOrd="2" destOrd="0" parTransId="{853AFE02-72E8-45E1-8588-50DF98CAA8D3}" sibTransId="{9F67D8CF-0CEC-4A4A-8466-8349645E3E5F}"/>
    <dgm:cxn modelId="{687FE1F5-3832-4E9E-82AA-C851DBDF2A82}" srcId="{78FCC0A3-61C4-48D8-A00E-60FD12AE1B42}" destId="{C8565A08-2CC3-4CDB-A004-BD838467B445}" srcOrd="1" destOrd="0" parTransId="{8511C8B4-B35A-49ED-9249-DC358D829CEC}" sibTransId="{23D0D752-A9E8-4220-AABA-AAF379EDF663}"/>
    <dgm:cxn modelId="{0DBF90F6-49FF-4CA0-B318-7D774446DD97}" srcId="{78FCC0A3-61C4-48D8-A00E-60FD12AE1B42}" destId="{C2A2A2CE-9992-44C5-9016-3D10BE6AB6CE}" srcOrd="0" destOrd="0" parTransId="{BFA93EE0-09CB-46F3-9605-D5E51B35C377}" sibTransId="{4E691F6A-0D4B-44D2-95B4-966BA3218447}"/>
    <dgm:cxn modelId="{DC4C3BDB-A941-4AAE-A355-FD05EF835A54}" type="presParOf" srcId="{D57503A0-5CDE-4152-A5C1-58D7873A38A9}" destId="{1C13093F-DA1A-415B-8DC5-9FD78E61650D}" srcOrd="0" destOrd="0" presId="urn:microsoft.com/office/officeart/2018/2/layout/IconVerticalSolidList"/>
    <dgm:cxn modelId="{B29A9395-863F-46EE-9325-30729B7EB3AD}" type="presParOf" srcId="{1C13093F-DA1A-415B-8DC5-9FD78E61650D}" destId="{33F2B959-7CF4-4FC3-BE9A-7872A5E85FF4}" srcOrd="0" destOrd="0" presId="urn:microsoft.com/office/officeart/2018/2/layout/IconVerticalSolidList"/>
    <dgm:cxn modelId="{DD9C1534-10A3-40B2-AA57-11823728C93C}" type="presParOf" srcId="{1C13093F-DA1A-415B-8DC5-9FD78E61650D}" destId="{03E807F4-3B70-4C94-825B-0150848C5F0B}" srcOrd="1" destOrd="0" presId="urn:microsoft.com/office/officeart/2018/2/layout/IconVerticalSolidList"/>
    <dgm:cxn modelId="{90BA3520-1074-4953-8F0A-28E420A7A916}" type="presParOf" srcId="{1C13093F-DA1A-415B-8DC5-9FD78E61650D}" destId="{D0645039-1E22-42FF-AEC2-448A51CEE18F}" srcOrd="2" destOrd="0" presId="urn:microsoft.com/office/officeart/2018/2/layout/IconVerticalSolidList"/>
    <dgm:cxn modelId="{17133537-DB0D-47F0-9BE3-A121B6F0A1EF}" type="presParOf" srcId="{1C13093F-DA1A-415B-8DC5-9FD78E61650D}" destId="{35E19AC2-CDB3-41DD-BB84-19B2E0817200}" srcOrd="3" destOrd="0" presId="urn:microsoft.com/office/officeart/2018/2/layout/IconVerticalSolidList"/>
    <dgm:cxn modelId="{F70B3CA9-C5CC-416B-9347-AD87759F0309}" type="presParOf" srcId="{D57503A0-5CDE-4152-A5C1-58D7873A38A9}" destId="{FA665623-652F-4B3B-9206-8C8A09A296D7}" srcOrd="1" destOrd="0" presId="urn:microsoft.com/office/officeart/2018/2/layout/IconVerticalSolidList"/>
    <dgm:cxn modelId="{B2C4EFD5-F134-4F77-B62A-319D2CDC21AB}" type="presParOf" srcId="{D57503A0-5CDE-4152-A5C1-58D7873A38A9}" destId="{B5D46AF7-155E-49F5-82E1-38491AEC469C}" srcOrd="2" destOrd="0" presId="urn:microsoft.com/office/officeart/2018/2/layout/IconVerticalSolidList"/>
    <dgm:cxn modelId="{B2771618-2F7C-423F-92E3-367252D7425E}" type="presParOf" srcId="{B5D46AF7-155E-49F5-82E1-38491AEC469C}" destId="{53E352DC-A778-45EE-B947-3B7B50460A30}" srcOrd="0" destOrd="0" presId="urn:microsoft.com/office/officeart/2018/2/layout/IconVerticalSolidList"/>
    <dgm:cxn modelId="{935393B9-45F8-4B1F-AE82-A32139E34C53}" type="presParOf" srcId="{B5D46AF7-155E-49F5-82E1-38491AEC469C}" destId="{E4E8FBA9-2A13-4D06-A624-7883397EDAB4}" srcOrd="1" destOrd="0" presId="urn:microsoft.com/office/officeart/2018/2/layout/IconVerticalSolidList"/>
    <dgm:cxn modelId="{133709A9-772F-4F51-B96E-00EA16B7DDF4}" type="presParOf" srcId="{B5D46AF7-155E-49F5-82E1-38491AEC469C}" destId="{9BB429EC-B96B-4A89-AB66-81CE5DBAB0BC}" srcOrd="2" destOrd="0" presId="urn:microsoft.com/office/officeart/2018/2/layout/IconVerticalSolidList"/>
    <dgm:cxn modelId="{CFCD686A-0B1B-4CE7-AD45-D376C1AC3C68}" type="presParOf" srcId="{B5D46AF7-155E-49F5-82E1-38491AEC469C}" destId="{82C1104B-ED12-4E6E-86C6-07A6E9C4A12C}" srcOrd="3" destOrd="0" presId="urn:microsoft.com/office/officeart/2018/2/layout/IconVerticalSolidList"/>
    <dgm:cxn modelId="{B3B652E5-B396-4B1E-A8F6-EF925A4D43D4}" type="presParOf" srcId="{D57503A0-5CDE-4152-A5C1-58D7873A38A9}" destId="{EE5407CB-3166-4388-93E6-6F4D6841E047}" srcOrd="3" destOrd="0" presId="urn:microsoft.com/office/officeart/2018/2/layout/IconVerticalSolidList"/>
    <dgm:cxn modelId="{CC97E074-4251-4EA7-B83B-82423C2F18CE}" type="presParOf" srcId="{D57503A0-5CDE-4152-A5C1-58D7873A38A9}" destId="{D4069570-A939-4D08-A2AB-9152A31E453A}" srcOrd="4" destOrd="0" presId="urn:microsoft.com/office/officeart/2018/2/layout/IconVerticalSolidList"/>
    <dgm:cxn modelId="{3A5237F1-9802-462F-B403-BF35580E7386}" type="presParOf" srcId="{D4069570-A939-4D08-A2AB-9152A31E453A}" destId="{766EB40F-08FB-4EB4-BD51-C94A473631A8}" srcOrd="0" destOrd="0" presId="urn:microsoft.com/office/officeart/2018/2/layout/IconVerticalSolidList"/>
    <dgm:cxn modelId="{6F625861-0BE1-40DF-AF66-28B4C4611697}" type="presParOf" srcId="{D4069570-A939-4D08-A2AB-9152A31E453A}" destId="{33C7E8AC-B041-47D3-AA96-5514FCF7B1F9}" srcOrd="1" destOrd="0" presId="urn:microsoft.com/office/officeart/2018/2/layout/IconVerticalSolidList"/>
    <dgm:cxn modelId="{40D304F6-2DB5-4164-AB03-A038933CEFD7}" type="presParOf" srcId="{D4069570-A939-4D08-A2AB-9152A31E453A}" destId="{91CCB9E8-9979-4067-BA64-DC6511992288}" srcOrd="2" destOrd="0" presId="urn:microsoft.com/office/officeart/2018/2/layout/IconVerticalSolidList"/>
    <dgm:cxn modelId="{2B6780F1-D0ED-4DE7-9D09-3692FE4BB0C0}" type="presParOf" srcId="{D4069570-A939-4D08-A2AB-9152A31E453A}" destId="{D4AAE3B5-92E1-4B42-8557-547F3F3D2E09}" srcOrd="3" destOrd="0" presId="urn:microsoft.com/office/officeart/2018/2/layout/IconVerticalSolidList"/>
    <dgm:cxn modelId="{34507678-5179-42AC-BE5A-54ED461AA26A}" type="presParOf" srcId="{D57503A0-5CDE-4152-A5C1-58D7873A38A9}" destId="{DCE5E44E-CA32-4757-975C-1F24C38389A2}" srcOrd="5" destOrd="0" presId="urn:microsoft.com/office/officeart/2018/2/layout/IconVerticalSolidList"/>
    <dgm:cxn modelId="{BC166F95-C6F3-4E23-AFF9-974A4E05309E}" type="presParOf" srcId="{D57503A0-5CDE-4152-A5C1-58D7873A38A9}" destId="{2C2E0EAB-BDD0-43C0-A35B-5C515D257403}" srcOrd="6" destOrd="0" presId="urn:microsoft.com/office/officeart/2018/2/layout/IconVerticalSolidList"/>
    <dgm:cxn modelId="{D709F247-C42E-4EF6-ABCD-9EC859CE237E}" type="presParOf" srcId="{2C2E0EAB-BDD0-43C0-A35B-5C515D257403}" destId="{AE793217-3BDF-49FE-A2A1-CC68E683B051}" srcOrd="0" destOrd="0" presId="urn:microsoft.com/office/officeart/2018/2/layout/IconVerticalSolidList"/>
    <dgm:cxn modelId="{29F71F9B-BB61-422B-B118-B477BF3F1842}" type="presParOf" srcId="{2C2E0EAB-BDD0-43C0-A35B-5C515D257403}" destId="{09C597CA-2D0C-458A-909C-F9466F7F5192}" srcOrd="1" destOrd="0" presId="urn:microsoft.com/office/officeart/2018/2/layout/IconVerticalSolidList"/>
    <dgm:cxn modelId="{776888E6-8A37-4470-8DD2-C533A6232D60}" type="presParOf" srcId="{2C2E0EAB-BDD0-43C0-A35B-5C515D257403}" destId="{F44D8D28-2F2C-423A-852A-67CEA111CBFD}" srcOrd="2" destOrd="0" presId="urn:microsoft.com/office/officeart/2018/2/layout/IconVerticalSolidList"/>
    <dgm:cxn modelId="{17C35479-5614-4800-A824-0CC94615716D}" type="presParOf" srcId="{2C2E0EAB-BDD0-43C0-A35B-5C515D257403}" destId="{220E9AE9-0151-4175-971D-E799459939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2B959-7CF4-4FC3-BE9A-7872A5E85FF4}">
      <dsp:nvSpPr>
        <dsp:cNvPr id="0" name=""/>
        <dsp:cNvSpPr/>
      </dsp:nvSpPr>
      <dsp:spPr>
        <a:xfrm>
          <a:off x="0" y="1906"/>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E807F4-3B70-4C94-825B-0150848C5F0B}">
      <dsp:nvSpPr>
        <dsp:cNvPr id="0" name=""/>
        <dsp:cNvSpPr/>
      </dsp:nvSpPr>
      <dsp:spPr>
        <a:xfrm>
          <a:off x="292311" y="219328"/>
          <a:ext cx="531475" cy="531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19AC2-CDB3-41DD-BB84-19B2E0817200}">
      <dsp:nvSpPr>
        <dsp:cNvPr id="0" name=""/>
        <dsp:cNvSpPr/>
      </dsp:nvSpPr>
      <dsp:spPr>
        <a:xfrm>
          <a:off x="1116098" y="1906"/>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Identify possible psychological or physical illness.</a:t>
          </a:r>
          <a:endParaRPr lang="en-US" sz="2200" kern="1200"/>
        </a:p>
      </dsp:txBody>
      <dsp:txXfrm>
        <a:off x="1116098" y="1906"/>
        <a:ext cx="9537480" cy="966318"/>
      </dsp:txXfrm>
    </dsp:sp>
    <dsp:sp modelId="{53E352DC-A778-45EE-B947-3B7B50460A30}">
      <dsp:nvSpPr>
        <dsp:cNvPr id="0" name=""/>
        <dsp:cNvSpPr/>
      </dsp:nvSpPr>
      <dsp:spPr>
        <a:xfrm>
          <a:off x="0" y="1209805"/>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8FBA9-2A13-4D06-A624-7883397EDAB4}">
      <dsp:nvSpPr>
        <dsp:cNvPr id="0" name=""/>
        <dsp:cNvSpPr/>
      </dsp:nvSpPr>
      <dsp:spPr>
        <a:xfrm>
          <a:off x="292311" y="1427226"/>
          <a:ext cx="531475" cy="531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1104B-ED12-4E6E-86C6-07A6E9C4A12C}">
      <dsp:nvSpPr>
        <dsp:cNvPr id="0" name=""/>
        <dsp:cNvSpPr/>
      </dsp:nvSpPr>
      <dsp:spPr>
        <a:xfrm>
          <a:off x="1116098" y="1209805"/>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Care plan adjustment</a:t>
          </a:r>
          <a:endParaRPr lang="en-US" sz="2200" kern="1200"/>
        </a:p>
      </dsp:txBody>
      <dsp:txXfrm>
        <a:off x="1116098" y="1209805"/>
        <a:ext cx="9537480" cy="966318"/>
      </dsp:txXfrm>
    </dsp:sp>
    <dsp:sp modelId="{766EB40F-08FB-4EB4-BD51-C94A473631A8}">
      <dsp:nvSpPr>
        <dsp:cNvPr id="0" name=""/>
        <dsp:cNvSpPr/>
      </dsp:nvSpPr>
      <dsp:spPr>
        <a:xfrm>
          <a:off x="0" y="2417703"/>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7E8AC-B041-47D3-AA96-5514FCF7B1F9}">
      <dsp:nvSpPr>
        <dsp:cNvPr id="0" name=""/>
        <dsp:cNvSpPr/>
      </dsp:nvSpPr>
      <dsp:spPr>
        <a:xfrm>
          <a:off x="292311" y="2635125"/>
          <a:ext cx="531475" cy="531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AAE3B5-92E1-4B42-8557-547F3F3D2E09}">
      <dsp:nvSpPr>
        <dsp:cNvPr id="0" name=""/>
        <dsp:cNvSpPr/>
      </dsp:nvSpPr>
      <dsp:spPr>
        <a:xfrm>
          <a:off x="1116098" y="2417703"/>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Ensure the service user receives proper intervention.</a:t>
          </a:r>
          <a:endParaRPr lang="en-US" sz="2200" kern="1200"/>
        </a:p>
      </dsp:txBody>
      <dsp:txXfrm>
        <a:off x="1116098" y="2417703"/>
        <a:ext cx="9537480" cy="966318"/>
      </dsp:txXfrm>
    </dsp:sp>
    <dsp:sp modelId="{AE793217-3BDF-49FE-A2A1-CC68E683B051}">
      <dsp:nvSpPr>
        <dsp:cNvPr id="0" name=""/>
        <dsp:cNvSpPr/>
      </dsp:nvSpPr>
      <dsp:spPr>
        <a:xfrm>
          <a:off x="0" y="3625602"/>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597CA-2D0C-458A-909C-F9466F7F5192}">
      <dsp:nvSpPr>
        <dsp:cNvPr id="0" name=""/>
        <dsp:cNvSpPr/>
      </dsp:nvSpPr>
      <dsp:spPr>
        <a:xfrm>
          <a:off x="292311" y="3843024"/>
          <a:ext cx="531475" cy="531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0E9AE9-0151-4175-971D-E799459939F5}">
      <dsp:nvSpPr>
        <dsp:cNvPr id="0" name=""/>
        <dsp:cNvSpPr/>
      </dsp:nvSpPr>
      <dsp:spPr>
        <a:xfrm>
          <a:off x="1116098" y="3625602"/>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This reflects person centred and coordinated care (NHS England, 2023).</a:t>
          </a:r>
          <a:endParaRPr lang="en-US" sz="2200" kern="1200"/>
        </a:p>
      </dsp:txBody>
      <dsp:txXfrm>
        <a:off x="1116098" y="3625602"/>
        <a:ext cx="9537480" cy="9663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3/22/2026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195030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11832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3/22/2026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3501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54013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3/22/2026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41541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3/22/2026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21849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3/22/2026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60094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3/22/2026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53451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3/22/2026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10578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3/22/2026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0482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3/22/2026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17374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3/22/2026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77829935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dirty="0"/>
              <a:t>Professional career development</a:t>
            </a:r>
            <a:br>
              <a:rPr lang="en-GB" sz="5400" dirty="0"/>
            </a:br>
            <a:r>
              <a:rPr lang="en-GB" sz="5400" dirty="0"/>
              <a:t>assignment 1</a:t>
            </a:r>
          </a:p>
        </p:txBody>
      </p:sp>
      <p:sp>
        <p:nvSpPr>
          <p:cNvPr id="3" name="Subtitle 2"/>
          <p:cNvSpPr>
            <a:spLocks noGrp="1"/>
          </p:cNvSpPr>
          <p:nvPr>
            <p:ph type="subTitle" idx="1"/>
          </p:nvPr>
        </p:nvSpPr>
        <p:spPr/>
        <p:txBody>
          <a:bodyPr vert="horz" lIns="91440" tIns="45720" rIns="91440" bIns="45720" rtlCol="0" anchor="t">
            <a:noAutofit/>
          </a:bodyPr>
          <a:lstStyle/>
          <a:p>
            <a:r>
              <a:rPr lang="en-GB" sz="2400" dirty="0"/>
              <a:t>Student's Name: Ritah Nabuuma</a:t>
            </a:r>
          </a:p>
          <a:p>
            <a:r>
              <a:rPr lang="en-GB" sz="2400" dirty="0"/>
              <a:t>Reg Number:2442765</a:t>
            </a:r>
          </a:p>
          <a:p>
            <a:r>
              <a:rPr lang="en-GB" sz="2400" dirty="0"/>
              <a:t>Lecturer's Name: Umma Suleiman</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5F66-3705-E80F-D3E2-F5A63EEA6EC0}"/>
              </a:ext>
            </a:extLst>
          </p:cNvPr>
          <p:cNvSpPr>
            <a:spLocks noGrp="1"/>
          </p:cNvSpPr>
          <p:nvPr>
            <p:ph type="title"/>
          </p:nvPr>
        </p:nvSpPr>
        <p:spPr/>
        <p:txBody>
          <a:bodyPr/>
          <a:lstStyle/>
          <a:p>
            <a:r>
              <a:rPr lang="en-GB" dirty="0"/>
              <a:t>About me and AI acknowledgement</a:t>
            </a:r>
          </a:p>
        </p:txBody>
      </p:sp>
      <p:sp>
        <p:nvSpPr>
          <p:cNvPr id="3" name="Content Placeholder 2">
            <a:extLst>
              <a:ext uri="{FF2B5EF4-FFF2-40B4-BE49-F238E27FC236}">
                <a16:creationId xmlns:a16="http://schemas.microsoft.com/office/drawing/2014/main" id="{23696E4E-DEE7-E435-43FC-90E94C190705}"/>
              </a:ext>
            </a:extLst>
          </p:cNvPr>
          <p:cNvSpPr>
            <a:spLocks noGrp="1"/>
          </p:cNvSpPr>
          <p:nvPr>
            <p:ph idx="1"/>
          </p:nvPr>
        </p:nvSpPr>
        <p:spPr/>
        <p:txBody>
          <a:bodyPr/>
          <a:lstStyle/>
          <a:p>
            <a:r>
              <a:rPr lang="en-GB" dirty="0"/>
              <a:t>Ritah Nabuuma a student  doing a certificate in Health and Social care at UWTSD</a:t>
            </a:r>
          </a:p>
          <a:p>
            <a:r>
              <a:rPr lang="en-GB" dirty="0"/>
              <a:t>I </a:t>
            </a:r>
            <a:r>
              <a:rPr lang="en-GB"/>
              <a:t>have </a:t>
            </a:r>
            <a:r>
              <a:rPr lang="en-GB" dirty="0"/>
              <a:t>3</a:t>
            </a:r>
            <a:r>
              <a:rPr lang="en-GB"/>
              <a:t> </a:t>
            </a:r>
            <a:r>
              <a:rPr lang="en-GB" dirty="0"/>
              <a:t>years experience as a support worker working with Comfort care services </a:t>
            </a:r>
          </a:p>
          <a:p>
            <a:r>
              <a:rPr lang="en-GB" dirty="0"/>
              <a:t>I am passionate about understanding human behaviour, growth and wellbeing</a:t>
            </a:r>
          </a:p>
          <a:p>
            <a:r>
              <a:rPr lang="en-GB" dirty="0"/>
              <a:t>I am interested in supporting individuals and communities through diverse situations</a:t>
            </a:r>
          </a:p>
          <a:p>
            <a:endParaRPr lang="en-GB" dirty="0"/>
          </a:p>
          <a:p>
            <a:pPr marL="0" indent="0">
              <a:buNone/>
            </a:pPr>
            <a:r>
              <a:rPr lang="en-GB" dirty="0"/>
              <a:t>I have not used AI in my research, and my presentation is based on personal experience, references, and research based on senior scholars and researchers.</a:t>
            </a:r>
          </a:p>
        </p:txBody>
      </p:sp>
      <p:sp>
        <p:nvSpPr>
          <p:cNvPr id="5" name="Footer Placeholder 4">
            <a:extLst>
              <a:ext uri="{FF2B5EF4-FFF2-40B4-BE49-F238E27FC236}">
                <a16:creationId xmlns:a16="http://schemas.microsoft.com/office/drawing/2014/main" id="{BB988873-4A3F-D6F0-18DF-922B6D9A5302}"/>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14FE8DD1-EF0C-9742-D86F-A66E666327C1}"/>
              </a:ext>
            </a:extLst>
          </p:cNvPr>
          <p:cNvSpPr>
            <a:spLocks noGrp="1"/>
          </p:cNvSpPr>
          <p:nvPr>
            <p:ph type="sldNum" sz="quarter" idx="12"/>
          </p:nvPr>
        </p:nvSpPr>
        <p:spPr/>
        <p:txBody>
          <a:bodyPr/>
          <a:lstStyle/>
          <a:p>
            <a:fld id="{CC057153-B650-4DEB-B370-79DDCFDCE934}" type="slidenum">
              <a:rPr lang="en-US" smtClean="0"/>
              <a:t>2</a:t>
            </a:fld>
            <a:endParaRPr lang="en-US" dirty="0"/>
          </a:p>
        </p:txBody>
      </p:sp>
    </p:spTree>
    <p:extLst>
      <p:ext uri="{BB962C8B-B14F-4D97-AF65-F5344CB8AC3E}">
        <p14:creationId xmlns:p14="http://schemas.microsoft.com/office/powerpoint/2010/main" val="822784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239C-7D5B-0C1B-B3ED-EC785CC2EFFC}"/>
              </a:ext>
            </a:extLst>
          </p:cNvPr>
          <p:cNvSpPr>
            <a:spLocks noGrp="1"/>
          </p:cNvSpPr>
          <p:nvPr>
            <p:ph type="title"/>
          </p:nvPr>
        </p:nvSpPr>
        <p:spPr>
          <a:xfrm>
            <a:off x="612648" y="548640"/>
            <a:ext cx="10741152" cy="1132258"/>
          </a:xfrm>
        </p:spPr>
        <p:txBody>
          <a:bodyPr anchor="t">
            <a:normAutofit/>
          </a:bodyPr>
          <a:lstStyle/>
          <a:p>
            <a:r>
              <a:rPr lang="en-GB" dirty="0"/>
              <a:t>Introduction (worki</a:t>
            </a:r>
            <a:r>
              <a:rPr lang="en-GB"/>
              <a:t>ng in teams)</a:t>
            </a:r>
          </a:p>
        </p:txBody>
      </p:sp>
      <p:sp>
        <p:nvSpPr>
          <p:cNvPr id="3" name="Content Placeholder 2">
            <a:extLst>
              <a:ext uri="{FF2B5EF4-FFF2-40B4-BE49-F238E27FC236}">
                <a16:creationId xmlns:a16="http://schemas.microsoft.com/office/drawing/2014/main" id="{4CA824B8-14E8-68E5-26F5-22CD62D48004}"/>
              </a:ext>
            </a:extLst>
          </p:cNvPr>
          <p:cNvSpPr>
            <a:spLocks noGrp="1"/>
          </p:cNvSpPr>
          <p:nvPr>
            <p:ph sz="half" idx="1"/>
          </p:nvPr>
        </p:nvSpPr>
        <p:spPr>
          <a:xfrm>
            <a:off x="612648" y="1825625"/>
            <a:ext cx="5181600" cy="4351338"/>
          </a:xfrm>
        </p:spPr>
        <p:txBody>
          <a:bodyPr vert="horz" lIns="91440" tIns="45720" rIns="91440" bIns="45720" rtlCol="0">
            <a:normAutofit fontScale="92500" lnSpcReduction="20000"/>
          </a:bodyPr>
          <a:lstStyle/>
          <a:p>
            <a:r>
              <a:rPr lang="en-GB" dirty="0"/>
              <a:t>This refers to where professionals from diverse backgrounds combine to achieve shared goals in health services.</a:t>
            </a:r>
            <a:endParaRPr lang="en-US" dirty="0"/>
          </a:p>
          <a:p>
            <a:r>
              <a:rPr lang="en-GB" dirty="0"/>
              <a:t>Working in teams is an important skill in health care practice. Professionals rarely work alone; instead, they pattern with multidisciplinary teams to provide safe, effective, and personal centred care.</a:t>
            </a:r>
            <a:endParaRPr lang="en-US" dirty="0"/>
          </a:p>
          <a:p>
            <a:endParaRPr lang="en-GB" dirty="0"/>
          </a:p>
          <a:p>
            <a:r>
              <a:rPr lang="en-GB" dirty="0"/>
              <a:t> Effective teamwork improves communication, reduces errors, and enhances service user outcomes(NHS England,2023).</a:t>
            </a:r>
          </a:p>
        </p:txBody>
      </p:sp>
      <p:pic>
        <p:nvPicPr>
          <p:cNvPr id="4" name="Picture 3" descr="A group of people putting their hands together&#10;&#10;AI-generated content may be incorrect.">
            <a:extLst>
              <a:ext uri="{FF2B5EF4-FFF2-40B4-BE49-F238E27FC236}">
                <a16:creationId xmlns:a16="http://schemas.microsoft.com/office/drawing/2014/main" id="{5E2F7BD6-94B7-0430-0318-9A5128012033}"/>
              </a:ext>
            </a:extLst>
          </p:cNvPr>
          <p:cNvPicPr>
            <a:picLocks noChangeAspect="1"/>
          </p:cNvPicPr>
          <p:nvPr/>
        </p:nvPicPr>
        <p:blipFill>
          <a:blip r:embed="rId2"/>
          <a:srcRect l="8994" r="11519" b="-1"/>
          <a:stretch>
            <a:fillRect/>
          </a:stretch>
        </p:blipFill>
        <p:spPr>
          <a:xfrm>
            <a:off x="6172200" y="1825625"/>
            <a:ext cx="5181600" cy="4351338"/>
          </a:xfrm>
          <a:prstGeom prst="rect">
            <a:avLst/>
          </a:prstGeom>
          <a:noFill/>
        </p:spPr>
      </p:pic>
      <p:sp>
        <p:nvSpPr>
          <p:cNvPr id="11" name="Footer Placeholder 5">
            <a:extLst>
              <a:ext uri="{FF2B5EF4-FFF2-40B4-BE49-F238E27FC236}">
                <a16:creationId xmlns:a16="http://schemas.microsoft.com/office/drawing/2014/main" id="{055D41DE-BEFB-86A8-D752-A52ECC71CDFF}"/>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5FB43ECD-EE01-16A1-99FB-DF2A80FE3364}"/>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211094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2F8B-FD49-1F19-5902-797C42E70135}"/>
              </a:ext>
            </a:extLst>
          </p:cNvPr>
          <p:cNvSpPr>
            <a:spLocks noGrp="1"/>
          </p:cNvSpPr>
          <p:nvPr>
            <p:ph type="title"/>
          </p:nvPr>
        </p:nvSpPr>
        <p:spPr>
          <a:xfrm>
            <a:off x="609600" y="547396"/>
            <a:ext cx="10745788" cy="1143292"/>
          </a:xfrm>
        </p:spPr>
        <p:txBody>
          <a:bodyPr anchor="t">
            <a:normAutofit/>
          </a:bodyPr>
          <a:lstStyle/>
          <a:p>
            <a:r>
              <a:rPr lang="en-GB"/>
              <a:t>WORKING IN TEAMS</a:t>
            </a:r>
            <a:endParaRPr lang="en-GB" dirty="0"/>
          </a:p>
        </p:txBody>
      </p:sp>
      <p:sp>
        <p:nvSpPr>
          <p:cNvPr id="3" name="Content Placeholder 2">
            <a:extLst>
              <a:ext uri="{FF2B5EF4-FFF2-40B4-BE49-F238E27FC236}">
                <a16:creationId xmlns:a16="http://schemas.microsoft.com/office/drawing/2014/main" id="{1B1FDA8B-9F3C-281D-17F2-DCFF3EC5EB45}"/>
              </a:ext>
            </a:extLst>
          </p:cNvPr>
          <p:cNvSpPr>
            <a:spLocks noGrp="1"/>
          </p:cNvSpPr>
          <p:nvPr>
            <p:ph sz="half" idx="2"/>
          </p:nvPr>
        </p:nvSpPr>
        <p:spPr>
          <a:xfrm>
            <a:off x="609600" y="2386894"/>
            <a:ext cx="5157787" cy="3765089"/>
          </a:xfrm>
        </p:spPr>
        <p:txBody>
          <a:bodyPr vert="horz" lIns="91440" tIns="45720" rIns="91440" bIns="45720" rtlCol="0">
            <a:normAutofit/>
          </a:bodyPr>
          <a:lstStyle/>
          <a:p>
            <a:pPr marL="0" indent="0">
              <a:lnSpc>
                <a:spcPct val="110000"/>
              </a:lnSpc>
              <a:buNone/>
            </a:pPr>
            <a:r>
              <a:rPr lang="en-GB" sz="1700" dirty="0"/>
              <a:t>In health and social care, this often involves multidisciplinary team(MDT), including:</a:t>
            </a:r>
          </a:p>
          <a:p>
            <a:pPr>
              <a:lnSpc>
                <a:spcPct val="110000"/>
              </a:lnSpc>
            </a:pPr>
            <a:endParaRPr lang="en-GB" sz="1700" dirty="0"/>
          </a:p>
          <a:p>
            <a:pPr>
              <a:lnSpc>
                <a:spcPct val="110000"/>
              </a:lnSpc>
            </a:pPr>
            <a:r>
              <a:rPr lang="en-GB" sz="1700" dirty="0"/>
              <a:t>Nurses</a:t>
            </a:r>
          </a:p>
          <a:p>
            <a:pPr>
              <a:lnSpc>
                <a:spcPct val="110000"/>
              </a:lnSpc>
            </a:pPr>
            <a:r>
              <a:rPr lang="en-GB" sz="1700" dirty="0"/>
              <a:t>Social workers</a:t>
            </a:r>
          </a:p>
          <a:p>
            <a:pPr>
              <a:lnSpc>
                <a:spcPct val="110000"/>
              </a:lnSpc>
            </a:pPr>
            <a:r>
              <a:rPr lang="en-GB" sz="1700" dirty="0"/>
              <a:t>Support workers</a:t>
            </a:r>
          </a:p>
          <a:p>
            <a:pPr>
              <a:lnSpc>
                <a:spcPct val="110000"/>
              </a:lnSpc>
            </a:pPr>
            <a:r>
              <a:rPr lang="en-GB" sz="1700" dirty="0"/>
              <a:t>Occupational therapists</a:t>
            </a:r>
          </a:p>
          <a:p>
            <a:pPr>
              <a:lnSpc>
                <a:spcPct val="110000"/>
              </a:lnSpc>
            </a:pPr>
            <a:r>
              <a:rPr lang="en-GB" sz="1700" dirty="0"/>
              <a:t>GPs</a:t>
            </a:r>
          </a:p>
        </p:txBody>
      </p:sp>
      <p:sp>
        <p:nvSpPr>
          <p:cNvPr id="18" name="Text Placeholder 4">
            <a:extLst>
              <a:ext uri="{FF2B5EF4-FFF2-40B4-BE49-F238E27FC236}">
                <a16:creationId xmlns:a16="http://schemas.microsoft.com/office/drawing/2014/main" id="{C138B7B6-EC9D-9B41-EDB8-39FB03E802F1}"/>
              </a:ext>
            </a:extLst>
          </p:cNvPr>
          <p:cNvSpPr>
            <a:spLocks noGrp="1"/>
          </p:cNvSpPr>
          <p:nvPr>
            <p:ph type="body" sz="quarter" idx="3"/>
          </p:nvPr>
        </p:nvSpPr>
        <p:spPr>
          <a:xfrm>
            <a:off x="6172200" y="1685735"/>
            <a:ext cx="5183188" cy="559834"/>
          </a:xfrm>
        </p:spPr>
        <p:txBody>
          <a:bodyPr/>
          <a:lstStyle/>
          <a:p>
            <a:r>
              <a:rPr lang="en-US"/>
              <a:t>HEALTHCARE TEAM</a:t>
            </a:r>
            <a:endParaRPr lang="en-US" dirty="0"/>
          </a:p>
        </p:txBody>
      </p:sp>
      <p:pic>
        <p:nvPicPr>
          <p:cNvPr id="4" name="Picture 3" descr="A group of people wearing face masks&#10;&#10;AI-generated content may be incorrect.">
            <a:extLst>
              <a:ext uri="{FF2B5EF4-FFF2-40B4-BE49-F238E27FC236}">
                <a16:creationId xmlns:a16="http://schemas.microsoft.com/office/drawing/2014/main" id="{66AFDD18-D5AD-8B0B-E5AF-0C53B84770F1}"/>
              </a:ext>
            </a:extLst>
          </p:cNvPr>
          <p:cNvPicPr>
            <a:picLocks noChangeAspect="1"/>
          </p:cNvPicPr>
          <p:nvPr/>
        </p:nvPicPr>
        <p:blipFill>
          <a:blip r:embed="rId2"/>
          <a:srcRect l="22563" r="2" b="2"/>
          <a:stretch>
            <a:fillRect/>
          </a:stretch>
        </p:blipFill>
        <p:spPr>
          <a:xfrm>
            <a:off x="6172199" y="2386894"/>
            <a:ext cx="5183189" cy="3765089"/>
          </a:xfrm>
          <a:prstGeom prst="rect">
            <a:avLst/>
          </a:prstGeom>
          <a:noFill/>
        </p:spPr>
      </p:pic>
      <p:sp>
        <p:nvSpPr>
          <p:cNvPr id="15" name="Footer Placeholder 7">
            <a:extLst>
              <a:ext uri="{FF2B5EF4-FFF2-40B4-BE49-F238E27FC236}">
                <a16:creationId xmlns:a16="http://schemas.microsoft.com/office/drawing/2014/main" id="{EFFB29C9-9D44-7551-3419-8545D7DA8D02}"/>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7" name="Slide Number Placeholder 8">
            <a:extLst>
              <a:ext uri="{FF2B5EF4-FFF2-40B4-BE49-F238E27FC236}">
                <a16:creationId xmlns:a16="http://schemas.microsoft.com/office/drawing/2014/main" id="{6115958B-0EF9-F8F8-C12A-473AF9A3DD55}"/>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3256455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FA300-0A87-3AD5-2148-59CFC2946962}"/>
              </a:ext>
            </a:extLst>
          </p:cNvPr>
          <p:cNvSpPr>
            <a:spLocks noGrp="1"/>
          </p:cNvSpPr>
          <p:nvPr>
            <p:ph type="title"/>
          </p:nvPr>
        </p:nvSpPr>
        <p:spPr>
          <a:xfrm>
            <a:off x="612648" y="548640"/>
            <a:ext cx="10741152" cy="1132258"/>
          </a:xfrm>
        </p:spPr>
        <p:txBody>
          <a:bodyPr anchor="t">
            <a:normAutofit/>
          </a:bodyPr>
          <a:lstStyle/>
          <a:p>
            <a:r>
              <a:rPr lang="en-GB"/>
              <a:t>Importance of working in teams</a:t>
            </a:r>
          </a:p>
        </p:txBody>
      </p:sp>
      <p:pic>
        <p:nvPicPr>
          <p:cNvPr id="4" name="Picture 3" descr="A doctor and an old person&#10;&#10;AI-generated content may be incorrect.">
            <a:extLst>
              <a:ext uri="{FF2B5EF4-FFF2-40B4-BE49-F238E27FC236}">
                <a16:creationId xmlns:a16="http://schemas.microsoft.com/office/drawing/2014/main" id="{4DF81B31-AE0B-0327-DB0D-BFE59DE91331}"/>
              </a:ext>
            </a:extLst>
          </p:cNvPr>
          <p:cNvPicPr>
            <a:picLocks noChangeAspect="1"/>
          </p:cNvPicPr>
          <p:nvPr/>
        </p:nvPicPr>
        <p:blipFill>
          <a:blip r:embed="rId2"/>
          <a:srcRect l="5082" r="15431" b="-1"/>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FFBE0821-B2EF-F331-6A89-8C097D76F27B}"/>
              </a:ext>
            </a:extLst>
          </p:cNvPr>
          <p:cNvSpPr>
            <a:spLocks noGrp="1"/>
          </p:cNvSpPr>
          <p:nvPr>
            <p:ph sz="half" idx="2"/>
          </p:nvPr>
        </p:nvSpPr>
        <p:spPr>
          <a:xfrm>
            <a:off x="6172200" y="1825625"/>
            <a:ext cx="5181600" cy="4351338"/>
          </a:xfrm>
        </p:spPr>
        <p:txBody>
          <a:bodyPr vert="horz" lIns="91440" tIns="45720" rIns="91440" bIns="45720" rtlCol="0">
            <a:normAutofit/>
          </a:bodyPr>
          <a:lstStyle/>
          <a:p>
            <a:pPr>
              <a:lnSpc>
                <a:spcPct val="110000"/>
              </a:lnSpc>
            </a:pPr>
            <a:r>
              <a:rPr lang="en-GB" sz="1400" b="1"/>
              <a:t>Improves patience safety</a:t>
            </a:r>
            <a:r>
              <a:rPr lang="en-GB" sz="1400"/>
              <a:t>, poor teamwork can lead to miscommunication and serious errors. Effective teamwork reduces risks and enhances safeguarding (WHO,2010).</a:t>
            </a:r>
          </a:p>
          <a:p>
            <a:pPr>
              <a:lnSpc>
                <a:spcPct val="110000"/>
              </a:lnSpc>
            </a:pPr>
            <a:endParaRPr lang="en-GB" sz="1400"/>
          </a:p>
          <a:p>
            <a:pPr>
              <a:lnSpc>
                <a:spcPct val="110000"/>
              </a:lnSpc>
            </a:pPr>
            <a:r>
              <a:rPr lang="en-GB" sz="1400" b="1"/>
              <a:t>Enhances quality care</a:t>
            </a:r>
            <a:r>
              <a:rPr lang="en-GB" sz="1400"/>
              <a:t>, when professionals share knowledge and ability, care becomes more holistic and person-centred (NMC,2018).</a:t>
            </a:r>
          </a:p>
          <a:p>
            <a:pPr>
              <a:lnSpc>
                <a:spcPct val="110000"/>
              </a:lnSpc>
            </a:pPr>
            <a:endParaRPr lang="en-GB" sz="1400"/>
          </a:p>
          <a:p>
            <a:pPr>
              <a:lnSpc>
                <a:spcPct val="110000"/>
              </a:lnSpc>
            </a:pPr>
            <a:r>
              <a:rPr lang="en-GB" sz="1400" b="1"/>
              <a:t>Supports professional accountability</a:t>
            </a:r>
            <a:r>
              <a:rPr lang="en-GB" sz="1400"/>
              <a:t>, the nursing and midwifery council(2018) states that nurses and care professionals must work cooperatively with colleagues to prioritise people's safety and wellbeing.</a:t>
            </a:r>
          </a:p>
          <a:p>
            <a:pPr marL="0" indent="0">
              <a:lnSpc>
                <a:spcPct val="110000"/>
              </a:lnSpc>
              <a:buNone/>
            </a:pPr>
            <a:endParaRPr lang="en-GB" sz="1400"/>
          </a:p>
        </p:txBody>
      </p:sp>
      <p:sp>
        <p:nvSpPr>
          <p:cNvPr id="11" name="Footer Placeholder 5">
            <a:extLst>
              <a:ext uri="{FF2B5EF4-FFF2-40B4-BE49-F238E27FC236}">
                <a16:creationId xmlns:a16="http://schemas.microsoft.com/office/drawing/2014/main" id="{8F19636B-8A30-FB7E-945D-13CC34A489AE}"/>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A1126A83-464F-86E7-5638-2320CD2F9C9A}"/>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1738356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A28A-7838-CE0C-B758-58508BBCDA4D}"/>
              </a:ext>
            </a:extLst>
          </p:cNvPr>
          <p:cNvSpPr>
            <a:spLocks noGrp="1"/>
          </p:cNvSpPr>
          <p:nvPr>
            <p:ph type="title"/>
          </p:nvPr>
        </p:nvSpPr>
        <p:spPr>
          <a:xfrm>
            <a:off x="612648" y="548640"/>
            <a:ext cx="10741152" cy="1132258"/>
          </a:xfrm>
        </p:spPr>
        <p:txBody>
          <a:bodyPr anchor="t">
            <a:normAutofit fontScale="90000"/>
          </a:bodyPr>
          <a:lstStyle/>
          <a:p>
            <a:r>
              <a:rPr lang="en-GB" dirty="0"/>
              <a:t>Teamwork application Practical Example using Tuckman’s Model in relation to health and social care</a:t>
            </a:r>
          </a:p>
        </p:txBody>
      </p:sp>
      <p:pic>
        <p:nvPicPr>
          <p:cNvPr id="4" name="Picture 3" descr="A person standing in front of a wall with her arms crossed&#10;&#10;AI-generated content may be incorrect.">
            <a:extLst>
              <a:ext uri="{FF2B5EF4-FFF2-40B4-BE49-F238E27FC236}">
                <a16:creationId xmlns:a16="http://schemas.microsoft.com/office/drawing/2014/main" id="{25DC4485-75F7-ACFB-EA88-BCAF9439D35E}"/>
              </a:ext>
            </a:extLst>
          </p:cNvPr>
          <p:cNvPicPr>
            <a:picLocks noChangeAspect="1"/>
          </p:cNvPicPr>
          <p:nvPr/>
        </p:nvPicPr>
        <p:blipFill>
          <a:blip r:embed="rId2"/>
          <a:srcRect l="20514" r="-1" b="-1"/>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8782DB54-F444-8D37-750C-042FBE96359E}"/>
              </a:ext>
            </a:extLst>
          </p:cNvPr>
          <p:cNvSpPr>
            <a:spLocks noGrp="1"/>
          </p:cNvSpPr>
          <p:nvPr>
            <p:ph sz="half" idx="2"/>
          </p:nvPr>
        </p:nvSpPr>
        <p:spPr>
          <a:xfrm>
            <a:off x="6172200" y="1825625"/>
            <a:ext cx="5181600" cy="4351338"/>
          </a:xfrm>
        </p:spPr>
        <p:txBody>
          <a:bodyPr vert="horz" lIns="91440" tIns="45720" rIns="91440" bIns="45720" rtlCol="0">
            <a:normAutofit/>
          </a:bodyPr>
          <a:lstStyle/>
          <a:p>
            <a:pPr>
              <a:lnSpc>
                <a:spcPct val="110000"/>
              </a:lnSpc>
            </a:pPr>
            <a:r>
              <a:rPr lang="en-GB" sz="1900" dirty="0"/>
              <a:t>As a support worker, I may notice a service user  becoming withdrawn and not eating regularly.</a:t>
            </a:r>
            <a:endParaRPr lang="en-US" sz="1900" dirty="0"/>
          </a:p>
          <a:p>
            <a:pPr marL="0" indent="0">
              <a:lnSpc>
                <a:spcPct val="110000"/>
              </a:lnSpc>
              <a:buNone/>
            </a:pPr>
            <a:endParaRPr lang="en-GB" sz="1900" dirty="0"/>
          </a:p>
          <a:p>
            <a:pPr marL="0" indent="0">
              <a:lnSpc>
                <a:spcPct val="110000"/>
              </a:lnSpc>
              <a:buNone/>
            </a:pPr>
            <a:r>
              <a:rPr lang="en-GB" sz="1900" dirty="0"/>
              <a:t>How to handle this situation using </a:t>
            </a:r>
            <a:r>
              <a:rPr lang="en-GB" sz="1900" b="1" dirty="0"/>
              <a:t>Tuckman’s model:</a:t>
            </a:r>
          </a:p>
          <a:p>
            <a:pPr marL="0" indent="0">
              <a:lnSpc>
                <a:spcPct val="110000"/>
              </a:lnSpc>
              <a:buNone/>
            </a:pPr>
            <a:r>
              <a:rPr lang="en-GB" sz="1900" dirty="0"/>
              <a:t>This model explains how people and teams develop through forming, storming, norming, performing and adjourning</a:t>
            </a:r>
          </a:p>
          <a:p>
            <a:pPr marL="0" indent="0">
              <a:lnSpc>
                <a:spcPct val="110000"/>
              </a:lnSpc>
              <a:buNone/>
            </a:pPr>
            <a:r>
              <a:rPr lang="en-GB" sz="1900" dirty="0"/>
              <a:t> (Bruce Tuckman, 1965)</a:t>
            </a:r>
          </a:p>
          <a:p>
            <a:pPr marL="0" indent="0">
              <a:lnSpc>
                <a:spcPct val="110000"/>
              </a:lnSpc>
              <a:buNone/>
            </a:pPr>
            <a:endParaRPr lang="en-GB" sz="1900" dirty="0"/>
          </a:p>
          <a:p>
            <a:pPr marL="0" indent="0">
              <a:lnSpc>
                <a:spcPct val="110000"/>
              </a:lnSpc>
              <a:buNone/>
            </a:pPr>
            <a:endParaRPr lang="en-GB" sz="1900" dirty="0"/>
          </a:p>
        </p:txBody>
      </p:sp>
      <p:sp>
        <p:nvSpPr>
          <p:cNvPr id="11" name="Footer Placeholder 5">
            <a:extLst>
              <a:ext uri="{FF2B5EF4-FFF2-40B4-BE49-F238E27FC236}">
                <a16:creationId xmlns:a16="http://schemas.microsoft.com/office/drawing/2014/main" id="{40BF3A09-5C2B-B064-E42F-F74C7FB9ECCB}"/>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3" name="Slide Number Placeholder 6">
            <a:extLst>
              <a:ext uri="{FF2B5EF4-FFF2-40B4-BE49-F238E27FC236}">
                <a16:creationId xmlns:a16="http://schemas.microsoft.com/office/drawing/2014/main" id="{EC24DF46-7631-2E02-0C4B-55A3087CB24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3201275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2579-22CC-DC54-FEED-BBA65563B597}"/>
              </a:ext>
            </a:extLst>
          </p:cNvPr>
          <p:cNvSpPr>
            <a:spLocks noGrp="1"/>
          </p:cNvSpPr>
          <p:nvPr>
            <p:ph type="title"/>
          </p:nvPr>
        </p:nvSpPr>
        <p:spPr/>
        <p:txBody>
          <a:bodyPr/>
          <a:lstStyle/>
          <a:p>
            <a:r>
              <a:rPr lang="en-GB" dirty="0"/>
              <a:t>Tuckman’s model application to the scenario</a:t>
            </a:r>
          </a:p>
        </p:txBody>
      </p:sp>
      <p:sp>
        <p:nvSpPr>
          <p:cNvPr id="3" name="Content Placeholder 2">
            <a:extLst>
              <a:ext uri="{FF2B5EF4-FFF2-40B4-BE49-F238E27FC236}">
                <a16:creationId xmlns:a16="http://schemas.microsoft.com/office/drawing/2014/main" id="{086A3356-7E2E-124C-967B-EBEE18056CEF}"/>
              </a:ext>
            </a:extLst>
          </p:cNvPr>
          <p:cNvSpPr>
            <a:spLocks noGrp="1"/>
          </p:cNvSpPr>
          <p:nvPr>
            <p:ph sz="half" idx="1"/>
          </p:nvPr>
        </p:nvSpPr>
        <p:spPr/>
        <p:txBody>
          <a:bodyPr>
            <a:normAutofit fontScale="62500" lnSpcReduction="20000"/>
          </a:bodyPr>
          <a:lstStyle/>
          <a:p>
            <a:pPr marL="0" indent="0">
              <a:lnSpc>
                <a:spcPct val="110000"/>
              </a:lnSpc>
              <a:buNone/>
            </a:pPr>
            <a:r>
              <a:rPr lang="en-GB" b="1" dirty="0"/>
              <a:t>Identify the concern( forming and norming)</a:t>
            </a:r>
          </a:p>
          <a:p>
            <a:pPr marL="0" indent="0">
              <a:lnSpc>
                <a:spcPct val="110000"/>
              </a:lnSpc>
              <a:buNone/>
            </a:pPr>
            <a:r>
              <a:rPr lang="en-GB" b="1" dirty="0"/>
              <a:t>Forming</a:t>
            </a:r>
          </a:p>
          <a:p>
            <a:pPr>
              <a:lnSpc>
                <a:spcPct val="110000"/>
              </a:lnSpc>
            </a:pPr>
            <a:r>
              <a:rPr lang="en-GB" dirty="0"/>
              <a:t>Observe changes in behaviour and appetite</a:t>
            </a:r>
          </a:p>
          <a:p>
            <a:r>
              <a:rPr lang="en-GB" dirty="0"/>
              <a:t>Approach the service user calmly and build trust</a:t>
            </a:r>
          </a:p>
          <a:p>
            <a:r>
              <a:rPr lang="en-GB" dirty="0"/>
              <a:t>Ask gentle questions about how they feel</a:t>
            </a:r>
          </a:p>
          <a:p>
            <a:r>
              <a:rPr lang="en-GB" dirty="0"/>
              <a:t>Record the observations and share with the care team.</a:t>
            </a:r>
          </a:p>
          <a:p>
            <a:pPr marL="0" indent="0">
              <a:buNone/>
            </a:pPr>
            <a:r>
              <a:rPr lang="en-GB" b="1" dirty="0"/>
              <a:t>Storming</a:t>
            </a:r>
          </a:p>
          <a:p>
            <a:r>
              <a:rPr lang="en-GB" dirty="0"/>
              <a:t>The Service user may resist support or communication</a:t>
            </a:r>
          </a:p>
          <a:p>
            <a:r>
              <a:rPr lang="en-GB" dirty="0"/>
              <a:t>Remain patient and supportive</a:t>
            </a:r>
          </a:p>
          <a:p>
            <a:r>
              <a:rPr lang="en-GB" dirty="0"/>
              <a:t>Discuss concerns with colleagues and senior staff</a:t>
            </a:r>
          </a:p>
          <a:p>
            <a:r>
              <a:rPr lang="en-GB" dirty="0"/>
              <a:t>Consider possible causes like illness, loneliness or medication effect.</a:t>
            </a:r>
          </a:p>
          <a:p>
            <a:pPr marL="0" indent="0">
              <a:buNone/>
            </a:pPr>
            <a:r>
              <a:rPr lang="en-GB" i="1" dirty="0"/>
              <a:t>(Bruce Tuckman, 1965)</a:t>
            </a:r>
          </a:p>
          <a:p>
            <a:endParaRPr lang="en-GB" dirty="0"/>
          </a:p>
        </p:txBody>
      </p:sp>
      <p:sp>
        <p:nvSpPr>
          <p:cNvPr id="4" name="Content Placeholder 3">
            <a:extLst>
              <a:ext uri="{FF2B5EF4-FFF2-40B4-BE49-F238E27FC236}">
                <a16:creationId xmlns:a16="http://schemas.microsoft.com/office/drawing/2014/main" id="{BC848CEA-2540-EAC5-71E5-49B3A6F12EE8}"/>
              </a:ext>
            </a:extLst>
          </p:cNvPr>
          <p:cNvSpPr>
            <a:spLocks noGrp="1"/>
          </p:cNvSpPr>
          <p:nvPr>
            <p:ph sz="half" idx="2"/>
          </p:nvPr>
        </p:nvSpPr>
        <p:spPr/>
        <p:txBody>
          <a:bodyPr>
            <a:normAutofit fontScale="62500" lnSpcReduction="20000"/>
          </a:bodyPr>
          <a:lstStyle/>
          <a:p>
            <a:pPr marL="0" indent="0">
              <a:buNone/>
            </a:pPr>
            <a:r>
              <a:rPr lang="en-GB" b="1" dirty="0"/>
              <a:t>Supporting the service user(Norming, Performing, Adjourning)</a:t>
            </a:r>
          </a:p>
          <a:p>
            <a:pPr marL="0" indent="0">
              <a:buNone/>
            </a:pPr>
            <a:r>
              <a:rPr lang="en-GB" b="1" dirty="0"/>
              <a:t>Norming </a:t>
            </a:r>
          </a:p>
          <a:p>
            <a:r>
              <a:rPr lang="en-GB" dirty="0"/>
              <a:t>Team agrees on a consistent support plan</a:t>
            </a:r>
          </a:p>
          <a:p>
            <a:r>
              <a:rPr lang="en-GB" dirty="0"/>
              <a:t>Encourage meals gently and offer preferred outgoing activities.</a:t>
            </a:r>
          </a:p>
          <a:p>
            <a:r>
              <a:rPr lang="en-GB" dirty="0"/>
              <a:t>Provide a supportive and comfortable eating and engaging environment.</a:t>
            </a:r>
          </a:p>
          <a:p>
            <a:pPr marL="0" indent="0">
              <a:buNone/>
            </a:pPr>
            <a:r>
              <a:rPr lang="en-GB" b="1" dirty="0"/>
              <a:t>Performing</a:t>
            </a:r>
          </a:p>
          <a:p>
            <a:r>
              <a:rPr lang="en-GB" dirty="0"/>
              <a:t>Monitor eating habits and offer emotional wellbeing.</a:t>
            </a:r>
          </a:p>
          <a:p>
            <a:r>
              <a:rPr lang="en-GB" dirty="0"/>
              <a:t>Continue encouragement and teamwork.</a:t>
            </a:r>
          </a:p>
          <a:p>
            <a:r>
              <a:rPr lang="en-GB" dirty="0"/>
              <a:t>Report progress and changes.</a:t>
            </a:r>
          </a:p>
          <a:p>
            <a:pPr marL="0" indent="0">
              <a:buNone/>
            </a:pPr>
            <a:r>
              <a:rPr lang="en-GB" b="1" dirty="0"/>
              <a:t>Adjourning</a:t>
            </a:r>
          </a:p>
          <a:p>
            <a:r>
              <a:rPr lang="en-GB" dirty="0"/>
              <a:t>Review the effectiveness of the support</a:t>
            </a:r>
          </a:p>
          <a:p>
            <a:r>
              <a:rPr lang="en-GB" dirty="0"/>
              <a:t>Reflect as a team and update the care plan if necessary.</a:t>
            </a:r>
          </a:p>
        </p:txBody>
      </p:sp>
      <p:sp>
        <p:nvSpPr>
          <p:cNvPr id="6" name="Footer Placeholder 5">
            <a:extLst>
              <a:ext uri="{FF2B5EF4-FFF2-40B4-BE49-F238E27FC236}">
                <a16:creationId xmlns:a16="http://schemas.microsoft.com/office/drawing/2014/main" id="{DDB4A09F-33CD-D1C4-531E-8160623CFAF1}"/>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5B611F1B-A4BD-8567-2487-740BB81D1D7D}"/>
              </a:ext>
            </a:extLst>
          </p:cNvPr>
          <p:cNvSpPr>
            <a:spLocks noGrp="1"/>
          </p:cNvSpPr>
          <p:nvPr>
            <p:ph type="sldNum" sz="quarter" idx="12"/>
          </p:nvPr>
        </p:nvSpPr>
        <p:spPr/>
        <p:txBody>
          <a:bodyPr/>
          <a:lstStyle/>
          <a:p>
            <a:fld id="{CC057153-B650-4DEB-B370-79DDCFDCE934}" type="slidenum">
              <a:rPr lang="en-US" smtClean="0"/>
              <a:t>7</a:t>
            </a:fld>
            <a:endParaRPr lang="en-US" dirty="0"/>
          </a:p>
        </p:txBody>
      </p:sp>
    </p:spTree>
    <p:extLst>
      <p:ext uri="{BB962C8B-B14F-4D97-AF65-F5344CB8AC3E}">
        <p14:creationId xmlns:p14="http://schemas.microsoft.com/office/powerpoint/2010/main" val="3661793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17B66-9E9E-B112-BDA9-A04E1318501B}"/>
              </a:ext>
            </a:extLst>
          </p:cNvPr>
          <p:cNvSpPr>
            <a:spLocks noGrp="1"/>
          </p:cNvSpPr>
          <p:nvPr>
            <p:ph type="title"/>
          </p:nvPr>
        </p:nvSpPr>
        <p:spPr>
          <a:xfrm>
            <a:off x="612648" y="548640"/>
            <a:ext cx="10653578" cy="1132258"/>
          </a:xfrm>
        </p:spPr>
        <p:txBody>
          <a:bodyPr anchor="t">
            <a:normAutofit/>
          </a:bodyPr>
          <a:lstStyle/>
          <a:p>
            <a:r>
              <a:rPr lang="en-GB" b="0"/>
              <a:t>By sharing information with the team, we can:</a:t>
            </a:r>
            <a:endParaRPr lang="en-US"/>
          </a:p>
        </p:txBody>
      </p:sp>
      <p:sp>
        <p:nvSpPr>
          <p:cNvPr id="21" name="Date Placeholder 3">
            <a:extLst>
              <a:ext uri="{FF2B5EF4-FFF2-40B4-BE49-F238E27FC236}">
                <a16:creationId xmlns:a16="http://schemas.microsoft.com/office/drawing/2014/main" id="{757965D3-6FB1-2EBA-47C9-E876E187183A}"/>
              </a:ext>
            </a:extLst>
          </p:cNvPr>
          <p:cNvSpPr>
            <a:spLocks noGrp="1"/>
          </p:cNvSpPr>
          <p:nvPr>
            <p:ph type="dt" sz="half" idx="10"/>
          </p:nvPr>
        </p:nvSpPr>
        <p:spPr>
          <a:xfrm>
            <a:off x="137160" y="6453002"/>
            <a:ext cx="3494314" cy="365125"/>
          </a:xfrm>
        </p:spPr>
        <p:txBody>
          <a:bodyPr/>
          <a:lstStyle/>
          <a:p>
            <a:pPr>
              <a:spcAft>
                <a:spcPts val="600"/>
              </a:spcAft>
            </a:pPr>
            <a:endParaRPr lang="en-US" dirty="0"/>
          </a:p>
        </p:txBody>
      </p:sp>
      <p:sp>
        <p:nvSpPr>
          <p:cNvPr id="22" name="Footer Placeholder 4">
            <a:extLst>
              <a:ext uri="{FF2B5EF4-FFF2-40B4-BE49-F238E27FC236}">
                <a16:creationId xmlns:a16="http://schemas.microsoft.com/office/drawing/2014/main" id="{797A8D40-15B3-435C-0904-5914497A57A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3" name="Slide Number Placeholder 5">
            <a:extLst>
              <a:ext uri="{FF2B5EF4-FFF2-40B4-BE49-F238E27FC236}">
                <a16:creationId xmlns:a16="http://schemas.microsoft.com/office/drawing/2014/main" id="{F66F4B62-A794-EE4E-F61E-59F7A0A3E9EE}"/>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graphicFrame>
        <p:nvGraphicFramePr>
          <p:cNvPr id="24" name="Content Placeholder 2">
            <a:extLst>
              <a:ext uri="{FF2B5EF4-FFF2-40B4-BE49-F238E27FC236}">
                <a16:creationId xmlns:a16="http://schemas.microsoft.com/office/drawing/2014/main" id="{12B102F3-6B87-C635-C92D-F9A7C4F537AA}"/>
              </a:ext>
            </a:extLst>
          </p:cNvPr>
          <p:cNvGraphicFramePr>
            <a:graphicFrameLocks noGrp="1"/>
          </p:cNvGraphicFramePr>
          <p:nvPr>
            <p:ph idx="1"/>
            <p:extLst>
              <p:ext uri="{D42A27DB-BD31-4B8C-83A1-F6EECF244321}">
                <p14:modId xmlns:p14="http://schemas.microsoft.com/office/powerpoint/2010/main" val="2583640010"/>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2165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2F13-A118-4B33-3384-2595DD8B691F}"/>
              </a:ext>
            </a:extLst>
          </p:cNvPr>
          <p:cNvSpPr>
            <a:spLocks noGrp="1"/>
          </p:cNvSpPr>
          <p:nvPr>
            <p:ph type="title"/>
          </p:nvPr>
        </p:nvSpPr>
        <p:spPr>
          <a:xfrm>
            <a:off x="612648" y="548640"/>
            <a:ext cx="10741152" cy="1132258"/>
          </a:xfrm>
        </p:spPr>
        <p:txBody>
          <a:bodyPr anchor="t">
            <a:normAutofit/>
          </a:bodyPr>
          <a:lstStyle/>
          <a:p>
            <a:r>
              <a:rPr lang="en-GB" dirty="0"/>
              <a:t>Challenges of </a:t>
            </a:r>
            <a:r>
              <a:rPr lang="en-GB"/>
              <a:t>teamwork</a:t>
            </a:r>
            <a:endParaRPr lang="en-GB" dirty="0"/>
          </a:p>
        </p:txBody>
      </p:sp>
      <p:sp>
        <p:nvSpPr>
          <p:cNvPr id="3" name="Content Placeholder 2">
            <a:extLst>
              <a:ext uri="{FF2B5EF4-FFF2-40B4-BE49-F238E27FC236}">
                <a16:creationId xmlns:a16="http://schemas.microsoft.com/office/drawing/2014/main" id="{959BC267-37CA-7359-76D5-D8C6A14E3217}"/>
              </a:ext>
            </a:extLst>
          </p:cNvPr>
          <p:cNvSpPr>
            <a:spLocks noGrp="1"/>
          </p:cNvSpPr>
          <p:nvPr>
            <p:ph sz="half" idx="1"/>
          </p:nvPr>
        </p:nvSpPr>
        <p:spPr>
          <a:xfrm>
            <a:off x="612648" y="1825625"/>
            <a:ext cx="5181600" cy="4351338"/>
          </a:xfrm>
        </p:spPr>
        <p:txBody>
          <a:bodyPr vert="horz" lIns="91440" tIns="45720" rIns="91440" bIns="45720" rtlCol="0">
            <a:normAutofit/>
          </a:bodyPr>
          <a:lstStyle/>
          <a:p>
            <a:pPr marL="0" indent="0">
              <a:lnSpc>
                <a:spcPct val="110000"/>
              </a:lnSpc>
              <a:buNone/>
            </a:pPr>
            <a:r>
              <a:rPr lang="en-GB" sz="1400"/>
              <a:t>Although teamwork is essential, challenges may include:</a:t>
            </a:r>
            <a:endParaRPr lang="en-US" sz="1400"/>
          </a:p>
          <a:p>
            <a:pPr>
              <a:lnSpc>
                <a:spcPct val="110000"/>
              </a:lnSpc>
            </a:pPr>
            <a:r>
              <a:rPr lang="en-GB" sz="1400"/>
              <a:t>Communication barriers</a:t>
            </a:r>
          </a:p>
          <a:p>
            <a:pPr>
              <a:lnSpc>
                <a:spcPct val="110000"/>
              </a:lnSpc>
            </a:pPr>
            <a:r>
              <a:rPr lang="en-GB" sz="1400"/>
              <a:t>Role confusion</a:t>
            </a:r>
          </a:p>
          <a:p>
            <a:pPr>
              <a:lnSpc>
                <a:spcPct val="110000"/>
              </a:lnSpc>
            </a:pPr>
            <a:r>
              <a:rPr lang="en-GB" sz="1400"/>
              <a:t>Conflict between professionals</a:t>
            </a:r>
          </a:p>
          <a:p>
            <a:pPr>
              <a:lnSpc>
                <a:spcPct val="110000"/>
              </a:lnSpc>
            </a:pPr>
            <a:endParaRPr lang="en-GB" sz="1400"/>
          </a:p>
          <a:p>
            <a:pPr marL="0" indent="0">
              <a:lnSpc>
                <a:spcPct val="110000"/>
              </a:lnSpc>
              <a:buNone/>
            </a:pPr>
            <a:r>
              <a:rPr lang="en-GB" sz="1400"/>
              <a:t>The World Health Organisation(2010) highlights that poor communication is one of the leading causes of avoidable harm in health and social care. However, to overcome this we may:</a:t>
            </a:r>
          </a:p>
          <a:p>
            <a:pPr marL="514350" indent="-514350">
              <a:lnSpc>
                <a:spcPct val="110000"/>
              </a:lnSpc>
            </a:pPr>
            <a:r>
              <a:rPr lang="en-GB" sz="1400"/>
              <a:t>Use clear documentation</a:t>
            </a:r>
          </a:p>
          <a:p>
            <a:pPr marL="514350" indent="-514350">
              <a:lnSpc>
                <a:spcPct val="110000"/>
              </a:lnSpc>
            </a:pPr>
            <a:r>
              <a:rPr lang="en-GB" sz="1400"/>
              <a:t>Attend regular team meetings</a:t>
            </a:r>
          </a:p>
          <a:p>
            <a:pPr marL="514350" indent="-514350">
              <a:lnSpc>
                <a:spcPct val="110000"/>
              </a:lnSpc>
            </a:pPr>
            <a:r>
              <a:rPr lang="en-GB" sz="1400"/>
              <a:t>Respect professional boundaries</a:t>
            </a:r>
          </a:p>
          <a:p>
            <a:pPr marL="514350" indent="-514350">
              <a:lnSpc>
                <a:spcPct val="110000"/>
              </a:lnSpc>
            </a:pPr>
            <a:r>
              <a:rPr lang="en-GB" sz="1400"/>
              <a:t>Practice active listening</a:t>
            </a:r>
          </a:p>
        </p:txBody>
      </p:sp>
      <p:pic>
        <p:nvPicPr>
          <p:cNvPr id="6" name="Picture 5" descr="A cartoon of a person with a nice cloud above their head&#10;&#10;AI-generated content may be incorrect.">
            <a:extLst>
              <a:ext uri="{FF2B5EF4-FFF2-40B4-BE49-F238E27FC236}">
                <a16:creationId xmlns:a16="http://schemas.microsoft.com/office/drawing/2014/main" id="{411ABDBE-4EC3-795B-10A9-4A832537BF84}"/>
              </a:ext>
            </a:extLst>
          </p:cNvPr>
          <p:cNvPicPr>
            <a:picLocks noChangeAspect="1"/>
          </p:cNvPicPr>
          <p:nvPr/>
        </p:nvPicPr>
        <p:blipFill>
          <a:blip r:embed="rId2"/>
          <a:srcRect l="4698" r="4803" b="3"/>
          <a:stretch>
            <a:fillRect/>
          </a:stretch>
        </p:blipFill>
        <p:spPr>
          <a:xfrm>
            <a:off x="6172200" y="1825625"/>
            <a:ext cx="5181600" cy="4351338"/>
          </a:xfrm>
          <a:prstGeom prst="rect">
            <a:avLst/>
          </a:prstGeom>
          <a:noFill/>
        </p:spPr>
      </p:pic>
      <p:sp>
        <p:nvSpPr>
          <p:cNvPr id="13" name="Footer Placeholder 5">
            <a:extLst>
              <a:ext uri="{FF2B5EF4-FFF2-40B4-BE49-F238E27FC236}">
                <a16:creationId xmlns:a16="http://schemas.microsoft.com/office/drawing/2014/main" id="{E03261ED-8C8A-1E97-ADCF-5B119E4CCA94}"/>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5E37455A-BA5F-4F2E-28A6-4E533320A99C}"/>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1643416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8D96-421F-B598-1BAD-DD7BA3309A90}"/>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72B00E5-D7B7-B8C8-6825-93EEAF15184A}"/>
              </a:ext>
            </a:extLst>
          </p:cNvPr>
          <p:cNvSpPr>
            <a:spLocks noGrp="1"/>
          </p:cNvSpPr>
          <p:nvPr>
            <p:ph sz="half" idx="1"/>
          </p:nvPr>
        </p:nvSpPr>
        <p:spPr>
          <a:xfrm>
            <a:off x="612648" y="1808479"/>
            <a:ext cx="7609840" cy="4348163"/>
          </a:xfrm>
        </p:spPr>
        <p:txBody>
          <a:bodyPr/>
          <a:lstStyle/>
          <a:p>
            <a:pPr marL="0" indent="0">
              <a:buNone/>
            </a:pPr>
            <a:r>
              <a:rPr lang="en-GB" dirty="0"/>
              <a:t>Working in teams is essential in social care because it improves communication, shared decision making and the quality of care provided to service users. However, teams may face challenges such as disagreements, poor communication and unclear roles. </a:t>
            </a:r>
            <a:r>
              <a:rPr lang="en-GB" b="1" dirty="0"/>
              <a:t>Tuckman’s stages of group development </a:t>
            </a:r>
            <a:r>
              <a:rPr lang="en-GB" dirty="0"/>
              <a:t>helps teams understand how to work through these challenges and develop effective collaboration to achieve the best outcomes for quality care.</a:t>
            </a:r>
          </a:p>
        </p:txBody>
      </p:sp>
      <p:sp>
        <p:nvSpPr>
          <p:cNvPr id="6" name="Footer Placeholder 5">
            <a:extLst>
              <a:ext uri="{FF2B5EF4-FFF2-40B4-BE49-F238E27FC236}">
                <a16:creationId xmlns:a16="http://schemas.microsoft.com/office/drawing/2014/main" id="{5C936412-FF8D-ADDB-88B3-60A48D30C566}"/>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04589981-508B-467A-656D-B20CEC44E4C3}"/>
              </a:ext>
            </a:extLst>
          </p:cNvPr>
          <p:cNvSpPr>
            <a:spLocks noGrp="1"/>
          </p:cNvSpPr>
          <p:nvPr>
            <p:ph type="sldNum" sz="quarter" idx="12"/>
          </p:nvPr>
        </p:nvSpPr>
        <p:spPr/>
        <p:txBody>
          <a:bodyPr/>
          <a:lstStyle/>
          <a:p>
            <a:fld id="{CC057153-B650-4DEB-B370-79DDCFDCE934}" type="slidenum">
              <a:rPr lang="en-US" smtClean="0"/>
              <a:t>10</a:t>
            </a:fld>
            <a:endParaRPr lang="en-US" dirty="0"/>
          </a:p>
        </p:txBody>
      </p:sp>
    </p:spTree>
    <p:extLst>
      <p:ext uri="{BB962C8B-B14F-4D97-AF65-F5344CB8AC3E}">
        <p14:creationId xmlns:p14="http://schemas.microsoft.com/office/powerpoint/2010/main" val="4181700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CAF4-4529-E5BC-5F39-7B3CD7A3547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8E22898-1A17-00C5-618D-56A0F04F6D45}"/>
              </a:ext>
            </a:extLst>
          </p:cNvPr>
          <p:cNvSpPr>
            <a:spLocks noGrp="1"/>
          </p:cNvSpPr>
          <p:nvPr>
            <p:ph idx="1"/>
          </p:nvPr>
        </p:nvSpPr>
        <p:spPr>
          <a:xfrm>
            <a:off x="397669" y="1682750"/>
            <a:ext cx="10515600" cy="4351338"/>
          </a:xfrm>
        </p:spPr>
        <p:txBody>
          <a:bodyPr vert="horz" lIns="91440" tIns="45720" rIns="91440" bIns="45720" rtlCol="0" anchor="t">
            <a:normAutofit/>
          </a:bodyPr>
          <a:lstStyle/>
          <a:p>
            <a:pPr marL="0" indent="0">
              <a:buNone/>
            </a:pPr>
            <a:r>
              <a:rPr lang="en-GB" dirty="0"/>
              <a:t>Bruse Tuckman, B.W. (1965) </a:t>
            </a:r>
            <a:r>
              <a:rPr lang="en-GB" i="1" dirty="0"/>
              <a:t>Developmental sequence in small groups. </a:t>
            </a:r>
            <a:r>
              <a:rPr lang="en-GB" b="1" dirty="0"/>
              <a:t>Psychological</a:t>
            </a:r>
            <a:r>
              <a:rPr lang="en-GB" dirty="0"/>
              <a:t> </a:t>
            </a:r>
            <a:r>
              <a:rPr lang="en-GB" b="1" dirty="0"/>
              <a:t>Bulletin</a:t>
            </a:r>
            <a:r>
              <a:rPr lang="en-GB" dirty="0"/>
              <a:t>,63(6),pp. 384-399.</a:t>
            </a:r>
          </a:p>
          <a:p>
            <a:pPr marL="0" indent="0">
              <a:buNone/>
            </a:pPr>
            <a:r>
              <a:rPr lang="en-GB" dirty="0"/>
              <a:t>NHS England(2023)</a:t>
            </a:r>
            <a:r>
              <a:rPr lang="en-GB" i="1" dirty="0"/>
              <a:t> Working in multidisciplinary teams.</a:t>
            </a:r>
            <a:r>
              <a:rPr lang="en-GB" dirty="0"/>
              <a:t> Available at: </a:t>
            </a:r>
            <a:r>
              <a:rPr lang="en-GB" dirty="0">
                <a:hlinkClick r:id="rId2"/>
              </a:rPr>
              <a:t>https://www.england.nhs.uk</a:t>
            </a:r>
            <a:r>
              <a:rPr lang="en-GB" dirty="0"/>
              <a:t> (Accessed:15 March 2026).</a:t>
            </a:r>
            <a:endParaRPr lang="en-US" dirty="0"/>
          </a:p>
          <a:p>
            <a:pPr marL="0" indent="0">
              <a:buNone/>
            </a:pPr>
            <a:r>
              <a:rPr lang="en-GB" dirty="0"/>
              <a:t>Nursing and Midwifery Council (NMC)(2018) </a:t>
            </a:r>
            <a:r>
              <a:rPr lang="en-GB" i="1" dirty="0"/>
              <a:t>The Code:</a:t>
            </a:r>
            <a:r>
              <a:rPr lang="en-GB" dirty="0"/>
              <a:t> </a:t>
            </a:r>
            <a:r>
              <a:rPr lang="en-GB" i="1" dirty="0"/>
              <a:t>Professional standards of practice and behaviour for nurses,</a:t>
            </a:r>
            <a:r>
              <a:rPr lang="en-GB" dirty="0"/>
              <a:t> </a:t>
            </a:r>
            <a:r>
              <a:rPr lang="en-GB" i="1" dirty="0"/>
              <a:t>midwives and nursing associates.</a:t>
            </a:r>
            <a:r>
              <a:rPr lang="en-GB" dirty="0"/>
              <a:t> London: NMC.</a:t>
            </a:r>
          </a:p>
          <a:p>
            <a:pPr marL="0" indent="0">
              <a:buNone/>
            </a:pPr>
            <a:r>
              <a:rPr lang="en-GB" dirty="0"/>
              <a:t>World Health Organisation(2010) </a:t>
            </a:r>
            <a:r>
              <a:rPr lang="en-GB" i="1" dirty="0"/>
              <a:t>Framework for action on</a:t>
            </a:r>
            <a:r>
              <a:rPr lang="en-GB" dirty="0"/>
              <a:t> </a:t>
            </a:r>
            <a:r>
              <a:rPr lang="en-GB" i="1" dirty="0"/>
              <a:t>interprofessional education and collaborative practice.</a:t>
            </a:r>
            <a:r>
              <a:rPr lang="en-GB" dirty="0"/>
              <a:t> Geneva: WHO.</a:t>
            </a:r>
          </a:p>
        </p:txBody>
      </p:sp>
    </p:spTree>
    <p:extLst>
      <p:ext uri="{BB962C8B-B14F-4D97-AF65-F5344CB8AC3E}">
        <p14:creationId xmlns:p14="http://schemas.microsoft.com/office/powerpoint/2010/main" val="133642201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166</TotalTime>
  <Words>828</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Neue Haas Grotesk Text Pro</vt:lpstr>
      <vt:lpstr>VanillaVTI</vt:lpstr>
      <vt:lpstr>Professional career development assignment 1</vt:lpstr>
      <vt:lpstr>About me and AI acknowledgement</vt:lpstr>
      <vt:lpstr>Introduction (working in teams)</vt:lpstr>
      <vt:lpstr>WORKING IN TEAMS</vt:lpstr>
      <vt:lpstr>Importance of working in teams</vt:lpstr>
      <vt:lpstr>Teamwork application Practical Example using Tuckman’s Model in relation to health and social care</vt:lpstr>
      <vt:lpstr>Tuckman’s model application to the scenario</vt:lpstr>
      <vt:lpstr>By sharing information with the team, we can:</vt:lpstr>
      <vt:lpstr>Challenges of teamwork</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Abb Bbc</cp:lastModifiedBy>
  <cp:revision>589</cp:revision>
  <dcterms:created xsi:type="dcterms:W3CDTF">2026-02-26T09:28:59Z</dcterms:created>
  <dcterms:modified xsi:type="dcterms:W3CDTF">2026-03-22T15:19:05Z</dcterms:modified>
</cp:coreProperties>
</file>