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8" r:id="rId2"/>
    <p:sldId id="267" r:id="rId3"/>
    <p:sldId id="268" r:id="rId4"/>
    <p:sldId id="269" r:id="rId5"/>
    <p:sldId id="270" r:id="rId6"/>
    <p:sldId id="271" r:id="rId7"/>
    <p:sldId id="266"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keisha Tamika Taylor Nee Rhoden" initials="NTTNR" lastIdx="1" clrIdx="0">
    <p:extLst>
      <p:ext uri="{19B8F6BF-5375-455C-9EA6-DF929625EA0E}">
        <p15:presenceInfo xmlns:p15="http://schemas.microsoft.com/office/powerpoint/2012/main" userId="S::2028878@student.uwtsd.ac.uk::d5cdc7d5-c49a-49c8-89e4-1164559c6d6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344" autoAdjust="0"/>
  </p:normalViewPr>
  <p:slideViewPr>
    <p:cSldViewPr snapToGrid="0">
      <p:cViewPr varScale="1">
        <p:scale>
          <a:sx n="57" d="100"/>
          <a:sy n="57" d="100"/>
        </p:scale>
        <p:origin x="18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A6EC2-0241-471E-BD59-6D1E0E448B4A}" type="datetimeFigureOut">
              <a:rPr lang="en-US" smtClean="0"/>
              <a:t>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4AD14-7CE9-4DA1-8E11-ABA7CB7D10AA}" type="slidenum">
              <a:rPr lang="en-US" smtClean="0"/>
              <a:t>‹#›</a:t>
            </a:fld>
            <a:endParaRPr lang="en-US"/>
          </a:p>
        </p:txBody>
      </p:sp>
    </p:spTree>
    <p:extLst>
      <p:ext uri="{BB962C8B-B14F-4D97-AF65-F5344CB8AC3E}">
        <p14:creationId xmlns:p14="http://schemas.microsoft.com/office/powerpoint/2010/main" val="1887721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74AD14-7CE9-4DA1-8E11-ABA7CB7D10AA}" type="slidenum">
              <a:rPr lang="en-US" smtClean="0"/>
              <a:t>1</a:t>
            </a:fld>
            <a:endParaRPr lang="en-US"/>
          </a:p>
        </p:txBody>
      </p:sp>
    </p:spTree>
    <p:extLst>
      <p:ext uri="{BB962C8B-B14F-4D97-AF65-F5344CB8AC3E}">
        <p14:creationId xmlns:p14="http://schemas.microsoft.com/office/powerpoint/2010/main" val="110107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work as corporate officials and so I am seeking application opportunities in business organizations to achieve relevant skills. The module learning covered CV writings, Time management, Academic Writing, Paraphrasing, Summarizing, Referencing, Reflection etcetera. These indirectly helped to increase IT skills and communication skill etcetera.</a:t>
            </a:r>
          </a:p>
        </p:txBody>
      </p:sp>
      <p:sp>
        <p:nvSpPr>
          <p:cNvPr id="4" name="Slide Number Placeholder 3"/>
          <p:cNvSpPr>
            <a:spLocks noGrp="1"/>
          </p:cNvSpPr>
          <p:nvPr>
            <p:ph type="sldNum" sz="quarter" idx="5"/>
          </p:nvPr>
        </p:nvSpPr>
        <p:spPr/>
        <p:txBody>
          <a:bodyPr/>
          <a:lstStyle/>
          <a:p>
            <a:fld id="{6574AD14-7CE9-4DA1-8E11-ABA7CB7D10AA}" type="slidenum">
              <a:rPr lang="en-US" smtClean="0"/>
              <a:t>2</a:t>
            </a:fld>
            <a:endParaRPr lang="en-US"/>
          </a:p>
        </p:txBody>
      </p:sp>
    </p:spTree>
    <p:extLst>
      <p:ext uri="{BB962C8B-B14F-4D97-AF65-F5344CB8AC3E}">
        <p14:creationId xmlns:p14="http://schemas.microsoft.com/office/powerpoint/2010/main" val="748281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work as corporate officials and so I am seeking application opportunities in business organizations to achieve relevant skills. The module learning covered CV writings, Time management, Academic Writing, Paraphrasing, Summarizing, Referencing, Reflection etcetera. These indirectly helped to increase IT skills and communication skill etcetera.</a:t>
            </a:r>
          </a:p>
        </p:txBody>
      </p:sp>
      <p:sp>
        <p:nvSpPr>
          <p:cNvPr id="4" name="Slide Number Placeholder 3"/>
          <p:cNvSpPr>
            <a:spLocks noGrp="1"/>
          </p:cNvSpPr>
          <p:nvPr>
            <p:ph type="sldNum" sz="quarter" idx="5"/>
          </p:nvPr>
        </p:nvSpPr>
        <p:spPr/>
        <p:txBody>
          <a:bodyPr/>
          <a:lstStyle/>
          <a:p>
            <a:fld id="{6574AD14-7CE9-4DA1-8E11-ABA7CB7D10AA}" type="slidenum">
              <a:rPr lang="en-US" smtClean="0"/>
              <a:t>3</a:t>
            </a:fld>
            <a:endParaRPr lang="en-US"/>
          </a:p>
        </p:txBody>
      </p:sp>
    </p:spTree>
    <p:extLst>
      <p:ext uri="{BB962C8B-B14F-4D97-AF65-F5344CB8AC3E}">
        <p14:creationId xmlns:p14="http://schemas.microsoft.com/office/powerpoint/2010/main" val="2069712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work as corporate officials and so I am seeking application opportunities in business organizations to achieve relevant skills. The module learning covered CV writings, Time management, Academic Writing, Paraphrasing, Summarizing, Referencing, Reflection etcetera. These indirectly helped to increase IT skills and communication skill etcetera.</a:t>
            </a:r>
          </a:p>
        </p:txBody>
      </p:sp>
      <p:sp>
        <p:nvSpPr>
          <p:cNvPr id="4" name="Slide Number Placeholder 3"/>
          <p:cNvSpPr>
            <a:spLocks noGrp="1"/>
          </p:cNvSpPr>
          <p:nvPr>
            <p:ph type="sldNum" sz="quarter" idx="5"/>
          </p:nvPr>
        </p:nvSpPr>
        <p:spPr/>
        <p:txBody>
          <a:bodyPr/>
          <a:lstStyle/>
          <a:p>
            <a:fld id="{6574AD14-7CE9-4DA1-8E11-ABA7CB7D10AA}" type="slidenum">
              <a:rPr lang="en-US" smtClean="0"/>
              <a:t>4</a:t>
            </a:fld>
            <a:endParaRPr lang="en-US"/>
          </a:p>
        </p:txBody>
      </p:sp>
    </p:spTree>
    <p:extLst>
      <p:ext uri="{BB962C8B-B14F-4D97-AF65-F5344CB8AC3E}">
        <p14:creationId xmlns:p14="http://schemas.microsoft.com/office/powerpoint/2010/main" val="3698752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work as corporate officials and so I am seeking application opportunities in business organizations to achieve relevant skills. The module learning covered CV writings, Time management, Academic Writing, Paraphrasing, Summarizing, Referencing, Reflection etcetera. These indirectly helped to increase IT skills and communication skill etcetera.</a:t>
            </a:r>
          </a:p>
        </p:txBody>
      </p:sp>
      <p:sp>
        <p:nvSpPr>
          <p:cNvPr id="4" name="Slide Number Placeholder 3"/>
          <p:cNvSpPr>
            <a:spLocks noGrp="1"/>
          </p:cNvSpPr>
          <p:nvPr>
            <p:ph type="sldNum" sz="quarter" idx="5"/>
          </p:nvPr>
        </p:nvSpPr>
        <p:spPr/>
        <p:txBody>
          <a:bodyPr/>
          <a:lstStyle/>
          <a:p>
            <a:fld id="{6574AD14-7CE9-4DA1-8E11-ABA7CB7D10AA}" type="slidenum">
              <a:rPr lang="en-US" smtClean="0"/>
              <a:t>5</a:t>
            </a:fld>
            <a:endParaRPr lang="en-US"/>
          </a:p>
        </p:txBody>
      </p:sp>
    </p:spTree>
    <p:extLst>
      <p:ext uri="{BB962C8B-B14F-4D97-AF65-F5344CB8AC3E}">
        <p14:creationId xmlns:p14="http://schemas.microsoft.com/office/powerpoint/2010/main" val="1775151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work as corporate officials and so I am seeking application opportunities in business organizations to achieve relevant skills. The module learning covered CV writings, Time management, Academic Writing, Paraphrasing, Summarizing, Referencing, Reflection etcetera. These indirectly helped to increase IT skills and communication skill etcetera.</a:t>
            </a:r>
          </a:p>
        </p:txBody>
      </p:sp>
      <p:sp>
        <p:nvSpPr>
          <p:cNvPr id="4" name="Slide Number Placeholder 3"/>
          <p:cNvSpPr>
            <a:spLocks noGrp="1"/>
          </p:cNvSpPr>
          <p:nvPr>
            <p:ph type="sldNum" sz="quarter" idx="5"/>
          </p:nvPr>
        </p:nvSpPr>
        <p:spPr/>
        <p:txBody>
          <a:bodyPr/>
          <a:lstStyle/>
          <a:p>
            <a:fld id="{6574AD14-7CE9-4DA1-8E11-ABA7CB7D10AA}" type="slidenum">
              <a:rPr lang="en-US" smtClean="0"/>
              <a:t>6</a:t>
            </a:fld>
            <a:endParaRPr lang="en-US"/>
          </a:p>
        </p:txBody>
      </p:sp>
    </p:spTree>
    <p:extLst>
      <p:ext uri="{BB962C8B-B14F-4D97-AF65-F5344CB8AC3E}">
        <p14:creationId xmlns:p14="http://schemas.microsoft.com/office/powerpoint/2010/main" val="1995933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74AD14-7CE9-4DA1-8E11-ABA7CB7D10AA}" type="slidenum">
              <a:rPr lang="en-US" smtClean="0"/>
              <a:t>7</a:t>
            </a:fld>
            <a:endParaRPr lang="en-US"/>
          </a:p>
        </p:txBody>
      </p:sp>
    </p:spTree>
    <p:extLst>
      <p:ext uri="{BB962C8B-B14F-4D97-AF65-F5344CB8AC3E}">
        <p14:creationId xmlns:p14="http://schemas.microsoft.com/office/powerpoint/2010/main" val="2103873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D200B3F0-A9BC-48CE-8EB6-ECE965069900}" type="datetimeFigureOut">
              <a:rPr lang="en-US" dirty="0"/>
              <a:pPr/>
              <a:t>1/4/2022</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dirty="0"/>
              <a:t>
              </a:t>
            </a:r>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0712A-F861-4AB0-A754-4F5A2033CD4B}"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4A483D-5CB4-4842-8F2F-05D5276ACF63}" type="datetimeFigureOut">
              <a:rPr lang="en-US" dirty="0"/>
              <a:t>1/4/2022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1CE32E-9DC0-47C8-A657-48F5C3E4A10B}" type="datetimeFigureOut">
              <a:rPr lang="en-US" dirty="0"/>
              <a:t>1/4/2022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DF5C0D-8C3A-4771-A43D-83937FC700D4}" type="datetimeFigureOut">
              <a:rPr lang="en-US" dirty="0"/>
              <a:t>1/4/2022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dirty="0"/>
              <a:t>1/4/2022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dirty="0"/>
              <a:t>1/4/2022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dirty="0"/>
              <a:t>1/4/2022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F9FFFF-3106-4DDB-AA62-0C80862170D6}" type="datetimeFigureOut">
              <a:rPr lang="en-US" dirty="0"/>
              <a:t>1/4/2022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3DA38B7-AE95-4DC8-9A51-7A71F545B098}"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F1EC2B-8188-4AC2-9F0D-8D09C51D505A}"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12B75E-944F-430B-BE5F-C69FA8823C04}"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9AE0DC7-7F53-471C-A711-B3DA6F2535F3}" type="datetimeFigureOut">
              <a:rPr lang="en-US" dirty="0"/>
              <a:t>1/4/2022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1F4C9D-4618-451D-80C1-6A376BB42AB4}" type="datetimeFigureOut">
              <a:rPr lang="en-US" dirty="0"/>
              <a:t>1/4/2022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4D2318-CE40-42F6-962A-4C6D6CF697DB}"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476AC1-EB7F-4BEF-90D9-5764B50DAF8A}" type="datetimeFigureOut">
              <a:rPr lang="en-US" dirty="0"/>
              <a:t>1/4/2022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4B320A-89BA-47B2-A525-92E8D10B06E4}" type="datetimeFigureOut">
              <a:rPr lang="en-US" dirty="0"/>
              <a:t>1/4/2022</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p:txBody>
          <a:bodyPr/>
          <a:lstStyle/>
          <a:p>
            <a:pPr algn="ctr"/>
            <a:r>
              <a:rPr lang="en-US" u="sng" dirty="0">
                <a:solidFill>
                  <a:schemeClr val="tx1"/>
                </a:solidFill>
                <a:latin typeface="Bahnschrift Condensed" panose="020B0502040204020203" pitchFamily="34" charset="0"/>
              </a:rPr>
              <a:t>WELCOME TO </a:t>
            </a:r>
            <a:r>
              <a:rPr lang="en-US" u="sng">
                <a:solidFill>
                  <a:schemeClr val="tx1"/>
                </a:solidFill>
                <a:latin typeface="Bahnschrift Condensed" panose="020B0502040204020203" pitchFamily="34" charset="0"/>
              </a:rPr>
              <a:t>THE PRESENTATION</a:t>
            </a:r>
            <a:r>
              <a:rPr lang="en-GB" u="sng">
                <a:solidFill>
                  <a:schemeClr val="tx1"/>
                </a:solidFill>
                <a:latin typeface="Bahnschrift Condensed" panose="020B0502040204020203" pitchFamily="34" charset="0"/>
              </a:rPr>
              <a:t> </a:t>
            </a:r>
            <a:br>
              <a:rPr lang="en-GB" u="sng">
                <a:solidFill>
                  <a:schemeClr val="tx1"/>
                </a:solidFill>
                <a:latin typeface="Bahnschrift Condensed" panose="020B0502040204020203" pitchFamily="34" charset="0"/>
              </a:rPr>
            </a:br>
            <a:r>
              <a:rPr lang="en-GB" u="sng">
                <a:solidFill>
                  <a:schemeClr val="tx1"/>
                </a:solidFill>
                <a:latin typeface="Bahnschrift Condensed" panose="020B0502040204020203" pitchFamily="34" charset="0"/>
              </a:rPr>
              <a:t>Nekeisha Taylor </a:t>
            </a:r>
            <a:br>
              <a:rPr lang="en-GB" u="sng">
                <a:solidFill>
                  <a:schemeClr val="tx1"/>
                </a:solidFill>
                <a:latin typeface="Bahnschrift Condensed" panose="020B0502040204020203" pitchFamily="34" charset="0"/>
              </a:rPr>
            </a:br>
            <a:r>
              <a:rPr lang="en-GB" u="sng">
                <a:solidFill>
                  <a:schemeClr val="tx1"/>
                </a:solidFill>
                <a:latin typeface="Bahnschrift Condensed" panose="020B0502040204020203" pitchFamily="34" charset="0"/>
              </a:rPr>
              <a:t>2028878</a:t>
            </a:r>
            <a:endParaRPr lang="en-US" u="sng" dirty="0">
              <a:solidFill>
                <a:schemeClr val="tx1"/>
              </a:solidFill>
              <a:latin typeface="Bahnschrift Condensed" panose="020B0502040204020203" pitchFamily="34" charset="0"/>
            </a:endParaRPr>
          </a:p>
        </p:txBody>
      </p:sp>
      <p:sp>
        <p:nvSpPr>
          <p:cNvPr id="4" name="Text Placeholder 3">
            <a:extLst>
              <a:ext uri="{FF2B5EF4-FFF2-40B4-BE49-F238E27FC236}">
                <a16:creationId xmlns:a16="http://schemas.microsoft.com/office/drawing/2014/main" id="{AEB15C78-E576-1A49-A12C-3D18DE8A63BC}"/>
              </a:ext>
            </a:extLst>
          </p:cNvPr>
          <p:cNvSpPr>
            <a:spLocks noGrp="1"/>
          </p:cNvSpPr>
          <p:nvPr>
            <p:ph type="body" sz="half" idx="2"/>
          </p:nvPr>
        </p:nvSpPr>
        <p:spPr>
          <a:xfrm>
            <a:off x="1214485" y="3531394"/>
            <a:ext cx="8825659" cy="2476500"/>
          </a:xfrm>
        </p:spPr>
        <p:txBody>
          <a:bodyPr/>
          <a:lstStyle/>
          <a:p>
            <a:endParaRPr lang="en-US"/>
          </a:p>
        </p:txBody>
      </p:sp>
      <p:sp>
        <p:nvSpPr>
          <p:cNvPr id="3" name="Title 1">
            <a:extLst>
              <a:ext uri="{FF2B5EF4-FFF2-40B4-BE49-F238E27FC236}">
                <a16:creationId xmlns:a16="http://schemas.microsoft.com/office/drawing/2014/main" id="{3B107FAB-358E-4968-8713-76D80D77CA2E}"/>
              </a:ext>
            </a:extLst>
          </p:cNvPr>
          <p:cNvSpPr txBox="1">
            <a:spLocks/>
          </p:cNvSpPr>
          <p:nvPr/>
        </p:nvSpPr>
        <p:spPr bwMode="gray">
          <a:xfrm>
            <a:off x="3938552" y="3389290"/>
            <a:ext cx="4151336" cy="1881781"/>
          </a:xfrm>
          <a:prstGeom prst="rect">
            <a:avLst/>
          </a:prstGeom>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dirty="0">
                <a:solidFill>
                  <a:schemeClr val="tx1"/>
                </a:solidFill>
                <a:latin typeface="Bahnschrift Condensed" panose="020B0502040204020203" pitchFamily="34" charset="0"/>
              </a:rPr>
              <a:t>On benefits of teamwork</a:t>
            </a:r>
          </a:p>
        </p:txBody>
      </p:sp>
    </p:spTree>
    <p:extLst>
      <p:ext uri="{BB962C8B-B14F-4D97-AF65-F5344CB8AC3E}">
        <p14:creationId xmlns:p14="http://schemas.microsoft.com/office/powerpoint/2010/main" val="274446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a:xfrm>
            <a:off x="5060204" y="1150326"/>
            <a:ext cx="8761413" cy="728480"/>
          </a:xfrm>
        </p:spPr>
        <p:txBody>
          <a:bodyPr/>
          <a:lstStyle/>
          <a:p>
            <a:r>
              <a:rPr lang="en-US" b="1" dirty="0">
                <a:solidFill>
                  <a:schemeClr val="tx1"/>
                </a:solidFill>
                <a:latin typeface="Bahnschrift Condensed" panose="020B0502040204020203" pitchFamily="34" charset="0"/>
              </a:rPr>
              <a:t>Defining</a:t>
            </a:r>
            <a:r>
              <a:rPr lang="en-US" b="1" u="sng" dirty="0">
                <a:solidFill>
                  <a:schemeClr val="tx1"/>
                </a:solidFill>
                <a:latin typeface="Bahnschrift Condensed" panose="020B0502040204020203" pitchFamily="34" charset="0"/>
              </a:rPr>
              <a:t> </a:t>
            </a:r>
            <a:r>
              <a:rPr lang="en-US" b="1" dirty="0">
                <a:solidFill>
                  <a:schemeClr val="tx1"/>
                </a:solidFill>
                <a:latin typeface="Bahnschrift Condensed" panose="020B0502040204020203" pitchFamily="34" charset="0"/>
              </a:rPr>
              <a:t>Teamwork</a:t>
            </a:r>
            <a:r>
              <a:rPr lang="en-US" b="1" u="sng" dirty="0">
                <a:solidFill>
                  <a:schemeClr val="tx1"/>
                </a:solidFill>
                <a:latin typeface="Bahnschrift Condensed" panose="020B0502040204020203" pitchFamily="34" charset="0"/>
              </a:rPr>
              <a:t> </a:t>
            </a:r>
          </a:p>
        </p:txBody>
      </p:sp>
      <p:sp>
        <p:nvSpPr>
          <p:cNvPr id="3" name="Subtitle 2">
            <a:extLst>
              <a:ext uri="{FF2B5EF4-FFF2-40B4-BE49-F238E27FC236}">
                <a16:creationId xmlns:a16="http://schemas.microsoft.com/office/drawing/2014/main" id="{2242533A-65A8-4634-A1B3-4E4B8AB6D7D8}"/>
              </a:ext>
            </a:extLst>
          </p:cNvPr>
          <p:cNvSpPr>
            <a:spLocks noGrp="1"/>
          </p:cNvSpPr>
          <p:nvPr>
            <p:ph type="subTitle" idx="4294967295"/>
          </p:nvPr>
        </p:nvSpPr>
        <p:spPr>
          <a:xfrm>
            <a:off x="3708400" y="2743992"/>
            <a:ext cx="4775200" cy="4422775"/>
          </a:xfrm>
        </p:spPr>
        <p:txBody>
          <a:bodyPr>
            <a:normAutofit/>
          </a:bodyPr>
          <a:lstStyle/>
          <a:p>
            <a:pPr marL="285750" indent="-285750" algn="just">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	A team </a:t>
            </a:r>
            <a:r>
              <a:rPr lang="en-US" sz="2400">
                <a:solidFill>
                  <a:schemeClr val="tx1"/>
                </a:solidFill>
                <a:latin typeface="Times New Roman" panose="02020603050405020304" pitchFamily="18" charset="0"/>
                <a:cs typeface="Times New Roman" panose="02020603050405020304" pitchFamily="18" charset="0"/>
              </a:rPr>
              <a:t>consist of </a:t>
            </a:r>
            <a:r>
              <a:rPr lang="en-US" sz="2400" dirty="0">
                <a:solidFill>
                  <a:schemeClr val="tx1"/>
                </a:solidFill>
                <a:latin typeface="Times New Roman" panose="02020603050405020304" pitchFamily="18" charset="0"/>
                <a:cs typeface="Times New Roman" panose="02020603050405020304" pitchFamily="18" charset="0"/>
              </a:rPr>
              <a:t>selected peoples who are responsible to do their job in group (West, 2012); </a:t>
            </a:r>
          </a:p>
          <a:p>
            <a:pPr marL="285750" indent="-285750" algn="just">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	Like of a research group, works on a single research project but altogether to achieve that only goal.</a:t>
            </a:r>
          </a:p>
          <a:p>
            <a:pPr marL="285750" indent="-285750" algn="just">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	Team’s all persons are somehow knowledgeable </a:t>
            </a:r>
            <a:r>
              <a:rPr lang="en-US" sz="2400">
                <a:solidFill>
                  <a:schemeClr val="tx1"/>
                </a:solidFill>
                <a:latin typeface="Times New Roman" panose="02020603050405020304" pitchFamily="18" charset="0"/>
                <a:cs typeface="Times New Roman" panose="02020603050405020304" pitchFamily="18" charset="0"/>
              </a:rPr>
              <a:t>on </a:t>
            </a:r>
            <a:r>
              <a:rPr lang="en-GB" sz="2400">
                <a:solidFill>
                  <a:schemeClr val="tx1"/>
                </a:solidFill>
                <a:latin typeface="Times New Roman" panose="02020603050405020304" pitchFamily="18" charset="0"/>
                <a:cs typeface="Times New Roman" panose="02020603050405020304" pitchFamily="18" charset="0"/>
              </a:rPr>
              <a:t>a</a:t>
            </a:r>
            <a:r>
              <a:rPr lang="en-US" sz="240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subject matter. </a:t>
            </a:r>
          </a:p>
          <a:p>
            <a:pPr algn="just"/>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D41DC05-40CB-574C-84BD-47C86D49B205}"/>
              </a:ext>
            </a:extLst>
          </p:cNvPr>
          <p:cNvSpPr txBox="1"/>
          <p:nvPr/>
        </p:nvSpPr>
        <p:spPr>
          <a:xfrm>
            <a:off x="3048000" y="3232427"/>
            <a:ext cx="6096000" cy="369332"/>
          </a:xfrm>
          <a:prstGeom prst="rect">
            <a:avLst/>
          </a:prstGeom>
          <a:noFill/>
        </p:spPr>
        <p:txBody>
          <a:bodyPr wrap="square">
            <a:spAutoFit/>
          </a:bodyPr>
          <a:lstStyle/>
          <a:p>
            <a:pPr marL="0" algn="l" rtl="0" eaLnBrk="1" fontAlgn="t" latinLnBrk="0" hangingPunct="1">
              <a:spcBef>
                <a:spcPts val="0"/>
              </a:spcBef>
              <a:spcAft>
                <a:spcPts val="0"/>
              </a:spcAft>
            </a:pPr>
            <a:endParaRPr lang="en-GB" sz="1800" b="0" i="0" u="none" strike="noStrike">
              <a:effectLst/>
              <a:latin typeface="Arial" panose="020B0604020202020204" pitchFamily="34" charset="0"/>
            </a:endParaRPr>
          </a:p>
        </p:txBody>
      </p:sp>
      <p:sp>
        <p:nvSpPr>
          <p:cNvPr id="9" name="TextBox 8">
            <a:extLst>
              <a:ext uri="{FF2B5EF4-FFF2-40B4-BE49-F238E27FC236}">
                <a16:creationId xmlns:a16="http://schemas.microsoft.com/office/drawing/2014/main" id="{F5798D7B-7001-394E-9FA7-8EF17FD49CCE}"/>
              </a:ext>
            </a:extLst>
          </p:cNvPr>
          <p:cNvSpPr txBox="1"/>
          <p:nvPr/>
        </p:nvSpPr>
        <p:spPr>
          <a:xfrm>
            <a:off x="2928938" y="3232427"/>
            <a:ext cx="6238874" cy="369332"/>
          </a:xfrm>
          <a:prstGeom prst="rect">
            <a:avLst/>
          </a:prstGeom>
          <a:noFill/>
        </p:spPr>
        <p:txBody>
          <a:bodyPr wrap="square">
            <a:spAutoFit/>
          </a:bodyPr>
          <a:lstStyle/>
          <a:p>
            <a:pPr marL="0" algn="l" rtl="0" eaLnBrk="1" fontAlgn="t" latinLnBrk="0" hangingPunct="1">
              <a:spcBef>
                <a:spcPts val="0"/>
              </a:spcBef>
              <a:spcAft>
                <a:spcPts val="0"/>
              </a:spcAft>
            </a:pPr>
            <a:endParaRPr lang="en-GB" sz="1800" b="0" i="0" u="none" strike="noStrike">
              <a:effectLst/>
              <a:latin typeface="Arial" panose="020B0604020202020204" pitchFamily="34" charset="0"/>
            </a:endParaRPr>
          </a:p>
        </p:txBody>
      </p:sp>
      <p:sp>
        <p:nvSpPr>
          <p:cNvPr id="11" name="TextBox 10">
            <a:extLst>
              <a:ext uri="{FF2B5EF4-FFF2-40B4-BE49-F238E27FC236}">
                <a16:creationId xmlns:a16="http://schemas.microsoft.com/office/drawing/2014/main" id="{85713501-EE08-944E-B144-A5A6B686615C}"/>
              </a:ext>
            </a:extLst>
          </p:cNvPr>
          <p:cNvSpPr txBox="1"/>
          <p:nvPr/>
        </p:nvSpPr>
        <p:spPr>
          <a:xfrm>
            <a:off x="2928938" y="3232427"/>
            <a:ext cx="6238874" cy="369332"/>
          </a:xfrm>
          <a:prstGeom prst="rect">
            <a:avLst/>
          </a:prstGeom>
          <a:noFill/>
        </p:spPr>
        <p:txBody>
          <a:bodyPr wrap="square">
            <a:spAutoFit/>
          </a:bodyPr>
          <a:lstStyle/>
          <a:p>
            <a:pPr marL="0" algn="l" rtl="0" eaLnBrk="1" fontAlgn="t" latinLnBrk="0" hangingPunct="1">
              <a:spcBef>
                <a:spcPts val="0"/>
              </a:spcBef>
              <a:spcAft>
                <a:spcPts val="0"/>
              </a:spcAft>
            </a:pPr>
            <a:endParaRPr lang="en-GB" sz="1800" b="0" i="0" u="none" strike="noStrike">
              <a:effectLst/>
              <a:latin typeface="Arial" panose="020B0604020202020204" pitchFamily="34" charset="0"/>
            </a:endParaRPr>
          </a:p>
        </p:txBody>
      </p:sp>
      <p:sp>
        <p:nvSpPr>
          <p:cNvPr id="14" name="TextBox 13">
            <a:extLst>
              <a:ext uri="{FF2B5EF4-FFF2-40B4-BE49-F238E27FC236}">
                <a16:creationId xmlns:a16="http://schemas.microsoft.com/office/drawing/2014/main" id="{5A854AEC-8534-C84A-A873-F61C2FBC3242}"/>
              </a:ext>
            </a:extLst>
          </p:cNvPr>
          <p:cNvSpPr txBox="1"/>
          <p:nvPr/>
        </p:nvSpPr>
        <p:spPr>
          <a:xfrm>
            <a:off x="5133975" y="2502693"/>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91792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a:xfrm>
            <a:off x="4250578" y="840764"/>
            <a:ext cx="8761413" cy="728480"/>
          </a:xfrm>
        </p:spPr>
        <p:txBody>
          <a:bodyPr/>
          <a:lstStyle/>
          <a:p>
            <a:r>
              <a:rPr lang="en-US" b="1" u="sng" dirty="0">
                <a:solidFill>
                  <a:schemeClr val="tx1"/>
                </a:solidFill>
                <a:latin typeface="Bahnschrift Condensed" panose="020B0502040204020203" pitchFamily="34" charset="0"/>
              </a:rPr>
              <a:t>Defining Teamwork </a:t>
            </a:r>
          </a:p>
        </p:txBody>
      </p:sp>
      <p:sp>
        <p:nvSpPr>
          <p:cNvPr id="3" name="Subtitle 2">
            <a:extLst>
              <a:ext uri="{FF2B5EF4-FFF2-40B4-BE49-F238E27FC236}">
                <a16:creationId xmlns:a16="http://schemas.microsoft.com/office/drawing/2014/main" id="{2242533A-65A8-4634-A1B3-4E4B8AB6D7D8}"/>
              </a:ext>
            </a:extLst>
          </p:cNvPr>
          <p:cNvSpPr>
            <a:spLocks noGrp="1"/>
          </p:cNvSpPr>
          <p:nvPr>
            <p:ph type="subTitle" idx="4294967295"/>
          </p:nvPr>
        </p:nvSpPr>
        <p:spPr>
          <a:xfrm>
            <a:off x="9357519" y="2414588"/>
            <a:ext cx="2298700" cy="4424363"/>
          </a:xfrm>
        </p:spPr>
        <p:txBody>
          <a:bodyPr>
            <a:normAutofit/>
          </a:bodyPr>
          <a:lstStyle/>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•Team workers mostly perform their tasks in a bounded time frame. </a:t>
            </a:r>
          </a:p>
          <a:p>
            <a:endParaRPr lang="en-US" sz="2400" b="1" cap="none"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C15BF6B-5CA5-433E-8763-75DCE3C1248F}"/>
              </a:ext>
            </a:extLst>
          </p:cNvPr>
          <p:cNvPicPr>
            <a:picLocks noChangeAspect="1"/>
          </p:cNvPicPr>
          <p:nvPr/>
        </p:nvPicPr>
        <p:blipFill>
          <a:blip r:embed="rId3"/>
          <a:stretch>
            <a:fillRect/>
          </a:stretch>
        </p:blipFill>
        <p:spPr>
          <a:xfrm>
            <a:off x="3864864" y="2080977"/>
            <a:ext cx="5321810" cy="3460287"/>
          </a:xfrm>
          <a:prstGeom prst="rect">
            <a:avLst/>
          </a:prstGeom>
        </p:spPr>
      </p:pic>
      <p:sp>
        <p:nvSpPr>
          <p:cNvPr id="8" name="Subtitle 2">
            <a:extLst>
              <a:ext uri="{FF2B5EF4-FFF2-40B4-BE49-F238E27FC236}">
                <a16:creationId xmlns:a16="http://schemas.microsoft.com/office/drawing/2014/main" id="{D0FB0256-7FB4-4CDD-A076-670BBDC9A28A}"/>
              </a:ext>
            </a:extLst>
          </p:cNvPr>
          <p:cNvSpPr txBox="1">
            <a:spLocks/>
          </p:cNvSpPr>
          <p:nvPr/>
        </p:nvSpPr>
        <p:spPr>
          <a:xfrm>
            <a:off x="177039" y="2178249"/>
            <a:ext cx="3334512" cy="3801663"/>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They aim to produce better output by amalgamating numbers of innovations.</a:t>
            </a:r>
          </a:p>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	Teamwork means collective efforts to attain particular objective.</a:t>
            </a:r>
          </a:p>
          <a:p>
            <a:endParaRPr lang="en-US" sz="2400" b="1" cap="none"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9102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a:xfrm>
            <a:off x="5095923" y="650264"/>
            <a:ext cx="8761413" cy="728480"/>
          </a:xfrm>
        </p:spPr>
        <p:txBody>
          <a:bodyPr/>
          <a:lstStyle/>
          <a:p>
            <a:r>
              <a:rPr lang="en-US" b="1" u="sng" dirty="0">
                <a:solidFill>
                  <a:schemeClr val="tx1"/>
                </a:solidFill>
                <a:latin typeface="Bahnschrift Condensed" panose="020B0502040204020203" pitchFamily="34" charset="0"/>
              </a:rPr>
              <a:t>Benefits of Teamwork</a:t>
            </a:r>
          </a:p>
        </p:txBody>
      </p:sp>
      <p:sp>
        <p:nvSpPr>
          <p:cNvPr id="3" name="Content Placeholder 2">
            <a:extLst>
              <a:ext uri="{FF2B5EF4-FFF2-40B4-BE49-F238E27FC236}">
                <a16:creationId xmlns:a16="http://schemas.microsoft.com/office/drawing/2014/main" id="{20B24BB3-5AD8-B648-8E54-846C0BBC30BD}"/>
              </a:ext>
            </a:extLst>
          </p:cNvPr>
          <p:cNvSpPr>
            <a:spLocks noGrp="1"/>
          </p:cNvSpPr>
          <p:nvPr>
            <p:ph idx="1"/>
          </p:nvPr>
        </p:nvSpPr>
        <p:spPr/>
        <p:txBody>
          <a:bodyPr/>
          <a:lstStyle/>
          <a:p>
            <a:endParaRPr lang="en-US"/>
          </a:p>
        </p:txBody>
      </p:sp>
      <p:sp>
        <p:nvSpPr>
          <p:cNvPr id="8" name="Subtitle 2">
            <a:extLst>
              <a:ext uri="{FF2B5EF4-FFF2-40B4-BE49-F238E27FC236}">
                <a16:creationId xmlns:a16="http://schemas.microsoft.com/office/drawing/2014/main" id="{D0FB0256-7FB4-4CDD-A076-670BBDC9A28A}"/>
              </a:ext>
            </a:extLst>
          </p:cNvPr>
          <p:cNvSpPr txBox="1">
            <a:spLocks/>
          </p:cNvSpPr>
          <p:nvPr/>
        </p:nvSpPr>
        <p:spPr>
          <a:xfrm>
            <a:off x="510824" y="2405508"/>
            <a:ext cx="3621024" cy="4422871"/>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indent="-285750">
              <a:buFont typeface="Wingdings" panose="05000000000000000000" pitchFamily="2" charset="2"/>
              <a:buChar char="q"/>
            </a:pPr>
            <a:r>
              <a:rPr lang="en-US" sz="2400" b="1" dirty="0">
                <a:solidFill>
                  <a:schemeClr val="tx1"/>
                </a:solidFill>
                <a:latin typeface="Times New Roman" panose="02020603050405020304" pitchFamily="18" charset="0"/>
                <a:cs typeface="Times New Roman" panose="02020603050405020304" pitchFamily="18" charset="0"/>
              </a:rPr>
              <a:t>•	</a:t>
            </a:r>
            <a:r>
              <a:rPr lang="en-US" sz="2400" b="1" cap="none" dirty="0">
                <a:solidFill>
                  <a:schemeClr val="tx1"/>
                </a:solidFill>
                <a:latin typeface="Times New Roman" panose="02020603050405020304" pitchFamily="18" charset="0"/>
                <a:cs typeface="Times New Roman" panose="02020603050405020304" pitchFamily="18" charset="0"/>
              </a:rPr>
              <a:t>Teamwork means team members debate over the best ways to meet the objectives and create innovative ideas. </a:t>
            </a:r>
          </a:p>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	“Many men, many minds” and so the best output come though calculation of numbers of people (Scholl, 2018).</a:t>
            </a:r>
          </a:p>
          <a:p>
            <a:endParaRPr lang="en-US" sz="2400" b="1" dirty="0">
              <a:solidFill>
                <a:schemeClr val="tx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B05E750-20A4-4D11-92AD-D5A2EE21DD93}"/>
              </a:ext>
            </a:extLst>
          </p:cNvPr>
          <p:cNvPicPr>
            <a:picLocks noChangeAspect="1"/>
          </p:cNvPicPr>
          <p:nvPr/>
        </p:nvPicPr>
        <p:blipFill>
          <a:blip r:embed="rId3"/>
          <a:stretch>
            <a:fillRect/>
          </a:stretch>
        </p:blipFill>
        <p:spPr>
          <a:xfrm>
            <a:off x="4279550" y="1818143"/>
            <a:ext cx="6274594" cy="4439325"/>
          </a:xfrm>
          <a:prstGeom prst="rect">
            <a:avLst/>
          </a:prstGeom>
        </p:spPr>
      </p:pic>
      <p:sp>
        <p:nvSpPr>
          <p:cNvPr id="9" name="TextBox 8">
            <a:extLst>
              <a:ext uri="{FF2B5EF4-FFF2-40B4-BE49-F238E27FC236}">
                <a16:creationId xmlns:a16="http://schemas.microsoft.com/office/drawing/2014/main" id="{90C719C6-FFF9-CE40-925E-2940CEA45CB6}"/>
              </a:ext>
            </a:extLst>
          </p:cNvPr>
          <p:cNvSpPr txBox="1"/>
          <p:nvPr/>
        </p:nvSpPr>
        <p:spPr>
          <a:xfrm>
            <a:off x="2905125" y="3232427"/>
            <a:ext cx="6191250" cy="369332"/>
          </a:xfrm>
          <a:prstGeom prst="rect">
            <a:avLst/>
          </a:prstGeom>
          <a:noFill/>
        </p:spPr>
        <p:txBody>
          <a:bodyPr wrap="square">
            <a:spAutoFit/>
          </a:bodyPr>
          <a:lstStyle/>
          <a:p>
            <a:pPr marL="0" algn="l" rtl="0" eaLnBrk="1" fontAlgn="t" latinLnBrk="0" hangingPunct="1">
              <a:spcBef>
                <a:spcPts val="0"/>
              </a:spcBef>
              <a:spcAft>
                <a:spcPts val="0"/>
              </a:spcAft>
            </a:pPr>
            <a:endParaRPr lang="en-GB" sz="1800" b="0" i="0" u="none" strike="noStrike">
              <a:effectLst/>
              <a:latin typeface="Arial" panose="020B0604020202020204" pitchFamily="34" charset="0"/>
            </a:endParaRPr>
          </a:p>
        </p:txBody>
      </p:sp>
      <p:sp>
        <p:nvSpPr>
          <p:cNvPr id="5" name="TextBox 4">
            <a:extLst>
              <a:ext uri="{FF2B5EF4-FFF2-40B4-BE49-F238E27FC236}">
                <a16:creationId xmlns:a16="http://schemas.microsoft.com/office/drawing/2014/main" id="{A325018F-91C3-274F-862C-1D85F993229D}"/>
              </a:ext>
            </a:extLst>
          </p:cNvPr>
          <p:cNvSpPr txBox="1"/>
          <p:nvPr/>
        </p:nvSpPr>
        <p:spPr>
          <a:xfrm>
            <a:off x="5086350" y="2502693"/>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1178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a:xfrm>
            <a:off x="4667298" y="1233670"/>
            <a:ext cx="8761413" cy="728480"/>
          </a:xfrm>
        </p:spPr>
        <p:txBody>
          <a:bodyPr/>
          <a:lstStyle/>
          <a:p>
            <a:r>
              <a:rPr lang="en-US" b="1" u="sng" dirty="0">
                <a:solidFill>
                  <a:schemeClr val="tx1"/>
                </a:solidFill>
                <a:latin typeface="Bahnschrift Condensed" panose="020B0502040204020203" pitchFamily="34" charset="0"/>
              </a:rPr>
              <a:t>Benefits of Teamwork</a:t>
            </a:r>
          </a:p>
        </p:txBody>
      </p:sp>
      <p:sp>
        <p:nvSpPr>
          <p:cNvPr id="5" name="Subtitle 2">
            <a:extLst>
              <a:ext uri="{FF2B5EF4-FFF2-40B4-BE49-F238E27FC236}">
                <a16:creationId xmlns:a16="http://schemas.microsoft.com/office/drawing/2014/main" id="{F2D4F00B-6DDD-4E35-B18B-119354637427}"/>
              </a:ext>
            </a:extLst>
          </p:cNvPr>
          <p:cNvSpPr txBox="1">
            <a:spLocks/>
          </p:cNvSpPr>
          <p:nvPr/>
        </p:nvSpPr>
        <p:spPr>
          <a:xfrm>
            <a:off x="6275067" y="2539158"/>
            <a:ext cx="2962656" cy="4422871"/>
          </a:xfrm>
          <a:prstGeom prst="rect">
            <a:avLst/>
          </a:prstGeom>
        </p:spPr>
        <p:txBody>
          <a:bodyPr vert="horz" lIns="91440" tIns="45720" rIns="91440" bIns="45720" rtlCol="0" anchor="t">
            <a:normAutofit lnSpcReduction="10000"/>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	Teamwork provides more dynamic and innovative outputs. For example, the clothing sector of Mark and Spencer restored its image through the efforts of the group </a:t>
            </a:r>
            <a:r>
              <a:rPr lang="en-US" sz="2400" b="1" cap="none">
                <a:solidFill>
                  <a:schemeClr val="tx1"/>
                </a:solidFill>
                <a:latin typeface="Times New Roman" panose="02020603050405020304" pitchFamily="18" charset="0"/>
                <a:cs typeface="Times New Roman" panose="02020603050405020304" pitchFamily="18" charset="0"/>
              </a:rPr>
              <a:t>under </a:t>
            </a:r>
            <a:r>
              <a:rPr lang="en-GB" sz="2400" b="1" cap="none">
                <a:solidFill>
                  <a:schemeClr val="tx1"/>
                </a:solidFill>
                <a:latin typeface="Times New Roman" panose="02020603050405020304" pitchFamily="18" charset="0"/>
                <a:cs typeface="Times New Roman" panose="02020603050405020304" pitchFamily="18" charset="0"/>
              </a:rPr>
              <a:t>Jillan </a:t>
            </a:r>
            <a:r>
              <a:rPr lang="en-US" sz="2400" b="1" cap="none">
                <a:solidFill>
                  <a:schemeClr val="tx1"/>
                </a:solidFill>
                <a:latin typeface="Times New Roman" panose="02020603050405020304" pitchFamily="18" charset="0"/>
                <a:cs typeface="Times New Roman" panose="02020603050405020304" pitchFamily="18" charset="0"/>
              </a:rPr>
              <a:t> </a:t>
            </a:r>
            <a:r>
              <a:rPr lang="en-US" sz="2400" b="1" cap="none" dirty="0">
                <a:solidFill>
                  <a:schemeClr val="tx1"/>
                </a:solidFill>
                <a:latin typeface="Times New Roman" panose="02020603050405020304" pitchFamily="18" charset="0"/>
                <a:cs typeface="Times New Roman" panose="02020603050405020304" pitchFamily="18" charset="0"/>
              </a:rPr>
              <a:t>McDonald </a:t>
            </a:r>
            <a:r>
              <a:rPr lang="en-US" sz="2400" b="1" cap="none">
                <a:solidFill>
                  <a:schemeClr val="tx1"/>
                </a:solidFill>
                <a:latin typeface="Times New Roman" panose="02020603050405020304" pitchFamily="18" charset="0"/>
                <a:cs typeface="Times New Roman" panose="02020603050405020304" pitchFamily="18" charset="0"/>
              </a:rPr>
              <a:t>(Pfrimmer</a:t>
            </a:r>
            <a:r>
              <a:rPr lang="en-GB" sz="2400" b="1" cap="none" dirty="0">
                <a:solidFill>
                  <a:schemeClr val="tx1"/>
                </a:solidFill>
                <a:latin typeface="Times New Roman" panose="02020603050405020304" pitchFamily="18" charset="0"/>
                <a:cs typeface="Times New Roman" panose="02020603050405020304" pitchFamily="18" charset="0"/>
              </a:rPr>
              <a:t>,</a:t>
            </a:r>
            <a:r>
              <a:rPr lang="en-US" sz="2400" b="1" cap="none">
                <a:solidFill>
                  <a:schemeClr val="tx1"/>
                </a:solidFill>
                <a:latin typeface="Times New Roman" panose="02020603050405020304" pitchFamily="18" charset="0"/>
                <a:cs typeface="Times New Roman" panose="02020603050405020304" pitchFamily="18" charset="0"/>
              </a:rPr>
              <a:t> </a:t>
            </a:r>
            <a:r>
              <a:rPr lang="en-US" sz="2400" b="1" cap="none" dirty="0">
                <a:solidFill>
                  <a:schemeClr val="tx1"/>
                </a:solidFill>
                <a:latin typeface="Times New Roman" panose="02020603050405020304" pitchFamily="18" charset="0"/>
                <a:cs typeface="Times New Roman" panose="02020603050405020304" pitchFamily="18" charset="0"/>
              </a:rPr>
              <a:t>2009). </a:t>
            </a:r>
          </a:p>
        </p:txBody>
      </p:sp>
      <p:sp>
        <p:nvSpPr>
          <p:cNvPr id="6" name="Subtitle 2">
            <a:extLst>
              <a:ext uri="{FF2B5EF4-FFF2-40B4-BE49-F238E27FC236}">
                <a16:creationId xmlns:a16="http://schemas.microsoft.com/office/drawing/2014/main" id="{622ABBAC-290D-4B36-B5E9-097A7308F860}"/>
              </a:ext>
            </a:extLst>
          </p:cNvPr>
          <p:cNvSpPr txBox="1">
            <a:spLocks/>
          </p:cNvSpPr>
          <p:nvPr/>
        </p:nvSpPr>
        <p:spPr>
          <a:xfrm>
            <a:off x="2326388" y="2462657"/>
            <a:ext cx="2962656" cy="4422871"/>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	Effective communication skill, research skill, presentation skills are developed through teamwork.</a:t>
            </a:r>
          </a:p>
          <a:p>
            <a:pPr marL="285750" indent="-285750">
              <a:buFont typeface="Wingdings" panose="05000000000000000000" pitchFamily="2" charset="2"/>
              <a:buChar char="q"/>
            </a:pPr>
            <a:r>
              <a:rPr lang="en-US" sz="2400" b="1" cap="none" dirty="0">
                <a:solidFill>
                  <a:schemeClr val="tx1"/>
                </a:solidFill>
                <a:latin typeface="Times New Roman" panose="02020603050405020304" pitchFamily="18" charset="0"/>
                <a:cs typeface="Times New Roman" panose="02020603050405020304" pitchFamily="18" charset="0"/>
              </a:rPr>
              <a:t>•	The objectives can be met easily with the help of each other. </a:t>
            </a:r>
          </a:p>
          <a:p>
            <a:endParaRPr lang="en-US" sz="2400" b="1" cap="none"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7762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a:xfrm>
            <a:off x="4476798" y="947920"/>
            <a:ext cx="8761413" cy="728480"/>
          </a:xfrm>
        </p:spPr>
        <p:txBody>
          <a:bodyPr/>
          <a:lstStyle/>
          <a:p>
            <a:r>
              <a:rPr lang="en-US" b="1" u="sng" dirty="0">
                <a:solidFill>
                  <a:schemeClr val="tx1"/>
                </a:solidFill>
                <a:latin typeface="Bahnschrift Condensed" panose="020B0502040204020203" pitchFamily="34" charset="0"/>
              </a:rPr>
              <a:t>Benefits of Teamwork</a:t>
            </a:r>
          </a:p>
        </p:txBody>
      </p:sp>
      <p:sp>
        <p:nvSpPr>
          <p:cNvPr id="6" name="Subtitle 2">
            <a:extLst>
              <a:ext uri="{FF2B5EF4-FFF2-40B4-BE49-F238E27FC236}">
                <a16:creationId xmlns:a16="http://schemas.microsoft.com/office/drawing/2014/main" id="{622ABBAC-290D-4B36-B5E9-097A7308F860}"/>
              </a:ext>
            </a:extLst>
          </p:cNvPr>
          <p:cNvSpPr txBox="1">
            <a:spLocks/>
          </p:cNvSpPr>
          <p:nvPr/>
        </p:nvSpPr>
        <p:spPr>
          <a:xfrm>
            <a:off x="950237" y="2400459"/>
            <a:ext cx="10826496" cy="4937759"/>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indent="-285750">
              <a:buFont typeface="Wingdings" panose="05000000000000000000" pitchFamily="2" charset="2"/>
              <a:buChar char="q"/>
            </a:pPr>
            <a:r>
              <a:rPr lang="en-US" i="1" dirty="0">
                <a:solidFill>
                  <a:schemeClr val="tx1"/>
                </a:solidFill>
              </a:rPr>
              <a:t>A tough and diverse research task can be artistically finished via only teamwork and not by individual </a:t>
            </a:r>
            <a:r>
              <a:rPr lang="en-US" i="1">
                <a:solidFill>
                  <a:schemeClr val="tx1"/>
                </a:solidFill>
              </a:rPr>
              <a:t>efforts.</a:t>
            </a:r>
            <a:endParaRPr lang="en-GB" i="1">
              <a:solidFill>
                <a:schemeClr val="tx1"/>
              </a:solidFill>
            </a:endParaRPr>
          </a:p>
          <a:p>
            <a:pPr marL="285750" indent="-285750">
              <a:buFont typeface="Wingdings" panose="05000000000000000000" pitchFamily="2" charset="2"/>
              <a:buChar char="q"/>
            </a:pPr>
            <a:endParaRPr lang="en-US" i="1" dirty="0">
              <a:solidFill>
                <a:schemeClr val="tx1"/>
              </a:solidFill>
            </a:endParaRPr>
          </a:p>
          <a:p>
            <a:pPr marL="285750" indent="-285750">
              <a:buFont typeface="Wingdings" panose="05000000000000000000" pitchFamily="2" charset="2"/>
              <a:buChar char="q"/>
            </a:pPr>
            <a:r>
              <a:rPr lang="en-US" i="1" dirty="0">
                <a:solidFill>
                  <a:schemeClr val="tx1"/>
                </a:solidFill>
              </a:rPr>
              <a:t>While individual efforts result linear output, teamwork open different perspectives and result </a:t>
            </a:r>
            <a:r>
              <a:rPr lang="en-US" i="1">
                <a:solidFill>
                  <a:schemeClr val="tx1"/>
                </a:solidFill>
              </a:rPr>
              <a:t>diverse output</a:t>
            </a:r>
            <a:endParaRPr lang="en-GB" i="1">
              <a:solidFill>
                <a:schemeClr val="tx1"/>
              </a:solidFill>
            </a:endParaRPr>
          </a:p>
          <a:p>
            <a:pPr marL="285750" indent="-285750">
              <a:buFont typeface="Wingdings" panose="05000000000000000000" pitchFamily="2" charset="2"/>
              <a:buChar char="q"/>
            </a:pPr>
            <a:endParaRPr lang="en-US" i="1" dirty="0">
              <a:solidFill>
                <a:schemeClr val="tx1"/>
              </a:solidFill>
            </a:endParaRPr>
          </a:p>
          <a:p>
            <a:pPr marL="285750" indent="-285750">
              <a:buFont typeface="Wingdings" panose="05000000000000000000" pitchFamily="2" charset="2"/>
              <a:buChar char="q"/>
            </a:pPr>
            <a:r>
              <a:rPr lang="en-US" i="1" dirty="0">
                <a:solidFill>
                  <a:schemeClr val="tx1"/>
                </a:solidFill>
              </a:rPr>
              <a:t>Collective works minimize the pressures for the members; sharing thoughts and helping others provider a flexible </a:t>
            </a:r>
            <a:r>
              <a:rPr lang="en-US" i="1">
                <a:solidFill>
                  <a:schemeClr val="tx1"/>
                </a:solidFill>
              </a:rPr>
              <a:t>output.</a:t>
            </a:r>
            <a:endParaRPr lang="en-GB" i="1">
              <a:solidFill>
                <a:schemeClr val="tx1"/>
              </a:solidFill>
            </a:endParaRPr>
          </a:p>
          <a:p>
            <a:endParaRPr lang="en-US" i="1" dirty="0">
              <a:solidFill>
                <a:schemeClr val="tx1"/>
              </a:solidFill>
            </a:endParaRPr>
          </a:p>
          <a:p>
            <a:pPr marL="285750" indent="-285750">
              <a:buFont typeface="Wingdings" panose="05000000000000000000" pitchFamily="2" charset="2"/>
              <a:buChar char="q"/>
            </a:pPr>
            <a:r>
              <a:rPr lang="en-US" i="1" dirty="0">
                <a:solidFill>
                  <a:schemeClr val="tx1"/>
                </a:solidFill>
              </a:rPr>
              <a:t> In a teamwork, the check and balance formula help each to keep in working ambience and finish it up in time.   </a:t>
            </a:r>
          </a:p>
          <a:p>
            <a:endParaRPr lang="en-US" i="1" dirty="0">
              <a:solidFill>
                <a:schemeClr val="tx1"/>
              </a:solidFill>
            </a:endParaRPr>
          </a:p>
          <a:p>
            <a:endParaRPr lang="en-US" i="1" dirty="0">
              <a:solidFill>
                <a:schemeClr val="tx1"/>
              </a:solidFill>
            </a:endParaRPr>
          </a:p>
        </p:txBody>
      </p:sp>
    </p:spTree>
    <p:extLst>
      <p:ext uri="{BB962C8B-B14F-4D97-AF65-F5344CB8AC3E}">
        <p14:creationId xmlns:p14="http://schemas.microsoft.com/office/powerpoint/2010/main" val="1719776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81E6-901F-4EAF-9C46-26B21FCCDE78}"/>
              </a:ext>
            </a:extLst>
          </p:cNvPr>
          <p:cNvSpPr>
            <a:spLocks noGrp="1"/>
          </p:cNvSpPr>
          <p:nvPr>
            <p:ph type="title"/>
          </p:nvPr>
        </p:nvSpPr>
        <p:spPr>
          <a:xfrm>
            <a:off x="4691111" y="959827"/>
            <a:ext cx="8761413" cy="728480"/>
          </a:xfrm>
        </p:spPr>
        <p:txBody>
          <a:bodyPr/>
          <a:lstStyle/>
          <a:p>
            <a:r>
              <a:rPr lang="en-US" u="sng" dirty="0">
                <a:solidFill>
                  <a:schemeClr val="tx1"/>
                </a:solidFill>
                <a:latin typeface="Bahnschrift Condensed" panose="020B0502040204020203" pitchFamily="34" charset="0"/>
              </a:rPr>
              <a:t>REFERENCES</a:t>
            </a:r>
          </a:p>
        </p:txBody>
      </p:sp>
      <p:sp>
        <p:nvSpPr>
          <p:cNvPr id="5" name="TextBox 4">
            <a:extLst>
              <a:ext uri="{FF2B5EF4-FFF2-40B4-BE49-F238E27FC236}">
                <a16:creationId xmlns:a16="http://schemas.microsoft.com/office/drawing/2014/main" id="{19DA7C19-6927-42C3-A86A-101E4BE400EB}"/>
              </a:ext>
            </a:extLst>
          </p:cNvPr>
          <p:cNvSpPr txBox="1"/>
          <p:nvPr/>
        </p:nvSpPr>
        <p:spPr>
          <a:xfrm>
            <a:off x="1461421" y="2474605"/>
            <a:ext cx="10351008" cy="3313728"/>
          </a:xfrm>
          <a:prstGeom prst="rect">
            <a:avLst/>
          </a:prstGeom>
          <a:noFill/>
        </p:spPr>
        <p:txBody>
          <a:bodyPr wrap="square">
            <a:spAutoFit/>
          </a:bodyPr>
          <a:lstStyle/>
          <a:p>
            <a:pPr marL="457200" marR="0" indent="-457200">
              <a:spcBef>
                <a:spcPts val="0"/>
              </a:spcBef>
              <a:spcAft>
                <a:spcPts val="800"/>
              </a:spcAf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West, M.A., 2012. Effective teamwork: Practical lessons from organizational research. John Wiley &amp; Sons.</a:t>
            </a:r>
          </a:p>
          <a:p>
            <a:pPr marL="457200" marR="0" indent="-457200">
              <a:spcBef>
                <a:spcPts val="0"/>
              </a:spcBef>
              <a:spcAft>
                <a:spcPts val="800"/>
              </a:spcAft>
              <a:buFont typeface="Wingdings" panose="05000000000000000000" pitchFamily="2" charset="2"/>
              <a:buChar char="Ø"/>
            </a:pPr>
            <a:r>
              <a:rPr lang="en-US" sz="2800">
                <a:effectLst/>
                <a:latin typeface="Times New Roman" panose="02020603050405020304" pitchFamily="18" charset="0"/>
                <a:ea typeface="Times New Roman" panose="02020603050405020304" pitchFamily="18" charset="0"/>
                <a:cs typeface="Times New Roman" panose="02020603050405020304" pitchFamily="18" charset="0"/>
              </a:rPr>
              <a:t>Pfrimmer</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a:t>
            </a:r>
            <a:r>
              <a:rPr lang="en-US" sz="28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D., 2009. Teamwork and communication. The Journal of Continuing Education in Nursing, 40(7), pp.294-295.</a:t>
            </a:r>
          </a:p>
          <a:p>
            <a:pPr marL="457200" marR="0" indent="-457200">
              <a:spcBef>
                <a:spcPts val="0"/>
              </a:spcBef>
              <a:spcAft>
                <a:spcPts val="800"/>
              </a:spcAf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Scholl, W., 2018. Effective teamwork—A theoretical model and a test in the field. In Understanding group behavior (pp. 127-146). Psychology Press.</a:t>
            </a:r>
          </a:p>
        </p:txBody>
      </p:sp>
    </p:spTree>
    <p:extLst>
      <p:ext uri="{BB962C8B-B14F-4D97-AF65-F5344CB8AC3E}">
        <p14:creationId xmlns:p14="http://schemas.microsoft.com/office/powerpoint/2010/main" val="20068824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99</TotalTime>
  <Words>680</Words>
  <Application>Microsoft Office PowerPoint</Application>
  <PresentationFormat>Widescreen</PresentationFormat>
  <Paragraphs>41</Paragraphs>
  <Slides>7</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Bahnschrift Condensed</vt:lpstr>
      <vt:lpstr>Calibri</vt:lpstr>
      <vt:lpstr>Century Gothic</vt:lpstr>
      <vt:lpstr>Times New Roman</vt:lpstr>
      <vt:lpstr>Wingdings</vt:lpstr>
      <vt:lpstr>Wingdings 3</vt:lpstr>
      <vt:lpstr>Ion Boardroom</vt:lpstr>
      <vt:lpstr>WELCOME TO THE PRESENTATION  Nekeisha Taylor  2028878</vt:lpstr>
      <vt:lpstr>Defining Teamwork </vt:lpstr>
      <vt:lpstr>Defining Teamwork </vt:lpstr>
      <vt:lpstr>Benefits of Teamwork</vt:lpstr>
      <vt:lpstr>Benefits of Teamwork</vt:lpstr>
      <vt:lpstr>Benefits of Teamwork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intention</dc:title>
  <dc:creator>Fouad Hosen Fouad</dc:creator>
  <cp:lastModifiedBy>SIVAS, Arulpirakasam (BARTS HEALTH NHS TRUST)</cp:lastModifiedBy>
  <cp:revision>8</cp:revision>
  <dcterms:created xsi:type="dcterms:W3CDTF">2021-08-10T06:34:27Z</dcterms:created>
  <dcterms:modified xsi:type="dcterms:W3CDTF">2022-01-04T06:29:18Z</dcterms:modified>
</cp:coreProperties>
</file>