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7" r:id="rId2"/>
    <p:sldId id="258" r:id="rId3"/>
    <p:sldId id="259" r:id="rId4"/>
    <p:sldId id="260" r:id="rId5"/>
    <p:sldId id="261" r:id="rId6"/>
    <p:sldId id="262" r:id="rId7"/>
    <p:sldId id="263" r:id="rId8"/>
    <p:sldId id="264" r:id="rId9"/>
    <p:sldId id="265" r:id="rId10"/>
    <p:sldId id="269" r:id="rId11"/>
    <p:sldId id="270" r:id="rId12"/>
    <p:sldId id="273" r:id="rId13"/>
    <p:sldId id="27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7" autoAdjust="0"/>
    <p:restoredTop sz="84006" autoAdjust="0"/>
  </p:normalViewPr>
  <p:slideViewPr>
    <p:cSldViewPr snapToGrid="0">
      <p:cViewPr varScale="1">
        <p:scale>
          <a:sx n="104" d="100"/>
          <a:sy n="104" d="100"/>
        </p:scale>
        <p:origin x="87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3FE0D4-3E33-487D-BEF8-094D2010AB41}" type="datetimeFigureOut">
              <a:rPr lang="en-IN" smtClean="0"/>
              <a:t>27/11/22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63A335-57F6-4D37-A7E7-BEB704029822}" type="slidenum">
              <a:rPr lang="en-IN" smtClean="0"/>
              <a:t>‹#›</a:t>
            </a:fld>
            <a:endParaRPr lang="en-IN"/>
          </a:p>
        </p:txBody>
      </p:sp>
    </p:spTree>
    <p:extLst>
      <p:ext uri="{BB962C8B-B14F-4D97-AF65-F5344CB8AC3E}">
        <p14:creationId xmlns:p14="http://schemas.microsoft.com/office/powerpoint/2010/main" val="1385554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It is seen that employees are the pillar of an organisation leading to success or sustainability. The following assignment is going to communicate about employee engagement and best practices on the basis of the selected hotel Premier Inn. Moreover, using theory about employee engagement as well as strategies taken by Premier Inn in respect of employee engagement have also been discussed.</a:t>
            </a:r>
          </a:p>
        </p:txBody>
      </p:sp>
      <p:sp>
        <p:nvSpPr>
          <p:cNvPr id="4" name="Slide Number Placeholder 3"/>
          <p:cNvSpPr>
            <a:spLocks noGrp="1"/>
          </p:cNvSpPr>
          <p:nvPr>
            <p:ph type="sldNum" sz="quarter" idx="10"/>
          </p:nvPr>
        </p:nvSpPr>
        <p:spPr/>
        <p:txBody>
          <a:bodyPr/>
          <a:lstStyle/>
          <a:p>
            <a:fld id="{4963A335-57F6-4D37-A7E7-BEB704029822}" type="slidenum">
              <a:rPr lang="en-IN" smtClean="0"/>
              <a:t>2</a:t>
            </a:fld>
            <a:endParaRPr lang="en-IN"/>
          </a:p>
        </p:txBody>
      </p:sp>
    </p:spTree>
    <p:extLst>
      <p:ext uri="{BB962C8B-B14F-4D97-AF65-F5344CB8AC3E}">
        <p14:creationId xmlns:p14="http://schemas.microsoft.com/office/powerpoint/2010/main" val="14659504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Employee engagement plays a vital role in an increasing organisation's productivity as well as performance leading to making them more sustainable. In this regard, recognising employees and providing career opportunities in the organisation can be fruitful.</a:t>
            </a:r>
            <a:endParaRPr lang="en-IN" dirty="0"/>
          </a:p>
        </p:txBody>
      </p:sp>
      <p:sp>
        <p:nvSpPr>
          <p:cNvPr id="4" name="Slide Number Placeholder 3"/>
          <p:cNvSpPr>
            <a:spLocks noGrp="1"/>
          </p:cNvSpPr>
          <p:nvPr>
            <p:ph type="sldNum" sz="quarter" idx="10"/>
          </p:nvPr>
        </p:nvSpPr>
        <p:spPr/>
        <p:txBody>
          <a:bodyPr/>
          <a:lstStyle/>
          <a:p>
            <a:fld id="{4963A335-57F6-4D37-A7E7-BEB704029822}" type="slidenum">
              <a:rPr lang="en-IN" smtClean="0"/>
              <a:t>3</a:t>
            </a:fld>
            <a:endParaRPr lang="en-IN"/>
          </a:p>
        </p:txBody>
      </p:sp>
    </p:spTree>
    <p:extLst>
      <p:ext uri="{BB962C8B-B14F-4D97-AF65-F5344CB8AC3E}">
        <p14:creationId xmlns:p14="http://schemas.microsoft.com/office/powerpoint/2010/main" val="5075942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Deloitte's model mainly provides knowledge about the need factors to engage employees positively with the work environment. Moreover, supporting the view of career growth becomes strong after applying the Deloitte model of employee engagement. </a:t>
            </a:r>
            <a:endParaRPr lang="en-IN" dirty="0"/>
          </a:p>
        </p:txBody>
      </p:sp>
      <p:sp>
        <p:nvSpPr>
          <p:cNvPr id="4" name="Slide Number Placeholder 3"/>
          <p:cNvSpPr>
            <a:spLocks noGrp="1"/>
          </p:cNvSpPr>
          <p:nvPr>
            <p:ph type="sldNum" sz="quarter" idx="10"/>
          </p:nvPr>
        </p:nvSpPr>
        <p:spPr/>
        <p:txBody>
          <a:bodyPr/>
          <a:lstStyle/>
          <a:p>
            <a:fld id="{4963A335-57F6-4D37-A7E7-BEB704029822}" type="slidenum">
              <a:rPr lang="en-IN" smtClean="0"/>
              <a:t>4</a:t>
            </a:fld>
            <a:endParaRPr lang="en-IN"/>
          </a:p>
        </p:txBody>
      </p:sp>
    </p:spTree>
    <p:extLst>
      <p:ext uri="{BB962C8B-B14F-4D97-AF65-F5344CB8AC3E}">
        <p14:creationId xmlns:p14="http://schemas.microsoft.com/office/powerpoint/2010/main" val="4645375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Employee engagement strategies such as training and concerning employee well-being can play a role in motivating them to be engaged with the organisation. It can play a role in making the organisation more productive and successful at the same time.</a:t>
            </a:r>
            <a:endParaRPr lang="en-IN" dirty="0"/>
          </a:p>
        </p:txBody>
      </p:sp>
      <p:sp>
        <p:nvSpPr>
          <p:cNvPr id="4" name="Slide Number Placeholder 3"/>
          <p:cNvSpPr>
            <a:spLocks noGrp="1"/>
          </p:cNvSpPr>
          <p:nvPr>
            <p:ph type="sldNum" sz="quarter" idx="10"/>
          </p:nvPr>
        </p:nvSpPr>
        <p:spPr/>
        <p:txBody>
          <a:bodyPr/>
          <a:lstStyle/>
          <a:p>
            <a:fld id="{4963A335-57F6-4D37-A7E7-BEB704029822}" type="slidenum">
              <a:rPr lang="en-IN" smtClean="0"/>
              <a:t>5</a:t>
            </a:fld>
            <a:endParaRPr lang="en-IN"/>
          </a:p>
        </p:txBody>
      </p:sp>
    </p:spTree>
    <p:extLst>
      <p:ext uri="{BB962C8B-B14F-4D97-AF65-F5344CB8AC3E}">
        <p14:creationId xmlns:p14="http://schemas.microsoft.com/office/powerpoint/2010/main" val="42223152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Benefits related to salary and bonuses need to be introduced in the organisation in order to lead the organisation towards its success with employee</a:t>
            </a:r>
          </a:p>
          <a:p>
            <a:r>
              <a:rPr lang="en-US" dirty="0"/>
              <a:t>engagement facilities. In this case, they need to be focused on the introduction of the process of employee wellbeing.</a:t>
            </a:r>
            <a:endParaRPr lang="en-IN" dirty="0"/>
          </a:p>
        </p:txBody>
      </p:sp>
      <p:sp>
        <p:nvSpPr>
          <p:cNvPr id="4" name="Slide Number Placeholder 3"/>
          <p:cNvSpPr>
            <a:spLocks noGrp="1"/>
          </p:cNvSpPr>
          <p:nvPr>
            <p:ph type="sldNum" sz="quarter" idx="10"/>
          </p:nvPr>
        </p:nvSpPr>
        <p:spPr/>
        <p:txBody>
          <a:bodyPr/>
          <a:lstStyle/>
          <a:p>
            <a:fld id="{4963A335-57F6-4D37-A7E7-BEB704029822}" type="slidenum">
              <a:rPr lang="en-IN" smtClean="0"/>
              <a:t>6</a:t>
            </a:fld>
            <a:endParaRPr lang="en-IN"/>
          </a:p>
        </p:txBody>
      </p:sp>
    </p:spTree>
    <p:extLst>
      <p:ext uri="{BB962C8B-B14F-4D97-AF65-F5344CB8AC3E}">
        <p14:creationId xmlns:p14="http://schemas.microsoft.com/office/powerpoint/2010/main" val="29022255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It is also seen that Premier inn implement digital course for the movement of their training program even in the pandemic situation. It can be said from the scenario that employees in this hotel get major opportunities for their career development.</a:t>
            </a:r>
            <a:endParaRPr lang="en-IN" dirty="0"/>
          </a:p>
        </p:txBody>
      </p:sp>
      <p:sp>
        <p:nvSpPr>
          <p:cNvPr id="4" name="Slide Number Placeholder 3"/>
          <p:cNvSpPr>
            <a:spLocks noGrp="1"/>
          </p:cNvSpPr>
          <p:nvPr>
            <p:ph type="sldNum" sz="quarter" idx="10"/>
          </p:nvPr>
        </p:nvSpPr>
        <p:spPr/>
        <p:txBody>
          <a:bodyPr/>
          <a:lstStyle/>
          <a:p>
            <a:fld id="{4963A335-57F6-4D37-A7E7-BEB704029822}" type="slidenum">
              <a:rPr lang="en-IN" smtClean="0"/>
              <a:t>7</a:t>
            </a:fld>
            <a:endParaRPr lang="en-IN"/>
          </a:p>
        </p:txBody>
      </p:sp>
    </p:spTree>
    <p:extLst>
      <p:ext uri="{BB962C8B-B14F-4D97-AF65-F5344CB8AC3E}">
        <p14:creationId xmlns:p14="http://schemas.microsoft.com/office/powerpoint/2010/main" val="38341683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They are concerned about making their working environment more diverse by giving female employees a chance to be part of management. In this digital era, it is important to learn from technological advancements along with the diversity in the organisation's working culture to have proper talent in the organisation.</a:t>
            </a:r>
            <a:endParaRPr lang="en-IN" dirty="0"/>
          </a:p>
        </p:txBody>
      </p:sp>
      <p:sp>
        <p:nvSpPr>
          <p:cNvPr id="4" name="Slide Number Placeholder 3"/>
          <p:cNvSpPr>
            <a:spLocks noGrp="1"/>
          </p:cNvSpPr>
          <p:nvPr>
            <p:ph type="sldNum" sz="quarter" idx="10"/>
          </p:nvPr>
        </p:nvSpPr>
        <p:spPr/>
        <p:txBody>
          <a:bodyPr/>
          <a:lstStyle/>
          <a:p>
            <a:fld id="{4963A335-57F6-4D37-A7E7-BEB704029822}" type="slidenum">
              <a:rPr lang="en-IN" smtClean="0"/>
              <a:t>8</a:t>
            </a:fld>
            <a:endParaRPr lang="en-IN"/>
          </a:p>
        </p:txBody>
      </p:sp>
    </p:spTree>
    <p:extLst>
      <p:ext uri="{BB962C8B-B14F-4D97-AF65-F5344CB8AC3E}">
        <p14:creationId xmlns:p14="http://schemas.microsoft.com/office/powerpoint/2010/main" val="41302324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Providing training and development in a positive environment can motivate employees to be engaged.</a:t>
            </a:r>
            <a:endParaRPr lang="en-IN" dirty="0"/>
          </a:p>
        </p:txBody>
      </p:sp>
      <p:sp>
        <p:nvSpPr>
          <p:cNvPr id="4" name="Slide Number Placeholder 3"/>
          <p:cNvSpPr>
            <a:spLocks noGrp="1"/>
          </p:cNvSpPr>
          <p:nvPr>
            <p:ph type="sldNum" sz="quarter" idx="10"/>
          </p:nvPr>
        </p:nvSpPr>
        <p:spPr/>
        <p:txBody>
          <a:bodyPr/>
          <a:lstStyle/>
          <a:p>
            <a:fld id="{4963A335-57F6-4D37-A7E7-BEB704029822}" type="slidenum">
              <a:rPr lang="en-IN" smtClean="0"/>
              <a:t>9</a:t>
            </a:fld>
            <a:endParaRPr lang="en-IN"/>
          </a:p>
        </p:txBody>
      </p:sp>
    </p:spTree>
    <p:extLst>
      <p:ext uri="{BB962C8B-B14F-4D97-AF65-F5344CB8AC3E}">
        <p14:creationId xmlns:p14="http://schemas.microsoft.com/office/powerpoint/2010/main" val="22458228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above-mentioned strategies can play a role in increasing productivity or improving the quality of guest services in Premier Inn.</a:t>
            </a:r>
            <a:endParaRPr lang="en-IN" dirty="0"/>
          </a:p>
        </p:txBody>
      </p:sp>
      <p:sp>
        <p:nvSpPr>
          <p:cNvPr id="4" name="Slide Number Placeholder 3"/>
          <p:cNvSpPr>
            <a:spLocks noGrp="1"/>
          </p:cNvSpPr>
          <p:nvPr>
            <p:ph type="sldNum" sz="quarter" idx="10"/>
          </p:nvPr>
        </p:nvSpPr>
        <p:spPr/>
        <p:txBody>
          <a:bodyPr/>
          <a:lstStyle/>
          <a:p>
            <a:fld id="{4963A335-57F6-4D37-A7E7-BEB704029822}" type="slidenum">
              <a:rPr lang="en-IN" smtClean="0"/>
              <a:t>10</a:t>
            </a:fld>
            <a:endParaRPr lang="en-IN"/>
          </a:p>
        </p:txBody>
      </p:sp>
    </p:spTree>
    <p:extLst>
      <p:ext uri="{BB962C8B-B14F-4D97-AF65-F5344CB8AC3E}">
        <p14:creationId xmlns:p14="http://schemas.microsoft.com/office/powerpoint/2010/main" val="318986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It can be recommended that having a focus in retaining employees can play a role in enhancing their employee engagement.</a:t>
            </a:r>
            <a:endParaRPr lang="en-IN" dirty="0"/>
          </a:p>
        </p:txBody>
      </p:sp>
      <p:sp>
        <p:nvSpPr>
          <p:cNvPr id="4" name="Slide Number Placeholder 3"/>
          <p:cNvSpPr>
            <a:spLocks noGrp="1"/>
          </p:cNvSpPr>
          <p:nvPr>
            <p:ph type="sldNum" sz="quarter" idx="10"/>
          </p:nvPr>
        </p:nvSpPr>
        <p:spPr/>
        <p:txBody>
          <a:bodyPr/>
          <a:lstStyle/>
          <a:p>
            <a:fld id="{4963A335-57F6-4D37-A7E7-BEB704029822}" type="slidenum">
              <a:rPr lang="en-IN" smtClean="0"/>
              <a:t>11</a:t>
            </a:fld>
            <a:endParaRPr lang="en-IN"/>
          </a:p>
        </p:txBody>
      </p:sp>
    </p:spTree>
    <p:extLst>
      <p:ext uri="{BB962C8B-B14F-4D97-AF65-F5344CB8AC3E}">
        <p14:creationId xmlns:p14="http://schemas.microsoft.com/office/powerpoint/2010/main" val="14386452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D615F11B-2C73-4049-BBB8-34F75BBF6577}" type="datetimeFigureOut">
              <a:rPr lang="en-IN" smtClean="0"/>
              <a:t>27/11/22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86DF1CD-B511-4F42-B284-3D1CABAC0505}" type="slidenum">
              <a:rPr lang="en-IN" smtClean="0"/>
              <a:t>‹#›</a:t>
            </a:fld>
            <a:endParaRPr lang="en-IN"/>
          </a:p>
        </p:txBody>
      </p:sp>
    </p:spTree>
    <p:extLst>
      <p:ext uri="{BB962C8B-B14F-4D97-AF65-F5344CB8AC3E}">
        <p14:creationId xmlns:p14="http://schemas.microsoft.com/office/powerpoint/2010/main" val="3037565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615F11B-2C73-4049-BBB8-34F75BBF6577}" type="datetimeFigureOut">
              <a:rPr lang="en-IN" smtClean="0"/>
              <a:t>27/11/22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86DF1CD-B511-4F42-B284-3D1CABAC0505}" type="slidenum">
              <a:rPr lang="en-IN" smtClean="0"/>
              <a:t>‹#›</a:t>
            </a:fld>
            <a:endParaRPr lang="en-IN"/>
          </a:p>
        </p:txBody>
      </p:sp>
    </p:spTree>
    <p:extLst>
      <p:ext uri="{BB962C8B-B14F-4D97-AF65-F5344CB8AC3E}">
        <p14:creationId xmlns:p14="http://schemas.microsoft.com/office/powerpoint/2010/main" val="23594863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15F11B-2C73-4049-BBB8-34F75BBF6577}" type="datetimeFigureOut">
              <a:rPr lang="en-IN" smtClean="0"/>
              <a:t>27/11/22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86DF1CD-B511-4F42-B284-3D1CABAC0505}" type="slidenum">
              <a:rPr lang="en-IN" smtClean="0"/>
              <a:t>‹#›</a:t>
            </a:fld>
            <a:endParaRPr lang="en-IN"/>
          </a:p>
        </p:txBody>
      </p:sp>
    </p:spTree>
    <p:extLst>
      <p:ext uri="{BB962C8B-B14F-4D97-AF65-F5344CB8AC3E}">
        <p14:creationId xmlns:p14="http://schemas.microsoft.com/office/powerpoint/2010/main" val="885824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D615F11B-2C73-4049-BBB8-34F75BBF6577}" type="datetimeFigureOut">
              <a:rPr lang="en-IN" smtClean="0"/>
              <a:t>27/11/22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86DF1CD-B511-4F42-B284-3D1CABAC0505}" type="slidenum">
              <a:rPr lang="en-IN" smtClean="0"/>
              <a:t>‹#›</a:t>
            </a:fld>
            <a:endParaRPr lang="en-IN"/>
          </a:p>
        </p:txBody>
      </p:sp>
    </p:spTree>
    <p:extLst>
      <p:ext uri="{BB962C8B-B14F-4D97-AF65-F5344CB8AC3E}">
        <p14:creationId xmlns:p14="http://schemas.microsoft.com/office/powerpoint/2010/main" val="3627485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D615F11B-2C73-4049-BBB8-34F75BBF6577}" type="datetimeFigureOut">
              <a:rPr lang="en-IN" smtClean="0"/>
              <a:t>27/11/22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486DF1CD-B511-4F42-B284-3D1CABAC0505}" type="slidenum">
              <a:rPr lang="en-IN" smtClean="0"/>
              <a:t>‹#›</a:t>
            </a:fld>
            <a:endParaRPr lang="en-IN"/>
          </a:p>
        </p:txBody>
      </p:sp>
    </p:spTree>
    <p:extLst>
      <p:ext uri="{BB962C8B-B14F-4D97-AF65-F5344CB8AC3E}">
        <p14:creationId xmlns:p14="http://schemas.microsoft.com/office/powerpoint/2010/main" val="5092076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D615F11B-2C73-4049-BBB8-34F75BBF6577}" type="datetimeFigureOut">
              <a:rPr lang="en-IN" smtClean="0"/>
              <a:t>27/11/22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486DF1CD-B511-4F42-B284-3D1CABAC0505}" type="slidenum">
              <a:rPr lang="en-IN" smtClean="0"/>
              <a:t>‹#›</a:t>
            </a:fld>
            <a:endParaRPr lang="en-IN"/>
          </a:p>
        </p:txBody>
      </p:sp>
    </p:spTree>
    <p:extLst>
      <p:ext uri="{BB962C8B-B14F-4D97-AF65-F5344CB8AC3E}">
        <p14:creationId xmlns:p14="http://schemas.microsoft.com/office/powerpoint/2010/main" val="3118911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15F11B-2C73-4049-BBB8-34F75BBF6577}" type="datetimeFigureOut">
              <a:rPr lang="en-IN" smtClean="0"/>
              <a:t>27/11/22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486DF1CD-B511-4F42-B284-3D1CABAC0505}" type="slidenum">
              <a:rPr lang="en-IN" smtClean="0"/>
              <a:t>‹#›</a:t>
            </a:fld>
            <a:endParaRPr lang="en-IN"/>
          </a:p>
        </p:txBody>
      </p:sp>
    </p:spTree>
    <p:extLst>
      <p:ext uri="{BB962C8B-B14F-4D97-AF65-F5344CB8AC3E}">
        <p14:creationId xmlns:p14="http://schemas.microsoft.com/office/powerpoint/2010/main" val="3841792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615F11B-2C73-4049-BBB8-34F75BBF6577}" type="datetimeFigureOut">
              <a:rPr lang="en-IN" smtClean="0"/>
              <a:t>27/11/22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86DF1CD-B511-4F42-B284-3D1CABAC0505}" type="slidenum">
              <a:rPr lang="en-IN" smtClean="0"/>
              <a:t>‹#›</a:t>
            </a:fld>
            <a:endParaRPr lang="en-IN"/>
          </a:p>
        </p:txBody>
      </p:sp>
    </p:spTree>
    <p:extLst>
      <p:ext uri="{BB962C8B-B14F-4D97-AF65-F5344CB8AC3E}">
        <p14:creationId xmlns:p14="http://schemas.microsoft.com/office/powerpoint/2010/main" val="1125338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615F11B-2C73-4049-BBB8-34F75BBF6577}" type="datetimeFigureOut">
              <a:rPr lang="en-IN" smtClean="0"/>
              <a:t>27/11/22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486DF1CD-B511-4F42-B284-3D1CABAC0505}" type="slidenum">
              <a:rPr lang="en-IN" smtClean="0"/>
              <a:t>‹#›</a:t>
            </a:fld>
            <a:endParaRPr lang="en-IN"/>
          </a:p>
        </p:txBody>
      </p:sp>
    </p:spTree>
    <p:extLst>
      <p:ext uri="{BB962C8B-B14F-4D97-AF65-F5344CB8AC3E}">
        <p14:creationId xmlns:p14="http://schemas.microsoft.com/office/powerpoint/2010/main" val="30535043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615F11B-2C73-4049-BBB8-34F75BBF6577}" type="datetimeFigureOut">
              <a:rPr lang="en-IN" smtClean="0"/>
              <a:t>27/11/22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86DF1CD-B511-4F42-B284-3D1CABAC0505}" type="slidenum">
              <a:rPr lang="en-IN" smtClean="0"/>
              <a:t>‹#›</a:t>
            </a:fld>
            <a:endParaRPr lang="en-IN"/>
          </a:p>
        </p:txBody>
      </p:sp>
    </p:spTree>
    <p:extLst>
      <p:ext uri="{BB962C8B-B14F-4D97-AF65-F5344CB8AC3E}">
        <p14:creationId xmlns:p14="http://schemas.microsoft.com/office/powerpoint/2010/main" val="6547034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D615F11B-2C73-4049-BBB8-34F75BBF6577}" type="datetimeFigureOut">
              <a:rPr lang="en-IN" smtClean="0"/>
              <a:t>27/11/22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486DF1CD-B511-4F42-B284-3D1CABAC0505}" type="slidenum">
              <a:rPr lang="en-IN" smtClean="0"/>
              <a:t>‹#›</a:t>
            </a:fld>
            <a:endParaRPr lang="en-IN"/>
          </a:p>
        </p:txBody>
      </p:sp>
    </p:spTree>
    <p:extLst>
      <p:ext uri="{BB962C8B-B14F-4D97-AF65-F5344CB8AC3E}">
        <p14:creationId xmlns:p14="http://schemas.microsoft.com/office/powerpoint/2010/main" val="957864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3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15F11B-2C73-4049-BBB8-34F75BBF6577}" type="datetimeFigureOut">
              <a:rPr lang="en-IN" smtClean="0"/>
              <a:t>27/11/22</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6DF1CD-B511-4F42-B284-3D1CABAC0505}" type="slidenum">
              <a:rPr lang="en-IN" smtClean="0"/>
              <a:t>‹#›</a:t>
            </a:fld>
            <a:endParaRPr lang="en-IN"/>
          </a:p>
        </p:txBody>
      </p:sp>
    </p:spTree>
    <p:extLst>
      <p:ext uri="{BB962C8B-B14F-4D97-AF65-F5344CB8AC3E}">
        <p14:creationId xmlns:p14="http://schemas.microsoft.com/office/powerpoint/2010/main" val="15457666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langhamhospitality.com/report_link_eng/Annual%20Report%202019.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20131"/>
            <a:ext cx="10515600" cy="2413558"/>
          </a:xfrm>
        </p:spPr>
        <p:txBody>
          <a:bodyPr>
            <a:noAutofit/>
          </a:bodyPr>
          <a:lstStyle/>
          <a:p>
            <a:pPr algn="ctr">
              <a:lnSpc>
                <a:spcPct val="150000"/>
              </a:lnSpc>
            </a:pPr>
            <a:br>
              <a:rPr lang="en-IN" sz="3600" b="1" dirty="0">
                <a:latin typeface="Arial" panose="020B0604020202020204" pitchFamily="34" charset="0"/>
                <a:cs typeface="Arial" panose="020B0604020202020204" pitchFamily="34" charset="0"/>
              </a:rPr>
            </a:br>
            <a:r>
              <a:rPr lang="ro-RO" b="1" dirty="0"/>
              <a:t>BMIH4006 </a:t>
            </a:r>
            <a:br>
              <a:rPr lang="ro-RO" dirty="0"/>
            </a:br>
            <a:r>
              <a:rPr lang="en-IN" sz="3600" b="1" dirty="0">
                <a:latin typeface="Arial" panose="020B0604020202020204" pitchFamily="34" charset="0"/>
                <a:cs typeface="Arial" panose="020B0604020202020204" pitchFamily="34" charset="0"/>
              </a:rPr>
              <a:t>IMPORTANCE OF EMPLOYEE ENGAGEMENT IN THE SUCCESS OF A HOTEL; A CASE STUDY OF PREMIER INN</a:t>
            </a:r>
            <a:br>
              <a:rPr lang="en-IN" sz="3600" b="1" dirty="0">
                <a:latin typeface="Arial" panose="020B0604020202020204" pitchFamily="34" charset="0"/>
                <a:cs typeface="Arial" panose="020B0604020202020204" pitchFamily="34" charset="0"/>
              </a:rPr>
            </a:br>
            <a:r>
              <a:rPr lang="en-IN" sz="3600" b="1" dirty="0">
                <a:latin typeface="Arial" panose="020B0604020202020204" pitchFamily="34" charset="0"/>
                <a:cs typeface="Arial" panose="020B0604020202020204" pitchFamily="34" charset="0"/>
              </a:rPr>
              <a:t>Cornelia </a:t>
            </a:r>
            <a:r>
              <a:rPr lang="en-IN" sz="3600" b="1" dirty="0" err="1">
                <a:latin typeface="Arial" panose="020B0604020202020204" pitchFamily="34" charset="0"/>
                <a:cs typeface="Arial" panose="020B0604020202020204" pitchFamily="34" charset="0"/>
              </a:rPr>
              <a:t>Dumitescu</a:t>
            </a:r>
            <a:endParaRPr lang="en-IN" sz="3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1363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3600" b="1" dirty="0">
                <a:latin typeface="Arial" panose="020B0604020202020204" pitchFamily="34" charset="0"/>
                <a:cs typeface="Arial" panose="020B0604020202020204" pitchFamily="34" charset="0"/>
              </a:rPr>
              <a:t>INTRODUCTION</a:t>
            </a:r>
          </a:p>
        </p:txBody>
      </p:sp>
      <p:sp>
        <p:nvSpPr>
          <p:cNvPr id="3" name="Content Placeholder 2"/>
          <p:cNvSpPr>
            <a:spLocks noGrp="1"/>
          </p:cNvSpPr>
          <p:nvPr>
            <p:ph idx="1"/>
          </p:nvPr>
        </p:nvSpPr>
        <p:spPr>
          <a:xfrm>
            <a:off x="838200" y="1825625"/>
            <a:ext cx="5041900" cy="4351338"/>
          </a:xfrm>
        </p:spPr>
        <p:txBody>
          <a:bodyPr>
            <a:normAutofit/>
          </a:bodyPr>
          <a:lstStyle/>
          <a:p>
            <a:pPr lvl="0" algn="just">
              <a:lnSpc>
                <a:spcPct val="150000"/>
              </a:lnSpc>
            </a:pPr>
            <a:r>
              <a:rPr lang="en-IN" sz="1600" dirty="0">
                <a:latin typeface="Arial" panose="020B0604020202020204" pitchFamily="34" charset="0"/>
                <a:cs typeface="Arial" panose="020B0604020202020204" pitchFamily="34" charset="0"/>
              </a:rPr>
              <a:t>Employee engagement mainly helps in delivering the concept of dedication towards the organisation.</a:t>
            </a:r>
          </a:p>
          <a:p>
            <a:pPr lvl="0" algn="just">
              <a:lnSpc>
                <a:spcPct val="150000"/>
              </a:lnSpc>
            </a:pPr>
            <a:r>
              <a:rPr lang="en-IN" sz="1600" dirty="0">
                <a:latin typeface="Arial" panose="020B0604020202020204" pitchFamily="34" charset="0"/>
                <a:cs typeface="Arial" panose="020B0604020202020204" pitchFamily="34" charset="0"/>
              </a:rPr>
              <a:t>It is important to make an organisation successful.</a:t>
            </a:r>
          </a:p>
          <a:p>
            <a:pPr lvl="0" algn="just">
              <a:lnSpc>
                <a:spcPct val="150000"/>
              </a:lnSpc>
            </a:pPr>
            <a:r>
              <a:rPr lang="en-IN" sz="1600" dirty="0">
                <a:latin typeface="Arial" panose="020B0604020202020204" pitchFamily="34" charset="0"/>
                <a:cs typeface="Arial" panose="020B0604020202020204" pitchFamily="34" charset="0"/>
              </a:rPr>
              <a:t>Providing benefits with salary packages and job security enhances employee engagement.</a:t>
            </a:r>
          </a:p>
          <a:p>
            <a:pPr algn="just">
              <a:lnSpc>
                <a:spcPct val="150000"/>
              </a:lnSpc>
            </a:pPr>
            <a:r>
              <a:rPr lang="en-IN" sz="1600" dirty="0">
                <a:latin typeface="Arial" panose="020B0604020202020204" pitchFamily="34" charset="0"/>
                <a:cs typeface="Arial" panose="020B0604020202020204" pitchFamily="34" charset="0"/>
              </a:rPr>
              <a:t>To enhance productivity employee engagement needs to be ensured.</a:t>
            </a:r>
          </a:p>
        </p:txBody>
      </p:sp>
      <p:pic>
        <p:nvPicPr>
          <p:cNvPr id="5" name="Picture 4"/>
          <p:cNvPicPr>
            <a:picLocks noChangeAspect="1"/>
          </p:cNvPicPr>
          <p:nvPr/>
        </p:nvPicPr>
        <p:blipFill>
          <a:blip r:embed="rId3"/>
          <a:stretch>
            <a:fillRect/>
          </a:stretch>
        </p:blipFill>
        <p:spPr>
          <a:xfrm>
            <a:off x="7296150" y="2070100"/>
            <a:ext cx="4057650" cy="312737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8860808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3600" b="1" dirty="0">
                <a:latin typeface="Arial" panose="020B0604020202020204" pitchFamily="34" charset="0"/>
                <a:cs typeface="Arial" panose="020B0604020202020204" pitchFamily="34" charset="0"/>
              </a:rPr>
              <a:t>A DEFINITION OF EMPLOYEE ENGAGEMENT</a:t>
            </a:r>
          </a:p>
        </p:txBody>
      </p:sp>
      <p:sp>
        <p:nvSpPr>
          <p:cNvPr id="3" name="Content Placeholder 2"/>
          <p:cNvSpPr>
            <a:spLocks noGrp="1"/>
          </p:cNvSpPr>
          <p:nvPr>
            <p:ph idx="1"/>
          </p:nvPr>
        </p:nvSpPr>
        <p:spPr>
          <a:xfrm>
            <a:off x="5486400" y="1825625"/>
            <a:ext cx="5867400" cy="4351338"/>
          </a:xfrm>
        </p:spPr>
        <p:txBody>
          <a:bodyPr>
            <a:normAutofit/>
          </a:bodyPr>
          <a:lstStyle/>
          <a:p>
            <a:pPr lvl="0" algn="just">
              <a:lnSpc>
                <a:spcPct val="150000"/>
              </a:lnSpc>
            </a:pPr>
            <a:r>
              <a:rPr lang="en-IN" sz="1600" dirty="0">
                <a:latin typeface="Arial" panose="020B0604020202020204" pitchFamily="34" charset="0"/>
                <a:cs typeface="Arial" panose="020B0604020202020204" pitchFamily="34" charset="0"/>
              </a:rPr>
              <a:t>Employee engagement refers to the source of physical and emotional connection between the employee and the organisation (</a:t>
            </a:r>
            <a:r>
              <a:rPr lang="en-IN" sz="1600" dirty="0" err="1">
                <a:latin typeface="Arial" panose="020B0604020202020204" pitchFamily="34" charset="0"/>
                <a:cs typeface="Arial" panose="020B0604020202020204" pitchFamily="34" charset="0"/>
              </a:rPr>
              <a:t>Rasool</a:t>
            </a:r>
            <a:r>
              <a:rPr lang="en-IN" sz="1600" dirty="0">
                <a:latin typeface="Arial" panose="020B0604020202020204" pitchFamily="34" charset="0"/>
                <a:cs typeface="Arial" panose="020B0604020202020204" pitchFamily="34" charset="0"/>
              </a:rPr>
              <a:t> </a:t>
            </a:r>
            <a:r>
              <a:rPr lang="en-IN" sz="1600" i="1" dirty="0">
                <a:latin typeface="Arial" panose="020B0604020202020204" pitchFamily="34" charset="0"/>
                <a:cs typeface="Arial" panose="020B0604020202020204" pitchFamily="34" charset="0"/>
              </a:rPr>
              <a:t>et al.</a:t>
            </a:r>
            <a:r>
              <a:rPr lang="en-IN" sz="1600" dirty="0">
                <a:latin typeface="Arial" panose="020B0604020202020204" pitchFamily="34" charset="0"/>
                <a:cs typeface="Arial" panose="020B0604020202020204" pitchFamily="34" charset="0"/>
              </a:rPr>
              <a:t> 2021, p 3).</a:t>
            </a:r>
          </a:p>
          <a:p>
            <a:pPr lvl="0" algn="just">
              <a:lnSpc>
                <a:spcPct val="150000"/>
              </a:lnSpc>
            </a:pPr>
            <a:r>
              <a:rPr lang="en-IN" sz="1600" dirty="0">
                <a:latin typeface="Arial" panose="020B0604020202020204" pitchFamily="34" charset="0"/>
                <a:cs typeface="Arial" panose="020B0604020202020204" pitchFamily="34" charset="0"/>
              </a:rPr>
              <a:t>It is important in enhancing productivity and organisational performance (Men </a:t>
            </a:r>
            <a:r>
              <a:rPr lang="en-IN" sz="1600" i="1" dirty="0">
                <a:latin typeface="Arial" panose="020B0604020202020204" pitchFamily="34" charset="0"/>
                <a:cs typeface="Arial" panose="020B0604020202020204" pitchFamily="34" charset="0"/>
              </a:rPr>
              <a:t>et al.</a:t>
            </a:r>
            <a:r>
              <a:rPr lang="en-IN" sz="1600" dirty="0">
                <a:latin typeface="Arial" panose="020B0604020202020204" pitchFamily="34" charset="0"/>
                <a:cs typeface="Arial" panose="020B0604020202020204" pitchFamily="34" charset="0"/>
              </a:rPr>
              <a:t> 2020, p 1).</a:t>
            </a:r>
          </a:p>
          <a:p>
            <a:pPr lvl="0" algn="just">
              <a:lnSpc>
                <a:spcPct val="150000"/>
              </a:lnSpc>
            </a:pPr>
            <a:r>
              <a:rPr lang="en-IN" sz="1600" dirty="0">
                <a:latin typeface="Arial" panose="020B0604020202020204" pitchFamily="34" charset="0"/>
                <a:cs typeface="Arial" panose="020B0604020202020204" pitchFamily="34" charset="0"/>
              </a:rPr>
              <a:t>Factors such as recognition, rewards, as well as concerns about well-being influence employee engagement. </a:t>
            </a:r>
          </a:p>
          <a:p>
            <a:pPr algn="just">
              <a:lnSpc>
                <a:spcPct val="150000"/>
              </a:lnSpc>
            </a:pPr>
            <a:r>
              <a:rPr lang="en-IN" sz="1600" dirty="0">
                <a:latin typeface="Arial" panose="020B0604020202020204" pitchFamily="34" charset="0"/>
                <a:cs typeface="Arial" panose="020B0604020202020204" pitchFamily="34" charset="0"/>
              </a:rPr>
              <a:t>The top management of an organisation should be responsible for employee engagement.</a:t>
            </a:r>
          </a:p>
        </p:txBody>
      </p:sp>
      <p:pic>
        <p:nvPicPr>
          <p:cNvPr id="5" name="Picture 4"/>
          <p:cNvPicPr>
            <a:picLocks noChangeAspect="1"/>
          </p:cNvPicPr>
          <p:nvPr/>
        </p:nvPicPr>
        <p:blipFill>
          <a:blip r:embed="rId3"/>
          <a:stretch>
            <a:fillRect/>
          </a:stretch>
        </p:blipFill>
        <p:spPr>
          <a:xfrm>
            <a:off x="617537" y="1978025"/>
            <a:ext cx="4124325" cy="334327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265675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3600" b="1" dirty="0">
                <a:latin typeface="Arial" panose="020B0604020202020204" pitchFamily="34" charset="0"/>
                <a:cs typeface="Arial" panose="020B0604020202020204" pitchFamily="34" charset="0"/>
              </a:rPr>
              <a:t>ENGAGEMENT THEORETICAL MODEL</a:t>
            </a:r>
          </a:p>
        </p:txBody>
      </p:sp>
      <p:sp>
        <p:nvSpPr>
          <p:cNvPr id="3" name="Content Placeholder 2"/>
          <p:cNvSpPr>
            <a:spLocks noGrp="1"/>
          </p:cNvSpPr>
          <p:nvPr>
            <p:ph idx="1"/>
          </p:nvPr>
        </p:nvSpPr>
        <p:spPr>
          <a:xfrm>
            <a:off x="838200" y="1825625"/>
            <a:ext cx="5435600" cy="4351338"/>
          </a:xfrm>
        </p:spPr>
        <p:txBody>
          <a:bodyPr>
            <a:normAutofit/>
          </a:bodyPr>
          <a:lstStyle/>
          <a:p>
            <a:pPr lvl="0" algn="just">
              <a:lnSpc>
                <a:spcPct val="150000"/>
              </a:lnSpc>
            </a:pPr>
            <a:r>
              <a:rPr lang="en-IN" sz="1600" dirty="0">
                <a:latin typeface="Arial" panose="020B0604020202020204" pitchFamily="34" charset="0"/>
                <a:cs typeface="Arial" panose="020B0604020202020204" pitchFamily="34" charset="0"/>
              </a:rPr>
              <a:t>Deloitte's Model of employee engagement suggests growth opportunities and a positive work environment. </a:t>
            </a:r>
          </a:p>
          <a:p>
            <a:pPr lvl="0" algn="just">
              <a:lnSpc>
                <a:spcPct val="150000"/>
              </a:lnSpc>
            </a:pPr>
            <a:r>
              <a:rPr lang="en-IN" sz="1600" dirty="0">
                <a:latin typeface="Arial" panose="020B0604020202020204" pitchFamily="34" charset="0"/>
                <a:cs typeface="Arial" panose="020B0604020202020204" pitchFamily="34" charset="0"/>
              </a:rPr>
              <a:t>A positive work environment allows employees to feel interested (</a:t>
            </a:r>
            <a:r>
              <a:rPr lang="en-IN" sz="1600" dirty="0" err="1">
                <a:latin typeface="Arial" panose="020B0604020202020204" pitchFamily="34" charset="0"/>
                <a:cs typeface="Arial" panose="020B0604020202020204" pitchFamily="34" charset="0"/>
              </a:rPr>
              <a:t>Abdurrohman</a:t>
            </a:r>
            <a:r>
              <a:rPr lang="en-IN" sz="1600" dirty="0">
                <a:latin typeface="Arial" panose="020B0604020202020204" pitchFamily="34" charset="0"/>
                <a:cs typeface="Arial" panose="020B0604020202020204" pitchFamily="34" charset="0"/>
              </a:rPr>
              <a:t> and </a:t>
            </a:r>
            <a:r>
              <a:rPr lang="en-IN" sz="1600" dirty="0" err="1">
                <a:latin typeface="Arial" panose="020B0604020202020204" pitchFamily="34" charset="0"/>
                <a:cs typeface="Arial" panose="020B0604020202020204" pitchFamily="34" charset="0"/>
              </a:rPr>
              <a:t>Febriansyah</a:t>
            </a:r>
            <a:r>
              <a:rPr lang="en-IN" sz="1600" dirty="0">
                <a:latin typeface="Arial" panose="020B0604020202020204" pitchFamily="34" charset="0"/>
                <a:cs typeface="Arial" panose="020B0604020202020204" pitchFamily="34" charset="0"/>
              </a:rPr>
              <a:t>, 2019, p 134).</a:t>
            </a:r>
          </a:p>
          <a:p>
            <a:pPr lvl="0" algn="just">
              <a:lnSpc>
                <a:spcPct val="150000"/>
              </a:lnSpc>
            </a:pPr>
            <a:r>
              <a:rPr lang="en-IN" sz="1600" dirty="0">
                <a:latin typeface="Arial" panose="020B0604020202020204" pitchFamily="34" charset="0"/>
                <a:cs typeface="Arial" panose="020B0604020202020204" pitchFamily="34" charset="0"/>
              </a:rPr>
              <a:t>Premier Inn needs to be concerned with providing a positive working environment in the hotel.</a:t>
            </a:r>
          </a:p>
          <a:p>
            <a:pPr lvl="0" algn="just">
              <a:lnSpc>
                <a:spcPct val="150000"/>
              </a:lnSpc>
            </a:pPr>
            <a:r>
              <a:rPr lang="en-IN" sz="1600" dirty="0">
                <a:latin typeface="Arial" panose="020B0604020202020204" pitchFamily="34" charset="0"/>
                <a:cs typeface="Arial" panose="020B0604020202020204" pitchFamily="34" charset="0"/>
              </a:rPr>
              <a:t>In the Hotel industry, career growth needs to be provided along with health and safety measurements.</a:t>
            </a:r>
          </a:p>
        </p:txBody>
      </p:sp>
      <p:pic>
        <p:nvPicPr>
          <p:cNvPr id="4" name="Picture 3"/>
          <p:cNvPicPr>
            <a:picLocks noChangeAspect="1"/>
          </p:cNvPicPr>
          <p:nvPr/>
        </p:nvPicPr>
        <p:blipFill>
          <a:blip r:embed="rId3"/>
          <a:stretch>
            <a:fillRect/>
          </a:stretch>
        </p:blipFill>
        <p:spPr>
          <a:xfrm>
            <a:off x="6997700" y="1825625"/>
            <a:ext cx="4025901" cy="40894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52121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lnSpc>
                <a:spcPct val="150000"/>
              </a:lnSpc>
            </a:pPr>
            <a:r>
              <a:rPr lang="en-IN" sz="3600" b="1" dirty="0">
                <a:latin typeface="Arial" panose="020B0604020202020204" pitchFamily="34" charset="0"/>
                <a:cs typeface="Arial" panose="020B0604020202020204" pitchFamily="34" charset="0"/>
              </a:rPr>
              <a:t>EXAMPLES OF BEST PRACTICES TO ENGAGE EMPLOYEES FROM THE HOTEL INDUSTRY</a:t>
            </a:r>
          </a:p>
        </p:txBody>
      </p:sp>
      <p:sp>
        <p:nvSpPr>
          <p:cNvPr id="3" name="Content Placeholder 2"/>
          <p:cNvSpPr>
            <a:spLocks noGrp="1"/>
          </p:cNvSpPr>
          <p:nvPr>
            <p:ph idx="1"/>
          </p:nvPr>
        </p:nvSpPr>
        <p:spPr>
          <a:xfrm>
            <a:off x="4610100" y="2289968"/>
            <a:ext cx="6845300" cy="4351338"/>
          </a:xfrm>
        </p:spPr>
        <p:txBody>
          <a:bodyPr>
            <a:normAutofit/>
          </a:bodyPr>
          <a:lstStyle/>
          <a:p>
            <a:pPr lvl="0" algn="just">
              <a:lnSpc>
                <a:spcPct val="150000"/>
              </a:lnSpc>
            </a:pPr>
            <a:r>
              <a:rPr lang="en-IN" sz="1600" dirty="0">
                <a:latin typeface="Arial" panose="020B0604020202020204" pitchFamily="34" charset="0"/>
                <a:cs typeface="Arial" panose="020B0604020202020204" pitchFamily="34" charset="0"/>
              </a:rPr>
              <a:t>To motivate employees worker compensation and employee health insurance need to be provided as </a:t>
            </a:r>
            <a:r>
              <a:rPr lang="en-IN" sz="1600" b="1" i="1" dirty="0">
                <a:latin typeface="Arial" panose="020B0604020202020204" pitchFamily="34" charset="0"/>
                <a:cs typeface="Arial" panose="020B0604020202020204" pitchFamily="34" charset="0"/>
              </a:rPr>
              <a:t>Hilton Hotel London </a:t>
            </a:r>
            <a:r>
              <a:rPr lang="en-IN" sz="1600" dirty="0">
                <a:latin typeface="Arial" panose="020B0604020202020204" pitchFamily="34" charset="0"/>
                <a:cs typeface="Arial" panose="020B0604020202020204" pitchFamily="34" charset="0"/>
              </a:rPr>
              <a:t>does (Hilton, 2022)</a:t>
            </a:r>
            <a:r>
              <a:rPr lang="en-IN" sz="1600" b="1" i="1" dirty="0">
                <a:latin typeface="Arial" panose="020B0604020202020204" pitchFamily="34" charset="0"/>
                <a:cs typeface="Arial" panose="020B0604020202020204" pitchFamily="34" charset="0"/>
              </a:rPr>
              <a:t>.</a:t>
            </a:r>
            <a:endParaRPr lang="en-IN" sz="1600" dirty="0">
              <a:latin typeface="Arial" panose="020B0604020202020204" pitchFamily="34" charset="0"/>
              <a:cs typeface="Arial" panose="020B0604020202020204" pitchFamily="34" charset="0"/>
            </a:endParaRPr>
          </a:p>
          <a:p>
            <a:pPr lvl="0" algn="just">
              <a:lnSpc>
                <a:spcPct val="150000"/>
              </a:lnSpc>
            </a:pPr>
            <a:r>
              <a:rPr lang="en-IN" sz="1600" dirty="0">
                <a:latin typeface="Arial" panose="020B0604020202020204" pitchFamily="34" charset="0"/>
                <a:cs typeface="Arial" panose="020B0604020202020204" pitchFamily="34" charset="0"/>
              </a:rPr>
              <a:t>Moreover, they are providing training among employees for career growth. </a:t>
            </a:r>
          </a:p>
          <a:p>
            <a:pPr lvl="0" algn="just">
              <a:lnSpc>
                <a:spcPct val="150000"/>
              </a:lnSpc>
            </a:pPr>
            <a:r>
              <a:rPr lang="en-IN" sz="1600" b="1" i="1" dirty="0">
                <a:latin typeface="Arial" panose="020B0604020202020204" pitchFamily="34" charset="0"/>
                <a:cs typeface="Arial" panose="020B0604020202020204" pitchFamily="34" charset="0"/>
              </a:rPr>
              <a:t>Hotel Langham </a:t>
            </a:r>
            <a:r>
              <a:rPr lang="en-IN" sz="1600" dirty="0">
                <a:latin typeface="Arial" panose="020B0604020202020204" pitchFamily="34" charset="0"/>
                <a:cs typeface="Arial" panose="020B0604020202020204" pitchFamily="34" charset="0"/>
              </a:rPr>
              <a:t>is also focused on employee engagement through training and career growth (</a:t>
            </a:r>
            <a:r>
              <a:rPr lang="en-IN" sz="1600" dirty="0" err="1">
                <a:latin typeface="Arial" panose="020B0604020202020204" pitchFamily="34" charset="0"/>
                <a:cs typeface="Arial" panose="020B0604020202020204" pitchFamily="34" charset="0"/>
              </a:rPr>
              <a:t>Langhamhospitality</a:t>
            </a:r>
            <a:r>
              <a:rPr lang="en-IN" sz="1600" dirty="0">
                <a:latin typeface="Arial" panose="020B0604020202020204" pitchFamily="34" charset="0"/>
                <a:cs typeface="Arial" panose="020B0604020202020204" pitchFamily="34" charset="0"/>
              </a:rPr>
              <a:t>, 2022). </a:t>
            </a:r>
          </a:p>
          <a:p>
            <a:pPr algn="just">
              <a:lnSpc>
                <a:spcPct val="150000"/>
              </a:lnSpc>
            </a:pPr>
            <a:r>
              <a:rPr lang="en-IN" sz="1600" dirty="0">
                <a:latin typeface="Arial" panose="020B0604020202020204" pitchFamily="34" charset="0"/>
                <a:cs typeface="Arial" panose="020B0604020202020204" pitchFamily="34" charset="0"/>
              </a:rPr>
              <a:t>The employee number of this hotel increased by having success in training methods.</a:t>
            </a:r>
          </a:p>
        </p:txBody>
      </p:sp>
      <p:pic>
        <p:nvPicPr>
          <p:cNvPr id="5" name="Picture 4"/>
          <p:cNvPicPr>
            <a:picLocks noChangeAspect="1"/>
          </p:cNvPicPr>
          <p:nvPr/>
        </p:nvPicPr>
        <p:blipFill>
          <a:blip r:embed="rId3"/>
          <a:stretch>
            <a:fillRect/>
          </a:stretch>
        </p:blipFill>
        <p:spPr>
          <a:xfrm>
            <a:off x="571499" y="2289968"/>
            <a:ext cx="3679825" cy="352663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441512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3600" b="1" dirty="0">
                <a:latin typeface="Arial" panose="020B0604020202020204" pitchFamily="34" charset="0"/>
                <a:cs typeface="Arial" panose="020B0604020202020204" pitchFamily="34" charset="0"/>
              </a:rPr>
              <a:t>EXAMPLES OF BEST PRACTICES TO ENGAGE EMPLOYEES FROM THE HOTEL INDUSTRY</a:t>
            </a:r>
          </a:p>
        </p:txBody>
      </p:sp>
      <p:sp>
        <p:nvSpPr>
          <p:cNvPr id="3" name="Content Placeholder 2"/>
          <p:cNvSpPr>
            <a:spLocks noGrp="1"/>
          </p:cNvSpPr>
          <p:nvPr>
            <p:ph idx="1"/>
          </p:nvPr>
        </p:nvSpPr>
        <p:spPr>
          <a:xfrm>
            <a:off x="774700" y="2147093"/>
            <a:ext cx="5308599" cy="4351338"/>
          </a:xfrm>
        </p:spPr>
        <p:txBody>
          <a:bodyPr>
            <a:normAutofit/>
          </a:bodyPr>
          <a:lstStyle/>
          <a:p>
            <a:pPr lvl="0" algn="just">
              <a:lnSpc>
                <a:spcPct val="150000"/>
              </a:lnSpc>
            </a:pPr>
            <a:r>
              <a:rPr lang="en-IN" sz="1600" b="1" i="1" dirty="0">
                <a:latin typeface="Arial" panose="020B0604020202020204" pitchFamily="34" charset="0"/>
                <a:cs typeface="Arial" panose="020B0604020202020204" pitchFamily="34" charset="0"/>
              </a:rPr>
              <a:t>Mandarin Oriental</a:t>
            </a:r>
            <a:r>
              <a:rPr lang="en-IN" sz="1600" dirty="0">
                <a:latin typeface="Arial" panose="020B0604020202020204" pitchFamily="34" charset="0"/>
                <a:cs typeface="Arial" panose="020B0604020202020204" pitchFamily="34" charset="0"/>
              </a:rPr>
              <a:t> has been noticed to introduce salary, bonuses as well as accommodation for their employees. </a:t>
            </a:r>
          </a:p>
          <a:p>
            <a:pPr lvl="0" algn="just">
              <a:lnSpc>
                <a:spcPct val="150000"/>
              </a:lnSpc>
            </a:pPr>
            <a:r>
              <a:rPr lang="en-IN" sz="1600" dirty="0">
                <a:latin typeface="Arial" panose="020B0604020202020204" pitchFamily="34" charset="0"/>
                <a:cs typeface="Arial" panose="020B0604020202020204" pitchFamily="34" charset="0"/>
              </a:rPr>
              <a:t>They are investing almost US$31.9 million in their employee engagement program (Mandarin Oriental, 2022).</a:t>
            </a:r>
          </a:p>
          <a:p>
            <a:pPr lvl="0" algn="just">
              <a:lnSpc>
                <a:spcPct val="150000"/>
              </a:lnSpc>
            </a:pPr>
            <a:r>
              <a:rPr lang="en-IN" sz="1600" b="1" i="1" dirty="0" err="1">
                <a:latin typeface="Arial" panose="020B0604020202020204" pitchFamily="34" charset="0"/>
                <a:cs typeface="Arial" panose="020B0604020202020204" pitchFamily="34" charset="0"/>
              </a:rPr>
              <a:t>Cadogan</a:t>
            </a:r>
            <a:r>
              <a:rPr lang="en-IN" sz="1600" b="1" i="1" dirty="0">
                <a:latin typeface="Arial" panose="020B0604020202020204" pitchFamily="34" charset="0"/>
                <a:cs typeface="Arial" panose="020B0604020202020204" pitchFamily="34" charset="0"/>
              </a:rPr>
              <a:t> Gardens</a:t>
            </a:r>
            <a:r>
              <a:rPr lang="en-IN" sz="1600" dirty="0">
                <a:latin typeface="Arial" panose="020B0604020202020204" pitchFamily="34" charset="0"/>
                <a:cs typeface="Arial" panose="020B0604020202020204" pitchFamily="34" charset="0"/>
              </a:rPr>
              <a:t> is concerned with employing local skilled employees (</a:t>
            </a:r>
            <a:r>
              <a:rPr lang="en-IN" sz="1600" dirty="0" err="1">
                <a:latin typeface="Arial" panose="020B0604020202020204" pitchFamily="34" charset="0"/>
                <a:cs typeface="Arial" panose="020B0604020202020204" pitchFamily="34" charset="0"/>
              </a:rPr>
              <a:t>Cadogan</a:t>
            </a:r>
            <a:r>
              <a:rPr lang="en-IN" sz="1600" dirty="0">
                <a:latin typeface="Arial" panose="020B0604020202020204" pitchFamily="34" charset="0"/>
                <a:cs typeface="Arial" panose="020B0604020202020204" pitchFamily="34" charset="0"/>
              </a:rPr>
              <a:t>, 2022). </a:t>
            </a:r>
          </a:p>
          <a:p>
            <a:pPr algn="just">
              <a:lnSpc>
                <a:spcPct val="150000"/>
              </a:lnSpc>
            </a:pPr>
            <a:r>
              <a:rPr lang="en-IN" sz="1600" dirty="0">
                <a:latin typeface="Arial" panose="020B0604020202020204" pitchFamily="34" charset="0"/>
                <a:cs typeface="Arial" panose="020B0604020202020204" pitchFamily="34" charset="0"/>
              </a:rPr>
              <a:t>They are having practice on employee well-being as well.</a:t>
            </a:r>
          </a:p>
        </p:txBody>
      </p:sp>
      <p:pic>
        <p:nvPicPr>
          <p:cNvPr id="5" name="Picture 4"/>
          <p:cNvPicPr>
            <a:picLocks noChangeAspect="1"/>
          </p:cNvPicPr>
          <p:nvPr/>
        </p:nvPicPr>
        <p:blipFill>
          <a:blip r:embed="rId3"/>
          <a:stretch>
            <a:fillRect/>
          </a:stretch>
        </p:blipFill>
        <p:spPr>
          <a:xfrm>
            <a:off x="7162800" y="2311400"/>
            <a:ext cx="4191000" cy="364489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81763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3600" b="1" dirty="0">
                <a:latin typeface="Arial" panose="020B0604020202020204" pitchFamily="34" charset="0"/>
                <a:cs typeface="Arial" panose="020B0604020202020204" pitchFamily="34" charset="0"/>
              </a:rPr>
              <a:t>STRATEGIES TOOK BY PREMIER INN FOR EMPLOYEE ENGAGEMENT</a:t>
            </a:r>
            <a:endParaRPr lang="en-IN"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257800" y="1968022"/>
            <a:ext cx="5918200" cy="4351338"/>
          </a:xfrm>
        </p:spPr>
        <p:txBody>
          <a:bodyPr>
            <a:normAutofit/>
          </a:bodyPr>
          <a:lstStyle/>
          <a:p>
            <a:pPr lvl="0" algn="just">
              <a:lnSpc>
                <a:spcPct val="150000"/>
              </a:lnSpc>
            </a:pPr>
            <a:r>
              <a:rPr lang="en-IN" sz="1600" dirty="0">
                <a:latin typeface="Arial" panose="020B0604020202020204" pitchFamily="34" charset="0"/>
                <a:cs typeface="Arial" panose="020B0604020202020204" pitchFamily="34" charset="0"/>
              </a:rPr>
              <a:t>Premier Inn implements industry-lead training and development processes for employee engagement (Premier inn, 2022). </a:t>
            </a:r>
          </a:p>
          <a:p>
            <a:pPr lvl="0" algn="just">
              <a:lnSpc>
                <a:spcPct val="150000"/>
              </a:lnSpc>
            </a:pPr>
            <a:r>
              <a:rPr lang="en-IN" sz="1600" dirty="0">
                <a:latin typeface="Arial" panose="020B0604020202020204" pitchFamily="34" charset="0"/>
                <a:cs typeface="Arial" panose="020B0604020202020204" pitchFamily="34" charset="0"/>
              </a:rPr>
              <a:t>The well-being of their team members is of concern in order to motivate employees to be engaged with the organisation.</a:t>
            </a:r>
          </a:p>
          <a:p>
            <a:pPr lvl="0" algn="just">
              <a:lnSpc>
                <a:spcPct val="150000"/>
              </a:lnSpc>
            </a:pPr>
            <a:r>
              <a:rPr lang="en-IN" sz="1600" dirty="0">
                <a:latin typeface="Arial" panose="020B0604020202020204" pitchFamily="34" charset="0"/>
                <a:cs typeface="Arial" panose="020B0604020202020204" pitchFamily="34" charset="0"/>
              </a:rPr>
              <a:t>Employee experience is measured in order to make business decisions sometime.</a:t>
            </a:r>
          </a:p>
          <a:p>
            <a:pPr algn="just">
              <a:lnSpc>
                <a:spcPct val="150000"/>
              </a:lnSpc>
            </a:pPr>
            <a:r>
              <a:rPr lang="en-IN" sz="1600" dirty="0">
                <a:latin typeface="Arial" panose="020B0604020202020204" pitchFamily="34" charset="0"/>
                <a:cs typeface="Arial" panose="020B0604020202020204" pitchFamily="34" charset="0"/>
              </a:rPr>
              <a:t>Creating a positive environment by implementing a Whitbread strategy.</a:t>
            </a:r>
          </a:p>
        </p:txBody>
      </p:sp>
      <p:pic>
        <p:nvPicPr>
          <p:cNvPr id="5" name="Picture 4"/>
          <p:cNvPicPr>
            <a:picLocks noChangeAspect="1"/>
          </p:cNvPicPr>
          <p:nvPr/>
        </p:nvPicPr>
        <p:blipFill>
          <a:blip r:embed="rId3"/>
          <a:stretch>
            <a:fillRect/>
          </a:stretch>
        </p:blipFill>
        <p:spPr>
          <a:xfrm>
            <a:off x="838200" y="1968022"/>
            <a:ext cx="3392487" cy="435133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24773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3600" b="1" dirty="0">
                <a:latin typeface="Arial" panose="020B0604020202020204" pitchFamily="34" charset="0"/>
                <a:cs typeface="Arial" panose="020B0604020202020204" pitchFamily="34" charset="0"/>
              </a:rPr>
              <a:t>STRATEGIES TOOK BY PREMIER INN FOR EMPLOYEE ENGAGEMENT</a:t>
            </a:r>
            <a:endParaRPr lang="en-IN"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71476" y="1825624"/>
            <a:ext cx="5803900" cy="4714875"/>
          </a:xfrm>
        </p:spPr>
        <p:txBody>
          <a:bodyPr>
            <a:normAutofit/>
          </a:bodyPr>
          <a:lstStyle/>
          <a:p>
            <a:pPr lvl="0" algn="just">
              <a:lnSpc>
                <a:spcPct val="150000"/>
              </a:lnSpc>
            </a:pPr>
            <a:r>
              <a:rPr lang="en-IN" sz="1600" dirty="0">
                <a:latin typeface="Arial" panose="020B0604020202020204" pitchFamily="34" charset="0"/>
                <a:cs typeface="Arial" panose="020B0604020202020204" pitchFamily="34" charset="0"/>
              </a:rPr>
              <a:t>They also practice recruiting not only male but also female employees as 65% of their employees are female (Premier inn, 2022).</a:t>
            </a:r>
          </a:p>
          <a:p>
            <a:pPr lvl="0" algn="just">
              <a:lnSpc>
                <a:spcPct val="150000"/>
              </a:lnSpc>
            </a:pPr>
            <a:r>
              <a:rPr lang="en-IN" sz="1600" dirty="0">
                <a:latin typeface="Arial" panose="020B0604020202020204" pitchFamily="34" charset="0"/>
                <a:cs typeface="Arial" panose="020B0604020202020204" pitchFamily="34" charset="0"/>
              </a:rPr>
              <a:t>They are allowing their employees to be an active part of organisational changes. </a:t>
            </a:r>
          </a:p>
          <a:p>
            <a:pPr lvl="0" algn="just">
              <a:lnSpc>
                <a:spcPct val="150000"/>
              </a:lnSpc>
            </a:pPr>
            <a:r>
              <a:rPr lang="en-IN" sz="1600" dirty="0">
                <a:latin typeface="Arial" panose="020B0604020202020204" pitchFamily="34" charset="0"/>
                <a:cs typeface="Arial" panose="020B0604020202020204" pitchFamily="34" charset="0"/>
              </a:rPr>
              <a:t>They are also having practice in training employees with communication skills. </a:t>
            </a:r>
          </a:p>
          <a:p>
            <a:pPr algn="just">
              <a:lnSpc>
                <a:spcPct val="150000"/>
              </a:lnSpc>
            </a:pPr>
            <a:r>
              <a:rPr lang="en-IN" sz="1600" dirty="0">
                <a:latin typeface="Arial" panose="020B0604020202020204" pitchFamily="34" charset="0"/>
                <a:cs typeface="Arial" panose="020B0604020202020204" pitchFamily="34" charset="0"/>
              </a:rPr>
              <a:t>They are also providing employee assistance programs to motivate their employees.</a:t>
            </a:r>
          </a:p>
        </p:txBody>
      </p:sp>
      <p:pic>
        <p:nvPicPr>
          <p:cNvPr id="5" name="Picture 4"/>
          <p:cNvPicPr>
            <a:picLocks noChangeAspect="1"/>
          </p:cNvPicPr>
          <p:nvPr/>
        </p:nvPicPr>
        <p:blipFill>
          <a:blip r:embed="rId3"/>
          <a:stretch>
            <a:fillRect/>
          </a:stretch>
        </p:blipFill>
        <p:spPr>
          <a:xfrm>
            <a:off x="6743700" y="1958976"/>
            <a:ext cx="4508499" cy="453389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608732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IN" sz="3600" b="1" dirty="0">
                <a:latin typeface="Arial" panose="020B0604020202020204" pitchFamily="34" charset="0"/>
                <a:cs typeface="Arial" panose="020B0604020202020204" pitchFamily="34" charset="0"/>
              </a:rPr>
              <a:t>IMPORTANCE OF THESE EMPLOYEE ENGAGEMENT STRATEGIES IN THE SUCCESS OF PREMIER INN</a:t>
            </a:r>
            <a:endParaRPr lang="en-IN"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368800" y="2371725"/>
            <a:ext cx="7429500" cy="4219575"/>
          </a:xfrm>
        </p:spPr>
        <p:txBody>
          <a:bodyPr>
            <a:noAutofit/>
          </a:bodyPr>
          <a:lstStyle/>
          <a:p>
            <a:pPr lvl="0" algn="just">
              <a:lnSpc>
                <a:spcPct val="150000"/>
              </a:lnSpc>
            </a:pPr>
            <a:r>
              <a:rPr lang="en-IN" sz="1600" dirty="0">
                <a:latin typeface="Arial" panose="020B0604020202020204" pitchFamily="34" charset="0"/>
                <a:cs typeface="Arial" panose="020B0604020202020204" pitchFamily="34" charset="0"/>
              </a:rPr>
              <a:t>Providing training and development on a continual basis encourages employees to engage with the company positively.</a:t>
            </a:r>
          </a:p>
          <a:p>
            <a:pPr lvl="0" algn="just">
              <a:lnSpc>
                <a:spcPct val="150000"/>
              </a:lnSpc>
            </a:pPr>
            <a:r>
              <a:rPr lang="en-IN" sz="1600" dirty="0">
                <a:latin typeface="Arial" panose="020B0604020202020204" pitchFamily="34" charset="0"/>
                <a:cs typeface="Arial" panose="020B0604020202020204" pitchFamily="34" charset="0"/>
              </a:rPr>
              <a:t>Training can be considered an important factor in organisational development (</a:t>
            </a:r>
            <a:r>
              <a:rPr lang="en-IN" sz="1600" dirty="0" err="1">
                <a:latin typeface="Arial" panose="020B0604020202020204" pitchFamily="34" charset="0"/>
                <a:cs typeface="Arial" panose="020B0604020202020204" pitchFamily="34" charset="0"/>
              </a:rPr>
              <a:t>Elsafty</a:t>
            </a:r>
            <a:r>
              <a:rPr lang="en-IN" sz="1600" dirty="0">
                <a:latin typeface="Arial" panose="020B0604020202020204" pitchFamily="34" charset="0"/>
                <a:cs typeface="Arial" panose="020B0604020202020204" pitchFamily="34" charset="0"/>
              </a:rPr>
              <a:t> and </a:t>
            </a:r>
            <a:r>
              <a:rPr lang="en-IN" sz="1600" dirty="0" err="1">
                <a:latin typeface="Arial" panose="020B0604020202020204" pitchFamily="34" charset="0"/>
                <a:cs typeface="Arial" panose="020B0604020202020204" pitchFamily="34" charset="0"/>
              </a:rPr>
              <a:t>Oraby</a:t>
            </a:r>
            <a:r>
              <a:rPr lang="en-IN" sz="1600" dirty="0">
                <a:latin typeface="Arial" panose="020B0604020202020204" pitchFamily="34" charset="0"/>
                <a:cs typeface="Arial" panose="020B0604020202020204" pitchFamily="34" charset="0"/>
              </a:rPr>
              <a:t>, 2022, p 58).</a:t>
            </a:r>
          </a:p>
          <a:p>
            <a:pPr lvl="0" algn="just">
              <a:lnSpc>
                <a:spcPct val="150000"/>
              </a:lnSpc>
            </a:pPr>
            <a:r>
              <a:rPr lang="en-IN" sz="1600" dirty="0">
                <a:latin typeface="Arial" panose="020B0604020202020204" pitchFamily="34" charset="0"/>
                <a:cs typeface="Arial" panose="020B0604020202020204" pitchFamily="34" charset="0"/>
              </a:rPr>
              <a:t>It is seen that they are creating a positive environment for the employees leading to double productivity.</a:t>
            </a:r>
          </a:p>
          <a:p>
            <a:pPr algn="just">
              <a:lnSpc>
                <a:spcPct val="150000"/>
              </a:lnSpc>
            </a:pPr>
            <a:r>
              <a:rPr lang="en-IN" sz="1600" dirty="0">
                <a:latin typeface="Arial" panose="020B0604020202020204" pitchFamily="34" charset="0"/>
                <a:cs typeface="Arial" panose="020B0604020202020204" pitchFamily="34" charset="0"/>
              </a:rPr>
              <a:t>In the hospitality industry having engaged employees is essential to ensure quality services to guests.</a:t>
            </a:r>
          </a:p>
        </p:txBody>
      </p:sp>
      <p:pic>
        <p:nvPicPr>
          <p:cNvPr id="5" name="Picture 4"/>
          <p:cNvPicPr>
            <a:picLocks noChangeAspect="1"/>
          </p:cNvPicPr>
          <p:nvPr/>
        </p:nvPicPr>
        <p:blipFill>
          <a:blip r:embed="rId3"/>
          <a:stretch>
            <a:fillRect/>
          </a:stretch>
        </p:blipFill>
        <p:spPr>
          <a:xfrm>
            <a:off x="747712" y="2371726"/>
            <a:ext cx="3151188" cy="41211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119806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IN" sz="3600" b="1" dirty="0">
                <a:latin typeface="Arial" panose="020B0604020202020204" pitchFamily="34" charset="0"/>
                <a:cs typeface="Arial" panose="020B0604020202020204" pitchFamily="34" charset="0"/>
              </a:rPr>
              <a:t>IMPORTANCE OF THESE EMPLOYEE ENGAGEMENT STRATEGIES IN THE SUCCESS OF PREMIER INN</a:t>
            </a:r>
            <a:endParaRPr lang="en-IN"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749800" y="2141537"/>
            <a:ext cx="6426200" cy="4351338"/>
          </a:xfrm>
        </p:spPr>
        <p:txBody>
          <a:bodyPr>
            <a:normAutofit/>
          </a:bodyPr>
          <a:lstStyle/>
          <a:p>
            <a:pPr lvl="0" algn="just">
              <a:lnSpc>
                <a:spcPct val="150000"/>
              </a:lnSpc>
            </a:pPr>
            <a:r>
              <a:rPr lang="en-IN" sz="1600" dirty="0">
                <a:latin typeface="Arial" panose="020B0604020202020204" pitchFamily="34" charset="0"/>
                <a:cs typeface="Arial" panose="020B0604020202020204" pitchFamily="34" charset="0"/>
              </a:rPr>
              <a:t>Diversion in the working culture can enhance employees to be engagement in the workforce.</a:t>
            </a:r>
          </a:p>
          <a:p>
            <a:pPr lvl="0" algn="just">
              <a:lnSpc>
                <a:spcPct val="150000"/>
              </a:lnSpc>
            </a:pPr>
            <a:r>
              <a:rPr lang="en-IN" sz="1600" dirty="0">
                <a:latin typeface="Arial" panose="020B0604020202020204" pitchFamily="34" charset="0"/>
                <a:cs typeface="Arial" panose="020B0604020202020204" pitchFamily="34" charset="0"/>
              </a:rPr>
              <a:t>It can be beneficial for the Premier Inn hotel.</a:t>
            </a:r>
          </a:p>
          <a:p>
            <a:pPr algn="just">
              <a:lnSpc>
                <a:spcPct val="150000"/>
              </a:lnSpc>
            </a:pPr>
            <a:r>
              <a:rPr lang="en-IN" sz="1600" dirty="0">
                <a:latin typeface="Arial" panose="020B0604020202020204" pitchFamily="34" charset="0"/>
                <a:cs typeface="Arial" panose="020B0604020202020204" pitchFamily="34" charset="0"/>
              </a:rPr>
              <a:t>In order to create diverse workplace management it is important to implement workplace diversity (Ng </a:t>
            </a:r>
            <a:r>
              <a:rPr lang="en-IN" sz="1600" i="1" dirty="0">
                <a:latin typeface="Arial" panose="020B0604020202020204" pitchFamily="34" charset="0"/>
                <a:cs typeface="Arial" panose="020B0604020202020204" pitchFamily="34" charset="0"/>
              </a:rPr>
              <a:t>et al.</a:t>
            </a:r>
            <a:r>
              <a:rPr lang="en-IN" sz="1600" dirty="0">
                <a:latin typeface="Arial" panose="020B0604020202020204" pitchFamily="34" charset="0"/>
                <a:cs typeface="Arial" panose="020B0604020202020204" pitchFamily="34" charset="0"/>
              </a:rPr>
              <a:t> 2020, p 2).</a:t>
            </a:r>
          </a:p>
        </p:txBody>
      </p:sp>
      <p:pic>
        <p:nvPicPr>
          <p:cNvPr id="5" name="Picture 4"/>
          <p:cNvPicPr>
            <a:picLocks noChangeAspect="1"/>
          </p:cNvPicPr>
          <p:nvPr/>
        </p:nvPicPr>
        <p:blipFill>
          <a:blip r:embed="rId3"/>
          <a:stretch>
            <a:fillRect/>
          </a:stretch>
        </p:blipFill>
        <p:spPr>
          <a:xfrm>
            <a:off x="622300" y="2141537"/>
            <a:ext cx="3149600" cy="43434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770872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3600" b="1" dirty="0">
                <a:latin typeface="Arial" panose="020B0604020202020204" pitchFamily="34" charset="0"/>
                <a:cs typeface="Arial" panose="020B0604020202020204" pitchFamily="34" charset="0"/>
              </a:rPr>
              <a:t>CONCLUSION AND RECOMMENDATION</a:t>
            </a:r>
            <a:endParaRPr lang="en-IN"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825625"/>
            <a:ext cx="4775200" cy="4351338"/>
          </a:xfrm>
        </p:spPr>
        <p:txBody>
          <a:bodyPr>
            <a:normAutofit/>
          </a:bodyPr>
          <a:lstStyle/>
          <a:p>
            <a:pPr lvl="0" algn="just">
              <a:lnSpc>
                <a:spcPct val="150000"/>
              </a:lnSpc>
            </a:pPr>
            <a:r>
              <a:rPr lang="en-IN" sz="1600" dirty="0">
                <a:latin typeface="Arial" panose="020B0604020202020204" pitchFamily="34" charset="0"/>
                <a:cs typeface="Arial" panose="020B0604020202020204" pitchFamily="34" charset="0"/>
              </a:rPr>
              <a:t>It can be concluded that there are many measures to the success of the hotel Premier Inn.</a:t>
            </a:r>
          </a:p>
          <a:p>
            <a:pPr lvl="0" algn="just">
              <a:lnSpc>
                <a:spcPct val="150000"/>
              </a:lnSpc>
            </a:pPr>
            <a:r>
              <a:rPr lang="en-IN" sz="1600" dirty="0">
                <a:latin typeface="Arial" panose="020B0604020202020204" pitchFamily="34" charset="0"/>
                <a:cs typeface="Arial" panose="020B0604020202020204" pitchFamily="34" charset="0"/>
              </a:rPr>
              <a:t>Moreover, they need to be focused on the retention of employees to ensure their huge employee number.</a:t>
            </a:r>
          </a:p>
          <a:p>
            <a:pPr algn="just">
              <a:lnSpc>
                <a:spcPct val="150000"/>
              </a:lnSpc>
            </a:pPr>
            <a:r>
              <a:rPr lang="en-IN" sz="1600" dirty="0">
                <a:latin typeface="Arial" panose="020B0604020202020204" pitchFamily="34" charset="0"/>
                <a:cs typeface="Arial" panose="020B0604020202020204" pitchFamily="34" charset="0"/>
              </a:rPr>
              <a:t>They need to be more focused on digitising their services to ensure employee engagement.</a:t>
            </a:r>
          </a:p>
        </p:txBody>
      </p:sp>
      <p:pic>
        <p:nvPicPr>
          <p:cNvPr id="5" name="Picture 4"/>
          <p:cNvPicPr>
            <a:picLocks noChangeAspect="1"/>
          </p:cNvPicPr>
          <p:nvPr/>
        </p:nvPicPr>
        <p:blipFill>
          <a:blip r:embed="rId3"/>
          <a:stretch>
            <a:fillRect/>
          </a:stretch>
        </p:blipFill>
        <p:spPr>
          <a:xfrm>
            <a:off x="6746873" y="1825625"/>
            <a:ext cx="4775201" cy="353377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077923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latin typeface="Arial" panose="020B0604020202020204" pitchFamily="34" charset="0"/>
                <a:cs typeface="Arial" panose="020B0604020202020204" pitchFamily="34" charset="0"/>
              </a:rPr>
              <a:t>REFERENCE LIST</a:t>
            </a:r>
            <a:endParaRPr lang="en-IN" sz="36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47500" lnSpcReduction="20000"/>
          </a:bodyPr>
          <a:lstStyle/>
          <a:p>
            <a:r>
              <a:rPr lang="en-IN" dirty="0" err="1">
                <a:latin typeface="Arial" panose="020B0604020202020204" pitchFamily="34" charset="0"/>
                <a:cs typeface="Arial" panose="020B0604020202020204" pitchFamily="34" charset="0"/>
              </a:rPr>
              <a:t>Abdurrohman</a:t>
            </a:r>
            <a:r>
              <a:rPr lang="en-IN" dirty="0">
                <a:latin typeface="Arial" panose="020B0604020202020204" pitchFamily="34" charset="0"/>
                <a:cs typeface="Arial" panose="020B0604020202020204" pitchFamily="34" charset="0"/>
              </a:rPr>
              <a:t>, M.K. and </a:t>
            </a:r>
            <a:r>
              <a:rPr lang="en-IN" dirty="0" err="1">
                <a:latin typeface="Arial" panose="020B0604020202020204" pitchFamily="34" charset="0"/>
                <a:cs typeface="Arial" panose="020B0604020202020204" pitchFamily="34" charset="0"/>
              </a:rPr>
              <a:t>Febriansyah</a:t>
            </a:r>
            <a:r>
              <a:rPr lang="en-IN" dirty="0">
                <a:latin typeface="Arial" panose="020B0604020202020204" pitchFamily="34" charset="0"/>
                <a:cs typeface="Arial" panose="020B0604020202020204" pitchFamily="34" charset="0"/>
              </a:rPr>
              <a:t>, H., 2019, November. </a:t>
            </a:r>
            <a:r>
              <a:rPr lang="en-IN" dirty="0" err="1">
                <a:latin typeface="Arial" panose="020B0604020202020204" pitchFamily="34" charset="0"/>
                <a:cs typeface="Arial" panose="020B0604020202020204" pitchFamily="34" charset="0"/>
              </a:rPr>
              <a:t>Analyzing</a:t>
            </a:r>
            <a:r>
              <a:rPr lang="en-IN" dirty="0">
                <a:latin typeface="Arial" panose="020B0604020202020204" pitchFamily="34" charset="0"/>
                <a:cs typeface="Arial" panose="020B0604020202020204" pitchFamily="34" charset="0"/>
              </a:rPr>
              <a:t> Employee Engagement Improvement in CV. </a:t>
            </a:r>
            <a:r>
              <a:rPr lang="en-IN" dirty="0" err="1">
                <a:latin typeface="Arial" panose="020B0604020202020204" pitchFamily="34" charset="0"/>
                <a:cs typeface="Arial" panose="020B0604020202020204" pitchFamily="34" charset="0"/>
              </a:rPr>
              <a:t>Crisbar</a:t>
            </a:r>
            <a:r>
              <a:rPr lang="en-IN" dirty="0">
                <a:latin typeface="Arial" panose="020B0604020202020204" pitchFamily="34" charset="0"/>
                <a:cs typeface="Arial" panose="020B0604020202020204" pitchFamily="34" charset="0"/>
              </a:rPr>
              <a:t> Using AON Hewitt and Deloitte Model. In </a:t>
            </a:r>
            <a:r>
              <a:rPr lang="en-IN" i="1" dirty="0">
                <a:latin typeface="Arial" panose="020B0604020202020204" pitchFamily="34" charset="0"/>
                <a:cs typeface="Arial" panose="020B0604020202020204" pitchFamily="34" charset="0"/>
              </a:rPr>
              <a:t>The International Conference of Business and Banking Innovations</a:t>
            </a:r>
            <a:r>
              <a:rPr lang="en-IN" dirty="0">
                <a:latin typeface="Arial" panose="020B0604020202020204" pitchFamily="34" charset="0"/>
                <a:cs typeface="Arial" panose="020B0604020202020204" pitchFamily="34" charset="0"/>
              </a:rPr>
              <a:t> (Vol. 1, No. 1, pp. 131-144).</a:t>
            </a:r>
          </a:p>
          <a:p>
            <a:r>
              <a:rPr lang="en-US" dirty="0" err="1">
                <a:latin typeface="Arial" panose="020B0604020202020204" pitchFamily="34" charset="0"/>
                <a:cs typeface="Arial" panose="020B0604020202020204" pitchFamily="34" charset="0"/>
              </a:rPr>
              <a:t>Cadogan</a:t>
            </a:r>
            <a:r>
              <a:rPr lang="en-US" dirty="0">
                <a:latin typeface="Arial" panose="020B0604020202020204" pitchFamily="34" charset="0"/>
                <a:cs typeface="Arial" panose="020B0604020202020204" pitchFamily="34" charset="0"/>
              </a:rPr>
              <a:t> (2022) </a:t>
            </a:r>
            <a:r>
              <a:rPr lang="en-US" dirty="0" err="1">
                <a:latin typeface="Arial" panose="020B0604020202020204" pitchFamily="34" charset="0"/>
                <a:cs typeface="Arial" panose="020B0604020202020204" pitchFamily="34" charset="0"/>
              </a:rPr>
              <a:t>Cadogan</a:t>
            </a:r>
            <a:r>
              <a:rPr lang="en-US" dirty="0">
                <a:latin typeface="Arial" panose="020B0604020202020204" pitchFamily="34" charset="0"/>
                <a:cs typeface="Arial" panose="020B0604020202020204" pitchFamily="34" charset="0"/>
              </a:rPr>
              <a:t> Estates. Available at: https://www.cadogan.co.uk/our-2019-annual-report-has-been-published/ (Accessed: November 20, 2022).</a:t>
            </a:r>
            <a:endParaRPr lang="en-IN" dirty="0">
              <a:latin typeface="Arial" panose="020B0604020202020204" pitchFamily="34" charset="0"/>
              <a:cs typeface="Arial" panose="020B0604020202020204" pitchFamily="34" charset="0"/>
            </a:endParaRPr>
          </a:p>
          <a:p>
            <a:r>
              <a:rPr lang="en-IN" dirty="0" err="1">
                <a:latin typeface="Arial" panose="020B0604020202020204" pitchFamily="34" charset="0"/>
                <a:cs typeface="Arial" panose="020B0604020202020204" pitchFamily="34" charset="0"/>
              </a:rPr>
              <a:t>Elsafty</a:t>
            </a:r>
            <a:r>
              <a:rPr lang="en-IN" dirty="0">
                <a:latin typeface="Arial" panose="020B0604020202020204" pitchFamily="34" charset="0"/>
                <a:cs typeface="Arial" panose="020B0604020202020204" pitchFamily="34" charset="0"/>
              </a:rPr>
              <a:t>, A. and </a:t>
            </a:r>
            <a:r>
              <a:rPr lang="en-IN" dirty="0" err="1">
                <a:latin typeface="Arial" panose="020B0604020202020204" pitchFamily="34" charset="0"/>
                <a:cs typeface="Arial" panose="020B0604020202020204" pitchFamily="34" charset="0"/>
              </a:rPr>
              <a:t>Oraby</a:t>
            </a:r>
            <a:r>
              <a:rPr lang="en-IN" dirty="0">
                <a:latin typeface="Arial" panose="020B0604020202020204" pitchFamily="34" charset="0"/>
                <a:cs typeface="Arial" panose="020B0604020202020204" pitchFamily="34" charset="0"/>
              </a:rPr>
              <a:t>, M., 2022. The Impact of Training on Employee Retention: An Empirical Research on the Private Sector in Egypt. </a:t>
            </a:r>
            <a:r>
              <a:rPr lang="en-IN" i="1" dirty="0">
                <a:latin typeface="Arial" panose="020B0604020202020204" pitchFamily="34" charset="0"/>
                <a:cs typeface="Arial" panose="020B0604020202020204" pitchFamily="34" charset="0"/>
              </a:rPr>
              <a:t>International Journal of Business and Management</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17</a:t>
            </a:r>
            <a:r>
              <a:rPr lang="en-IN" dirty="0">
                <a:latin typeface="Arial" panose="020B0604020202020204" pitchFamily="34" charset="0"/>
                <a:cs typeface="Arial" panose="020B0604020202020204" pitchFamily="34" charset="0"/>
              </a:rPr>
              <a:t>(5), pp.58-74.</a:t>
            </a:r>
          </a:p>
          <a:p>
            <a:r>
              <a:rPr lang="en-US" dirty="0">
                <a:latin typeface="Arial" panose="020B0604020202020204" pitchFamily="34" charset="0"/>
                <a:cs typeface="Arial" panose="020B0604020202020204" pitchFamily="34" charset="0"/>
              </a:rPr>
              <a:t>Hilton (2022) 2021 annual report, Stories From Hilton. Available at: https://stories.hilton.com/releases/2021-annual-report (Accessed: November 21, 2022).</a:t>
            </a:r>
            <a:endParaRPr lang="en-IN"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Langhamhospitality</a:t>
            </a:r>
            <a:r>
              <a:rPr lang="en-US" dirty="0">
                <a:latin typeface="Arial" panose="020B0604020202020204" pitchFamily="34" charset="0"/>
                <a:cs typeface="Arial" panose="020B0604020202020204" pitchFamily="34" charset="0"/>
              </a:rPr>
              <a:t>, (2022), </a:t>
            </a:r>
            <a:r>
              <a:rPr lang="en-US" i="1" dirty="0">
                <a:latin typeface="Arial" panose="020B0604020202020204" pitchFamily="34" charset="0"/>
                <a:cs typeface="Arial" panose="020B0604020202020204" pitchFamily="34" charset="0"/>
              </a:rPr>
              <a:t>about us.</a:t>
            </a:r>
            <a:r>
              <a:rPr lang="en-US" dirty="0">
                <a:latin typeface="Arial" panose="020B0604020202020204" pitchFamily="34" charset="0"/>
                <a:cs typeface="Arial" panose="020B0604020202020204" pitchFamily="34" charset="0"/>
              </a:rPr>
              <a:t> Available at: </a:t>
            </a:r>
            <a:r>
              <a:rPr lang="en-US" u="sng" dirty="0">
                <a:latin typeface="Arial" panose="020B0604020202020204" pitchFamily="34" charset="0"/>
                <a:cs typeface="Arial" panose="020B0604020202020204" pitchFamily="34" charset="0"/>
                <a:hlinkClick r:id="rId2"/>
              </a:rPr>
              <a:t>https://www.langhamhospitality.com/report_link_eng/Annual%20Report%202019.pdf</a:t>
            </a:r>
            <a:r>
              <a:rPr lang="en-US" dirty="0">
                <a:latin typeface="Arial" panose="020B0604020202020204" pitchFamily="34" charset="0"/>
                <a:cs typeface="Arial" panose="020B0604020202020204" pitchFamily="34" charset="0"/>
              </a:rPr>
              <a:t>  (Accessed: November 21, 2022).</a:t>
            </a:r>
            <a:endParaRPr lang="en-IN"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Mandarin Oriental (2022) Mandarin Oriental the Hotel Group, Mandarin Oriental. Available at: https://photos.mandarinoriental.com/is/content/MandarinOriental/corporate-20arMOIL (Accessed: November 21, 2022).</a:t>
            </a:r>
            <a:endParaRPr lang="en-IN" dirty="0">
              <a:latin typeface="Arial" panose="020B0604020202020204" pitchFamily="34" charset="0"/>
              <a:cs typeface="Arial" panose="020B0604020202020204" pitchFamily="34" charset="0"/>
            </a:endParaRPr>
          </a:p>
          <a:p>
            <a:r>
              <a:rPr lang="en-IN" dirty="0">
                <a:latin typeface="Arial" panose="020B0604020202020204" pitchFamily="34" charset="0"/>
                <a:cs typeface="Arial" panose="020B0604020202020204" pitchFamily="34" charset="0"/>
              </a:rPr>
              <a:t>Men, L.R., O’Neil, J. and Ewing, M., 2020. Examining the effects of internal social media usage on employee engagement. </a:t>
            </a:r>
            <a:r>
              <a:rPr lang="en-IN" i="1" dirty="0">
                <a:latin typeface="Arial" panose="020B0604020202020204" pitchFamily="34" charset="0"/>
                <a:cs typeface="Arial" panose="020B0604020202020204" pitchFamily="34" charset="0"/>
              </a:rPr>
              <a:t>Public Relations Review</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46</a:t>
            </a:r>
            <a:r>
              <a:rPr lang="en-IN" dirty="0">
                <a:latin typeface="Arial" panose="020B0604020202020204" pitchFamily="34" charset="0"/>
                <a:cs typeface="Arial" panose="020B0604020202020204" pitchFamily="34" charset="0"/>
              </a:rPr>
              <a:t>(2), p.101880.</a:t>
            </a:r>
          </a:p>
          <a:p>
            <a:r>
              <a:rPr lang="en-IN" dirty="0">
                <a:latin typeface="Arial" panose="020B0604020202020204" pitchFamily="34" charset="0"/>
                <a:cs typeface="Arial" panose="020B0604020202020204" pitchFamily="34" charset="0"/>
              </a:rPr>
              <a:t>Ng, E.S. and Sears, G.J., 2020. Walking the talk on diversity: CEO beliefs, moral values, and the implementation of workplace diversity practices. </a:t>
            </a:r>
            <a:r>
              <a:rPr lang="en-IN" i="1" dirty="0">
                <a:latin typeface="Arial" panose="020B0604020202020204" pitchFamily="34" charset="0"/>
                <a:cs typeface="Arial" panose="020B0604020202020204" pitchFamily="34" charset="0"/>
              </a:rPr>
              <a:t>Journal of Business Ethics</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164</a:t>
            </a:r>
            <a:r>
              <a:rPr lang="en-IN" dirty="0">
                <a:latin typeface="Arial" panose="020B0604020202020204" pitchFamily="34" charset="0"/>
                <a:cs typeface="Arial" panose="020B0604020202020204" pitchFamily="34" charset="0"/>
              </a:rPr>
              <a:t>(3), pp.437-450.</a:t>
            </a:r>
          </a:p>
          <a:p>
            <a:r>
              <a:rPr lang="en-US" dirty="0">
                <a:latin typeface="Arial" panose="020B0604020202020204" pitchFamily="34" charset="0"/>
                <a:cs typeface="Arial" panose="020B0604020202020204" pitchFamily="34" charset="0"/>
              </a:rPr>
              <a:t>Premier inn (2022) Premier inn hotels | book direct. Available at: https://www.premierinn.com/content/dam/pi/websites/desktop/why/force%20for%20good/final-esg-report-2021-2022.pdf (Accessed: November 20, 2022).</a:t>
            </a:r>
            <a:endParaRPr lang="en-IN" dirty="0">
              <a:latin typeface="Arial" panose="020B0604020202020204" pitchFamily="34" charset="0"/>
              <a:cs typeface="Arial" panose="020B0604020202020204" pitchFamily="34" charset="0"/>
            </a:endParaRPr>
          </a:p>
          <a:p>
            <a:r>
              <a:rPr lang="en-IN" dirty="0" err="1">
                <a:latin typeface="Arial" panose="020B0604020202020204" pitchFamily="34" charset="0"/>
                <a:cs typeface="Arial" panose="020B0604020202020204" pitchFamily="34" charset="0"/>
              </a:rPr>
              <a:t>Rasool</a:t>
            </a:r>
            <a:r>
              <a:rPr lang="en-IN" dirty="0">
                <a:latin typeface="Arial" panose="020B0604020202020204" pitchFamily="34" charset="0"/>
                <a:cs typeface="Arial" panose="020B0604020202020204" pitchFamily="34" charset="0"/>
              </a:rPr>
              <a:t>, S.F., Wang, M., Tang, M., Saeed, A. and Iqbal, J., 2021. How toxic workplace environment effects the employee engagement: the mediating role of organizational support and employee wellbeing. </a:t>
            </a:r>
            <a:r>
              <a:rPr lang="en-IN" i="1" dirty="0">
                <a:latin typeface="Arial" panose="020B0604020202020204" pitchFamily="34" charset="0"/>
                <a:cs typeface="Arial" panose="020B0604020202020204" pitchFamily="34" charset="0"/>
              </a:rPr>
              <a:t>International journal of environmental research and public health</a:t>
            </a:r>
            <a:r>
              <a:rPr lang="en-IN" dirty="0">
                <a:latin typeface="Arial" panose="020B0604020202020204" pitchFamily="34" charset="0"/>
                <a:cs typeface="Arial" panose="020B0604020202020204" pitchFamily="34" charset="0"/>
              </a:rPr>
              <a:t>, </a:t>
            </a:r>
            <a:r>
              <a:rPr lang="en-IN" i="1" dirty="0">
                <a:latin typeface="Arial" panose="020B0604020202020204" pitchFamily="34" charset="0"/>
                <a:cs typeface="Arial" panose="020B0604020202020204" pitchFamily="34" charset="0"/>
              </a:rPr>
              <a:t>18</a:t>
            </a:r>
            <a:r>
              <a:rPr lang="en-IN" dirty="0">
                <a:latin typeface="Arial" panose="020B0604020202020204" pitchFamily="34" charset="0"/>
                <a:cs typeface="Arial" panose="020B0604020202020204" pitchFamily="34" charset="0"/>
              </a:rPr>
              <a:t>(5), p.2294.</a:t>
            </a:r>
            <a:endParaRPr lang="en-IN"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02969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349840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53</TotalTime>
  <Words>1109</Words>
  <Application>Microsoft Macintosh PowerPoint</Application>
  <PresentationFormat>Widescreen</PresentationFormat>
  <Paragraphs>81</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 BMIH4006  IMPORTANCE OF EMPLOYEE ENGAGEMENT IN THE SUCCESS OF A HOTEL; A CASE STUDY OF PREMIER INN Cornelia Dumitescu</vt:lpstr>
      <vt:lpstr>INTRODUCTION</vt:lpstr>
      <vt:lpstr>A DEFINITION OF EMPLOYEE ENGAGEMENT</vt:lpstr>
      <vt:lpstr>ENGAGEMENT THEORETICAL MODEL</vt:lpstr>
      <vt:lpstr>EXAMPLES OF BEST PRACTICES TO ENGAGE EMPLOYEES FROM THE HOTEL INDUSTRY</vt:lpstr>
      <vt:lpstr>EXAMPLES OF BEST PRACTICES TO ENGAGE EMPLOYEES FROM THE HOTEL INDUSTRY</vt:lpstr>
      <vt:lpstr>STRATEGIES TOOK BY PREMIER INN FOR EMPLOYEE ENGAGEMENT</vt:lpstr>
      <vt:lpstr>STRATEGIES TOOK BY PREMIER INN FOR EMPLOYEE ENGAGEMENT</vt:lpstr>
      <vt:lpstr>IMPORTANCE OF THESE EMPLOYEE ENGAGEMENT STRATEGIES IN THE SUCCESS OF PREMIER INN</vt:lpstr>
      <vt:lpstr>IMPORTANCE OF THESE EMPLOYEE ENGAGEMENT STRATEGIES IN THE SUCCESS OF PREMIER INN</vt:lpstr>
      <vt:lpstr>CONCLUSION AND RECOMMENDATION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BE AN EFFECTIVE STUDENT</dc:title>
  <dc:creator>Admin</dc:creator>
  <cp:lastModifiedBy>Microsoft Office User</cp:lastModifiedBy>
  <cp:revision>33</cp:revision>
  <dcterms:created xsi:type="dcterms:W3CDTF">2022-11-18T09:17:06Z</dcterms:created>
  <dcterms:modified xsi:type="dcterms:W3CDTF">2022-11-27T17:06:53Z</dcterms:modified>
</cp:coreProperties>
</file>