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75" r:id="rId3"/>
    <p:sldId id="258" r:id="rId4"/>
    <p:sldId id="266" r:id="rId5"/>
    <p:sldId id="274" r:id="rId6"/>
    <p:sldId id="273" r:id="rId7"/>
    <p:sldId id="272" r:id="rId8"/>
    <p:sldId id="271"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43CF7-0553-4905-A3B2-C57D145E07AE}" type="datetimeFigureOut">
              <a:rPr lang="en-IN" smtClean="0"/>
              <a:t>11-11-2024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7BE5A3-9483-45CE-A3B0-2C3F3813ECC0}" type="slidenum">
              <a:rPr lang="en-IN" smtClean="0"/>
              <a:t>‹#›</a:t>
            </a:fld>
            <a:endParaRPr lang="en-IN"/>
          </a:p>
        </p:txBody>
      </p:sp>
    </p:spTree>
    <p:extLst>
      <p:ext uri="{BB962C8B-B14F-4D97-AF65-F5344CB8AC3E}">
        <p14:creationId xmlns:p14="http://schemas.microsoft.com/office/powerpoint/2010/main" val="1959582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IN" sz="1800" b="1" dirty="0">
                <a:effectLst/>
                <a:latin typeface="Times New Roman" panose="02020603050405020304" pitchFamily="18" charset="0"/>
                <a:ea typeface="Calibri" panose="020F0502020204030204" pitchFamily="34" charset="0"/>
                <a:cs typeface="Vrinda" panose="020B0502040204020203" pitchFamily="34" charset="0"/>
              </a:rPr>
              <a:t>Notes:</a:t>
            </a:r>
            <a:endParaRPr lang="en-IN"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following presentation will give a complete image of Luxe Pet Spa, a new enterprise that gives specialised pet care services like training, grooming, and wellness treatments. Being a sole trader will make operating the enterprise less complicated and give the proprietor full strength. With the help of a professional employee and outdoor experts, the proprietor, who has experience grooming pets, will run the commercial enterprise. A SWOT analysis will examine the enterprise's possibilities, threats, strengths, and weaknesses, and it will help the company decide what its strategic plan should be. The economic predictions may also include a 12-month cash flow forecast, to make sure that the startup investment stays under £25,000.</a:t>
            </a:r>
          </a:p>
          <a:p>
            <a:endParaRPr lang="en-IN" dirty="0"/>
          </a:p>
        </p:txBody>
      </p:sp>
      <p:sp>
        <p:nvSpPr>
          <p:cNvPr id="4" name="Slide Number Placeholder 3"/>
          <p:cNvSpPr>
            <a:spLocks noGrp="1"/>
          </p:cNvSpPr>
          <p:nvPr>
            <p:ph type="sldNum" sz="quarter" idx="5"/>
          </p:nvPr>
        </p:nvSpPr>
        <p:spPr/>
        <p:txBody>
          <a:bodyPr/>
          <a:lstStyle/>
          <a:p>
            <a:fld id="{1E7BE5A3-9483-45CE-A3B0-2C3F3813ECC0}" type="slidenum">
              <a:rPr lang="en-IN" smtClean="0"/>
              <a:t>3</a:t>
            </a:fld>
            <a:endParaRPr lang="en-IN"/>
          </a:p>
        </p:txBody>
      </p:sp>
    </p:spTree>
    <p:extLst>
      <p:ext uri="{BB962C8B-B14F-4D97-AF65-F5344CB8AC3E}">
        <p14:creationId xmlns:p14="http://schemas.microsoft.com/office/powerpoint/2010/main" val="3759924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Luxe Pet Spa is a concept for a pet care spa inside the UK to cognizance of grooming and holistic health for pets. The spa will offer various services, including ordinary and customised grooming, health treatments, and spa programs. It can even promote natural shampoos, dietary supplements, and pet supplies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Karyaningsih</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There can also be emergency services provided. Luxe Pet Spa will start a membership application with reductions and subscription packing containers for regular goods to keep customers coming back. Luxe Pet Spa wants to take gain of the developing need for high-end pet care services in the UK, where people spend more than £10 billion a year on their pets.</a:t>
            </a:r>
          </a:p>
          <a:p>
            <a:endParaRPr lang="en-IN" dirty="0"/>
          </a:p>
        </p:txBody>
      </p:sp>
      <p:sp>
        <p:nvSpPr>
          <p:cNvPr id="4" name="Slide Number Placeholder 3"/>
          <p:cNvSpPr>
            <a:spLocks noGrp="1"/>
          </p:cNvSpPr>
          <p:nvPr>
            <p:ph type="sldNum" sz="quarter" idx="5"/>
          </p:nvPr>
        </p:nvSpPr>
        <p:spPr/>
        <p:txBody>
          <a:bodyPr/>
          <a:lstStyle/>
          <a:p>
            <a:fld id="{1E7BE5A3-9483-45CE-A3B0-2C3F3813ECC0}" type="slidenum">
              <a:rPr lang="en-IN" smtClean="0"/>
              <a:t>4</a:t>
            </a:fld>
            <a:endParaRPr lang="en-IN"/>
          </a:p>
        </p:txBody>
      </p:sp>
    </p:spTree>
    <p:extLst>
      <p:ext uri="{BB962C8B-B14F-4D97-AF65-F5344CB8AC3E}">
        <p14:creationId xmlns:p14="http://schemas.microsoft.com/office/powerpoint/2010/main" val="1574355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Luxe Pet Spa will run as a sole trader, a legal structure picked for its ease of use and occasional regulatory requirements. This structure offers the business owner full power over the organisation and several alternatives for coping with financial risks. Since the earnings might be taxed as personal earnings, the higher company tax prices will no longer follow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Igwe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Getting formally registered is not necessary, but the owner does need to permit the government to recognise that they may be self-hired and get any licenses they need, like commercial enterprise and pet cleansing permits. Making sure the enterprise follows local laws additionally approaches getting public legal liability and executives' legal liability coverage.</a:t>
            </a:r>
          </a:p>
          <a:p>
            <a:endParaRPr lang="en-IN" dirty="0"/>
          </a:p>
        </p:txBody>
      </p:sp>
      <p:sp>
        <p:nvSpPr>
          <p:cNvPr id="4" name="Slide Number Placeholder 3"/>
          <p:cNvSpPr>
            <a:spLocks noGrp="1"/>
          </p:cNvSpPr>
          <p:nvPr>
            <p:ph type="sldNum" sz="quarter" idx="5"/>
          </p:nvPr>
        </p:nvSpPr>
        <p:spPr/>
        <p:txBody>
          <a:bodyPr/>
          <a:lstStyle/>
          <a:p>
            <a:fld id="{1E7BE5A3-9483-45CE-A3B0-2C3F3813ECC0}" type="slidenum">
              <a:rPr lang="en-IN" smtClean="0"/>
              <a:t>5</a:t>
            </a:fld>
            <a:endParaRPr lang="en-IN"/>
          </a:p>
        </p:txBody>
      </p:sp>
    </p:spTree>
    <p:extLst>
      <p:ext uri="{BB962C8B-B14F-4D97-AF65-F5344CB8AC3E}">
        <p14:creationId xmlns:p14="http://schemas.microsoft.com/office/powerpoint/2010/main" val="25578645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Luxury Pet Spa will only have one owner, who could be in the price of the whole thing and provide both customers customised services primarily based on their experience cleaning pets and giving spa treatments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Fila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first, the proprietor will hire one skilled worker to ensure a pleasant environment even bathing, cleaning, and combing pets. At least two years of experience in the field is required for this job, and the profits could be competitive for the business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Suyunov</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Kenjabaev</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2023)</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Additionally, the business enterprise will work with a pet nutritionist and a health practitioner to provide medical advice, health assessments, and dietary recommendations to the pets they serve, and ensure their protection and well-being.</a:t>
            </a:r>
          </a:p>
          <a:p>
            <a:endParaRPr lang="en-IN" dirty="0"/>
          </a:p>
        </p:txBody>
      </p:sp>
      <p:sp>
        <p:nvSpPr>
          <p:cNvPr id="4" name="Slide Number Placeholder 3"/>
          <p:cNvSpPr>
            <a:spLocks noGrp="1"/>
          </p:cNvSpPr>
          <p:nvPr>
            <p:ph type="sldNum" sz="quarter" idx="5"/>
          </p:nvPr>
        </p:nvSpPr>
        <p:spPr/>
        <p:txBody>
          <a:bodyPr/>
          <a:lstStyle/>
          <a:p>
            <a:fld id="{1E7BE5A3-9483-45CE-A3B0-2C3F3813ECC0}" type="slidenum">
              <a:rPr lang="en-IN" smtClean="0"/>
              <a:t>6</a:t>
            </a:fld>
            <a:endParaRPr lang="en-IN"/>
          </a:p>
        </p:txBody>
      </p:sp>
    </p:spTree>
    <p:extLst>
      <p:ext uri="{BB962C8B-B14F-4D97-AF65-F5344CB8AC3E}">
        <p14:creationId xmlns:p14="http://schemas.microsoft.com/office/powerpoint/2010/main" val="2968104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Luxury Pet Spa's SWOT evaluation shows some of the crucial elements that might affect its capacity to succeed in the pet care business. Individualised services that integrate grooming, well-being remedies, and retail goods are strengths. So are personalised consumer reviews that help construct robust relationships with customers and their pets. High operating prices, reliance on the local marketplace, and low brand attention as a brand-new enterprise are a number of the troubles the business faces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Fabeil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Growing pet possession in cities creates possibilities with the aid of elevating the want for pet care services. Threats consist of hard opposition from established pet care businesses, possible financial downturns that reduce spending, and modifications to regulations that would make running the commercial enterprise more expensive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Strawser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2021)</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Luxe Pet Spa needs to take gain of its strengths and possibilities while also operating on its weaknesses and lowering the threats that could come from competitors if it desires to achieve success in the long term. Establishing a strong market presence and reaching long-term growth will require this strategic approach.</a:t>
            </a:r>
          </a:p>
          <a:p>
            <a:endParaRPr lang="en-IN" dirty="0"/>
          </a:p>
        </p:txBody>
      </p:sp>
      <p:sp>
        <p:nvSpPr>
          <p:cNvPr id="4" name="Slide Number Placeholder 3"/>
          <p:cNvSpPr>
            <a:spLocks noGrp="1"/>
          </p:cNvSpPr>
          <p:nvPr>
            <p:ph type="sldNum" sz="quarter" idx="5"/>
          </p:nvPr>
        </p:nvSpPr>
        <p:spPr/>
        <p:txBody>
          <a:bodyPr/>
          <a:lstStyle/>
          <a:p>
            <a:fld id="{1E7BE5A3-9483-45CE-A3B0-2C3F3813ECC0}" type="slidenum">
              <a:rPr lang="en-IN" smtClean="0"/>
              <a:t>7</a:t>
            </a:fld>
            <a:endParaRPr lang="en-IN"/>
          </a:p>
        </p:txBody>
      </p:sp>
    </p:spTree>
    <p:extLst>
      <p:ext uri="{BB962C8B-B14F-4D97-AF65-F5344CB8AC3E}">
        <p14:creationId xmlns:p14="http://schemas.microsoft.com/office/powerpoint/2010/main" val="29658479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Luxury Pet Spa's 12-month cash flow forecast suggests a complete economic plan, starting with the £25,000 needed for renovations, equipment, stock, and advertising at the start of the business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Alvarez-Risco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2021)</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 weekly average of 30 human beings will bring in about £1,400 in grooming services, £1,000 in speciality treatments and £100 in add-ons. Total monthly fixed costs are £2,800, which incorporates rent, utilities, and wages. Different services will cost between £5 and £10. While Luxe Pet Spa expects month-to-month client growth of 5–10%, the commercial enterprise wants to grow gradually whilst staying within the authentic investment limits.</a:t>
            </a:r>
          </a:p>
          <a:p>
            <a:endParaRPr lang="en-IN" dirty="0"/>
          </a:p>
        </p:txBody>
      </p:sp>
      <p:sp>
        <p:nvSpPr>
          <p:cNvPr id="4" name="Slide Number Placeholder 3"/>
          <p:cNvSpPr>
            <a:spLocks noGrp="1"/>
          </p:cNvSpPr>
          <p:nvPr>
            <p:ph type="sldNum" sz="quarter" idx="5"/>
          </p:nvPr>
        </p:nvSpPr>
        <p:spPr/>
        <p:txBody>
          <a:bodyPr/>
          <a:lstStyle/>
          <a:p>
            <a:fld id="{1E7BE5A3-9483-45CE-A3B0-2C3F3813ECC0}" type="slidenum">
              <a:rPr lang="en-IN" smtClean="0"/>
              <a:t>8</a:t>
            </a:fld>
            <a:endParaRPr lang="en-IN"/>
          </a:p>
        </p:txBody>
      </p:sp>
    </p:spTree>
    <p:extLst>
      <p:ext uri="{BB962C8B-B14F-4D97-AF65-F5344CB8AC3E}">
        <p14:creationId xmlns:p14="http://schemas.microsoft.com/office/powerpoint/2010/main" val="42188216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IN" sz="1800" b="1" dirty="0">
                <a:effectLst/>
                <a:latin typeface="Times New Roman" panose="02020603050405020304" pitchFamily="18" charset="0"/>
                <a:ea typeface="Calibri" panose="020F0502020204030204" pitchFamily="34" charset="0"/>
                <a:cs typeface="Vrinda" panose="020B0502040204020203" pitchFamily="34" charset="0"/>
              </a:rPr>
              <a:t>Notes:</a:t>
            </a:r>
            <a:endParaRPr lang="en-IN" sz="1800" dirty="0">
              <a:effectLst/>
              <a:latin typeface="Times New Roman" panose="02020603050405020304" pitchFamily="18" charset="0"/>
              <a:ea typeface="Calibri" panose="020F0502020204030204" pitchFamily="34" charset="0"/>
              <a:cs typeface="Vrinda"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Based on its particular services and attention to offering a customised experience to each consumer, Luxe Pet Spa is prepared to take benefit of the growing need for specialised pet care services. The layout of a sole trader makes control and financial control easier, and it permits the owner to live concerned with clients even as building relationships. By showing the organisation's deliberate strengths and weaknesses, the SWOT evaluation allows it to develop sustainably. The properly described cash flow forecast guarantees economic stability within the £25,000 startup capital restriction. Luxe Pet Spa is prepared to do properly in the competitive pet care enterprise and enhance the health of pets and their proprietors.</a:t>
            </a:r>
          </a:p>
          <a:p>
            <a:endParaRPr lang="en-IN" dirty="0"/>
          </a:p>
        </p:txBody>
      </p:sp>
      <p:sp>
        <p:nvSpPr>
          <p:cNvPr id="4" name="Slide Number Placeholder 3"/>
          <p:cNvSpPr>
            <a:spLocks noGrp="1"/>
          </p:cNvSpPr>
          <p:nvPr>
            <p:ph type="sldNum" sz="quarter" idx="5"/>
          </p:nvPr>
        </p:nvSpPr>
        <p:spPr/>
        <p:txBody>
          <a:bodyPr/>
          <a:lstStyle/>
          <a:p>
            <a:fld id="{1E7BE5A3-9483-45CE-A3B0-2C3F3813ECC0}" type="slidenum">
              <a:rPr lang="en-IN" smtClean="0"/>
              <a:t>9</a:t>
            </a:fld>
            <a:endParaRPr lang="en-IN"/>
          </a:p>
        </p:txBody>
      </p:sp>
    </p:spTree>
    <p:extLst>
      <p:ext uri="{BB962C8B-B14F-4D97-AF65-F5344CB8AC3E}">
        <p14:creationId xmlns:p14="http://schemas.microsoft.com/office/powerpoint/2010/main" val="924736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Alvarez-Risco, A.,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Mlodzianowska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 García-Ibarra, V., Rosen, M.A. and Del-Aguila-</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Arcentales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 (2021). Factors affecting green entrepreneurship intentions in business university students in COVID-19 pandemic times: Case of Ecuador.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13</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(11), p.6447.</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Fabeil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N.F.,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Pazim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K.H.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Langgat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J., (2020). The impact of Covid-19 pandemic crisis on micro-enterprises: Entrepreneurs’ perspective on business continuity and recovery strategy.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Journal of Economics and Business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3</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Fila, M.,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Levicky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 Mura, L., Maros, M.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Korenkova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 (2020). Innovations for business management: Motivation and barriers.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Igwe, P.A.,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Odunukan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K., Rahman, M.,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Rugara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D.G.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Ochinanwata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C., (2020). How entrepreneurship ecosystem influences the development of frugal innovation and informal entrepreneurship.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Thunderbird International Business Review</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62</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(5), pp.475-488.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Karyaningsih</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R.P.D., (2020). Does entrepreneurial knowledge influence vocational students’ intention? Lessons from Indonesia.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Entrepreneurial Business and Economics Review</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8</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(4), pp.138-155.</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Strawser, J.A.,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Hechavarría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D.M.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Passerini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K., (2021). Gender and entrepreneurship: Research frameworks, barriers and opportunities for women entrepreneurship worldwide.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Journal of Small Business Management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59</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(sup1), pp.S1-S15.</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Suyunov</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D.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Kenjabaev</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 (2023). Scientific Approaches to The Analysis of the Experience of Foreign Countries on the Development of Entrepreneurship in The Service Field.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Wire Insights: Journal of Innovation Insights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1</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(5), pp.1-7.</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E7BE5A3-9483-45CE-A3B0-2C3F3813ECC0}" type="slidenum">
              <a:rPr lang="en-IN" smtClean="0"/>
              <a:t>10</a:t>
            </a:fld>
            <a:endParaRPr lang="en-IN"/>
          </a:p>
        </p:txBody>
      </p:sp>
    </p:spTree>
    <p:extLst>
      <p:ext uri="{BB962C8B-B14F-4D97-AF65-F5344CB8AC3E}">
        <p14:creationId xmlns:p14="http://schemas.microsoft.com/office/powerpoint/2010/main" val="3812388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F561A-1FB2-8189-9509-C24D1E58BE9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IN"/>
          </a:p>
        </p:txBody>
      </p:sp>
      <p:sp>
        <p:nvSpPr>
          <p:cNvPr id="3" name="Subtitle 2">
            <a:extLst>
              <a:ext uri="{FF2B5EF4-FFF2-40B4-BE49-F238E27FC236}">
                <a16:creationId xmlns:a16="http://schemas.microsoft.com/office/drawing/2014/main" id="{BC4E341F-4CFB-4A20-2B80-D09974868A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IN"/>
          </a:p>
        </p:txBody>
      </p:sp>
      <p:sp>
        <p:nvSpPr>
          <p:cNvPr id="4" name="Date Placeholder 3">
            <a:extLst>
              <a:ext uri="{FF2B5EF4-FFF2-40B4-BE49-F238E27FC236}">
                <a16:creationId xmlns:a16="http://schemas.microsoft.com/office/drawing/2014/main" id="{00BBB7D9-111A-3D04-6B40-240191DED2BE}"/>
              </a:ext>
            </a:extLst>
          </p:cNvPr>
          <p:cNvSpPr>
            <a:spLocks noGrp="1"/>
          </p:cNvSpPr>
          <p:nvPr>
            <p:ph type="dt" sz="half" idx="10"/>
          </p:nvPr>
        </p:nvSpPr>
        <p:spPr/>
        <p:txBody>
          <a:bodyPr/>
          <a:lstStyle/>
          <a:p>
            <a:fld id="{82FEF668-F3C0-4D55-832F-E78B8755FCD0}" type="datetimeFigureOut">
              <a:rPr lang="en-IN" smtClean="0"/>
              <a:t>11-11-2024</a:t>
            </a:fld>
            <a:endParaRPr lang="en-IN"/>
          </a:p>
        </p:txBody>
      </p:sp>
      <p:sp>
        <p:nvSpPr>
          <p:cNvPr id="5" name="Footer Placeholder 4">
            <a:extLst>
              <a:ext uri="{FF2B5EF4-FFF2-40B4-BE49-F238E27FC236}">
                <a16:creationId xmlns:a16="http://schemas.microsoft.com/office/drawing/2014/main" id="{99190297-1C2D-33D7-06BB-391F16F5BF8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5AD3820-7F49-587B-5397-92A66DDE7B3C}"/>
              </a:ext>
            </a:extLst>
          </p:cNvPr>
          <p:cNvSpPr>
            <a:spLocks noGrp="1"/>
          </p:cNvSpPr>
          <p:nvPr>
            <p:ph type="sldNum" sz="quarter" idx="12"/>
          </p:nvPr>
        </p:nvSpPr>
        <p:spPr/>
        <p:txBody>
          <a:bodyPr/>
          <a:lstStyle/>
          <a:p>
            <a:fld id="{4AB3D1EE-EF99-41CD-8876-533F2B684EEB}" type="slidenum">
              <a:rPr lang="en-IN" smtClean="0"/>
              <a:t>‹#›</a:t>
            </a:fld>
            <a:endParaRPr lang="en-IN"/>
          </a:p>
        </p:txBody>
      </p:sp>
    </p:spTree>
    <p:extLst>
      <p:ext uri="{BB962C8B-B14F-4D97-AF65-F5344CB8AC3E}">
        <p14:creationId xmlns:p14="http://schemas.microsoft.com/office/powerpoint/2010/main" val="2446225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01F9B-6AF1-91AA-2EDF-FE2B2CED9E9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B7C684AA-4392-41E3-8AB3-0807669FB33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F8E3018-5A15-F26C-0495-64586A310C53}"/>
              </a:ext>
            </a:extLst>
          </p:cNvPr>
          <p:cNvSpPr>
            <a:spLocks noGrp="1"/>
          </p:cNvSpPr>
          <p:nvPr>
            <p:ph type="dt" sz="half" idx="10"/>
          </p:nvPr>
        </p:nvSpPr>
        <p:spPr/>
        <p:txBody>
          <a:bodyPr/>
          <a:lstStyle/>
          <a:p>
            <a:fld id="{82FEF668-F3C0-4D55-832F-E78B8755FCD0}" type="datetimeFigureOut">
              <a:rPr lang="en-IN" smtClean="0"/>
              <a:t>11-11-2024</a:t>
            </a:fld>
            <a:endParaRPr lang="en-IN"/>
          </a:p>
        </p:txBody>
      </p:sp>
      <p:sp>
        <p:nvSpPr>
          <p:cNvPr id="5" name="Footer Placeholder 4">
            <a:extLst>
              <a:ext uri="{FF2B5EF4-FFF2-40B4-BE49-F238E27FC236}">
                <a16:creationId xmlns:a16="http://schemas.microsoft.com/office/drawing/2014/main" id="{95DED496-9B1E-CBB3-8B61-8EA64714FD0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0C80868-2E86-630E-7DB6-1F34BA39C11D}"/>
              </a:ext>
            </a:extLst>
          </p:cNvPr>
          <p:cNvSpPr>
            <a:spLocks noGrp="1"/>
          </p:cNvSpPr>
          <p:nvPr>
            <p:ph type="sldNum" sz="quarter" idx="12"/>
          </p:nvPr>
        </p:nvSpPr>
        <p:spPr/>
        <p:txBody>
          <a:bodyPr/>
          <a:lstStyle/>
          <a:p>
            <a:fld id="{4AB3D1EE-EF99-41CD-8876-533F2B684EEB}" type="slidenum">
              <a:rPr lang="en-IN" smtClean="0"/>
              <a:t>‹#›</a:t>
            </a:fld>
            <a:endParaRPr lang="en-IN"/>
          </a:p>
        </p:txBody>
      </p:sp>
    </p:spTree>
    <p:extLst>
      <p:ext uri="{BB962C8B-B14F-4D97-AF65-F5344CB8AC3E}">
        <p14:creationId xmlns:p14="http://schemas.microsoft.com/office/powerpoint/2010/main" val="2268174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CF2CD-E263-4230-DC91-ABA0C18FB42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IN"/>
          </a:p>
        </p:txBody>
      </p:sp>
      <p:sp>
        <p:nvSpPr>
          <p:cNvPr id="3" name="Text Placeholder 2">
            <a:extLst>
              <a:ext uri="{FF2B5EF4-FFF2-40B4-BE49-F238E27FC236}">
                <a16:creationId xmlns:a16="http://schemas.microsoft.com/office/drawing/2014/main" id="{8E950C50-A03C-8AB1-29CC-D64D6029B3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2525082-4277-DB97-38DF-725B2FC0B772}"/>
              </a:ext>
            </a:extLst>
          </p:cNvPr>
          <p:cNvSpPr>
            <a:spLocks noGrp="1"/>
          </p:cNvSpPr>
          <p:nvPr>
            <p:ph type="dt" sz="half" idx="10"/>
          </p:nvPr>
        </p:nvSpPr>
        <p:spPr/>
        <p:txBody>
          <a:bodyPr/>
          <a:lstStyle/>
          <a:p>
            <a:fld id="{82FEF668-F3C0-4D55-832F-E78B8755FCD0}" type="datetimeFigureOut">
              <a:rPr lang="en-IN" smtClean="0"/>
              <a:t>11-11-2024</a:t>
            </a:fld>
            <a:endParaRPr lang="en-IN"/>
          </a:p>
        </p:txBody>
      </p:sp>
      <p:sp>
        <p:nvSpPr>
          <p:cNvPr id="5" name="Footer Placeholder 4">
            <a:extLst>
              <a:ext uri="{FF2B5EF4-FFF2-40B4-BE49-F238E27FC236}">
                <a16:creationId xmlns:a16="http://schemas.microsoft.com/office/drawing/2014/main" id="{DABDD637-B79D-DCA2-9FC5-C2F76EDFD9F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1863DF0-9CE4-CD87-D7CB-B989E0EAF53A}"/>
              </a:ext>
            </a:extLst>
          </p:cNvPr>
          <p:cNvSpPr>
            <a:spLocks noGrp="1"/>
          </p:cNvSpPr>
          <p:nvPr>
            <p:ph type="sldNum" sz="quarter" idx="12"/>
          </p:nvPr>
        </p:nvSpPr>
        <p:spPr/>
        <p:txBody>
          <a:bodyPr/>
          <a:lstStyle/>
          <a:p>
            <a:fld id="{4AB3D1EE-EF99-41CD-8876-533F2B684EEB}" type="slidenum">
              <a:rPr lang="en-IN" smtClean="0"/>
              <a:t>‹#›</a:t>
            </a:fld>
            <a:endParaRPr lang="en-IN"/>
          </a:p>
        </p:txBody>
      </p:sp>
    </p:spTree>
    <p:extLst>
      <p:ext uri="{BB962C8B-B14F-4D97-AF65-F5344CB8AC3E}">
        <p14:creationId xmlns:p14="http://schemas.microsoft.com/office/powerpoint/2010/main" val="2737025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6A3F5-090B-C745-1BA1-C969535E4695}"/>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76109220-0C4E-880C-B523-7C24B86AC9B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Content Placeholder 3">
            <a:extLst>
              <a:ext uri="{FF2B5EF4-FFF2-40B4-BE49-F238E27FC236}">
                <a16:creationId xmlns:a16="http://schemas.microsoft.com/office/drawing/2014/main" id="{3FCC2138-9746-41A8-BDFA-4A5E00E6F2A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5" name="Date Placeholder 4">
            <a:extLst>
              <a:ext uri="{FF2B5EF4-FFF2-40B4-BE49-F238E27FC236}">
                <a16:creationId xmlns:a16="http://schemas.microsoft.com/office/drawing/2014/main" id="{1B9B493E-322F-1354-496A-5D1B80B37647}"/>
              </a:ext>
            </a:extLst>
          </p:cNvPr>
          <p:cNvSpPr>
            <a:spLocks noGrp="1"/>
          </p:cNvSpPr>
          <p:nvPr>
            <p:ph type="dt" sz="half" idx="10"/>
          </p:nvPr>
        </p:nvSpPr>
        <p:spPr/>
        <p:txBody>
          <a:bodyPr/>
          <a:lstStyle/>
          <a:p>
            <a:fld id="{82FEF668-F3C0-4D55-832F-E78B8755FCD0}" type="datetimeFigureOut">
              <a:rPr lang="en-IN" smtClean="0"/>
              <a:t>11-11-2024</a:t>
            </a:fld>
            <a:endParaRPr lang="en-IN"/>
          </a:p>
        </p:txBody>
      </p:sp>
      <p:sp>
        <p:nvSpPr>
          <p:cNvPr id="6" name="Footer Placeholder 5">
            <a:extLst>
              <a:ext uri="{FF2B5EF4-FFF2-40B4-BE49-F238E27FC236}">
                <a16:creationId xmlns:a16="http://schemas.microsoft.com/office/drawing/2014/main" id="{658F80F8-B970-F408-9C0A-DE365CBB01B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8EFD55B-8DD8-407D-BAE7-339631CCC165}"/>
              </a:ext>
            </a:extLst>
          </p:cNvPr>
          <p:cNvSpPr>
            <a:spLocks noGrp="1"/>
          </p:cNvSpPr>
          <p:nvPr>
            <p:ph type="sldNum" sz="quarter" idx="12"/>
          </p:nvPr>
        </p:nvSpPr>
        <p:spPr/>
        <p:txBody>
          <a:bodyPr/>
          <a:lstStyle/>
          <a:p>
            <a:fld id="{4AB3D1EE-EF99-41CD-8876-533F2B684EEB}" type="slidenum">
              <a:rPr lang="en-IN" smtClean="0"/>
              <a:t>‹#›</a:t>
            </a:fld>
            <a:endParaRPr lang="en-IN"/>
          </a:p>
        </p:txBody>
      </p:sp>
    </p:spTree>
    <p:extLst>
      <p:ext uri="{BB962C8B-B14F-4D97-AF65-F5344CB8AC3E}">
        <p14:creationId xmlns:p14="http://schemas.microsoft.com/office/powerpoint/2010/main" val="4180313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618FD-6487-40FB-8DAC-4A27E15EDDCF}"/>
              </a:ext>
            </a:extLst>
          </p:cNvPr>
          <p:cNvSpPr>
            <a:spLocks noGrp="1"/>
          </p:cNvSpPr>
          <p:nvPr>
            <p:ph type="title"/>
          </p:nvPr>
        </p:nvSpPr>
        <p:spPr>
          <a:xfrm>
            <a:off x="839788" y="365125"/>
            <a:ext cx="10515600" cy="1325563"/>
          </a:xfrm>
        </p:spPr>
        <p:txBody>
          <a:bodyPr/>
          <a:lstStyle/>
          <a:p>
            <a:r>
              <a:rPr lang="en-GB"/>
              <a:t>Click to edit Master title style</a:t>
            </a:r>
            <a:endParaRPr lang="en-IN"/>
          </a:p>
        </p:txBody>
      </p:sp>
      <p:sp>
        <p:nvSpPr>
          <p:cNvPr id="3" name="Text Placeholder 2">
            <a:extLst>
              <a:ext uri="{FF2B5EF4-FFF2-40B4-BE49-F238E27FC236}">
                <a16:creationId xmlns:a16="http://schemas.microsoft.com/office/drawing/2014/main" id="{F224744A-4B20-3ECB-41C7-A98D4D3A6D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A040BD9-5D40-6CDA-B085-684134E1369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5" name="Text Placeholder 4">
            <a:extLst>
              <a:ext uri="{FF2B5EF4-FFF2-40B4-BE49-F238E27FC236}">
                <a16:creationId xmlns:a16="http://schemas.microsoft.com/office/drawing/2014/main" id="{625090BE-5BEA-02EF-2EFA-714C36ECBC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A6CD20E-C6F0-97E4-730D-6DC49BE4533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7" name="Date Placeholder 6">
            <a:extLst>
              <a:ext uri="{FF2B5EF4-FFF2-40B4-BE49-F238E27FC236}">
                <a16:creationId xmlns:a16="http://schemas.microsoft.com/office/drawing/2014/main" id="{FC56419D-4D4F-E7A1-0026-6DF01F6BAA6C}"/>
              </a:ext>
            </a:extLst>
          </p:cNvPr>
          <p:cNvSpPr>
            <a:spLocks noGrp="1"/>
          </p:cNvSpPr>
          <p:nvPr>
            <p:ph type="dt" sz="half" idx="10"/>
          </p:nvPr>
        </p:nvSpPr>
        <p:spPr/>
        <p:txBody>
          <a:bodyPr/>
          <a:lstStyle/>
          <a:p>
            <a:fld id="{82FEF668-F3C0-4D55-832F-E78B8755FCD0}" type="datetimeFigureOut">
              <a:rPr lang="en-IN" smtClean="0"/>
              <a:t>11-11-2024</a:t>
            </a:fld>
            <a:endParaRPr lang="en-IN"/>
          </a:p>
        </p:txBody>
      </p:sp>
      <p:sp>
        <p:nvSpPr>
          <p:cNvPr id="8" name="Footer Placeholder 7">
            <a:extLst>
              <a:ext uri="{FF2B5EF4-FFF2-40B4-BE49-F238E27FC236}">
                <a16:creationId xmlns:a16="http://schemas.microsoft.com/office/drawing/2014/main" id="{EE92E7FD-9455-CC14-B333-EB07FE704DA5}"/>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0C47A67-DE86-034B-9B66-8C2B7FCFF959}"/>
              </a:ext>
            </a:extLst>
          </p:cNvPr>
          <p:cNvSpPr>
            <a:spLocks noGrp="1"/>
          </p:cNvSpPr>
          <p:nvPr>
            <p:ph type="sldNum" sz="quarter" idx="12"/>
          </p:nvPr>
        </p:nvSpPr>
        <p:spPr/>
        <p:txBody>
          <a:bodyPr/>
          <a:lstStyle/>
          <a:p>
            <a:fld id="{4AB3D1EE-EF99-41CD-8876-533F2B684EEB}" type="slidenum">
              <a:rPr lang="en-IN" smtClean="0"/>
              <a:t>‹#›</a:t>
            </a:fld>
            <a:endParaRPr lang="en-IN"/>
          </a:p>
        </p:txBody>
      </p:sp>
    </p:spTree>
    <p:extLst>
      <p:ext uri="{BB962C8B-B14F-4D97-AF65-F5344CB8AC3E}">
        <p14:creationId xmlns:p14="http://schemas.microsoft.com/office/powerpoint/2010/main" val="2153580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DE852-00EA-A7AD-BBD1-94E08D90351E}"/>
              </a:ext>
            </a:extLst>
          </p:cNvPr>
          <p:cNvSpPr>
            <a:spLocks noGrp="1"/>
          </p:cNvSpPr>
          <p:nvPr>
            <p:ph type="title"/>
          </p:nvPr>
        </p:nvSpPr>
        <p:spPr/>
        <p:txBody>
          <a:bodyPr/>
          <a:lstStyle/>
          <a:p>
            <a:r>
              <a:rPr lang="en-GB"/>
              <a:t>Click to edit Master title style</a:t>
            </a:r>
            <a:endParaRPr lang="en-IN"/>
          </a:p>
        </p:txBody>
      </p:sp>
      <p:sp>
        <p:nvSpPr>
          <p:cNvPr id="3" name="Date Placeholder 2">
            <a:extLst>
              <a:ext uri="{FF2B5EF4-FFF2-40B4-BE49-F238E27FC236}">
                <a16:creationId xmlns:a16="http://schemas.microsoft.com/office/drawing/2014/main" id="{F0A32DB8-B54F-7BC2-AFD2-B62C66849B24}"/>
              </a:ext>
            </a:extLst>
          </p:cNvPr>
          <p:cNvSpPr>
            <a:spLocks noGrp="1"/>
          </p:cNvSpPr>
          <p:nvPr>
            <p:ph type="dt" sz="half" idx="10"/>
          </p:nvPr>
        </p:nvSpPr>
        <p:spPr/>
        <p:txBody>
          <a:bodyPr/>
          <a:lstStyle/>
          <a:p>
            <a:fld id="{82FEF668-F3C0-4D55-832F-E78B8755FCD0}" type="datetimeFigureOut">
              <a:rPr lang="en-IN" smtClean="0"/>
              <a:t>11-11-2024</a:t>
            </a:fld>
            <a:endParaRPr lang="en-IN"/>
          </a:p>
        </p:txBody>
      </p:sp>
      <p:sp>
        <p:nvSpPr>
          <p:cNvPr id="4" name="Footer Placeholder 3">
            <a:extLst>
              <a:ext uri="{FF2B5EF4-FFF2-40B4-BE49-F238E27FC236}">
                <a16:creationId xmlns:a16="http://schemas.microsoft.com/office/drawing/2014/main" id="{492ED889-9F0D-0D0B-466A-5A16F8923AB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C08C9A7-0A99-4328-FBB0-0A5FBEC00608}"/>
              </a:ext>
            </a:extLst>
          </p:cNvPr>
          <p:cNvSpPr>
            <a:spLocks noGrp="1"/>
          </p:cNvSpPr>
          <p:nvPr>
            <p:ph type="sldNum" sz="quarter" idx="12"/>
          </p:nvPr>
        </p:nvSpPr>
        <p:spPr/>
        <p:txBody>
          <a:bodyPr/>
          <a:lstStyle/>
          <a:p>
            <a:fld id="{4AB3D1EE-EF99-41CD-8876-533F2B684EEB}" type="slidenum">
              <a:rPr lang="en-IN" smtClean="0"/>
              <a:t>‹#›</a:t>
            </a:fld>
            <a:endParaRPr lang="en-IN"/>
          </a:p>
        </p:txBody>
      </p:sp>
    </p:spTree>
    <p:extLst>
      <p:ext uri="{BB962C8B-B14F-4D97-AF65-F5344CB8AC3E}">
        <p14:creationId xmlns:p14="http://schemas.microsoft.com/office/powerpoint/2010/main" val="3514326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E328C0-7B07-3655-3205-8730EF245E4C}"/>
              </a:ext>
            </a:extLst>
          </p:cNvPr>
          <p:cNvSpPr>
            <a:spLocks noGrp="1"/>
          </p:cNvSpPr>
          <p:nvPr>
            <p:ph type="dt" sz="half" idx="10"/>
          </p:nvPr>
        </p:nvSpPr>
        <p:spPr/>
        <p:txBody>
          <a:bodyPr/>
          <a:lstStyle/>
          <a:p>
            <a:fld id="{82FEF668-F3C0-4D55-832F-E78B8755FCD0}" type="datetimeFigureOut">
              <a:rPr lang="en-IN" smtClean="0"/>
              <a:t>11-11-2024</a:t>
            </a:fld>
            <a:endParaRPr lang="en-IN"/>
          </a:p>
        </p:txBody>
      </p:sp>
      <p:sp>
        <p:nvSpPr>
          <p:cNvPr id="3" name="Footer Placeholder 2">
            <a:extLst>
              <a:ext uri="{FF2B5EF4-FFF2-40B4-BE49-F238E27FC236}">
                <a16:creationId xmlns:a16="http://schemas.microsoft.com/office/drawing/2014/main" id="{14853DE6-7108-39CB-D209-B4BDD920A2F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8BBB5B18-BA3E-A378-2228-8B7FE4229E8B}"/>
              </a:ext>
            </a:extLst>
          </p:cNvPr>
          <p:cNvSpPr>
            <a:spLocks noGrp="1"/>
          </p:cNvSpPr>
          <p:nvPr>
            <p:ph type="sldNum" sz="quarter" idx="12"/>
          </p:nvPr>
        </p:nvSpPr>
        <p:spPr/>
        <p:txBody>
          <a:bodyPr/>
          <a:lstStyle/>
          <a:p>
            <a:fld id="{4AB3D1EE-EF99-41CD-8876-533F2B684EEB}" type="slidenum">
              <a:rPr lang="en-IN" smtClean="0"/>
              <a:t>‹#›</a:t>
            </a:fld>
            <a:endParaRPr lang="en-IN"/>
          </a:p>
        </p:txBody>
      </p:sp>
    </p:spTree>
    <p:extLst>
      <p:ext uri="{BB962C8B-B14F-4D97-AF65-F5344CB8AC3E}">
        <p14:creationId xmlns:p14="http://schemas.microsoft.com/office/powerpoint/2010/main" val="1479545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76098-F907-93B8-3CFC-3394DEE0FD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IN"/>
          </a:p>
        </p:txBody>
      </p:sp>
      <p:sp>
        <p:nvSpPr>
          <p:cNvPr id="3" name="Content Placeholder 2">
            <a:extLst>
              <a:ext uri="{FF2B5EF4-FFF2-40B4-BE49-F238E27FC236}">
                <a16:creationId xmlns:a16="http://schemas.microsoft.com/office/drawing/2014/main" id="{B97547DE-4800-DA31-924E-74D379CEFE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Text Placeholder 3">
            <a:extLst>
              <a:ext uri="{FF2B5EF4-FFF2-40B4-BE49-F238E27FC236}">
                <a16:creationId xmlns:a16="http://schemas.microsoft.com/office/drawing/2014/main" id="{BFB7D054-B9BA-CC7F-85C0-F435223078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A01B977-EDC0-CD36-45C0-BCFD6AE6D5FD}"/>
              </a:ext>
            </a:extLst>
          </p:cNvPr>
          <p:cNvSpPr>
            <a:spLocks noGrp="1"/>
          </p:cNvSpPr>
          <p:nvPr>
            <p:ph type="dt" sz="half" idx="10"/>
          </p:nvPr>
        </p:nvSpPr>
        <p:spPr/>
        <p:txBody>
          <a:bodyPr/>
          <a:lstStyle/>
          <a:p>
            <a:fld id="{82FEF668-F3C0-4D55-832F-E78B8755FCD0}" type="datetimeFigureOut">
              <a:rPr lang="en-IN" smtClean="0"/>
              <a:t>11-11-2024</a:t>
            </a:fld>
            <a:endParaRPr lang="en-IN"/>
          </a:p>
        </p:txBody>
      </p:sp>
      <p:sp>
        <p:nvSpPr>
          <p:cNvPr id="6" name="Footer Placeholder 5">
            <a:extLst>
              <a:ext uri="{FF2B5EF4-FFF2-40B4-BE49-F238E27FC236}">
                <a16:creationId xmlns:a16="http://schemas.microsoft.com/office/drawing/2014/main" id="{F90AF978-D3B8-8A1E-2E2A-162EB34CA2E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B5105E2-B9C3-7322-770C-A6D06C1966BC}"/>
              </a:ext>
            </a:extLst>
          </p:cNvPr>
          <p:cNvSpPr>
            <a:spLocks noGrp="1"/>
          </p:cNvSpPr>
          <p:nvPr>
            <p:ph type="sldNum" sz="quarter" idx="12"/>
          </p:nvPr>
        </p:nvSpPr>
        <p:spPr/>
        <p:txBody>
          <a:bodyPr/>
          <a:lstStyle/>
          <a:p>
            <a:fld id="{4AB3D1EE-EF99-41CD-8876-533F2B684EEB}" type="slidenum">
              <a:rPr lang="en-IN" smtClean="0"/>
              <a:t>‹#›</a:t>
            </a:fld>
            <a:endParaRPr lang="en-IN"/>
          </a:p>
        </p:txBody>
      </p:sp>
    </p:spTree>
    <p:extLst>
      <p:ext uri="{BB962C8B-B14F-4D97-AF65-F5344CB8AC3E}">
        <p14:creationId xmlns:p14="http://schemas.microsoft.com/office/powerpoint/2010/main" val="2701012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33F01-21B1-7CD3-4412-8311214BBF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IN"/>
          </a:p>
        </p:txBody>
      </p:sp>
      <p:sp>
        <p:nvSpPr>
          <p:cNvPr id="3" name="Picture Placeholder 2">
            <a:extLst>
              <a:ext uri="{FF2B5EF4-FFF2-40B4-BE49-F238E27FC236}">
                <a16:creationId xmlns:a16="http://schemas.microsoft.com/office/drawing/2014/main" id="{684F3E6E-A591-8DEE-48B6-EC8B30631E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3596FAA3-A83F-262D-B3DC-9B5DA64EC3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91F08F7-216C-79BF-3A6B-4583E5E03F18}"/>
              </a:ext>
            </a:extLst>
          </p:cNvPr>
          <p:cNvSpPr>
            <a:spLocks noGrp="1"/>
          </p:cNvSpPr>
          <p:nvPr>
            <p:ph type="dt" sz="half" idx="10"/>
          </p:nvPr>
        </p:nvSpPr>
        <p:spPr/>
        <p:txBody>
          <a:bodyPr/>
          <a:lstStyle/>
          <a:p>
            <a:fld id="{82FEF668-F3C0-4D55-832F-E78B8755FCD0}" type="datetimeFigureOut">
              <a:rPr lang="en-IN" smtClean="0"/>
              <a:t>11-11-2024</a:t>
            </a:fld>
            <a:endParaRPr lang="en-IN"/>
          </a:p>
        </p:txBody>
      </p:sp>
      <p:sp>
        <p:nvSpPr>
          <p:cNvPr id="6" name="Footer Placeholder 5">
            <a:extLst>
              <a:ext uri="{FF2B5EF4-FFF2-40B4-BE49-F238E27FC236}">
                <a16:creationId xmlns:a16="http://schemas.microsoft.com/office/drawing/2014/main" id="{F35EB65B-76FA-7026-091C-59B1FC9CA2A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E817A27-0BEC-6D13-C716-05555E9F563E}"/>
              </a:ext>
            </a:extLst>
          </p:cNvPr>
          <p:cNvSpPr>
            <a:spLocks noGrp="1"/>
          </p:cNvSpPr>
          <p:nvPr>
            <p:ph type="sldNum" sz="quarter" idx="12"/>
          </p:nvPr>
        </p:nvSpPr>
        <p:spPr/>
        <p:txBody>
          <a:bodyPr/>
          <a:lstStyle/>
          <a:p>
            <a:fld id="{4AB3D1EE-EF99-41CD-8876-533F2B684EEB}" type="slidenum">
              <a:rPr lang="en-IN" smtClean="0"/>
              <a:t>‹#›</a:t>
            </a:fld>
            <a:endParaRPr lang="en-IN"/>
          </a:p>
        </p:txBody>
      </p:sp>
    </p:spTree>
    <p:extLst>
      <p:ext uri="{BB962C8B-B14F-4D97-AF65-F5344CB8AC3E}">
        <p14:creationId xmlns:p14="http://schemas.microsoft.com/office/powerpoint/2010/main" val="2790829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067D7-84BE-A1D2-6367-3B318C8463F6}"/>
              </a:ext>
            </a:extLst>
          </p:cNvPr>
          <p:cNvSpPr>
            <a:spLocks noGrp="1"/>
          </p:cNvSpPr>
          <p:nvPr>
            <p:ph type="title"/>
          </p:nvPr>
        </p:nvSpPr>
        <p:spPr/>
        <p:txBody>
          <a:bodyPr/>
          <a:lstStyle/>
          <a:p>
            <a:r>
              <a:rPr lang="en-GB"/>
              <a:t>Click to edit Master title style</a:t>
            </a:r>
            <a:endParaRPr lang="en-IN"/>
          </a:p>
        </p:txBody>
      </p:sp>
      <p:sp>
        <p:nvSpPr>
          <p:cNvPr id="3" name="Vertical Text Placeholder 2">
            <a:extLst>
              <a:ext uri="{FF2B5EF4-FFF2-40B4-BE49-F238E27FC236}">
                <a16:creationId xmlns:a16="http://schemas.microsoft.com/office/drawing/2014/main" id="{9933E701-9A0C-ACD2-5056-E411EBF3043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EF47FE16-98F7-2101-5F5C-252E6FEB3632}"/>
              </a:ext>
            </a:extLst>
          </p:cNvPr>
          <p:cNvSpPr>
            <a:spLocks noGrp="1"/>
          </p:cNvSpPr>
          <p:nvPr>
            <p:ph type="dt" sz="half" idx="10"/>
          </p:nvPr>
        </p:nvSpPr>
        <p:spPr/>
        <p:txBody>
          <a:bodyPr/>
          <a:lstStyle/>
          <a:p>
            <a:fld id="{82FEF668-F3C0-4D55-832F-E78B8755FCD0}" type="datetimeFigureOut">
              <a:rPr lang="en-IN" smtClean="0"/>
              <a:t>11-11-2024</a:t>
            </a:fld>
            <a:endParaRPr lang="en-IN"/>
          </a:p>
        </p:txBody>
      </p:sp>
      <p:sp>
        <p:nvSpPr>
          <p:cNvPr id="5" name="Footer Placeholder 4">
            <a:extLst>
              <a:ext uri="{FF2B5EF4-FFF2-40B4-BE49-F238E27FC236}">
                <a16:creationId xmlns:a16="http://schemas.microsoft.com/office/drawing/2014/main" id="{ED1D8DA5-3822-6C97-7034-4B9AB1336F7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2934138-1289-D976-659E-8C0645FB2D3B}"/>
              </a:ext>
            </a:extLst>
          </p:cNvPr>
          <p:cNvSpPr>
            <a:spLocks noGrp="1"/>
          </p:cNvSpPr>
          <p:nvPr>
            <p:ph type="sldNum" sz="quarter" idx="12"/>
          </p:nvPr>
        </p:nvSpPr>
        <p:spPr/>
        <p:txBody>
          <a:bodyPr/>
          <a:lstStyle/>
          <a:p>
            <a:fld id="{4AB3D1EE-EF99-41CD-8876-533F2B684EEB}" type="slidenum">
              <a:rPr lang="en-IN" smtClean="0"/>
              <a:t>‹#›</a:t>
            </a:fld>
            <a:endParaRPr lang="en-IN"/>
          </a:p>
        </p:txBody>
      </p:sp>
    </p:spTree>
    <p:extLst>
      <p:ext uri="{BB962C8B-B14F-4D97-AF65-F5344CB8AC3E}">
        <p14:creationId xmlns:p14="http://schemas.microsoft.com/office/powerpoint/2010/main" val="675707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1F3B93-0C06-47C8-21E5-1701CEDAF1F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IN"/>
          </a:p>
        </p:txBody>
      </p:sp>
      <p:sp>
        <p:nvSpPr>
          <p:cNvPr id="3" name="Vertical Text Placeholder 2">
            <a:extLst>
              <a:ext uri="{FF2B5EF4-FFF2-40B4-BE49-F238E27FC236}">
                <a16:creationId xmlns:a16="http://schemas.microsoft.com/office/drawing/2014/main" id="{A2250BE2-58BD-36C4-6E31-5A7BD41E2D4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334484D5-7D7F-0CE5-C37F-FD1D78CF3BF1}"/>
              </a:ext>
            </a:extLst>
          </p:cNvPr>
          <p:cNvSpPr>
            <a:spLocks noGrp="1"/>
          </p:cNvSpPr>
          <p:nvPr>
            <p:ph type="dt" sz="half" idx="10"/>
          </p:nvPr>
        </p:nvSpPr>
        <p:spPr/>
        <p:txBody>
          <a:bodyPr/>
          <a:lstStyle/>
          <a:p>
            <a:fld id="{82FEF668-F3C0-4D55-832F-E78B8755FCD0}" type="datetimeFigureOut">
              <a:rPr lang="en-IN" smtClean="0"/>
              <a:t>11-11-2024</a:t>
            </a:fld>
            <a:endParaRPr lang="en-IN"/>
          </a:p>
        </p:txBody>
      </p:sp>
      <p:sp>
        <p:nvSpPr>
          <p:cNvPr id="5" name="Footer Placeholder 4">
            <a:extLst>
              <a:ext uri="{FF2B5EF4-FFF2-40B4-BE49-F238E27FC236}">
                <a16:creationId xmlns:a16="http://schemas.microsoft.com/office/drawing/2014/main" id="{6DC6CEE3-86EC-2801-E5DD-E7186A64465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81462AE-CC34-2891-6902-AB7FA435DECE}"/>
              </a:ext>
            </a:extLst>
          </p:cNvPr>
          <p:cNvSpPr>
            <a:spLocks noGrp="1"/>
          </p:cNvSpPr>
          <p:nvPr>
            <p:ph type="sldNum" sz="quarter" idx="12"/>
          </p:nvPr>
        </p:nvSpPr>
        <p:spPr/>
        <p:txBody>
          <a:bodyPr/>
          <a:lstStyle/>
          <a:p>
            <a:fld id="{4AB3D1EE-EF99-41CD-8876-533F2B684EEB}" type="slidenum">
              <a:rPr lang="en-IN" smtClean="0"/>
              <a:t>‹#›</a:t>
            </a:fld>
            <a:endParaRPr lang="en-IN"/>
          </a:p>
        </p:txBody>
      </p:sp>
    </p:spTree>
    <p:extLst>
      <p:ext uri="{BB962C8B-B14F-4D97-AF65-F5344CB8AC3E}">
        <p14:creationId xmlns:p14="http://schemas.microsoft.com/office/powerpoint/2010/main" val="928167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7000"/>
            <a:lum/>
          </a:blip>
          <a:srcRect/>
          <a:stretch>
            <a:fillRect t="-12000" b="-12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DCC0D6-2613-FFCC-F123-1664890A7A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C61719AD-34A1-5494-E84E-97E9116DBC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C3E8275C-DAFD-8EFF-93E0-60283F2D96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FEF668-F3C0-4D55-832F-E78B8755FCD0}" type="datetimeFigureOut">
              <a:rPr lang="en-IN" smtClean="0"/>
              <a:t>11-11-2024</a:t>
            </a:fld>
            <a:endParaRPr lang="en-IN"/>
          </a:p>
        </p:txBody>
      </p:sp>
      <p:sp>
        <p:nvSpPr>
          <p:cNvPr id="5" name="Footer Placeholder 4">
            <a:extLst>
              <a:ext uri="{FF2B5EF4-FFF2-40B4-BE49-F238E27FC236}">
                <a16:creationId xmlns:a16="http://schemas.microsoft.com/office/drawing/2014/main" id="{C1B9FADC-D779-D656-FFC1-63C2174940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26DEB79-244F-6DDD-0D4C-3990EE65F9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B3D1EE-EF99-41CD-8876-533F2B684EEB}" type="slidenum">
              <a:rPr lang="en-IN" smtClean="0"/>
              <a:t>‹#›</a:t>
            </a:fld>
            <a:endParaRPr lang="en-IN"/>
          </a:p>
        </p:txBody>
      </p:sp>
    </p:spTree>
    <p:extLst>
      <p:ext uri="{BB962C8B-B14F-4D97-AF65-F5344CB8AC3E}">
        <p14:creationId xmlns:p14="http://schemas.microsoft.com/office/powerpoint/2010/main" val="4212056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D6760-3AE7-60DA-82AE-405D0D4DB40B}"/>
              </a:ext>
            </a:extLst>
          </p:cNvPr>
          <p:cNvSpPr>
            <a:spLocks noGrp="1"/>
          </p:cNvSpPr>
          <p:nvPr>
            <p:ph type="ctrTitle"/>
          </p:nvPr>
        </p:nvSpPr>
        <p:spPr>
          <a:xfrm>
            <a:off x="1383323" y="1913670"/>
            <a:ext cx="9144000" cy="4334541"/>
          </a:xfrm>
        </p:spPr>
        <p:txBody>
          <a:bodyPr>
            <a:normAutofit fontScale="90000"/>
          </a:bodyPr>
          <a:lstStyle/>
          <a:p>
            <a:pPr marL="514350" indent="-514350" algn="ctr">
              <a:lnSpc>
                <a:spcPct val="200000"/>
              </a:lnSpc>
              <a:spcAft>
                <a:spcPts val="800"/>
              </a:spcAft>
              <a:buFont typeface="Arial" panose="020B0604020202020204" pitchFamily="34" charset="0"/>
              <a:buChar char="•"/>
            </a:pP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LCBB5001 Entrepreneurship (Component 2)</a:t>
            </a:r>
            <a:br>
              <a:rPr lang="en-IN" sz="3200" dirty="0">
                <a:effectLst/>
                <a:latin typeface="Times New Roman" panose="02020603050405020304" pitchFamily="18" charset="0"/>
                <a:ea typeface="Calibri" panose="020F0502020204030204" pitchFamily="34" charset="0"/>
                <a:cs typeface="Times New Roman" panose="02020603050405020304" pitchFamily="18" charset="0"/>
              </a:rPr>
            </a:b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Student ID:2246687</a:t>
            </a:r>
            <a:br>
              <a:rPr lang="en-IN" sz="3200" dirty="0">
                <a:effectLst/>
                <a:latin typeface="Times New Roman" panose="02020603050405020304" pitchFamily="18" charset="0"/>
                <a:ea typeface="Calibri" panose="020F0502020204030204" pitchFamily="34" charset="0"/>
                <a:cs typeface="Times New Roman" panose="02020603050405020304" pitchFamily="18" charset="0"/>
              </a:rPr>
            </a:b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Student Name: </a:t>
            </a:r>
            <a:r>
              <a:rPr lang="en-GB" sz="3200" b="1" dirty="0" err="1">
                <a:effectLst/>
                <a:latin typeface="Times New Roman" panose="02020603050405020304" pitchFamily="18" charset="0"/>
                <a:ea typeface="Calibri" panose="020F0502020204030204" pitchFamily="34" charset="0"/>
                <a:cs typeface="Times New Roman" panose="02020603050405020304" pitchFamily="18" charset="0"/>
              </a:rPr>
              <a:t>Claudiu</a:t>
            </a: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3200" b="1" dirty="0" err="1">
                <a:effectLst/>
                <a:latin typeface="Times New Roman" panose="02020603050405020304" pitchFamily="18" charset="0"/>
                <a:ea typeface="Calibri" panose="020F0502020204030204" pitchFamily="34" charset="0"/>
                <a:cs typeface="Times New Roman" panose="02020603050405020304" pitchFamily="18" charset="0"/>
              </a:rPr>
              <a:t>Pindici</a:t>
            </a: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1800" b="1" dirty="0">
                <a:latin typeface="Times New Roman" panose="02020603050405020304" pitchFamily="18" charset="0"/>
                <a:ea typeface="Calibri" panose="020F0502020204030204" pitchFamily="34" charset="0"/>
                <a:cs typeface="Times New Roman" panose="02020603050405020304" pitchFamily="18" charset="0"/>
              </a:rPr>
            </a:br>
            <a:r>
              <a:rPr lang="en-GB" sz="1800" b="1" dirty="0">
                <a:latin typeface="Times New Roman" panose="02020603050405020304" pitchFamily="18" charset="0"/>
                <a:ea typeface="Calibri" panose="020F0502020204030204" pitchFamily="34" charset="0"/>
                <a:cs typeface="Times New Roman" panose="02020603050405020304" pitchFamily="18" charset="0"/>
              </a:rPr>
              <a:t>Lecturer: </a:t>
            </a:r>
            <a:r>
              <a:rPr lang="en-GB" sz="1800" b="1">
                <a:latin typeface="Times New Roman" panose="02020603050405020304" pitchFamily="18" charset="0"/>
                <a:ea typeface="Calibri" panose="020F0502020204030204" pitchFamily="34" charset="0"/>
                <a:cs typeface="Times New Roman" panose="02020603050405020304" pitchFamily="18" charset="0"/>
              </a:rPr>
              <a:t>IBRAHIM  MASUD </a:t>
            </a:r>
            <a:br>
              <a:rPr lang="en-IN" sz="18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spTree>
    <p:extLst>
      <p:ext uri="{BB962C8B-B14F-4D97-AF65-F5344CB8AC3E}">
        <p14:creationId xmlns:p14="http://schemas.microsoft.com/office/powerpoint/2010/main" val="2934154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B6DB0-3C89-A6DA-FCC3-F64F0C8F8F44}"/>
              </a:ext>
            </a:extLst>
          </p:cNvPr>
          <p:cNvSpPr>
            <a:spLocks noGrp="1"/>
          </p:cNvSpPr>
          <p:nvPr>
            <p:ph type="title"/>
          </p:nvPr>
        </p:nvSpPr>
        <p:spPr>
          <a:xfrm>
            <a:off x="838200" y="365126"/>
            <a:ext cx="10515600" cy="760290"/>
          </a:xfrm>
        </p:spPr>
        <p:txBody>
          <a:bodyPr>
            <a:normAutofit/>
          </a:bodyPr>
          <a:lstStyle/>
          <a:p>
            <a:pPr algn="ctr"/>
            <a:r>
              <a:rPr lang="en-US" sz="2800" b="1" i="1" dirty="0">
                <a:latin typeface="Times New Roman" panose="02020603050405020304" pitchFamily="18" charset="0"/>
                <a:cs typeface="Times New Roman" panose="02020603050405020304" pitchFamily="18" charset="0"/>
              </a:rPr>
              <a:t>Table of Content</a:t>
            </a:r>
            <a:endParaRPr lang="en-IN" sz="2800" b="1" i="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365D10F-C6AA-5049-F850-C52207E5047B}"/>
              </a:ext>
            </a:extLst>
          </p:cNvPr>
          <p:cNvSpPr txBox="1"/>
          <p:nvPr/>
        </p:nvSpPr>
        <p:spPr>
          <a:xfrm>
            <a:off x="984740" y="1611558"/>
            <a:ext cx="9917722" cy="4801314"/>
          </a:xfrm>
          <a:prstGeom prst="rect">
            <a:avLst/>
          </a:prstGeom>
          <a:noFill/>
        </p:spPr>
        <p:txBody>
          <a:bodyPr wrap="square">
            <a:spAutoFit/>
          </a:bodyPr>
          <a:lstStyle/>
          <a:p>
            <a:r>
              <a:rPr lang="en-IN" sz="1800" b="1" i="1" kern="0" dirty="0">
                <a:effectLst/>
                <a:latin typeface="Times New Roman" panose="02020603050405020304" pitchFamily="18" charset="0"/>
                <a:cs typeface="Vrinda" panose="020B0502040204020203" pitchFamily="34" charset="0"/>
              </a:rPr>
              <a:t>Introduction…………………………………………………………………………………………03</a:t>
            </a:r>
          </a:p>
          <a:p>
            <a:endParaRPr lang="en-IN" b="1" i="1" kern="0" dirty="0">
              <a:latin typeface="Times New Roman" panose="02020603050405020304" pitchFamily="18" charset="0"/>
              <a:cs typeface="Vrinda" panose="020B0502040204020203" pitchFamily="34" charset="0"/>
            </a:endParaRPr>
          </a:p>
          <a:p>
            <a:r>
              <a:rPr lang="en-IN" sz="1800" b="1" i="1" dirty="0">
                <a:effectLst/>
                <a:latin typeface="Times New Roman" panose="02020603050405020304" pitchFamily="18" charset="0"/>
              </a:rPr>
              <a:t>Overview of the business idea, product and service……………………………………………….04</a:t>
            </a:r>
            <a:endParaRPr lang="en-IN" sz="1800" b="1" i="1" kern="0" dirty="0">
              <a:effectLst/>
              <a:latin typeface="Times New Roman" panose="02020603050405020304" pitchFamily="18" charset="0"/>
              <a:cs typeface="Vrinda" panose="020B0502040204020203" pitchFamily="34" charset="0"/>
            </a:endParaRPr>
          </a:p>
          <a:p>
            <a:endParaRPr lang="en-IN" b="1" i="1" kern="0" dirty="0">
              <a:latin typeface="Times New Roman" panose="02020603050405020304" pitchFamily="18" charset="0"/>
              <a:cs typeface="Vrinda" panose="020B0502040204020203" pitchFamily="34" charset="0"/>
            </a:endParaRPr>
          </a:p>
          <a:p>
            <a:r>
              <a:rPr lang="en-IN" sz="1800" b="1" i="1" dirty="0">
                <a:effectLst/>
                <a:latin typeface="Times New Roman" panose="02020603050405020304" pitchFamily="18" charset="0"/>
              </a:rPr>
              <a:t>Ownership, Legal format…………………………………………………………………………..05</a:t>
            </a:r>
          </a:p>
          <a:p>
            <a:endParaRPr lang="en-IN" b="1" i="1" dirty="0">
              <a:latin typeface="Times New Roman" panose="02020603050405020304" pitchFamily="18" charset="0"/>
            </a:endParaRPr>
          </a:p>
          <a:p>
            <a:r>
              <a:rPr lang="en-IN" sz="1800" b="1" i="1" dirty="0">
                <a:effectLst/>
                <a:latin typeface="Times New Roman" panose="02020603050405020304" pitchFamily="18" charset="0"/>
              </a:rPr>
              <a:t>Management of the company………………………………………………………………….…..06</a:t>
            </a:r>
          </a:p>
          <a:p>
            <a:endParaRPr lang="en-IN" b="1" i="1" dirty="0">
              <a:latin typeface="Times New Roman" panose="02020603050405020304" pitchFamily="18" charset="0"/>
            </a:endParaRPr>
          </a:p>
          <a:p>
            <a:r>
              <a:rPr lang="en-IN" sz="1800" b="1" i="1" dirty="0">
                <a:effectLst/>
                <a:latin typeface="Times New Roman" panose="02020603050405020304" pitchFamily="18" charset="0"/>
              </a:rPr>
              <a:t>Evaluation of the business idea by using the SWOT analysis model……………………………..07</a:t>
            </a:r>
          </a:p>
          <a:p>
            <a:endParaRPr lang="en-IN" b="1" i="1" dirty="0">
              <a:latin typeface="Times New Roman" panose="02020603050405020304" pitchFamily="18" charset="0"/>
            </a:endParaRPr>
          </a:p>
          <a:p>
            <a:r>
              <a:rPr lang="en-IN" sz="1800" b="1" i="1" dirty="0">
                <a:effectLst/>
                <a:latin typeface="Times New Roman" panose="02020603050405020304" pitchFamily="18" charset="0"/>
              </a:rPr>
              <a:t>A cash flow forecast for the first 12 months………………………………………………………08</a:t>
            </a:r>
          </a:p>
          <a:p>
            <a:endParaRPr lang="en-IN" b="1" i="1" dirty="0">
              <a:latin typeface="Times New Roman" panose="02020603050405020304" pitchFamily="18" charset="0"/>
            </a:endParaRPr>
          </a:p>
          <a:p>
            <a:r>
              <a:rPr lang="en-IN" sz="1800" b="1" i="1" dirty="0">
                <a:effectLst/>
                <a:latin typeface="Times New Roman" panose="02020603050405020304" pitchFamily="18" charset="0"/>
                <a:cs typeface="Vrinda" panose="020B0502040204020203" pitchFamily="34" charset="0"/>
              </a:rPr>
              <a:t>Conclusion…………………………………………………………………………………………09</a:t>
            </a:r>
          </a:p>
          <a:p>
            <a:endParaRPr lang="en-IN" b="1" i="1" dirty="0">
              <a:latin typeface="Times New Roman" panose="02020603050405020304" pitchFamily="18" charset="0"/>
              <a:cs typeface="Vrinda" panose="020B0502040204020203" pitchFamily="34" charset="0"/>
            </a:endParaRPr>
          </a:p>
          <a:p>
            <a:r>
              <a:rPr lang="en-IN" sz="1800" b="1" i="1" dirty="0">
                <a:effectLst/>
                <a:latin typeface="Times New Roman" panose="02020603050405020304" pitchFamily="18" charset="0"/>
                <a:cs typeface="Vrinda" panose="020B0502040204020203" pitchFamily="34" charset="0"/>
              </a:rPr>
              <a:t>References…………………………………………………………………………………………10</a:t>
            </a:r>
            <a:endParaRPr lang="en-IN" sz="1800" b="1" i="1" dirty="0">
              <a:effectLst/>
              <a:latin typeface="Times New Roman" panose="02020603050405020304" pitchFamily="18" charset="0"/>
            </a:endParaRPr>
          </a:p>
          <a:p>
            <a:endParaRPr lang="en-IN" b="1" i="1" dirty="0">
              <a:latin typeface="Times New Roman" panose="02020603050405020304" pitchFamily="18" charset="0"/>
            </a:endParaRPr>
          </a:p>
          <a:p>
            <a:endParaRPr lang="en-IN" dirty="0"/>
          </a:p>
        </p:txBody>
      </p:sp>
    </p:spTree>
    <p:extLst>
      <p:ext uri="{BB962C8B-B14F-4D97-AF65-F5344CB8AC3E}">
        <p14:creationId xmlns:p14="http://schemas.microsoft.com/office/powerpoint/2010/main" val="3275660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26966-6B81-DAA9-4F0F-0A77F67D0035}"/>
              </a:ext>
            </a:extLst>
          </p:cNvPr>
          <p:cNvSpPr>
            <a:spLocks noGrp="1"/>
          </p:cNvSpPr>
          <p:nvPr>
            <p:ph type="title"/>
          </p:nvPr>
        </p:nvSpPr>
        <p:spPr/>
        <p:txBody>
          <a:bodyPr>
            <a:normAutofit/>
          </a:bodyPr>
          <a:lstStyle/>
          <a:p>
            <a:pPr algn="ctr"/>
            <a:r>
              <a:rPr lang="en-IN" sz="2400" b="1" i="1" kern="0" dirty="0">
                <a:effectLst/>
                <a:latin typeface="Times New Roman" panose="02020603050405020304" pitchFamily="18" charset="0"/>
                <a:cs typeface="Vrinda" panose="020B0502040204020203" pitchFamily="34" charset="0"/>
              </a:rPr>
              <a:t>Introduction</a:t>
            </a:r>
            <a:endParaRPr lang="en-IN" sz="2400" i="1" dirty="0"/>
          </a:p>
        </p:txBody>
      </p:sp>
      <p:sp>
        <p:nvSpPr>
          <p:cNvPr id="5" name="TextBox 4">
            <a:extLst>
              <a:ext uri="{FF2B5EF4-FFF2-40B4-BE49-F238E27FC236}">
                <a16:creationId xmlns:a16="http://schemas.microsoft.com/office/drawing/2014/main" id="{4DDBBB34-AD87-6B48-B26C-AC46FD00826E}"/>
              </a:ext>
            </a:extLst>
          </p:cNvPr>
          <p:cNvSpPr txBox="1"/>
          <p:nvPr/>
        </p:nvSpPr>
        <p:spPr>
          <a:xfrm>
            <a:off x="474406" y="1905478"/>
            <a:ext cx="6832002" cy="3139321"/>
          </a:xfrm>
          <a:prstGeom prst="rect">
            <a:avLst/>
          </a:prstGeom>
          <a:noFill/>
        </p:spPr>
        <p:txBody>
          <a:bodyPr wrap="square">
            <a:spAutoFit/>
          </a:bodyPr>
          <a:lstStyle/>
          <a:p>
            <a:pPr marL="342900" lvl="0" indent="-342900" algn="jus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Luxury Pet Spa is a sole proprietorship that provides specialised pet care services, training, grooming, and health treatments.</a:t>
            </a:r>
          </a:p>
          <a:p>
            <a:pPr marL="342900" lvl="0" indent="-342900" algn="just">
              <a:buFont typeface="Symbol" panose="05050102010706020507" pitchFamily="18" charset="2"/>
              <a:buChar char=""/>
            </a:pP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lvl="0" algn="just"/>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In addition to a skilled proprietor, the commercial enterprise can be run with help from a professional worker and external specialists.</a:t>
            </a:r>
          </a:p>
          <a:p>
            <a:pPr marL="342900" lvl="0" indent="-342900" algn="just">
              <a:buFont typeface="Symbol" panose="05050102010706020507" pitchFamily="18" charset="2"/>
              <a:buChar char=""/>
            </a:pP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lvl="0" algn="just"/>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While a year cash flow forecast and a SWOT analysis will assist with strategic planning, the startup budget will stay beneath £25,000.</a:t>
            </a:r>
          </a:p>
        </p:txBody>
      </p:sp>
      <p:pic>
        <p:nvPicPr>
          <p:cNvPr id="1026" name="Picture 2">
            <a:extLst>
              <a:ext uri="{FF2B5EF4-FFF2-40B4-BE49-F238E27FC236}">
                <a16:creationId xmlns:a16="http://schemas.microsoft.com/office/drawing/2014/main" id="{1BCCF194-3439-F2A3-7163-3F72E25C96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7150" y="1901927"/>
            <a:ext cx="4217424" cy="305414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0ED04F2-CADC-3183-18DB-D83F390AD6F8}"/>
              </a:ext>
            </a:extLst>
          </p:cNvPr>
          <p:cNvSpPr txBox="1"/>
          <p:nvPr/>
        </p:nvSpPr>
        <p:spPr>
          <a:xfrm>
            <a:off x="8967019" y="5167311"/>
            <a:ext cx="2300748"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err="1">
                <a:effectLst/>
                <a:latin typeface="Times New Roman" panose="02020603050405020304" pitchFamily="18" charset="0"/>
                <a:ea typeface="Calibri" panose="020F0502020204030204" pitchFamily="34" charset="0"/>
              </a:rPr>
              <a:t>Fabeil</a:t>
            </a:r>
            <a:r>
              <a:rPr lang="en-GB" sz="1800" kern="0" dirty="0">
                <a:effectLst/>
                <a:latin typeface="Times New Roman" panose="02020603050405020304" pitchFamily="18" charset="0"/>
                <a:ea typeface="Calibri" panose="020F0502020204030204" pitchFamily="34" charset="0"/>
              </a:rPr>
              <a:t> </a:t>
            </a:r>
            <a:r>
              <a:rPr lang="en-GB" sz="1800" i="1" kern="0" dirty="0">
                <a:effectLst/>
                <a:latin typeface="Times New Roman" panose="02020603050405020304" pitchFamily="18" charset="0"/>
                <a:ea typeface="Calibri" panose="020F0502020204030204" pitchFamily="34" charset="0"/>
              </a:rPr>
              <a:t>et al.,</a:t>
            </a:r>
            <a:r>
              <a:rPr lang="en-GB" sz="1800" kern="0" dirty="0">
                <a:effectLst/>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589353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41A69-DD24-6440-4B32-2A5C6166DCCA}"/>
              </a:ext>
            </a:extLst>
          </p:cNvPr>
          <p:cNvSpPr>
            <a:spLocks noGrp="1"/>
          </p:cNvSpPr>
          <p:nvPr>
            <p:ph type="title"/>
          </p:nvPr>
        </p:nvSpPr>
        <p:spPr>
          <a:xfrm>
            <a:off x="838200" y="365125"/>
            <a:ext cx="10515600" cy="848213"/>
          </a:xfrm>
        </p:spPr>
        <p:txBody>
          <a:bodyPr>
            <a:normAutofit/>
          </a:bodyPr>
          <a:lstStyle/>
          <a:p>
            <a:pPr algn="ctr">
              <a:lnSpc>
                <a:spcPct val="200000"/>
              </a:lnSpc>
              <a:spcBef>
                <a:spcPts val="1800"/>
              </a:spcBef>
              <a:spcAft>
                <a:spcPts val="600"/>
              </a:spcAft>
            </a:pPr>
            <a:r>
              <a:rPr lang="en-IN" sz="2400" b="1" i="1" dirty="0">
                <a:effectLst/>
                <a:latin typeface="Times New Roman" panose="02020603050405020304" pitchFamily="18" charset="0"/>
              </a:rPr>
              <a:t>Overview of the business idea, product and service</a:t>
            </a:r>
          </a:p>
        </p:txBody>
      </p:sp>
      <p:sp>
        <p:nvSpPr>
          <p:cNvPr id="5" name="TextBox 4">
            <a:extLst>
              <a:ext uri="{FF2B5EF4-FFF2-40B4-BE49-F238E27FC236}">
                <a16:creationId xmlns:a16="http://schemas.microsoft.com/office/drawing/2014/main" id="{F7B98769-9075-89DA-D4F1-DF2A9F17C854}"/>
              </a:ext>
            </a:extLst>
          </p:cNvPr>
          <p:cNvSpPr txBox="1"/>
          <p:nvPr/>
        </p:nvSpPr>
        <p:spPr>
          <a:xfrm>
            <a:off x="5574323" y="1844390"/>
            <a:ext cx="5979314" cy="3693319"/>
          </a:xfrm>
          <a:prstGeom prst="rect">
            <a:avLst/>
          </a:prstGeom>
          <a:noFill/>
        </p:spPr>
        <p:txBody>
          <a:bodyPr wrap="square">
            <a:spAutoFit/>
          </a:bodyPr>
          <a:lstStyle/>
          <a:p>
            <a:pPr marL="342900" lvl="0" indent="-342900" algn="jus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Luxe Pet Spa will recognise grooming and offer wellness services for pets within the UK.</a:t>
            </a:r>
          </a:p>
          <a:p>
            <a:pPr marL="342900" lvl="0" indent="-342900" algn="just">
              <a:buFont typeface="Symbol" panose="05050102010706020507" pitchFamily="18" charset="2"/>
              <a:buChar char=""/>
            </a:pP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lvl="0" algn="just"/>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It will have personalised grooming services, health remedies, and shops promoting such things as herbal shampoos and dietary supplements.</a:t>
            </a:r>
          </a:p>
          <a:p>
            <a:pPr marL="342900" lvl="0" indent="-342900" algn="just">
              <a:buFont typeface="Symbol" panose="05050102010706020507" pitchFamily="18" charset="2"/>
              <a:buChar char=""/>
            </a:pP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lvl="0" algn="just"/>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People can take benefit of the developing demand for excellent pet care offerings by joining a membership program that offers financial savings and subscription containers to get people to shop.</a:t>
            </a:r>
          </a:p>
        </p:txBody>
      </p:sp>
      <p:pic>
        <p:nvPicPr>
          <p:cNvPr id="3" name="Picture 2">
            <a:extLst>
              <a:ext uri="{FF2B5EF4-FFF2-40B4-BE49-F238E27FC236}">
                <a16:creationId xmlns:a16="http://schemas.microsoft.com/office/drawing/2014/main" id="{F0B100E5-9B5A-12C9-E81C-0F0A8F1753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969750"/>
            <a:ext cx="3889002" cy="292425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3BDA265-8D3E-FB4D-D063-17491F605CD5}"/>
              </a:ext>
            </a:extLst>
          </p:cNvPr>
          <p:cNvSpPr txBox="1"/>
          <p:nvPr/>
        </p:nvSpPr>
        <p:spPr>
          <a:xfrm>
            <a:off x="1465006" y="5478715"/>
            <a:ext cx="2104103"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a:effectLst/>
                <a:latin typeface="Times New Roman" panose="02020603050405020304" pitchFamily="18" charset="0"/>
                <a:ea typeface="Calibri" panose="020F0502020204030204" pitchFamily="34" charset="0"/>
              </a:rPr>
              <a:t>Fila </a:t>
            </a:r>
            <a:r>
              <a:rPr lang="en-GB" sz="1800" i="1" kern="0" dirty="0">
                <a:effectLst/>
                <a:latin typeface="Times New Roman" panose="02020603050405020304" pitchFamily="18" charset="0"/>
                <a:ea typeface="Calibri" panose="020F0502020204030204" pitchFamily="34" charset="0"/>
              </a:rPr>
              <a:t>et al.,</a:t>
            </a:r>
            <a:r>
              <a:rPr lang="en-GB" sz="1800" kern="0" dirty="0">
                <a:effectLst/>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354570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9CFE0-5119-C56F-09BD-293155DCEA80}"/>
              </a:ext>
            </a:extLst>
          </p:cNvPr>
          <p:cNvSpPr>
            <a:spLocks noGrp="1"/>
          </p:cNvSpPr>
          <p:nvPr>
            <p:ph type="title"/>
          </p:nvPr>
        </p:nvSpPr>
        <p:spPr>
          <a:xfrm>
            <a:off x="838200" y="365125"/>
            <a:ext cx="10515600" cy="777875"/>
          </a:xfrm>
        </p:spPr>
        <p:txBody>
          <a:bodyPr>
            <a:normAutofit/>
          </a:bodyPr>
          <a:lstStyle/>
          <a:p>
            <a:pPr algn="ctr">
              <a:lnSpc>
                <a:spcPct val="200000"/>
              </a:lnSpc>
              <a:spcBef>
                <a:spcPts val="1800"/>
              </a:spcBef>
              <a:spcAft>
                <a:spcPts val="600"/>
              </a:spcAft>
            </a:pPr>
            <a:r>
              <a:rPr lang="en-IN" sz="2400" b="1" i="1" dirty="0">
                <a:effectLst/>
                <a:latin typeface="Times New Roman" panose="02020603050405020304" pitchFamily="18" charset="0"/>
              </a:rPr>
              <a:t>Ownership, Legal format</a:t>
            </a:r>
          </a:p>
        </p:txBody>
      </p:sp>
      <p:sp>
        <p:nvSpPr>
          <p:cNvPr id="5" name="TextBox 4">
            <a:extLst>
              <a:ext uri="{FF2B5EF4-FFF2-40B4-BE49-F238E27FC236}">
                <a16:creationId xmlns:a16="http://schemas.microsoft.com/office/drawing/2014/main" id="{EB39F467-BF4E-7528-ABBC-374A71C2F0BB}"/>
              </a:ext>
            </a:extLst>
          </p:cNvPr>
          <p:cNvSpPr txBox="1"/>
          <p:nvPr/>
        </p:nvSpPr>
        <p:spPr>
          <a:xfrm>
            <a:off x="595679" y="1857742"/>
            <a:ext cx="6097464" cy="3416320"/>
          </a:xfrm>
          <a:prstGeom prst="rect">
            <a:avLst/>
          </a:prstGeom>
          <a:noFill/>
        </p:spPr>
        <p:txBody>
          <a:bodyPr wrap="square">
            <a:spAutoFit/>
          </a:bodyPr>
          <a:lstStyle/>
          <a:p>
            <a:pPr marL="342900" lvl="0" indent="-342900" algn="jus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Due to being a sole trader, Luxe Pet Spa can have full control over its operations and fewer legal necessities.</a:t>
            </a:r>
          </a:p>
          <a:p>
            <a:pPr marL="342900" lvl="0" indent="-342900" algn="just">
              <a:buFont typeface="Symbol" panose="05050102010706020507" pitchFamily="18" charset="2"/>
              <a:buChar char=""/>
            </a:pP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lvl="0" algn="just"/>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system allows profits to be taxed at the person level in place of the company level, which would cause better tax costs.</a:t>
            </a:r>
          </a:p>
          <a:p>
            <a:pPr marL="342900" lvl="0" indent="-342900" algn="just">
              <a:buFont typeface="Symbol" panose="05050102010706020507" pitchFamily="18" charset="2"/>
              <a:buChar char=""/>
            </a:pP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lvl="0" algn="just"/>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commercial enterprise proprietor has to declare themselves as self-hired, get the perfect licenses, and ensure they observe all local laws and insurance requirements.</a:t>
            </a:r>
          </a:p>
        </p:txBody>
      </p:sp>
      <p:pic>
        <p:nvPicPr>
          <p:cNvPr id="4" name="Picture 2">
            <a:extLst>
              <a:ext uri="{FF2B5EF4-FFF2-40B4-BE49-F238E27FC236}">
                <a16:creationId xmlns:a16="http://schemas.microsoft.com/office/drawing/2014/main" id="{3BA385E9-0912-509C-E7A9-133BC0DD9B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3418" y="1523292"/>
            <a:ext cx="3932903" cy="37507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D1EED42-62D5-CDC4-6630-AC324E68A3A6}"/>
              </a:ext>
            </a:extLst>
          </p:cNvPr>
          <p:cNvSpPr txBox="1"/>
          <p:nvPr/>
        </p:nvSpPr>
        <p:spPr>
          <a:xfrm>
            <a:off x="8479495" y="5560602"/>
            <a:ext cx="2300748"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err="1">
                <a:effectLst/>
                <a:latin typeface="Times New Roman" panose="02020603050405020304" pitchFamily="18" charset="0"/>
                <a:ea typeface="Calibri" panose="020F0502020204030204" pitchFamily="34" charset="0"/>
              </a:rPr>
              <a:t>Fabeil</a:t>
            </a:r>
            <a:r>
              <a:rPr lang="en-GB" sz="1800" kern="0" dirty="0">
                <a:effectLst/>
                <a:latin typeface="Times New Roman" panose="02020603050405020304" pitchFamily="18" charset="0"/>
                <a:ea typeface="Calibri" panose="020F0502020204030204" pitchFamily="34" charset="0"/>
              </a:rPr>
              <a:t> </a:t>
            </a:r>
            <a:r>
              <a:rPr lang="en-GB" sz="1800" i="1" kern="0" dirty="0">
                <a:effectLst/>
                <a:latin typeface="Times New Roman" panose="02020603050405020304" pitchFamily="18" charset="0"/>
                <a:ea typeface="Calibri" panose="020F0502020204030204" pitchFamily="34" charset="0"/>
              </a:rPr>
              <a:t>et al.,</a:t>
            </a:r>
            <a:r>
              <a:rPr lang="en-GB" sz="1800" kern="0" dirty="0">
                <a:effectLst/>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2523453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C97B6-884D-B8F1-25FD-D43B7071F1AF}"/>
              </a:ext>
            </a:extLst>
          </p:cNvPr>
          <p:cNvSpPr>
            <a:spLocks noGrp="1"/>
          </p:cNvSpPr>
          <p:nvPr>
            <p:ph type="title"/>
          </p:nvPr>
        </p:nvSpPr>
        <p:spPr>
          <a:xfrm>
            <a:off x="838200" y="0"/>
            <a:ext cx="10515600" cy="874590"/>
          </a:xfrm>
        </p:spPr>
        <p:txBody>
          <a:bodyPr>
            <a:normAutofit/>
          </a:bodyPr>
          <a:lstStyle/>
          <a:p>
            <a:pPr algn="ctr">
              <a:lnSpc>
                <a:spcPct val="200000"/>
              </a:lnSpc>
              <a:spcBef>
                <a:spcPts val="1800"/>
              </a:spcBef>
              <a:spcAft>
                <a:spcPts val="600"/>
              </a:spcAft>
            </a:pPr>
            <a:r>
              <a:rPr lang="en-IN" sz="2400" b="1" i="1" dirty="0">
                <a:effectLst/>
                <a:latin typeface="Times New Roman" panose="02020603050405020304" pitchFamily="18" charset="0"/>
              </a:rPr>
              <a:t>Management of the company</a:t>
            </a:r>
          </a:p>
        </p:txBody>
      </p:sp>
      <p:sp>
        <p:nvSpPr>
          <p:cNvPr id="5" name="TextBox 4">
            <a:extLst>
              <a:ext uri="{FF2B5EF4-FFF2-40B4-BE49-F238E27FC236}">
                <a16:creationId xmlns:a16="http://schemas.microsoft.com/office/drawing/2014/main" id="{4ACB668D-7C6C-67A8-0918-00C34D0961BD}"/>
              </a:ext>
            </a:extLst>
          </p:cNvPr>
          <p:cNvSpPr txBox="1"/>
          <p:nvPr/>
        </p:nvSpPr>
        <p:spPr>
          <a:xfrm>
            <a:off x="5264786" y="1725858"/>
            <a:ext cx="6411789" cy="3693319"/>
          </a:xfrm>
          <a:prstGeom prst="rect">
            <a:avLst/>
          </a:prstGeom>
          <a:noFill/>
        </p:spPr>
        <p:txBody>
          <a:bodyPr wrap="square">
            <a:spAutoFit/>
          </a:bodyPr>
          <a:lstStyle/>
          <a:p>
            <a:pPr marL="342900" lvl="0" indent="-342900" algn="jus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Luxury Pet Spa will conveniently have one owner, who will provide personalised services primarily based on how an awful lot enjoy they have got grooming pets.</a:t>
            </a:r>
          </a:p>
          <a:p>
            <a:pPr marL="342900" lvl="0" indent="-342900" algn="just">
              <a:buFont typeface="Symbol" panose="05050102010706020507" pitchFamily="18" charset="2"/>
              <a:buChar char=""/>
            </a:pP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lvl="0" algn="just"/>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Initially, the owner will hire one professional employee to maintain the place friendly at the same time as presenting pet care services.</a:t>
            </a:r>
          </a:p>
          <a:p>
            <a:pPr marL="342900" lvl="0" indent="-342900" algn="just">
              <a:buFont typeface="Symbol" panose="05050102010706020507" pitchFamily="18" charset="2"/>
              <a:buChar char=""/>
            </a:pP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lvl="0" algn="just"/>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Pet nutritionists and veterinarians will work with the enterprise to give scientific recommendations, health checks, and food tips.</a:t>
            </a:r>
          </a:p>
        </p:txBody>
      </p:sp>
      <p:pic>
        <p:nvPicPr>
          <p:cNvPr id="4" name="Picture 2">
            <a:extLst>
              <a:ext uri="{FF2B5EF4-FFF2-40B4-BE49-F238E27FC236}">
                <a16:creationId xmlns:a16="http://schemas.microsoft.com/office/drawing/2014/main" id="{80F8552B-CDA3-0242-67E0-0BD2CFC3BF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943" y="1843415"/>
            <a:ext cx="4421864" cy="296144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DC2A40D-B1CC-4A8C-9238-8D1508AEC5BB}"/>
              </a:ext>
            </a:extLst>
          </p:cNvPr>
          <p:cNvSpPr txBox="1"/>
          <p:nvPr/>
        </p:nvSpPr>
        <p:spPr>
          <a:xfrm>
            <a:off x="1465006" y="5478715"/>
            <a:ext cx="2104103"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a:effectLst/>
                <a:latin typeface="Times New Roman" panose="02020603050405020304" pitchFamily="18" charset="0"/>
                <a:ea typeface="Calibri" panose="020F0502020204030204" pitchFamily="34" charset="0"/>
              </a:rPr>
              <a:t>Fila </a:t>
            </a:r>
            <a:r>
              <a:rPr lang="en-GB" sz="1800" i="1" kern="0" dirty="0">
                <a:effectLst/>
                <a:latin typeface="Times New Roman" panose="02020603050405020304" pitchFamily="18" charset="0"/>
                <a:ea typeface="Calibri" panose="020F0502020204030204" pitchFamily="34" charset="0"/>
              </a:rPr>
              <a:t>et al.,</a:t>
            </a:r>
            <a:r>
              <a:rPr lang="en-GB" sz="1800" kern="0" dirty="0">
                <a:effectLst/>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1447907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D0048-5CF3-D44F-2455-F4CA1D6EEE0D}"/>
              </a:ext>
            </a:extLst>
          </p:cNvPr>
          <p:cNvSpPr>
            <a:spLocks noGrp="1"/>
          </p:cNvSpPr>
          <p:nvPr>
            <p:ph type="title"/>
          </p:nvPr>
        </p:nvSpPr>
        <p:spPr>
          <a:xfrm>
            <a:off x="838200" y="202223"/>
            <a:ext cx="10515600" cy="835269"/>
          </a:xfrm>
        </p:spPr>
        <p:txBody>
          <a:bodyPr>
            <a:normAutofit/>
          </a:bodyPr>
          <a:lstStyle/>
          <a:p>
            <a:pPr algn="ctr">
              <a:lnSpc>
                <a:spcPct val="200000"/>
              </a:lnSpc>
              <a:spcBef>
                <a:spcPts val="1800"/>
              </a:spcBef>
              <a:spcAft>
                <a:spcPts val="600"/>
              </a:spcAft>
            </a:pPr>
            <a:r>
              <a:rPr lang="en-IN" sz="2400" b="1" i="1" dirty="0">
                <a:effectLst/>
                <a:latin typeface="Times New Roman" panose="02020603050405020304" pitchFamily="18" charset="0"/>
              </a:rPr>
              <a:t>Evaluation of the business idea by using the SWOT analysis model</a:t>
            </a:r>
          </a:p>
        </p:txBody>
      </p:sp>
      <p:sp>
        <p:nvSpPr>
          <p:cNvPr id="5" name="TextBox 4">
            <a:extLst>
              <a:ext uri="{FF2B5EF4-FFF2-40B4-BE49-F238E27FC236}">
                <a16:creationId xmlns:a16="http://schemas.microsoft.com/office/drawing/2014/main" id="{F2C4DEF3-7300-992F-977B-2C4FFD59ACFF}"/>
              </a:ext>
            </a:extLst>
          </p:cNvPr>
          <p:cNvSpPr txBox="1"/>
          <p:nvPr/>
        </p:nvSpPr>
        <p:spPr>
          <a:xfrm>
            <a:off x="276096" y="1822050"/>
            <a:ext cx="6684351" cy="3416320"/>
          </a:xfrm>
          <a:prstGeom prst="rect">
            <a:avLst/>
          </a:prstGeom>
          <a:noFill/>
        </p:spPr>
        <p:txBody>
          <a:bodyPr wrap="square">
            <a:spAutoFit/>
          </a:bodyPr>
          <a:lstStyle/>
          <a:p>
            <a:pPr marL="342900" lvl="0" indent="-342900" algn="jus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Based on Luxe Pet Spa's SWOT evaluation, its strengths consist of customised services and good relationships with clients.</a:t>
            </a:r>
          </a:p>
          <a:p>
            <a:pPr marL="342900" lvl="0" indent="-342900" algn="just">
              <a:buFont typeface="Symbol" panose="05050102010706020507" pitchFamily="18" charset="2"/>
              <a:buChar char=""/>
            </a:pP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lvl="0" algn="just"/>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Problems for the company include excessive charges for doing business, relying on the local market, and not many human beings understanding the brand.</a:t>
            </a:r>
          </a:p>
          <a:p>
            <a:pPr marL="342900" lvl="0" indent="-342900" algn="just">
              <a:buFont typeface="Symbol" panose="05050102010706020507" pitchFamily="18" charset="2"/>
              <a:buChar char=""/>
            </a:pP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lvl="0" algn="just"/>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As the number of pet owners grows, there are opportunities and threats this consists of competition, monetary downturns, and changes to the regulations.</a:t>
            </a:r>
          </a:p>
        </p:txBody>
      </p:sp>
      <p:pic>
        <p:nvPicPr>
          <p:cNvPr id="6146" name="Picture 2">
            <a:extLst>
              <a:ext uri="{FF2B5EF4-FFF2-40B4-BE49-F238E27FC236}">
                <a16:creationId xmlns:a16="http://schemas.microsoft.com/office/drawing/2014/main" id="{0649567F-4E98-9171-E13F-2762BA5CD0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8655" y="2018807"/>
            <a:ext cx="3754079" cy="302280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9AA98B3-1C14-0B72-70FD-888D8D4D8447}"/>
              </a:ext>
            </a:extLst>
          </p:cNvPr>
          <p:cNvSpPr txBox="1"/>
          <p:nvPr/>
        </p:nvSpPr>
        <p:spPr>
          <a:xfrm>
            <a:off x="8799871" y="5344292"/>
            <a:ext cx="2300748"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err="1">
                <a:effectLst/>
                <a:latin typeface="Times New Roman" panose="02020603050405020304" pitchFamily="18" charset="0"/>
                <a:ea typeface="Calibri" panose="020F0502020204030204" pitchFamily="34" charset="0"/>
              </a:rPr>
              <a:t>Fabeil</a:t>
            </a:r>
            <a:r>
              <a:rPr lang="en-GB" sz="1800" kern="0" dirty="0">
                <a:effectLst/>
                <a:latin typeface="Times New Roman" panose="02020603050405020304" pitchFamily="18" charset="0"/>
                <a:ea typeface="Calibri" panose="020F0502020204030204" pitchFamily="34" charset="0"/>
              </a:rPr>
              <a:t> </a:t>
            </a:r>
            <a:r>
              <a:rPr lang="en-GB" sz="1800" i="1" kern="0" dirty="0">
                <a:effectLst/>
                <a:latin typeface="Times New Roman" panose="02020603050405020304" pitchFamily="18" charset="0"/>
                <a:ea typeface="Calibri" panose="020F0502020204030204" pitchFamily="34" charset="0"/>
              </a:rPr>
              <a:t>et al.,</a:t>
            </a:r>
            <a:r>
              <a:rPr lang="en-GB" sz="1800" kern="0" dirty="0">
                <a:effectLst/>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3385053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D1D97-0D9B-DDBC-E79D-81EA771B4BD9}"/>
              </a:ext>
            </a:extLst>
          </p:cNvPr>
          <p:cNvSpPr>
            <a:spLocks noGrp="1"/>
          </p:cNvSpPr>
          <p:nvPr>
            <p:ph type="title"/>
          </p:nvPr>
        </p:nvSpPr>
        <p:spPr>
          <a:xfrm>
            <a:off x="838200" y="1"/>
            <a:ext cx="10515600" cy="870438"/>
          </a:xfrm>
        </p:spPr>
        <p:txBody>
          <a:bodyPr>
            <a:normAutofit/>
          </a:bodyPr>
          <a:lstStyle/>
          <a:p>
            <a:pPr algn="ctr">
              <a:lnSpc>
                <a:spcPct val="200000"/>
              </a:lnSpc>
              <a:spcBef>
                <a:spcPts val="1800"/>
              </a:spcBef>
              <a:spcAft>
                <a:spcPts val="600"/>
              </a:spcAft>
            </a:pPr>
            <a:r>
              <a:rPr lang="en-IN" sz="2400" b="1" i="1" dirty="0">
                <a:effectLst/>
                <a:latin typeface="Times New Roman" panose="02020603050405020304" pitchFamily="18" charset="0"/>
              </a:rPr>
              <a:t>A cash flow forecast for the first 12 months</a:t>
            </a:r>
          </a:p>
        </p:txBody>
      </p:sp>
      <p:sp>
        <p:nvSpPr>
          <p:cNvPr id="5" name="TextBox 4">
            <a:extLst>
              <a:ext uri="{FF2B5EF4-FFF2-40B4-BE49-F238E27FC236}">
                <a16:creationId xmlns:a16="http://schemas.microsoft.com/office/drawing/2014/main" id="{0A2E8A0D-18FC-B48F-CCFB-E430095D64C6}"/>
              </a:ext>
            </a:extLst>
          </p:cNvPr>
          <p:cNvSpPr txBox="1"/>
          <p:nvPr/>
        </p:nvSpPr>
        <p:spPr>
          <a:xfrm>
            <a:off x="5301762" y="2030748"/>
            <a:ext cx="6245470" cy="3139321"/>
          </a:xfrm>
          <a:prstGeom prst="rect">
            <a:avLst/>
          </a:prstGeom>
          <a:noFill/>
        </p:spPr>
        <p:txBody>
          <a:bodyPr wrap="square">
            <a:spAutoFit/>
          </a:bodyPr>
          <a:lstStyle/>
          <a:p>
            <a:pPr marL="342900" lvl="0" indent="-342900" algn="jus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Luxury Pet Spa's cash flow forecast starts with £25,000 in finances for upkeep, stock, promotion, and new equipment.</a:t>
            </a:r>
          </a:p>
          <a:p>
            <a:pPr marL="342900" lvl="0" indent="-342900" algn="just">
              <a:buFont typeface="Symbol" panose="05050102010706020507" pitchFamily="18" charset="2"/>
              <a:buChar char=""/>
            </a:pP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lvl="0" algn="just"/>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 monthly profit of around £6,000 is predicted from cleansing services, speciality remedies and accessories.</a:t>
            </a:r>
          </a:p>
          <a:p>
            <a:pPr lvl="0" algn="just"/>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lvl="0" algn="just"/>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enterprise hopes to grow slowly within the limits of its initial investment, with constant expenses coming to a total of £2,800 and weekly customer growth of 5–10% expected.</a:t>
            </a:r>
          </a:p>
        </p:txBody>
      </p:sp>
      <p:pic>
        <p:nvPicPr>
          <p:cNvPr id="7170" name="Picture 2">
            <a:extLst>
              <a:ext uri="{FF2B5EF4-FFF2-40B4-BE49-F238E27FC236}">
                <a16:creationId xmlns:a16="http://schemas.microsoft.com/office/drawing/2014/main" id="{D78F540D-A629-05DE-7B56-B358D3B443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859339"/>
            <a:ext cx="3753465" cy="313932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B418EFD-B930-E3F9-290D-306BB1A722E5}"/>
              </a:ext>
            </a:extLst>
          </p:cNvPr>
          <p:cNvSpPr txBox="1"/>
          <p:nvPr/>
        </p:nvSpPr>
        <p:spPr>
          <a:xfrm>
            <a:off x="1465006" y="5478715"/>
            <a:ext cx="2104103"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a:effectLst/>
                <a:latin typeface="Times New Roman" panose="02020603050405020304" pitchFamily="18" charset="0"/>
                <a:ea typeface="Calibri" panose="020F0502020204030204" pitchFamily="34" charset="0"/>
              </a:rPr>
              <a:t>Fila </a:t>
            </a:r>
            <a:r>
              <a:rPr lang="en-GB" sz="1800" i="1" kern="0" dirty="0">
                <a:effectLst/>
                <a:latin typeface="Times New Roman" panose="02020603050405020304" pitchFamily="18" charset="0"/>
                <a:ea typeface="Calibri" panose="020F0502020204030204" pitchFamily="34" charset="0"/>
              </a:rPr>
              <a:t>et al.,</a:t>
            </a:r>
            <a:r>
              <a:rPr lang="en-GB" sz="1800" kern="0" dirty="0">
                <a:effectLst/>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68067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A5B7D-97F2-76BA-6412-EBF20644D24C}"/>
              </a:ext>
            </a:extLst>
          </p:cNvPr>
          <p:cNvSpPr>
            <a:spLocks noGrp="1"/>
          </p:cNvSpPr>
          <p:nvPr>
            <p:ph type="title"/>
          </p:nvPr>
        </p:nvSpPr>
        <p:spPr>
          <a:xfrm>
            <a:off x="314633" y="374958"/>
            <a:ext cx="10515600" cy="1325563"/>
          </a:xfrm>
        </p:spPr>
        <p:txBody>
          <a:bodyPr>
            <a:normAutofit/>
          </a:bodyPr>
          <a:lstStyle/>
          <a:p>
            <a:pPr algn="ctr"/>
            <a:r>
              <a:rPr lang="en-IN" sz="2400" b="1" i="1" dirty="0">
                <a:effectLst/>
                <a:latin typeface="Times New Roman" panose="02020603050405020304" pitchFamily="18" charset="0"/>
                <a:cs typeface="Vrinda" panose="020B0502040204020203" pitchFamily="34" charset="0"/>
              </a:rPr>
              <a:t>Conclusion</a:t>
            </a:r>
            <a:endParaRPr lang="en-IN" sz="2400" i="1" dirty="0"/>
          </a:p>
        </p:txBody>
      </p:sp>
      <p:sp>
        <p:nvSpPr>
          <p:cNvPr id="5" name="TextBox 4">
            <a:extLst>
              <a:ext uri="{FF2B5EF4-FFF2-40B4-BE49-F238E27FC236}">
                <a16:creationId xmlns:a16="http://schemas.microsoft.com/office/drawing/2014/main" id="{1D73FB8B-A58D-37CB-81E9-C9B858EB6D0E}"/>
              </a:ext>
            </a:extLst>
          </p:cNvPr>
          <p:cNvSpPr txBox="1"/>
          <p:nvPr/>
        </p:nvSpPr>
        <p:spPr>
          <a:xfrm>
            <a:off x="578402" y="1700521"/>
            <a:ext cx="6096000" cy="3416320"/>
          </a:xfrm>
          <a:prstGeom prst="rect">
            <a:avLst/>
          </a:prstGeom>
          <a:noFill/>
        </p:spPr>
        <p:txBody>
          <a:bodyPr wrap="square">
            <a:spAutoFit/>
          </a:bodyPr>
          <a:lstStyle/>
          <a:p>
            <a:pPr marL="342900" lvl="0" indent="-342900" algn="jus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Luxury Pet Spa wants to take gain of the developing want for specialised pet care by presenting personalised services.</a:t>
            </a:r>
          </a:p>
          <a:p>
            <a:pPr marL="342900" lvl="0" indent="-342900" algn="just">
              <a:buFont typeface="Symbol" panose="05050102010706020507" pitchFamily="18" charset="2"/>
              <a:buChar char=""/>
            </a:pP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lvl="0" algn="just"/>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 SWOT analysis-based sustainable growth method enables the only trader organisation to make control less difficult and construct stronger relationships with clients.</a:t>
            </a:r>
          </a:p>
          <a:p>
            <a:pPr marL="342900" lvl="0" indent="-342900" algn="just">
              <a:buFont typeface="Symbol" panose="05050102010706020507" pitchFamily="18" charset="2"/>
              <a:buChar char=""/>
            </a:pPr>
            <a:endParaRPr lang="en-IN" dirty="0">
              <a:latin typeface="Times New Roman" panose="02020603050405020304" pitchFamily="18" charset="0"/>
              <a:ea typeface="Calibri" panose="020F0502020204030204" pitchFamily="34" charset="0"/>
              <a:cs typeface="Times New Roman" panose="02020603050405020304" pitchFamily="18" charset="0"/>
            </a:endParaRPr>
          </a:p>
          <a:p>
            <a:pPr lvl="0" algn="just"/>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In the competitive pet care marketplace, Luxe Pet Spa is installed for success with a clear cash flow forecast that remains within the £25,000 startup limit.</a:t>
            </a:r>
          </a:p>
        </p:txBody>
      </p:sp>
      <p:pic>
        <p:nvPicPr>
          <p:cNvPr id="3" name="Picture 2">
            <a:extLst>
              <a:ext uri="{FF2B5EF4-FFF2-40B4-BE49-F238E27FC236}">
                <a16:creationId xmlns:a16="http://schemas.microsoft.com/office/drawing/2014/main" id="{3BB14263-7F5B-2D54-2922-6F2E0A5080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2546" y="1971674"/>
            <a:ext cx="3365390" cy="291465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5B9C431-3B48-0E3B-7F45-5699549DC409}"/>
              </a:ext>
            </a:extLst>
          </p:cNvPr>
          <p:cNvSpPr txBox="1"/>
          <p:nvPr/>
        </p:nvSpPr>
        <p:spPr>
          <a:xfrm>
            <a:off x="8701548" y="5245969"/>
            <a:ext cx="2300748" cy="369332"/>
          </a:xfrm>
          <a:prstGeom prst="rect">
            <a:avLst/>
          </a:prstGeom>
          <a:noFill/>
        </p:spPr>
        <p:txBody>
          <a:bodyPr wrap="square">
            <a:spAutoFit/>
          </a:bodyPr>
          <a:lstStyle/>
          <a:p>
            <a:r>
              <a:rPr lang="en-IN" sz="1800" kern="0" dirty="0">
                <a:effectLst/>
                <a:latin typeface="Times New Roman" panose="02020603050405020304" pitchFamily="18" charset="0"/>
                <a:ea typeface="Calibri" panose="020F0502020204030204" pitchFamily="34" charset="0"/>
              </a:rPr>
              <a:t>(</a:t>
            </a:r>
            <a:r>
              <a:rPr lang="en-GB" sz="1800" kern="0" dirty="0" err="1">
                <a:effectLst/>
                <a:latin typeface="Times New Roman" panose="02020603050405020304" pitchFamily="18" charset="0"/>
                <a:ea typeface="Calibri" panose="020F0502020204030204" pitchFamily="34" charset="0"/>
              </a:rPr>
              <a:t>Fabeil</a:t>
            </a:r>
            <a:r>
              <a:rPr lang="en-GB" sz="1800" kern="0" dirty="0">
                <a:effectLst/>
                <a:latin typeface="Times New Roman" panose="02020603050405020304" pitchFamily="18" charset="0"/>
                <a:ea typeface="Calibri" panose="020F0502020204030204" pitchFamily="34" charset="0"/>
              </a:rPr>
              <a:t> </a:t>
            </a:r>
            <a:r>
              <a:rPr lang="en-GB" sz="1800" i="1" kern="0" dirty="0">
                <a:effectLst/>
                <a:latin typeface="Times New Roman" panose="02020603050405020304" pitchFamily="18" charset="0"/>
                <a:ea typeface="Calibri" panose="020F0502020204030204" pitchFamily="34" charset="0"/>
              </a:rPr>
              <a:t>et al.,</a:t>
            </a:r>
            <a:r>
              <a:rPr lang="en-GB" sz="1800" kern="0" dirty="0">
                <a:effectLst/>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1550574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9BFA5-1D93-3F0C-90FC-F7FD096696A4}"/>
              </a:ext>
            </a:extLst>
          </p:cNvPr>
          <p:cNvSpPr>
            <a:spLocks noGrp="1"/>
          </p:cNvSpPr>
          <p:nvPr>
            <p:ph type="title"/>
          </p:nvPr>
        </p:nvSpPr>
        <p:spPr>
          <a:xfrm>
            <a:off x="838200" y="391502"/>
            <a:ext cx="10515600" cy="619614"/>
          </a:xfrm>
        </p:spPr>
        <p:txBody>
          <a:bodyPr>
            <a:normAutofit/>
          </a:bodyPr>
          <a:lstStyle/>
          <a:p>
            <a:pPr algn="ctr"/>
            <a:r>
              <a:rPr lang="en-IN" sz="2400" b="1" i="1" dirty="0">
                <a:effectLst/>
                <a:latin typeface="Times New Roman" panose="02020603050405020304" pitchFamily="18" charset="0"/>
                <a:cs typeface="Vrinda" panose="020B0502040204020203" pitchFamily="34" charset="0"/>
              </a:rPr>
              <a:t>References</a:t>
            </a:r>
            <a:endParaRPr lang="en-IN" sz="2400" i="1" dirty="0"/>
          </a:p>
        </p:txBody>
      </p:sp>
      <p:sp>
        <p:nvSpPr>
          <p:cNvPr id="6" name="TextBox 5">
            <a:extLst>
              <a:ext uri="{FF2B5EF4-FFF2-40B4-BE49-F238E27FC236}">
                <a16:creationId xmlns:a16="http://schemas.microsoft.com/office/drawing/2014/main" id="{848399C3-9B97-0ED2-E86A-BC686E3C614B}"/>
              </a:ext>
            </a:extLst>
          </p:cNvPr>
          <p:cNvSpPr txBox="1"/>
          <p:nvPr/>
        </p:nvSpPr>
        <p:spPr>
          <a:xfrm>
            <a:off x="961292" y="1197620"/>
            <a:ext cx="10269416" cy="5139869"/>
          </a:xfrm>
          <a:prstGeom prst="rect">
            <a:avLst/>
          </a:prstGeom>
          <a:noFill/>
        </p:spPr>
        <p:txBody>
          <a:bodyPr wrap="square">
            <a:spAutoFit/>
          </a:bodyPr>
          <a:lstStyle/>
          <a:p>
            <a:pPr marL="285750" indent="-285750" algn="just">
              <a:spcAft>
                <a:spcPts val="800"/>
              </a:spcAft>
              <a:buFont typeface="Arial" panose="020B0604020202020204" pitchFamily="34" charset="0"/>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Alvarez-Risco, A.,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Mlodzianowska</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S., García-Ibarra, V., Rosen, M.A. and Del-Aguila-</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Arcentales</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S., (2021). Factors affecting green entrepreneurship intentions in business university students in COVID-19 pandemic times: Case of Ecuador.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13</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(11), p.6447.</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800"/>
              </a:spcAft>
              <a:buFont typeface="Arial" panose="020B0604020202020204" pitchFamily="34" charset="0"/>
              <a:buChar char="•"/>
            </a:pP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Fabeil</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N.F.,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Pazim</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K.H. and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Langgat</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J., (2020). The impact of Covid-19 pandemic crisis on micro-enterprises: Entrepreneurs’ perspective on business continuity and recovery strategy.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Journal of Economics and Business</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3</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(2).</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800"/>
              </a:spcAft>
              <a:buFont typeface="Arial" panose="020B0604020202020204" pitchFamily="34" charset="0"/>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Fila, M.,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Levicky</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M., Mura, L., Maros, M. and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Korenkova</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M., (2020). Innovations for business management: Motivation and barriers.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800"/>
              </a:spcAft>
              <a:buFont typeface="Arial" panose="020B0604020202020204" pitchFamily="34" charset="0"/>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Igwe, P.A.,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Odunukan</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K., Rahman, M.,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Rugara</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D.G. and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Ochinanwata</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C., (2020). How entrepreneurship ecosystem influences the development of frugal innovation and informal entrepreneurship.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Thunderbird International Business Review</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62</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(5), pp.475-488.</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800"/>
              </a:spcAft>
              <a:buFont typeface="Arial" panose="020B0604020202020204" pitchFamily="34" charset="0"/>
              <a:buChar char="•"/>
            </a:pP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Karyaningsih</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R.P.D., (2020). Does entrepreneurial knowledge influence vocational students’ intention? Lessons from Indonesia.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Entrepreneurial Business and Economics Review</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8</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(4), pp.138-155.</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800"/>
              </a:spcAft>
              <a:buFont typeface="Arial" panose="020B0604020202020204" pitchFamily="34" charset="0"/>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Strawser, J.A.,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Hechavarría</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D.M. and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Passerini</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K., (2021). Gender and entrepreneurship: Research frameworks, barriers and opportunities for women entrepreneurship worldwide.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Journal of Small Business Management</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59</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(sup1), pp.S1-S15.</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800"/>
              </a:spcAft>
              <a:buFont typeface="Arial" panose="020B0604020202020204" pitchFamily="34" charset="0"/>
              <a:buChar char="•"/>
            </a:pP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Suyunov</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D. and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Kenjabaev</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 (2023). Scientific Approaches to The Analysis of the Experience of Foreign Countries on the Development of Entrepreneurship in The Service Field.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Wire Insights: Journal of Innovation Insights</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1</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(5), pp.1-7.</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68275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2284</Words>
  <Application>Microsoft Office PowerPoint</Application>
  <PresentationFormat>Widescreen</PresentationFormat>
  <Paragraphs>112</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LCBB5001 Entrepreneurship (Component 2) Student ID:2246687 Student Name: Claudiu Pindici  Lecturer: IBRAHIM  MASUD  </vt:lpstr>
      <vt:lpstr>Table of Content</vt:lpstr>
      <vt:lpstr>Introduction</vt:lpstr>
      <vt:lpstr>Overview of the business idea, product and service</vt:lpstr>
      <vt:lpstr>Ownership, Legal format</vt:lpstr>
      <vt:lpstr>Management of the company</vt:lpstr>
      <vt:lpstr>Evaluation of the business idea by using the SWOT analysis model</vt:lpstr>
      <vt:lpstr>A cash flow forecast for the first 12 months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LCBB5001 Entrepreneurship (Component 2) Student ID:2246687 Student Name: Claudiu Pindici  Lecturer: IBRAHIM  MASUD  </dc:title>
  <dc:creator/>
  <cp:lastModifiedBy>Ana-Maria Olaru</cp:lastModifiedBy>
  <cp:revision>2</cp:revision>
  <dcterms:created xsi:type="dcterms:W3CDTF">2024-10-14T10:14:18Z</dcterms:created>
  <dcterms:modified xsi:type="dcterms:W3CDTF">2024-11-11T13:20:15Z</dcterms:modified>
</cp:coreProperties>
</file>