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  <p:sldMasterId id="2147483670" r:id="rId2"/>
  </p:sldMasterIdLst>
  <p:notesMasterIdLst>
    <p:notesMasterId r:id="rId22"/>
  </p:notesMasterIdLst>
  <p:sldIdLst>
    <p:sldId id="256" r:id="rId3"/>
    <p:sldId id="290" r:id="rId4"/>
    <p:sldId id="396" r:id="rId5"/>
    <p:sldId id="397" r:id="rId6"/>
    <p:sldId id="400" r:id="rId7"/>
    <p:sldId id="401" r:id="rId8"/>
    <p:sldId id="406" r:id="rId9"/>
    <p:sldId id="402" r:id="rId10"/>
    <p:sldId id="403" r:id="rId11"/>
    <p:sldId id="404" r:id="rId12"/>
    <p:sldId id="405" r:id="rId13"/>
    <p:sldId id="399" r:id="rId14"/>
    <p:sldId id="389" r:id="rId15"/>
    <p:sldId id="390" r:id="rId16"/>
    <p:sldId id="395" r:id="rId17"/>
    <p:sldId id="327" r:id="rId18"/>
    <p:sldId id="348" r:id="rId19"/>
    <p:sldId id="351" r:id="rId20"/>
    <p:sldId id="40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C6F63-32DA-4B0C-ACAD-8AC0FED4BAAE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4EEC9-3A87-4D6A-8CB8-1F400C0EE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31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368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50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969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073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20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452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536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550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779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931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446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2695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874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64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869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159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317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113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6794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016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388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8028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I_and_Thou" TargetMode="Externa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_and_Thou" TargetMode="External"/><Relationship Id="rId2" Type="http://schemas.openxmlformats.org/officeDocument/2006/relationships/hyperlink" Target="http://www.amazon.co.uk/Working-Relational-Depth-Counselling-Psychotherapy/dp/0761944583" TargetMode="Externa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E1410-9C19-48CC-81DE-36A897176C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REFLEXIVE SKILLS PRACTICE : LESSON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1D26A1-00B2-4853-8BBF-ED14C7933E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Dr Beverly Cole</a:t>
            </a:r>
          </a:p>
        </p:txBody>
      </p:sp>
    </p:spTree>
    <p:extLst>
      <p:ext uri="{BB962C8B-B14F-4D97-AF65-F5344CB8AC3E}">
        <p14:creationId xmlns:p14="http://schemas.microsoft.com/office/powerpoint/2010/main" val="2098746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2962F-9037-4D6D-A404-EDEEF4DE0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OPENING ROUND….</a:t>
            </a:r>
          </a:p>
        </p:txBody>
      </p:sp>
      <p:pic>
        <p:nvPicPr>
          <p:cNvPr id="11267" name="Content Placeholder 4" descr="A group of people sitting at a table&#10;&#10;Description generated with very high confidence">
            <a:extLst>
              <a:ext uri="{FF2B5EF4-FFF2-40B4-BE49-F238E27FC236}">
                <a16:creationId xmlns:a16="http://schemas.microsoft.com/office/drawing/2014/main" id="{C4BC02EA-61AD-499D-BCB9-0E68F20D83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92" y="2229644"/>
            <a:ext cx="11221602" cy="35814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6399E-857D-436F-837A-68B21CAE2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aims of this lesson are to: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E5AAE-F681-4D90-BE65-F9827D7C3E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Discussion on directed learning : Carl Rogers </a:t>
            </a:r>
          </a:p>
          <a:p>
            <a:r>
              <a:rPr lang="en-GB" sz="4000" dirty="0"/>
              <a:t>Reflective practice :  The Johari Window</a:t>
            </a:r>
          </a:p>
          <a:p>
            <a:r>
              <a:rPr lang="en-GB" sz="4000" dirty="0"/>
              <a:t>Skills practice and live supervision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399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07BD3-05F4-4DB8-89DA-99CF4BB6A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GROUP CONTRACT……</a:t>
            </a:r>
          </a:p>
        </p:txBody>
      </p:sp>
      <p:pic>
        <p:nvPicPr>
          <p:cNvPr id="52227" name="Content Placeholder 2">
            <a:extLst>
              <a:ext uri="{FF2B5EF4-FFF2-40B4-BE49-F238E27FC236}">
                <a16:creationId xmlns:a16="http://schemas.microsoft.com/office/drawing/2014/main" id="{4C8F6898-CB34-49EC-85BF-23C34572888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03725" y="2143125"/>
            <a:ext cx="3429000" cy="3429000"/>
          </a:xfrm>
        </p:spPr>
      </p:pic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7539FAEF-5428-4267-A074-7A4D772AF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826" y="702156"/>
            <a:ext cx="1638299" cy="104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603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B136C-6B9E-490C-98FD-DDB0F2106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716224"/>
            <a:ext cx="11029616" cy="1013800"/>
          </a:xfrm>
        </p:spPr>
        <p:txBody>
          <a:bodyPr/>
          <a:lstStyle/>
          <a:p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at Relational Depth  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33487-30FB-4E07-B2A3-C1BE1677F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118704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endParaRPr lang="en-GB" sz="4000" dirty="0">
              <a:solidFill>
                <a:srgbClr val="082D5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en-GB" sz="64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Mearns and Cooper give us "permission" to be more progressive in our person-centred-ness. </a:t>
            </a:r>
            <a:endParaRPr lang="en-GB" sz="64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en-GB" sz="64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Dave Mearns and Mick Cooper’s book, Working at Relational Depth, breathed fresh air and introduced a cutting edge perspective into a well-established therapeutic approach.</a:t>
            </a:r>
          </a:p>
          <a:p>
            <a:pPr>
              <a:lnSpc>
                <a:spcPct val="107000"/>
              </a:lnSpc>
              <a:spcAft>
                <a:spcPts val="12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093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3B071-61F6-4ECC-82D2-D1F2AF8F2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at Relational Depth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0794B-8F9C-4215-9F08-403B3B59EF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en-GB" sz="39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The emphasis is less on being strictly non-directive and more on achieving a deep level of relationship with the client. </a:t>
            </a:r>
            <a:endParaRPr lang="en-GB" sz="39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200"/>
              </a:spcAft>
            </a:pPr>
            <a:r>
              <a:rPr lang="en-GB" sz="39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We may wonder whether it is possible to "capture" relational depth, but if we don't try then it remains an elusive concept</a:t>
            </a:r>
            <a:endParaRPr lang="en-GB" sz="39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427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78F83-0435-45FD-882E-266DA6F3E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would you describe relational depth?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17EAF-21FE-4670-84C9-CAE00725B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What does connectiveness look like?</a:t>
            </a:r>
          </a:p>
        </p:txBody>
      </p:sp>
    </p:spTree>
    <p:extLst>
      <p:ext uri="{BB962C8B-B14F-4D97-AF65-F5344CB8AC3E}">
        <p14:creationId xmlns:p14="http://schemas.microsoft.com/office/powerpoint/2010/main" val="3050874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101F0-F157-4E6D-BE40-A3DCC4799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relational depth?</a:t>
            </a:r>
            <a:r>
              <a:rPr lang="en-GB" sz="2800" b="1" dirty="0">
                <a:solidFill>
                  <a:srgbClr val="364F6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AC74F-06CC-463F-BA41-6656C7ED7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86858"/>
            <a:ext cx="11029615" cy="4818742"/>
          </a:xfrm>
        </p:spPr>
        <p:txBody>
          <a:bodyPr>
            <a:normAutofit fontScale="92500" lnSpcReduction="20000"/>
          </a:bodyPr>
          <a:lstStyle/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en-GB" sz="3600" dirty="0">
              <a:solidFill>
                <a:srgbClr val="082D5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Openness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Relaxed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Safe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Sense Of Self 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Lack Of Self Consciousness</a:t>
            </a: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Speaking Without Words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6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On The Same Wavelength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endParaRPr lang="en-GB" sz="3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BFB2A1-1A8B-4390-A74D-A0357791FD46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769100" y="2227263"/>
            <a:ext cx="5422900" cy="3633787"/>
          </a:xfrm>
        </p:spPr>
        <p:txBody>
          <a:bodyPr>
            <a:normAutofit/>
          </a:bodyPr>
          <a:lstStyle/>
          <a:p>
            <a:pPr marL="0" lvl="0" indent="0">
              <a:lnSpc>
                <a:spcPct val="107000"/>
              </a:lnSpc>
              <a:spcAft>
                <a:spcPts val="300"/>
              </a:spcAft>
              <a:buSzPts val="1000"/>
              <a:buNone/>
              <a:tabLst>
                <a:tab pos="457200" algn="l"/>
              </a:tabLst>
            </a:pPr>
            <a:endParaRPr lang="en-GB" sz="1800" dirty="0">
              <a:solidFill>
                <a:srgbClr val="082D5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spcAft>
                <a:spcPts val="300"/>
              </a:spcAft>
              <a:buSzPts val="1000"/>
              <a:buNone/>
              <a:tabLst>
                <a:tab pos="457200" algn="l"/>
              </a:tabLst>
            </a:pPr>
            <a:endParaRPr lang="en-GB" sz="1800" dirty="0">
              <a:solidFill>
                <a:srgbClr val="082D5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55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CA81C-81C4-4100-9181-FA12FB334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relational depth?</a:t>
            </a:r>
            <a:r>
              <a:rPr lang="en-GB" sz="2800" b="1" dirty="0">
                <a:solidFill>
                  <a:srgbClr val="364F6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E37B0-1122-4A06-8C42-3C14096FA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290642"/>
          </a:xfrm>
        </p:spPr>
        <p:txBody>
          <a:bodyPr>
            <a:normAutofit/>
          </a:bodyPr>
          <a:lstStyle/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0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Cutting Through The Small Talk</a:t>
            </a:r>
            <a:endParaRPr lang="en-GB" sz="3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0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Lack Of Judgement</a:t>
            </a:r>
            <a:endParaRPr lang="en-GB" sz="3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0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 The Moment</a:t>
            </a:r>
            <a:endParaRPr lang="en-GB" sz="3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0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Knowing, Without The Need For Explanation</a:t>
            </a:r>
            <a:endParaRPr lang="en-GB" sz="3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0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Experience Of Other - Open</a:t>
            </a:r>
            <a:endParaRPr lang="en-GB" sz="3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3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GB" sz="3000" dirty="0">
                <a:solidFill>
                  <a:srgbClr val="082D5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Atmosphere - Timelessness, Altered States Of Consciousness</a:t>
            </a:r>
            <a:endParaRPr lang="en-GB" sz="3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107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BBAC2-2B32-47AA-BBCB-36301A585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I/Thou relationship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0282F-7BE1-42B9-8142-7FBCEA400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Martin Buber is a philosopher who focused on deep and meaningful connection in the book "</a:t>
            </a:r>
            <a:r>
              <a:rPr lang="en-GB" sz="2800" u="none" strike="noStrike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hlinkClick r:id="rId2" tooltip="Opens new window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I-Thou</a:t>
            </a:r>
            <a:r>
              <a:rPr lang="en-GB" sz="28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".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Being "in the zone".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8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 “Giving from the core".  Mick Cooper.</a:t>
            </a:r>
            <a:endParaRPr lang="en-GB" sz="2800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6763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2416D-6722-4EF0-82C2-BF1AC4E5E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relational depth?</a:t>
            </a:r>
            <a:r>
              <a:rPr kumimoji="0" lang="en-GB" sz="2800" b="1" i="0" u="none" strike="noStrike" kern="1200" cap="all" spc="0" normalizeH="0" baseline="0" noProof="0" dirty="0">
                <a:ln>
                  <a:noFill/>
                </a:ln>
                <a:solidFill>
                  <a:srgbClr val="364F6A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32B3A-7773-4193-ACBA-07EE1F05D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u="none" strike="noStrike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2" tooltip="Opens new window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Working at Relational Depth in Counselling and Psychotherapy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Mick Cooper and Dave Mearns</a:t>
            </a:r>
          </a:p>
          <a:p>
            <a:r>
              <a:rPr lang="en-GB" sz="44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 "</a:t>
            </a:r>
            <a:r>
              <a:rPr lang="en-GB" sz="4400" u="none" strike="noStrike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hlinkClick r:id="rId3" tooltip="Opens new window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I-Thou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</a:rPr>
              <a:t>". Martin Buber.</a:t>
            </a:r>
            <a:endParaRPr lang="en-GB" sz="4400" dirty="0">
              <a:solidFill>
                <a:schemeClr val="accent6">
                  <a:lumMod val="50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3976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3E2CA-BC9F-449A-8F81-0441C9D3C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869" y="640080"/>
            <a:ext cx="3659246" cy="286269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JOURNAL WRITING …</a:t>
            </a:r>
          </a:p>
        </p:txBody>
      </p:sp>
      <p:pic>
        <p:nvPicPr>
          <p:cNvPr id="4098" name="Picture 2" descr="White Notebook and Yellow Pencil">
            <a:extLst>
              <a:ext uri="{FF2B5EF4-FFF2-40B4-BE49-F238E27FC236}">
                <a16:creationId xmlns:a16="http://schemas.microsoft.com/office/drawing/2014/main" id="{F54F9CC9-8E59-4974-B7D0-5F69609250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48956" y="2294342"/>
            <a:ext cx="6275667" cy="412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411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See the source image">
            <a:extLst>
              <a:ext uri="{FF2B5EF4-FFF2-40B4-BE49-F238E27FC236}">
                <a16:creationId xmlns:a16="http://schemas.microsoft.com/office/drawing/2014/main" id="{81C97A4F-1476-470A-9EBC-42AE47CED9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7" r="9091" b="17675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316E9A-13D0-4904-82C2-BA6DC464D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3412067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Johari window exercise</a:t>
            </a:r>
            <a:br>
              <a:rPr lang="en-GB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D64A4-E6CE-4979-83E6-B0715777DD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068" y="2438399"/>
            <a:ext cx="3702134" cy="3564467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FFFF"/>
                </a:solidFill>
              </a:rPr>
              <a:t>Self-Awareness/</a:t>
            </a:r>
          </a:p>
          <a:p>
            <a:r>
              <a:rPr lang="en-GB" sz="2800" dirty="0">
                <a:solidFill>
                  <a:srgbClr val="FFFFFF"/>
                </a:solidFill>
              </a:rPr>
              <a:t>Reflective Practice</a:t>
            </a:r>
          </a:p>
          <a:p>
            <a:r>
              <a:rPr lang="en-GB" sz="2800" dirty="0">
                <a:solidFill>
                  <a:srgbClr val="FFFFFF"/>
                </a:solidFill>
              </a:rPr>
              <a:t>10-minute writing exercise: - Journaling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294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ee the source image">
            <a:extLst>
              <a:ext uri="{FF2B5EF4-FFF2-40B4-BE49-F238E27FC236}">
                <a16:creationId xmlns:a16="http://schemas.microsoft.com/office/drawing/2014/main" id="{EE4DA53E-4D09-4546-B6D0-52402000C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0"/>
            <a:ext cx="118887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505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EA2A60B-4A68-490F-8D94-C92C79B017BA}"/>
              </a:ext>
            </a:extLst>
          </p:cNvPr>
          <p:cNvSpPr txBox="1"/>
          <p:nvPr/>
        </p:nvSpPr>
        <p:spPr>
          <a:xfrm>
            <a:off x="128588" y="733246"/>
            <a:ext cx="12063412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your own Johari Windows on a sheet of paper and to fill the panels with: 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Information about yourself you may want to share, or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Aspects of yourself you would like feedback on, or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Areas that you would like to explore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For example, in Panel 1, you could list things that are generally known about you — hobbies etc.  </a:t>
            </a:r>
            <a:b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</a:br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In Panel 2, you could identify feedback you would like to receive about you, traits, mannerisms etc. 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Panel 3 could include aspects of you that you have not told anyone before, but you might be willing to share during a one-to-one or small-group session.</a:t>
            </a:r>
            <a:b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</a:br>
            <a:r>
              <a:rPr lang="en-GB" sz="2800" dirty="0">
                <a:effectLst/>
                <a:latin typeface="Verdana" panose="020B0604030504040204" pitchFamily="34" charset="0"/>
                <a:ea typeface="Times New Roman" panose="02020603050405020304" pitchFamily="18" charset="0"/>
              </a:rPr>
              <a:t>Panel 4 could include areas that you would like to explore in a counselling session or with the help of the group...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335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39469-EB7B-42FB-9038-53F425CA9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>
            <a:normAutofit/>
          </a:bodyPr>
          <a:lstStyle/>
          <a:p>
            <a:r>
              <a:rPr lang="en-GB" dirty="0"/>
              <a:t>Next week: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2649C-D563-4F4E-A132-C711323D90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2074" y="2108201"/>
            <a:ext cx="5983606" cy="3760891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Engage with the posted reading and activities on the Moodle page for our next lesson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4018CD-5846-4A81-ADC8-E1ED9E9DA6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27" r="44794" b="-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237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94110-2B09-40F4-B75D-3407AF7E2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2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Segoe UI" panose="020B0502040204020203" pitchFamily="34" charset="0"/>
              </a:rPr>
              <a:t>Skills practice 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/ </a:t>
            </a:r>
            <a:r>
              <a:rPr lang="en-GB" sz="2400" dirty="0">
                <a:latin typeface="Goudy Old Style" panose="02020502050305020303" pitchFamily="18" charset="0"/>
              </a:rPr>
              <a:t>TRIAD WORK……</a:t>
            </a:r>
          </a:p>
        </p:txBody>
      </p:sp>
      <p:pic>
        <p:nvPicPr>
          <p:cNvPr id="57347" name="Content Placeholder 2">
            <a:extLst>
              <a:ext uri="{FF2B5EF4-FFF2-40B4-BE49-F238E27FC236}">
                <a16:creationId xmlns:a16="http://schemas.microsoft.com/office/drawing/2014/main" id="{59194342-A984-44B4-B064-F85856F0E4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5760" y="2376489"/>
            <a:ext cx="11369040" cy="3917631"/>
          </a:xfrm>
        </p:spPr>
      </p:pic>
    </p:spTree>
    <p:extLst>
      <p:ext uri="{BB962C8B-B14F-4D97-AF65-F5344CB8AC3E}">
        <p14:creationId xmlns:p14="http://schemas.microsoft.com/office/powerpoint/2010/main" val="3155299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E0691-20CA-4AFC-9851-85622D40F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103" y="2123584"/>
            <a:ext cx="3089189" cy="473441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dirty="0">
                <a:solidFill>
                  <a:srgbClr val="FFFFFF"/>
                </a:solidFill>
              </a:rPr>
              <a:t>Reading for next week: Therapeutic presence….</a:t>
            </a:r>
          </a:p>
        </p:txBody>
      </p:sp>
      <p:sp>
        <p:nvSpPr>
          <p:cNvPr id="54275" name="Content Placeholder 2">
            <a:extLst>
              <a:ext uri="{FF2B5EF4-FFF2-40B4-BE49-F238E27FC236}">
                <a16:creationId xmlns:a16="http://schemas.microsoft.com/office/drawing/2014/main" id="{CAE6462A-90BC-4F36-B1A8-709FE4858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258" y="723900"/>
            <a:ext cx="11484210" cy="3252678"/>
          </a:xfrm>
        </p:spPr>
        <p:txBody>
          <a:bodyPr>
            <a:normAutofit/>
          </a:bodyPr>
          <a:lstStyle/>
          <a:p>
            <a:r>
              <a:rPr lang="en-GB" altLang="en-US" sz="5400" dirty="0">
                <a:solidFill>
                  <a:schemeClr val="bg1"/>
                </a:solidFill>
              </a:rPr>
              <a:t>Additional reading:</a:t>
            </a:r>
          </a:p>
          <a:p>
            <a:endParaRPr lang="en-GB" alt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Geller,  S. M  (2013).  Therapeutic Presence as a Foundation for Relational Depth.  In Knox, R., Murphy, D., Wiggins, S., &amp; Cooper, M. (Eds.)., Relational depth: New perspectives and developments. pp. 175-184. Basingstoke: Palgrave [On Moodle]</a:t>
            </a:r>
            <a:endParaRPr lang="en-US" alt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Geller,  S. M., &amp; Greenberg, L. S. (2012). Therapeutic presence: A mindful approach to effective therapy. Washington, DC, US: American Psychological Association</a:t>
            </a:r>
            <a:r>
              <a:rPr lang="en-GB" altLang="en-US" sz="2000" dirty="0"/>
              <a:t>.  </a:t>
            </a:r>
          </a:p>
        </p:txBody>
      </p:sp>
      <p:pic>
        <p:nvPicPr>
          <p:cNvPr id="54276" name="Picture 2">
            <a:extLst>
              <a:ext uri="{FF2B5EF4-FFF2-40B4-BE49-F238E27FC236}">
                <a16:creationId xmlns:a16="http://schemas.microsoft.com/office/drawing/2014/main" id="{6B855916-8658-4418-86FA-D8F1FF23D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258" y="4253024"/>
            <a:ext cx="10946332" cy="209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2962F-9037-4D6D-A404-EDEEF4DE0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/>
              <a:t> CLOSING </a:t>
            </a:r>
            <a:r>
              <a:rPr lang="en-GB" dirty="0"/>
              <a:t>ROUND….</a:t>
            </a:r>
          </a:p>
        </p:txBody>
      </p:sp>
      <p:pic>
        <p:nvPicPr>
          <p:cNvPr id="11267" name="Content Placeholder 4" descr="A group of people sitting at a table&#10;&#10;Description generated with very high confidence">
            <a:extLst>
              <a:ext uri="{FF2B5EF4-FFF2-40B4-BE49-F238E27FC236}">
                <a16:creationId xmlns:a16="http://schemas.microsoft.com/office/drawing/2014/main" id="{C4BC02EA-61AD-499D-BCB9-0E68F20D83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92" y="2229644"/>
            <a:ext cx="11221602" cy="3581400"/>
          </a:xfrm>
        </p:spPr>
      </p:pic>
    </p:spTree>
    <p:extLst>
      <p:ext uri="{BB962C8B-B14F-4D97-AF65-F5344CB8AC3E}">
        <p14:creationId xmlns:p14="http://schemas.microsoft.com/office/powerpoint/2010/main" val="63101447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397</TotalTime>
  <Words>567</Words>
  <Application>Microsoft Office PowerPoint</Application>
  <PresentationFormat>Widescreen</PresentationFormat>
  <Paragraphs>62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</vt:lpstr>
      <vt:lpstr>Calibri</vt:lpstr>
      <vt:lpstr>Georgia Pro Cond Light</vt:lpstr>
      <vt:lpstr>Gill Sans MT</vt:lpstr>
      <vt:lpstr>Goudy Old Style</vt:lpstr>
      <vt:lpstr>Speak Pro</vt:lpstr>
      <vt:lpstr>Symbol</vt:lpstr>
      <vt:lpstr>Times New Roman</vt:lpstr>
      <vt:lpstr>Verdana</vt:lpstr>
      <vt:lpstr>Wingdings</vt:lpstr>
      <vt:lpstr>Wingdings 2</vt:lpstr>
      <vt:lpstr>RetrospectVTI</vt:lpstr>
      <vt:lpstr>Dividend</vt:lpstr>
      <vt:lpstr>REFLEXIVE SKILLS PRACTICE : LESSON 3</vt:lpstr>
      <vt:lpstr>OPENING ROUND….</vt:lpstr>
      <vt:lpstr>The aims of this lesson are to: </vt:lpstr>
      <vt:lpstr>GROUP CONTRACT……</vt:lpstr>
      <vt:lpstr>Working at Relational Depth   </vt:lpstr>
      <vt:lpstr>Working at Relational Depth</vt:lpstr>
      <vt:lpstr>How would you describe relational depth?</vt:lpstr>
      <vt:lpstr>What is relational depth??</vt:lpstr>
      <vt:lpstr>What is relational depth??</vt:lpstr>
      <vt:lpstr>The I/Thou relationship </vt:lpstr>
      <vt:lpstr>What is relational depth??</vt:lpstr>
      <vt:lpstr>JOURNAL WRITING …</vt:lpstr>
      <vt:lpstr>Johari window exercise </vt:lpstr>
      <vt:lpstr>PowerPoint Presentation</vt:lpstr>
      <vt:lpstr>PowerPoint Presentation</vt:lpstr>
      <vt:lpstr>Next week: </vt:lpstr>
      <vt:lpstr>Skills practice / TRIAD WORK……</vt:lpstr>
      <vt:lpstr>Reading for next week: Therapeutic presence….</vt:lpstr>
      <vt:lpstr> CLOSING ROUND….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REFLEXIVE SKILLS PRACTICE : LESSON 2</dc:title>
  <dc:creator>Beverly Cole</dc:creator>
  <cp:lastModifiedBy>Beverly Cole</cp:lastModifiedBy>
  <cp:revision>28</cp:revision>
  <dcterms:created xsi:type="dcterms:W3CDTF">2021-09-20T18:58:12Z</dcterms:created>
  <dcterms:modified xsi:type="dcterms:W3CDTF">2021-10-11T19:05:13Z</dcterms:modified>
</cp:coreProperties>
</file>