
<file path=[Content_Types].xml><?xml version="1.0" encoding="utf-8"?>
<Types xmlns="http://schemas.openxmlformats.org/package/2006/content-types">
  <Default Extension="1" ContentType="image/jpeg"/>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sldIdLst>
    <p:sldId id="263" r:id="rId5"/>
    <p:sldId id="260" r:id="rId6"/>
    <p:sldId id="261" r:id="rId7"/>
    <p:sldId id="262" r:id="rId8"/>
    <p:sldId id="256" r:id="rId9"/>
    <p:sldId id="257" r:id="rId10"/>
    <p:sldId id="258" r:id="rId11"/>
    <p:sldId id="259" r:id="rId12"/>
    <p:sldId id="264" r:id="rId13"/>
    <p:sldId id="265" r:id="rId14"/>
    <p:sldId id="266" r:id="rId15"/>
    <p:sldId id="267" r:id="rId16"/>
    <p:sldId id="268" r:id="rId17"/>
    <p:sldId id="269" r:id="rId18"/>
    <p:sldId id="270" r:id="rId19"/>
    <p:sldId id="271"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54DE5EB-F4EF-4ADF-5376-2A471D01C9D6}" v="448" dt="2025-12-08T11:44:16.54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74" autoAdjust="0"/>
    <p:restoredTop sz="94660"/>
  </p:normalViewPr>
  <p:slideViewPr>
    <p:cSldViewPr snapToGrid="0">
      <p:cViewPr>
        <p:scale>
          <a:sx n="94" d="100"/>
          <a:sy n="94" d="100"/>
        </p:scale>
        <p:origin x="114" y="3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CAA1122-3972-48FB-BD84-0A4E0B866848}"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1C6A7BE-B1DA-4508-BE5A-94A8D53618A6}">
      <dgm:prSet/>
      <dgm:spPr/>
      <dgm:t>
        <a:bodyPr/>
        <a:lstStyle/>
        <a:p>
          <a:r>
            <a:rPr lang="en-US"/>
            <a:t>To solve the problem Gary, Need to be clear when giving instruction </a:t>
          </a:r>
        </a:p>
      </dgm:t>
    </dgm:pt>
    <dgm:pt modelId="{4E8A5EC0-4851-4FE1-B9F8-A7DCF2299E72}" type="parTrans" cxnId="{7A4E16BC-1857-460E-80FE-17CA4B155CD3}">
      <dgm:prSet/>
      <dgm:spPr/>
      <dgm:t>
        <a:bodyPr/>
        <a:lstStyle/>
        <a:p>
          <a:endParaRPr lang="en-US"/>
        </a:p>
      </dgm:t>
    </dgm:pt>
    <dgm:pt modelId="{89C2ECBE-755A-480A-917B-9A403E189238}" type="sibTrans" cxnId="{7A4E16BC-1857-460E-80FE-17CA4B155CD3}">
      <dgm:prSet/>
      <dgm:spPr/>
      <dgm:t>
        <a:bodyPr/>
        <a:lstStyle/>
        <a:p>
          <a:endParaRPr lang="en-US"/>
        </a:p>
      </dgm:t>
    </dgm:pt>
    <dgm:pt modelId="{7B7D2AC5-BE8C-4156-82FD-6D92CAD8E46A}">
      <dgm:prSet/>
      <dgm:spPr/>
      <dgm:t>
        <a:bodyPr/>
        <a:lstStyle/>
        <a:p>
          <a:r>
            <a:rPr lang="en-US"/>
            <a:t>More training for the staff to ensure that they all know what need to be done</a:t>
          </a:r>
        </a:p>
      </dgm:t>
    </dgm:pt>
    <dgm:pt modelId="{AB34D6D1-9622-415D-9345-AE741C52A35A}" type="parTrans" cxnId="{597862F8-933D-4F4D-B039-1142F366EE40}">
      <dgm:prSet/>
      <dgm:spPr/>
      <dgm:t>
        <a:bodyPr/>
        <a:lstStyle/>
        <a:p>
          <a:endParaRPr lang="en-US"/>
        </a:p>
      </dgm:t>
    </dgm:pt>
    <dgm:pt modelId="{5CA7E10E-D899-4333-9846-EE782635AC96}" type="sibTrans" cxnId="{597862F8-933D-4F4D-B039-1142F366EE40}">
      <dgm:prSet/>
      <dgm:spPr/>
      <dgm:t>
        <a:bodyPr/>
        <a:lstStyle/>
        <a:p>
          <a:endParaRPr lang="en-US"/>
        </a:p>
      </dgm:t>
    </dgm:pt>
    <dgm:pt modelId="{C886AF3D-FF3D-45F4-82AB-4A35627AA421}">
      <dgm:prSet/>
      <dgm:spPr/>
      <dgm:t>
        <a:bodyPr/>
        <a:lstStyle/>
        <a:p>
          <a:r>
            <a:rPr lang="en-US"/>
            <a:t>Gary must use a language that the receiver can easily understand </a:t>
          </a:r>
        </a:p>
      </dgm:t>
    </dgm:pt>
    <dgm:pt modelId="{833345CC-EA43-4267-9285-EA849B766138}" type="parTrans" cxnId="{41E0A9F0-18AD-44F7-970E-4ADB16CC906F}">
      <dgm:prSet/>
      <dgm:spPr/>
      <dgm:t>
        <a:bodyPr/>
        <a:lstStyle/>
        <a:p>
          <a:endParaRPr lang="en-US"/>
        </a:p>
      </dgm:t>
    </dgm:pt>
    <dgm:pt modelId="{052D7837-AB50-43A6-8C4F-08AE7BE0F5FB}" type="sibTrans" cxnId="{41E0A9F0-18AD-44F7-970E-4ADB16CC906F}">
      <dgm:prSet/>
      <dgm:spPr/>
      <dgm:t>
        <a:bodyPr/>
        <a:lstStyle/>
        <a:p>
          <a:endParaRPr lang="en-US"/>
        </a:p>
      </dgm:t>
    </dgm:pt>
    <dgm:pt modelId="{E56A00AD-EC14-46EA-B444-D94738E285CD}">
      <dgm:prSet/>
      <dgm:spPr/>
      <dgm:t>
        <a:bodyPr/>
        <a:lstStyle/>
        <a:p>
          <a:r>
            <a:rPr lang="en-US"/>
            <a:t>Maybe have one group leader for each culture groups since most of the staff speaks own languages with few English words in it.</a:t>
          </a:r>
        </a:p>
      </dgm:t>
    </dgm:pt>
    <dgm:pt modelId="{37B675E5-2397-4060-8835-07F9A30E21A5}" type="parTrans" cxnId="{B2001F82-BFC6-454D-95A8-6BC9E570F2D8}">
      <dgm:prSet/>
      <dgm:spPr/>
      <dgm:t>
        <a:bodyPr/>
        <a:lstStyle/>
        <a:p>
          <a:endParaRPr lang="en-US"/>
        </a:p>
      </dgm:t>
    </dgm:pt>
    <dgm:pt modelId="{8CF425B1-4705-4034-9855-3C8DA4238C85}" type="sibTrans" cxnId="{B2001F82-BFC6-454D-95A8-6BC9E570F2D8}">
      <dgm:prSet/>
      <dgm:spPr/>
      <dgm:t>
        <a:bodyPr/>
        <a:lstStyle/>
        <a:p>
          <a:endParaRPr lang="en-US"/>
        </a:p>
      </dgm:t>
    </dgm:pt>
    <dgm:pt modelId="{196A06EE-B07F-4953-9C02-C5C7464C1A4B}" type="pres">
      <dgm:prSet presAssocID="{BCAA1122-3972-48FB-BD84-0A4E0B866848}" presName="root" presStyleCnt="0">
        <dgm:presLayoutVars>
          <dgm:dir/>
          <dgm:resizeHandles val="exact"/>
        </dgm:presLayoutVars>
      </dgm:prSet>
      <dgm:spPr/>
    </dgm:pt>
    <dgm:pt modelId="{667514B8-6ADF-44DE-A90E-DECFC372E3E6}" type="pres">
      <dgm:prSet presAssocID="{31C6A7BE-B1DA-4508-BE5A-94A8D53618A6}" presName="compNode" presStyleCnt="0"/>
      <dgm:spPr/>
    </dgm:pt>
    <dgm:pt modelId="{8DB8AB75-C995-4500-A7CD-CEADB0F3195F}" type="pres">
      <dgm:prSet presAssocID="{31C6A7BE-B1DA-4508-BE5A-94A8D53618A6}" presName="bgRect" presStyleLbl="bgShp" presStyleIdx="0" presStyleCnt="4"/>
      <dgm:spPr/>
    </dgm:pt>
    <dgm:pt modelId="{49A0735E-203A-4B15-98F7-93A0D96C2671}" type="pres">
      <dgm:prSet presAssocID="{31C6A7BE-B1DA-4508-BE5A-94A8D53618A6}"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7732E5EE-F35C-439F-B4EC-321C60417E7F}" type="pres">
      <dgm:prSet presAssocID="{31C6A7BE-B1DA-4508-BE5A-94A8D53618A6}" presName="spaceRect" presStyleCnt="0"/>
      <dgm:spPr/>
    </dgm:pt>
    <dgm:pt modelId="{C0660D7D-F100-4A31-AA54-E9FAF09BEA96}" type="pres">
      <dgm:prSet presAssocID="{31C6A7BE-B1DA-4508-BE5A-94A8D53618A6}" presName="parTx" presStyleLbl="revTx" presStyleIdx="0" presStyleCnt="4">
        <dgm:presLayoutVars>
          <dgm:chMax val="0"/>
          <dgm:chPref val="0"/>
        </dgm:presLayoutVars>
      </dgm:prSet>
      <dgm:spPr/>
    </dgm:pt>
    <dgm:pt modelId="{86397A61-8B8C-440F-B03E-F5F0E92DF876}" type="pres">
      <dgm:prSet presAssocID="{89C2ECBE-755A-480A-917B-9A403E189238}" presName="sibTrans" presStyleCnt="0"/>
      <dgm:spPr/>
    </dgm:pt>
    <dgm:pt modelId="{65673DA5-8227-4FB1-8857-15A9BD9B266A}" type="pres">
      <dgm:prSet presAssocID="{7B7D2AC5-BE8C-4156-82FD-6D92CAD8E46A}" presName="compNode" presStyleCnt="0"/>
      <dgm:spPr/>
    </dgm:pt>
    <dgm:pt modelId="{6A57953C-40BD-4548-8CA9-B6CF1CB8F150}" type="pres">
      <dgm:prSet presAssocID="{7B7D2AC5-BE8C-4156-82FD-6D92CAD8E46A}" presName="bgRect" presStyleLbl="bgShp" presStyleIdx="1" presStyleCnt="4"/>
      <dgm:spPr/>
    </dgm:pt>
    <dgm:pt modelId="{2A98D7FF-729D-4A57-A7B9-23BAFDBC2303}" type="pres">
      <dgm:prSet presAssocID="{7B7D2AC5-BE8C-4156-82FD-6D92CAD8E46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eacher"/>
        </a:ext>
      </dgm:extLst>
    </dgm:pt>
    <dgm:pt modelId="{6361E351-16F5-4E0F-86AC-028C05A2CCA0}" type="pres">
      <dgm:prSet presAssocID="{7B7D2AC5-BE8C-4156-82FD-6D92CAD8E46A}" presName="spaceRect" presStyleCnt="0"/>
      <dgm:spPr/>
    </dgm:pt>
    <dgm:pt modelId="{8D949DEA-4D08-4446-AFE8-07FDFDD9BC3C}" type="pres">
      <dgm:prSet presAssocID="{7B7D2AC5-BE8C-4156-82FD-6D92CAD8E46A}" presName="parTx" presStyleLbl="revTx" presStyleIdx="1" presStyleCnt="4">
        <dgm:presLayoutVars>
          <dgm:chMax val="0"/>
          <dgm:chPref val="0"/>
        </dgm:presLayoutVars>
      </dgm:prSet>
      <dgm:spPr/>
    </dgm:pt>
    <dgm:pt modelId="{029F11FA-A606-4858-B7BB-20802975FB4D}" type="pres">
      <dgm:prSet presAssocID="{5CA7E10E-D899-4333-9846-EE782635AC96}" presName="sibTrans" presStyleCnt="0"/>
      <dgm:spPr/>
    </dgm:pt>
    <dgm:pt modelId="{94542193-A39E-4421-9763-C75F887963DF}" type="pres">
      <dgm:prSet presAssocID="{C886AF3D-FF3D-45F4-82AB-4A35627AA421}" presName="compNode" presStyleCnt="0"/>
      <dgm:spPr/>
    </dgm:pt>
    <dgm:pt modelId="{2E423708-6789-4408-9D27-9EC9F9A03128}" type="pres">
      <dgm:prSet presAssocID="{C886AF3D-FF3D-45F4-82AB-4A35627AA421}" presName="bgRect" presStyleLbl="bgShp" presStyleIdx="2" presStyleCnt="4"/>
      <dgm:spPr/>
    </dgm:pt>
    <dgm:pt modelId="{53B57836-CDCE-4AB7-A71C-4A2D2F8184BE}" type="pres">
      <dgm:prSet presAssocID="{C886AF3D-FF3D-45F4-82AB-4A35627AA421}"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at"/>
        </a:ext>
      </dgm:extLst>
    </dgm:pt>
    <dgm:pt modelId="{5F2F1AF6-D8C2-4BC1-8028-2B7F67F43F9F}" type="pres">
      <dgm:prSet presAssocID="{C886AF3D-FF3D-45F4-82AB-4A35627AA421}" presName="spaceRect" presStyleCnt="0"/>
      <dgm:spPr/>
    </dgm:pt>
    <dgm:pt modelId="{30376447-E329-4C19-A249-D5C023467A37}" type="pres">
      <dgm:prSet presAssocID="{C886AF3D-FF3D-45F4-82AB-4A35627AA421}" presName="parTx" presStyleLbl="revTx" presStyleIdx="2" presStyleCnt="4">
        <dgm:presLayoutVars>
          <dgm:chMax val="0"/>
          <dgm:chPref val="0"/>
        </dgm:presLayoutVars>
      </dgm:prSet>
      <dgm:spPr/>
    </dgm:pt>
    <dgm:pt modelId="{729CC625-BB5B-4DB9-950B-C5737484467B}" type="pres">
      <dgm:prSet presAssocID="{052D7837-AB50-43A6-8C4F-08AE7BE0F5FB}" presName="sibTrans" presStyleCnt="0"/>
      <dgm:spPr/>
    </dgm:pt>
    <dgm:pt modelId="{C8A8E1BA-7AE7-40D9-9E0A-D37931418C1C}" type="pres">
      <dgm:prSet presAssocID="{E56A00AD-EC14-46EA-B444-D94738E285CD}" presName="compNode" presStyleCnt="0"/>
      <dgm:spPr/>
    </dgm:pt>
    <dgm:pt modelId="{C3F4F7DE-7FAF-43A5-ACA0-B159AED9A2AB}" type="pres">
      <dgm:prSet presAssocID="{E56A00AD-EC14-46EA-B444-D94738E285CD}" presName="bgRect" presStyleLbl="bgShp" presStyleIdx="3" presStyleCnt="4"/>
      <dgm:spPr/>
    </dgm:pt>
    <dgm:pt modelId="{895C151B-A568-42A8-A9A9-472F8A63D2E4}" type="pres">
      <dgm:prSet presAssocID="{E56A00AD-EC14-46EA-B444-D94738E285CD}"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ongue"/>
        </a:ext>
      </dgm:extLst>
    </dgm:pt>
    <dgm:pt modelId="{DEB0DE48-07D0-46E9-8025-9ED4DDEA5C94}" type="pres">
      <dgm:prSet presAssocID="{E56A00AD-EC14-46EA-B444-D94738E285CD}" presName="spaceRect" presStyleCnt="0"/>
      <dgm:spPr/>
    </dgm:pt>
    <dgm:pt modelId="{BDC663A1-5698-4A95-ACAE-2242485C77CE}" type="pres">
      <dgm:prSet presAssocID="{E56A00AD-EC14-46EA-B444-D94738E285CD}" presName="parTx" presStyleLbl="revTx" presStyleIdx="3" presStyleCnt="4">
        <dgm:presLayoutVars>
          <dgm:chMax val="0"/>
          <dgm:chPref val="0"/>
        </dgm:presLayoutVars>
      </dgm:prSet>
      <dgm:spPr/>
    </dgm:pt>
  </dgm:ptLst>
  <dgm:cxnLst>
    <dgm:cxn modelId="{B2001F82-BFC6-454D-95A8-6BC9E570F2D8}" srcId="{BCAA1122-3972-48FB-BD84-0A4E0B866848}" destId="{E56A00AD-EC14-46EA-B444-D94738E285CD}" srcOrd="3" destOrd="0" parTransId="{37B675E5-2397-4060-8835-07F9A30E21A5}" sibTransId="{8CF425B1-4705-4034-9855-3C8DA4238C85}"/>
    <dgm:cxn modelId="{5A0C8E9C-FD3C-4244-83BD-3A9F7C4613B4}" type="presOf" srcId="{7B7D2AC5-BE8C-4156-82FD-6D92CAD8E46A}" destId="{8D949DEA-4D08-4446-AFE8-07FDFDD9BC3C}" srcOrd="0" destOrd="0" presId="urn:microsoft.com/office/officeart/2018/2/layout/IconVerticalSolidList"/>
    <dgm:cxn modelId="{81CE8AA7-742B-4BD7-B0F7-8BA86542AA12}" type="presOf" srcId="{BCAA1122-3972-48FB-BD84-0A4E0B866848}" destId="{196A06EE-B07F-4953-9C02-C5C7464C1A4B}" srcOrd="0" destOrd="0" presId="urn:microsoft.com/office/officeart/2018/2/layout/IconVerticalSolidList"/>
    <dgm:cxn modelId="{CD029EA9-6D13-4942-B25E-30435E0CCC39}" type="presOf" srcId="{E56A00AD-EC14-46EA-B444-D94738E285CD}" destId="{BDC663A1-5698-4A95-ACAE-2242485C77CE}" srcOrd="0" destOrd="0" presId="urn:microsoft.com/office/officeart/2018/2/layout/IconVerticalSolidList"/>
    <dgm:cxn modelId="{7A4E16BC-1857-460E-80FE-17CA4B155CD3}" srcId="{BCAA1122-3972-48FB-BD84-0A4E0B866848}" destId="{31C6A7BE-B1DA-4508-BE5A-94A8D53618A6}" srcOrd="0" destOrd="0" parTransId="{4E8A5EC0-4851-4FE1-B9F8-A7DCF2299E72}" sibTransId="{89C2ECBE-755A-480A-917B-9A403E189238}"/>
    <dgm:cxn modelId="{E8CC23C4-33FF-4AE6-8F09-F557F68EE3B3}" type="presOf" srcId="{C886AF3D-FF3D-45F4-82AB-4A35627AA421}" destId="{30376447-E329-4C19-A249-D5C023467A37}" srcOrd="0" destOrd="0" presId="urn:microsoft.com/office/officeart/2018/2/layout/IconVerticalSolidList"/>
    <dgm:cxn modelId="{B54DC4C9-C175-4CCA-9788-A5E51797E026}" type="presOf" srcId="{31C6A7BE-B1DA-4508-BE5A-94A8D53618A6}" destId="{C0660D7D-F100-4A31-AA54-E9FAF09BEA96}" srcOrd="0" destOrd="0" presId="urn:microsoft.com/office/officeart/2018/2/layout/IconVerticalSolidList"/>
    <dgm:cxn modelId="{41E0A9F0-18AD-44F7-970E-4ADB16CC906F}" srcId="{BCAA1122-3972-48FB-BD84-0A4E0B866848}" destId="{C886AF3D-FF3D-45F4-82AB-4A35627AA421}" srcOrd="2" destOrd="0" parTransId="{833345CC-EA43-4267-9285-EA849B766138}" sibTransId="{052D7837-AB50-43A6-8C4F-08AE7BE0F5FB}"/>
    <dgm:cxn modelId="{597862F8-933D-4F4D-B039-1142F366EE40}" srcId="{BCAA1122-3972-48FB-BD84-0A4E0B866848}" destId="{7B7D2AC5-BE8C-4156-82FD-6D92CAD8E46A}" srcOrd="1" destOrd="0" parTransId="{AB34D6D1-9622-415D-9345-AE741C52A35A}" sibTransId="{5CA7E10E-D899-4333-9846-EE782635AC96}"/>
    <dgm:cxn modelId="{B31AED0B-E31C-4179-A9CE-B32D3F4D62A8}" type="presParOf" srcId="{196A06EE-B07F-4953-9C02-C5C7464C1A4B}" destId="{667514B8-6ADF-44DE-A90E-DECFC372E3E6}" srcOrd="0" destOrd="0" presId="urn:microsoft.com/office/officeart/2018/2/layout/IconVerticalSolidList"/>
    <dgm:cxn modelId="{8250774A-175C-4D65-980D-913ECD00077E}" type="presParOf" srcId="{667514B8-6ADF-44DE-A90E-DECFC372E3E6}" destId="{8DB8AB75-C995-4500-A7CD-CEADB0F3195F}" srcOrd="0" destOrd="0" presId="urn:microsoft.com/office/officeart/2018/2/layout/IconVerticalSolidList"/>
    <dgm:cxn modelId="{2656AA1E-EB26-491B-BF08-93052C03A230}" type="presParOf" srcId="{667514B8-6ADF-44DE-A90E-DECFC372E3E6}" destId="{49A0735E-203A-4B15-98F7-93A0D96C2671}" srcOrd="1" destOrd="0" presId="urn:microsoft.com/office/officeart/2018/2/layout/IconVerticalSolidList"/>
    <dgm:cxn modelId="{3BD6296F-F7F5-4F6A-B17F-7BF6C1DCA046}" type="presParOf" srcId="{667514B8-6ADF-44DE-A90E-DECFC372E3E6}" destId="{7732E5EE-F35C-439F-B4EC-321C60417E7F}" srcOrd="2" destOrd="0" presId="urn:microsoft.com/office/officeart/2018/2/layout/IconVerticalSolidList"/>
    <dgm:cxn modelId="{0C264615-2908-4BE1-B37E-AB1B54E54694}" type="presParOf" srcId="{667514B8-6ADF-44DE-A90E-DECFC372E3E6}" destId="{C0660D7D-F100-4A31-AA54-E9FAF09BEA96}" srcOrd="3" destOrd="0" presId="urn:microsoft.com/office/officeart/2018/2/layout/IconVerticalSolidList"/>
    <dgm:cxn modelId="{42A4305F-3949-4FA8-BF31-DBE476D7B133}" type="presParOf" srcId="{196A06EE-B07F-4953-9C02-C5C7464C1A4B}" destId="{86397A61-8B8C-440F-B03E-F5F0E92DF876}" srcOrd="1" destOrd="0" presId="urn:microsoft.com/office/officeart/2018/2/layout/IconVerticalSolidList"/>
    <dgm:cxn modelId="{CD677619-FA8E-460E-9782-321CF4AEDC46}" type="presParOf" srcId="{196A06EE-B07F-4953-9C02-C5C7464C1A4B}" destId="{65673DA5-8227-4FB1-8857-15A9BD9B266A}" srcOrd="2" destOrd="0" presId="urn:microsoft.com/office/officeart/2018/2/layout/IconVerticalSolidList"/>
    <dgm:cxn modelId="{53DE162D-A7E5-4EF8-984D-759626AD313B}" type="presParOf" srcId="{65673DA5-8227-4FB1-8857-15A9BD9B266A}" destId="{6A57953C-40BD-4548-8CA9-B6CF1CB8F150}" srcOrd="0" destOrd="0" presId="urn:microsoft.com/office/officeart/2018/2/layout/IconVerticalSolidList"/>
    <dgm:cxn modelId="{EFA8051D-E7B6-4A03-9E6D-E139345E3000}" type="presParOf" srcId="{65673DA5-8227-4FB1-8857-15A9BD9B266A}" destId="{2A98D7FF-729D-4A57-A7B9-23BAFDBC2303}" srcOrd="1" destOrd="0" presId="urn:microsoft.com/office/officeart/2018/2/layout/IconVerticalSolidList"/>
    <dgm:cxn modelId="{37CB2F08-5FE6-4438-9268-268D1359ACA1}" type="presParOf" srcId="{65673DA5-8227-4FB1-8857-15A9BD9B266A}" destId="{6361E351-16F5-4E0F-86AC-028C05A2CCA0}" srcOrd="2" destOrd="0" presId="urn:microsoft.com/office/officeart/2018/2/layout/IconVerticalSolidList"/>
    <dgm:cxn modelId="{E78C85D1-0245-4BE7-AB74-84DD16945DD8}" type="presParOf" srcId="{65673DA5-8227-4FB1-8857-15A9BD9B266A}" destId="{8D949DEA-4D08-4446-AFE8-07FDFDD9BC3C}" srcOrd="3" destOrd="0" presId="urn:microsoft.com/office/officeart/2018/2/layout/IconVerticalSolidList"/>
    <dgm:cxn modelId="{FB470294-720B-4B41-BA0E-EE7425991559}" type="presParOf" srcId="{196A06EE-B07F-4953-9C02-C5C7464C1A4B}" destId="{029F11FA-A606-4858-B7BB-20802975FB4D}" srcOrd="3" destOrd="0" presId="urn:microsoft.com/office/officeart/2018/2/layout/IconVerticalSolidList"/>
    <dgm:cxn modelId="{1D5CFDB2-3683-4A06-98D2-2E6BB24AB7C0}" type="presParOf" srcId="{196A06EE-B07F-4953-9C02-C5C7464C1A4B}" destId="{94542193-A39E-4421-9763-C75F887963DF}" srcOrd="4" destOrd="0" presId="urn:microsoft.com/office/officeart/2018/2/layout/IconVerticalSolidList"/>
    <dgm:cxn modelId="{35D2FC4B-084E-4650-B6A6-E2CAB47B97B1}" type="presParOf" srcId="{94542193-A39E-4421-9763-C75F887963DF}" destId="{2E423708-6789-4408-9D27-9EC9F9A03128}" srcOrd="0" destOrd="0" presId="urn:microsoft.com/office/officeart/2018/2/layout/IconVerticalSolidList"/>
    <dgm:cxn modelId="{DC18EA48-CA93-4D59-9B57-48B9C97EC406}" type="presParOf" srcId="{94542193-A39E-4421-9763-C75F887963DF}" destId="{53B57836-CDCE-4AB7-A71C-4A2D2F8184BE}" srcOrd="1" destOrd="0" presId="urn:microsoft.com/office/officeart/2018/2/layout/IconVerticalSolidList"/>
    <dgm:cxn modelId="{01A88E4A-9840-4F06-A325-4EDFCAB7A5FE}" type="presParOf" srcId="{94542193-A39E-4421-9763-C75F887963DF}" destId="{5F2F1AF6-D8C2-4BC1-8028-2B7F67F43F9F}" srcOrd="2" destOrd="0" presId="urn:microsoft.com/office/officeart/2018/2/layout/IconVerticalSolidList"/>
    <dgm:cxn modelId="{5477971F-B216-4178-A60D-10D6CC6AD597}" type="presParOf" srcId="{94542193-A39E-4421-9763-C75F887963DF}" destId="{30376447-E329-4C19-A249-D5C023467A37}" srcOrd="3" destOrd="0" presId="urn:microsoft.com/office/officeart/2018/2/layout/IconVerticalSolidList"/>
    <dgm:cxn modelId="{EB76EDDA-809C-4C85-B68A-DDB18A8AB3F3}" type="presParOf" srcId="{196A06EE-B07F-4953-9C02-C5C7464C1A4B}" destId="{729CC625-BB5B-4DB9-950B-C5737484467B}" srcOrd="5" destOrd="0" presId="urn:microsoft.com/office/officeart/2018/2/layout/IconVerticalSolidList"/>
    <dgm:cxn modelId="{142BD5C4-DC38-4DDF-9661-6AF635E62D6A}" type="presParOf" srcId="{196A06EE-B07F-4953-9C02-C5C7464C1A4B}" destId="{C8A8E1BA-7AE7-40D9-9E0A-D37931418C1C}" srcOrd="6" destOrd="0" presId="urn:microsoft.com/office/officeart/2018/2/layout/IconVerticalSolidList"/>
    <dgm:cxn modelId="{8239D023-FFD6-4E45-A9D1-161F76B159E9}" type="presParOf" srcId="{C8A8E1BA-7AE7-40D9-9E0A-D37931418C1C}" destId="{C3F4F7DE-7FAF-43A5-ACA0-B159AED9A2AB}" srcOrd="0" destOrd="0" presId="urn:microsoft.com/office/officeart/2018/2/layout/IconVerticalSolidList"/>
    <dgm:cxn modelId="{CCFB09B4-508C-4C93-8429-D158D9D0BB88}" type="presParOf" srcId="{C8A8E1BA-7AE7-40D9-9E0A-D37931418C1C}" destId="{895C151B-A568-42A8-A9A9-472F8A63D2E4}" srcOrd="1" destOrd="0" presId="urn:microsoft.com/office/officeart/2018/2/layout/IconVerticalSolidList"/>
    <dgm:cxn modelId="{02A3C8DD-8F56-494F-8275-B2EE492E1C08}" type="presParOf" srcId="{C8A8E1BA-7AE7-40D9-9E0A-D37931418C1C}" destId="{DEB0DE48-07D0-46E9-8025-9ED4DDEA5C94}" srcOrd="2" destOrd="0" presId="urn:microsoft.com/office/officeart/2018/2/layout/IconVerticalSolidList"/>
    <dgm:cxn modelId="{342B55D8-6F58-48D2-A3B4-642FB71F60C2}" type="presParOf" srcId="{C8A8E1BA-7AE7-40D9-9E0A-D37931418C1C}" destId="{BDC663A1-5698-4A95-ACAE-2242485C77C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B8AB75-C995-4500-A7CD-CEADB0F3195F}">
      <dsp:nvSpPr>
        <dsp:cNvPr id="0" name=""/>
        <dsp:cNvSpPr/>
      </dsp:nvSpPr>
      <dsp:spPr>
        <a:xfrm>
          <a:off x="0" y="2001"/>
          <a:ext cx="6692813" cy="101456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A0735E-203A-4B15-98F7-93A0D96C2671}">
      <dsp:nvSpPr>
        <dsp:cNvPr id="0" name=""/>
        <dsp:cNvSpPr/>
      </dsp:nvSpPr>
      <dsp:spPr>
        <a:xfrm>
          <a:off x="306906" y="230279"/>
          <a:ext cx="558011" cy="5580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0660D7D-F100-4A31-AA54-E9FAF09BEA96}">
      <dsp:nvSpPr>
        <dsp:cNvPr id="0" name=""/>
        <dsp:cNvSpPr/>
      </dsp:nvSpPr>
      <dsp:spPr>
        <a:xfrm>
          <a:off x="1171823" y="2001"/>
          <a:ext cx="5520990" cy="10145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375" tIns="107375" rIns="107375" bIns="107375" numCol="1" spcCol="1270" anchor="ctr" anchorCtr="0">
          <a:noAutofit/>
        </a:bodyPr>
        <a:lstStyle/>
        <a:p>
          <a:pPr marL="0" lvl="0" indent="0" algn="l" defTabSz="889000">
            <a:lnSpc>
              <a:spcPct val="90000"/>
            </a:lnSpc>
            <a:spcBef>
              <a:spcPct val="0"/>
            </a:spcBef>
            <a:spcAft>
              <a:spcPct val="35000"/>
            </a:spcAft>
            <a:buNone/>
          </a:pPr>
          <a:r>
            <a:rPr lang="en-US" sz="2000" kern="1200"/>
            <a:t>To solve the problem Gary, Need to be clear when giving instruction </a:t>
          </a:r>
        </a:p>
      </dsp:txBody>
      <dsp:txXfrm>
        <a:off x="1171823" y="2001"/>
        <a:ext cx="5520990" cy="1014565"/>
      </dsp:txXfrm>
    </dsp:sp>
    <dsp:sp modelId="{6A57953C-40BD-4548-8CA9-B6CF1CB8F150}">
      <dsp:nvSpPr>
        <dsp:cNvPr id="0" name=""/>
        <dsp:cNvSpPr/>
      </dsp:nvSpPr>
      <dsp:spPr>
        <a:xfrm>
          <a:off x="0" y="1270208"/>
          <a:ext cx="6692813" cy="101456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98D7FF-729D-4A57-A7B9-23BAFDBC2303}">
      <dsp:nvSpPr>
        <dsp:cNvPr id="0" name=""/>
        <dsp:cNvSpPr/>
      </dsp:nvSpPr>
      <dsp:spPr>
        <a:xfrm>
          <a:off x="306906" y="1498486"/>
          <a:ext cx="558011" cy="55801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D949DEA-4D08-4446-AFE8-07FDFDD9BC3C}">
      <dsp:nvSpPr>
        <dsp:cNvPr id="0" name=""/>
        <dsp:cNvSpPr/>
      </dsp:nvSpPr>
      <dsp:spPr>
        <a:xfrm>
          <a:off x="1171823" y="1270208"/>
          <a:ext cx="5520990" cy="10145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375" tIns="107375" rIns="107375" bIns="107375" numCol="1" spcCol="1270" anchor="ctr" anchorCtr="0">
          <a:noAutofit/>
        </a:bodyPr>
        <a:lstStyle/>
        <a:p>
          <a:pPr marL="0" lvl="0" indent="0" algn="l" defTabSz="889000">
            <a:lnSpc>
              <a:spcPct val="90000"/>
            </a:lnSpc>
            <a:spcBef>
              <a:spcPct val="0"/>
            </a:spcBef>
            <a:spcAft>
              <a:spcPct val="35000"/>
            </a:spcAft>
            <a:buNone/>
          </a:pPr>
          <a:r>
            <a:rPr lang="en-US" sz="2000" kern="1200"/>
            <a:t>More training for the staff to ensure that they all know what need to be done</a:t>
          </a:r>
        </a:p>
      </dsp:txBody>
      <dsp:txXfrm>
        <a:off x="1171823" y="1270208"/>
        <a:ext cx="5520990" cy="1014565"/>
      </dsp:txXfrm>
    </dsp:sp>
    <dsp:sp modelId="{2E423708-6789-4408-9D27-9EC9F9A03128}">
      <dsp:nvSpPr>
        <dsp:cNvPr id="0" name=""/>
        <dsp:cNvSpPr/>
      </dsp:nvSpPr>
      <dsp:spPr>
        <a:xfrm>
          <a:off x="0" y="2538415"/>
          <a:ext cx="6692813" cy="101456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B57836-CDCE-4AB7-A71C-4A2D2F8184BE}">
      <dsp:nvSpPr>
        <dsp:cNvPr id="0" name=""/>
        <dsp:cNvSpPr/>
      </dsp:nvSpPr>
      <dsp:spPr>
        <a:xfrm>
          <a:off x="306906" y="2766692"/>
          <a:ext cx="558011" cy="55801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0376447-E329-4C19-A249-D5C023467A37}">
      <dsp:nvSpPr>
        <dsp:cNvPr id="0" name=""/>
        <dsp:cNvSpPr/>
      </dsp:nvSpPr>
      <dsp:spPr>
        <a:xfrm>
          <a:off x="1171823" y="2538415"/>
          <a:ext cx="5520990" cy="10145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375" tIns="107375" rIns="107375" bIns="107375" numCol="1" spcCol="1270" anchor="ctr" anchorCtr="0">
          <a:noAutofit/>
        </a:bodyPr>
        <a:lstStyle/>
        <a:p>
          <a:pPr marL="0" lvl="0" indent="0" algn="l" defTabSz="889000">
            <a:lnSpc>
              <a:spcPct val="90000"/>
            </a:lnSpc>
            <a:spcBef>
              <a:spcPct val="0"/>
            </a:spcBef>
            <a:spcAft>
              <a:spcPct val="35000"/>
            </a:spcAft>
            <a:buNone/>
          </a:pPr>
          <a:r>
            <a:rPr lang="en-US" sz="2000" kern="1200"/>
            <a:t>Gary must use a language that the receiver can easily understand </a:t>
          </a:r>
        </a:p>
      </dsp:txBody>
      <dsp:txXfrm>
        <a:off x="1171823" y="2538415"/>
        <a:ext cx="5520990" cy="1014565"/>
      </dsp:txXfrm>
    </dsp:sp>
    <dsp:sp modelId="{C3F4F7DE-7FAF-43A5-ACA0-B159AED9A2AB}">
      <dsp:nvSpPr>
        <dsp:cNvPr id="0" name=""/>
        <dsp:cNvSpPr/>
      </dsp:nvSpPr>
      <dsp:spPr>
        <a:xfrm>
          <a:off x="0" y="3806622"/>
          <a:ext cx="6692813" cy="101456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5C151B-A568-42A8-A9A9-472F8A63D2E4}">
      <dsp:nvSpPr>
        <dsp:cNvPr id="0" name=""/>
        <dsp:cNvSpPr/>
      </dsp:nvSpPr>
      <dsp:spPr>
        <a:xfrm>
          <a:off x="306906" y="4034899"/>
          <a:ext cx="558011" cy="55801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DC663A1-5698-4A95-ACAE-2242485C77CE}">
      <dsp:nvSpPr>
        <dsp:cNvPr id="0" name=""/>
        <dsp:cNvSpPr/>
      </dsp:nvSpPr>
      <dsp:spPr>
        <a:xfrm>
          <a:off x="1171823" y="3806622"/>
          <a:ext cx="5520990" cy="10145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375" tIns="107375" rIns="107375" bIns="107375" numCol="1" spcCol="1270" anchor="ctr" anchorCtr="0">
          <a:noAutofit/>
        </a:bodyPr>
        <a:lstStyle/>
        <a:p>
          <a:pPr marL="0" lvl="0" indent="0" algn="l" defTabSz="889000">
            <a:lnSpc>
              <a:spcPct val="90000"/>
            </a:lnSpc>
            <a:spcBef>
              <a:spcPct val="0"/>
            </a:spcBef>
            <a:spcAft>
              <a:spcPct val="35000"/>
            </a:spcAft>
            <a:buNone/>
          </a:pPr>
          <a:r>
            <a:rPr lang="en-US" sz="2000" kern="1200"/>
            <a:t>Maybe have one group leader for each culture groups since most of the staff speaks own languages with few English words in it.</a:t>
          </a:r>
        </a:p>
      </dsp:txBody>
      <dsp:txXfrm>
        <a:off x="1171823" y="3806622"/>
        <a:ext cx="5520990" cy="101456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A54C80-263E-416B-A8E0-580EDEADCBDC}" type="datetimeFigureOut">
              <a:rPr lang="en-US" dirty="0"/>
              <a:t>12/8/2025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2A54C80-263E-416B-A8E0-580EDEADCBDC}" type="datetimeFigureOut">
              <a:rPr lang="en-US" dirty="0"/>
              <a:t>12/8/2025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12/8/2025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12/8/2025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12/8/2025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12/8/2025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12/8/2025</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12/8/2025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12/8/2025</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5" r:id="rId2"/>
    <p:sldLayoutId id="2147483651" r:id="rId3"/>
    <p:sldLayoutId id="2147483666" r:id="rId4"/>
    <p:sldLayoutId id="2147483653" r:id="rId5"/>
    <p:sldLayoutId id="2147483654" r:id="rId6"/>
    <p:sldLayoutId id="2147483655" r:id="rId7"/>
    <p:sldLayoutId id="2147483667" r:id="rId8"/>
    <p:sldLayoutId id="2147483657" r:id="rId9"/>
    <p:sldLayoutId id="2147483660" r:id="rId10"/>
    <p:sldLayoutId id="2147483661" r:id="rId11"/>
    <p:sldLayoutId id="2147483662" r:id="rId12"/>
    <p:sldLayoutId id="2147483663" r:id="rId13"/>
    <p:sldLayoutId id="2147483664" r:id="rId14"/>
    <p:sldLayoutId id="2147483668"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rawpixel.com/search/psychology" TargetMode="External"/><Relationship Id="rId2" Type="http://schemas.openxmlformats.org/officeDocument/2006/relationships/image" Target="../media/image2.1"/><Relationship Id="rId1" Type="http://schemas.openxmlformats.org/officeDocument/2006/relationships/slideLayout" Target="../slideLayouts/slideLayout1.xml"/><Relationship Id="rId5" Type="http://schemas.openxmlformats.org/officeDocument/2006/relationships/hyperlink" Target="https://www.flickr.com/photos/155190813@N02/40009524663" TargetMode="External"/><Relationship Id="rId4" Type="http://schemas.openxmlformats.org/officeDocument/2006/relationships/image" Target="../media/image3.jpg"/></Relationships>
</file>

<file path=ppt/slides/_rels/slide6.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hyperlink" Target="https://svgsilh.com/image/2773336.html"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A5AFB369-4673-4727-A7CD-D86AFE0AE06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10" name="Freeform 14">
              <a:extLst>
                <a:ext uri="{FF2B5EF4-FFF2-40B4-BE49-F238E27FC236}">
                  <a16:creationId xmlns:a16="http://schemas.microsoft.com/office/drawing/2014/main" id="{50709826-4D6B-4A97-8DB3-5DA1666262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1" name="Straight Connector 10">
              <a:extLst>
                <a:ext uri="{FF2B5EF4-FFF2-40B4-BE49-F238E27FC236}">
                  <a16:creationId xmlns:a16="http://schemas.microsoft.com/office/drawing/2014/main" id="{47263F58-6EE6-45B3-9BF2-C0BD5D30A5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5197CE03-EB81-4718-BEA1-C2D488961E5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A3451629-72D6-4E33-A99A-40FAF7445D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E04F0FD4-BCD5-4435-A6B5-A2E69303B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DE110F09-1C81-4E73-B5E9-D857CD879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273A9C01-06BD-4E8E-8BBF-2E2A9ECF49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8">
              <a:extLst>
                <a:ext uri="{FF2B5EF4-FFF2-40B4-BE49-F238E27FC236}">
                  <a16:creationId xmlns:a16="http://schemas.microsoft.com/office/drawing/2014/main" id="{B206C9B2-27BE-4B6F-A4D0-485FBBEB58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9">
              <a:extLst>
                <a:ext uri="{FF2B5EF4-FFF2-40B4-BE49-F238E27FC236}">
                  <a16:creationId xmlns:a16="http://schemas.microsoft.com/office/drawing/2014/main" id="{2E7D673E-0C5C-4F2B-B46E-3E9286B9E8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F0F78B34-9B26-4CA9-B8F0-B9638730F9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4" name="Picture 3" descr="An airplane flying above clouds&#10;&#10;AI-generated content may be incorrect.">
            <a:extLst>
              <a:ext uri="{FF2B5EF4-FFF2-40B4-BE49-F238E27FC236}">
                <a16:creationId xmlns:a16="http://schemas.microsoft.com/office/drawing/2014/main" id="{155B0C59-A008-3ED8-00E2-197EB43F14E1}"/>
              </a:ext>
            </a:extLst>
          </p:cNvPr>
          <p:cNvPicPr>
            <a:picLocks noChangeAspect="1"/>
          </p:cNvPicPr>
          <p:nvPr/>
        </p:nvPicPr>
        <p:blipFill>
          <a:blip r:embed="rId2">
            <a:duotone>
              <a:prstClr val="black"/>
              <a:prstClr val="white"/>
            </a:duotone>
          </a:blip>
          <a:srcRect l="4251" t="22409" r="4841" b="1"/>
          <a:stretch>
            <a:fillRect/>
          </a:stretch>
        </p:blipFill>
        <p:spPr>
          <a:xfrm>
            <a:off x="5097780" y="-1"/>
            <a:ext cx="7091044" cy="6858001"/>
          </a:xfrm>
          <a:custGeom>
            <a:avLst/>
            <a:gdLst/>
            <a:ahLst/>
            <a:cxnLst/>
            <a:rect l="l" t="t" r="r" b="b"/>
            <a:pathLst>
              <a:path w="7091044" h="6858001">
                <a:moveTo>
                  <a:pt x="405750" y="0"/>
                </a:moveTo>
                <a:lnTo>
                  <a:pt x="7091044" y="0"/>
                </a:lnTo>
                <a:lnTo>
                  <a:pt x="7091044" y="6858001"/>
                </a:lnTo>
                <a:lnTo>
                  <a:pt x="53572" y="6858001"/>
                </a:lnTo>
                <a:lnTo>
                  <a:pt x="1828991" y="4521201"/>
                </a:lnTo>
                <a:close/>
                <a:moveTo>
                  <a:pt x="0" y="0"/>
                </a:moveTo>
                <a:lnTo>
                  <a:pt x="405750" y="0"/>
                </a:lnTo>
                <a:lnTo>
                  <a:pt x="0" y="434"/>
                </a:lnTo>
                <a:close/>
              </a:path>
            </a:pathLst>
          </a:custGeom>
        </p:spPr>
      </p:pic>
      <p:sp>
        <p:nvSpPr>
          <p:cNvPr id="2" name="Title 1">
            <a:extLst>
              <a:ext uri="{FF2B5EF4-FFF2-40B4-BE49-F238E27FC236}">
                <a16:creationId xmlns:a16="http://schemas.microsoft.com/office/drawing/2014/main" id="{BCB7441A-1254-ABCF-0BEC-E5A65D517278}"/>
              </a:ext>
            </a:extLst>
          </p:cNvPr>
          <p:cNvSpPr>
            <a:spLocks noGrp="1"/>
          </p:cNvSpPr>
          <p:nvPr>
            <p:ph type="title"/>
          </p:nvPr>
        </p:nvSpPr>
        <p:spPr>
          <a:xfrm>
            <a:off x="668866" y="1678666"/>
            <a:ext cx="5123515" cy="2369093"/>
          </a:xfrm>
        </p:spPr>
        <p:txBody>
          <a:bodyPr vert="horz" lIns="91440" tIns="45720" rIns="91440" bIns="45720" rtlCol="0" anchor="b">
            <a:normAutofit/>
          </a:bodyPr>
          <a:lstStyle/>
          <a:p>
            <a:pPr algn="r"/>
            <a:r>
              <a:rPr lang="en-US" sz="4800" dirty="0"/>
              <a:t>FLIGTH FOOD LTD </a:t>
            </a:r>
            <a:br>
              <a:rPr lang="en-US" sz="4800"/>
            </a:br>
            <a:endParaRPr lang="en-US" sz="4800"/>
          </a:p>
        </p:txBody>
      </p:sp>
      <p:cxnSp>
        <p:nvCxnSpPr>
          <p:cNvPr id="21" name="Straight Connector 20">
            <a:extLst>
              <a:ext uri="{FF2B5EF4-FFF2-40B4-BE49-F238E27FC236}">
                <a16:creationId xmlns:a16="http://schemas.microsoft.com/office/drawing/2014/main" id="{27A85E05-9D34-4977-8352-DB395699744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a:extLst>
              <a:ext uri="{FF2B5EF4-FFF2-40B4-BE49-F238E27FC236}">
                <a16:creationId xmlns:a16="http://schemas.microsoft.com/office/drawing/2014/main" id="{5CDED616-E554-4DB6-9F28-08F38A64A94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5" name="Rectangle 23">
            <a:extLst>
              <a:ext uri="{FF2B5EF4-FFF2-40B4-BE49-F238E27FC236}">
                <a16:creationId xmlns:a16="http://schemas.microsoft.com/office/drawing/2014/main" id="{8CDA3497-1EDA-4EB3-9C27-4D9835D30A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5">
            <a:extLst>
              <a:ext uri="{FF2B5EF4-FFF2-40B4-BE49-F238E27FC236}">
                <a16:creationId xmlns:a16="http://schemas.microsoft.com/office/drawing/2014/main" id="{41F9764E-9AA0-49A3-9EA2-885EE99140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4">
            <a:extLst>
              <a:ext uri="{FF2B5EF4-FFF2-40B4-BE49-F238E27FC236}">
                <a16:creationId xmlns:a16="http://schemas.microsoft.com/office/drawing/2014/main" id="{FA3A4F4A-4DC4-43F2-AC2D-06211A812F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Rectangle 27">
            <a:extLst>
              <a:ext uri="{FF2B5EF4-FFF2-40B4-BE49-F238E27FC236}">
                <a16:creationId xmlns:a16="http://schemas.microsoft.com/office/drawing/2014/main" id="{84CFB374-B343-457A-B567-B4D784B1FE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Rectangle 28">
            <a:extLst>
              <a:ext uri="{FF2B5EF4-FFF2-40B4-BE49-F238E27FC236}">
                <a16:creationId xmlns:a16="http://schemas.microsoft.com/office/drawing/2014/main" id="{0597FEEE-1E11-4396-BB69-B43FA92F9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Rectangle 29">
            <a:extLst>
              <a:ext uri="{FF2B5EF4-FFF2-40B4-BE49-F238E27FC236}">
                <a16:creationId xmlns:a16="http://schemas.microsoft.com/office/drawing/2014/main" id="{A2DB2F81-3E68-4044-B7C2-03DEEC50D8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7" name="Isosceles Triangle 29">
            <a:extLst>
              <a:ext uri="{FF2B5EF4-FFF2-40B4-BE49-F238E27FC236}">
                <a16:creationId xmlns:a16="http://schemas.microsoft.com/office/drawing/2014/main" id="{DC2F7294-2397-4C96-AB1E-E66CDEA3B5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7033721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B1F150-AAD1-D07E-1B6A-C8152DE159A8}"/>
              </a:ext>
            </a:extLst>
          </p:cNvPr>
          <p:cNvSpPr>
            <a:spLocks noGrp="1"/>
          </p:cNvSpPr>
          <p:nvPr>
            <p:ph type="title"/>
          </p:nvPr>
        </p:nvSpPr>
        <p:spPr/>
        <p:txBody>
          <a:bodyPr/>
          <a:lstStyle/>
          <a:p>
            <a:r>
              <a:rPr lang="en-US" dirty="0"/>
              <a:t> Introduction </a:t>
            </a:r>
          </a:p>
        </p:txBody>
      </p:sp>
      <p:sp>
        <p:nvSpPr>
          <p:cNvPr id="3" name="Content Placeholder 2">
            <a:extLst>
              <a:ext uri="{FF2B5EF4-FFF2-40B4-BE49-F238E27FC236}">
                <a16:creationId xmlns:a16="http://schemas.microsoft.com/office/drawing/2014/main" id="{975088DD-C235-79FD-5A2F-2487EE06DDD7}"/>
              </a:ext>
            </a:extLst>
          </p:cNvPr>
          <p:cNvSpPr>
            <a:spLocks noGrp="1"/>
          </p:cNvSpPr>
          <p:nvPr>
            <p:ph idx="1"/>
          </p:nvPr>
        </p:nvSpPr>
        <p:spPr/>
        <p:txBody>
          <a:bodyPr vert="horz" lIns="91440" tIns="45720" rIns="91440" bIns="45720" rtlCol="0" anchor="t">
            <a:normAutofit/>
          </a:bodyPr>
          <a:lstStyle/>
          <a:p>
            <a:r>
              <a:rPr lang="en-US" sz="2000" dirty="0">
                <a:solidFill>
                  <a:srgbClr val="000000"/>
                </a:solidFill>
                <a:latin typeface="Aptos"/>
              </a:rPr>
              <a:t> We all represent a company called Hear Me Now who, have been called In to help  Flight Foods with their on going customer complaints.</a:t>
            </a:r>
            <a:endParaRPr lang="en-US" sz="2000"/>
          </a:p>
          <a:p>
            <a:r>
              <a:rPr lang="en-US" sz="2000" dirty="0">
                <a:solidFill>
                  <a:srgbClr val="000000"/>
                </a:solidFill>
                <a:latin typeface="Aptos"/>
              </a:rPr>
              <a:t>Overview of the case</a:t>
            </a:r>
            <a:endParaRPr lang="en-US" sz="2000"/>
          </a:p>
          <a:p>
            <a:r>
              <a:rPr lang="en-US" sz="2000" dirty="0">
                <a:solidFill>
                  <a:srgbClr val="000000"/>
                </a:solidFill>
                <a:latin typeface="Aptos"/>
              </a:rPr>
              <a:t>Main communication problems</a:t>
            </a:r>
            <a:endParaRPr lang="en-US" sz="2000"/>
          </a:p>
          <a:p>
            <a:r>
              <a:rPr lang="en-US" sz="2000" dirty="0">
                <a:solidFill>
                  <a:srgbClr val="000000"/>
                </a:solidFill>
                <a:latin typeface="Aptos"/>
              </a:rPr>
              <a:t>Our groups focus areas</a:t>
            </a:r>
            <a:endParaRPr lang="en-US" dirty="0"/>
          </a:p>
        </p:txBody>
      </p:sp>
    </p:spTree>
    <p:extLst>
      <p:ext uri="{BB962C8B-B14F-4D97-AF65-F5344CB8AC3E}">
        <p14:creationId xmlns:p14="http://schemas.microsoft.com/office/powerpoint/2010/main" val="20889046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935332-5197-C2C4-73BA-A422362B3448}"/>
              </a:ext>
            </a:extLst>
          </p:cNvPr>
          <p:cNvSpPr>
            <a:spLocks noGrp="1"/>
          </p:cNvSpPr>
          <p:nvPr>
            <p:ph type="title"/>
          </p:nvPr>
        </p:nvSpPr>
        <p:spPr/>
        <p:txBody>
          <a:bodyPr/>
          <a:lstStyle/>
          <a:p>
            <a:r>
              <a:rPr lang="en-US" dirty="0"/>
              <a:t>Overview </a:t>
            </a:r>
          </a:p>
        </p:txBody>
      </p:sp>
      <p:sp>
        <p:nvSpPr>
          <p:cNvPr id="3" name="Content Placeholder 2">
            <a:extLst>
              <a:ext uri="{FF2B5EF4-FFF2-40B4-BE49-F238E27FC236}">
                <a16:creationId xmlns:a16="http://schemas.microsoft.com/office/drawing/2014/main" id="{674DC3B6-AB05-6E98-D851-C8997FA3EA8C}"/>
              </a:ext>
            </a:extLst>
          </p:cNvPr>
          <p:cNvSpPr>
            <a:spLocks noGrp="1"/>
          </p:cNvSpPr>
          <p:nvPr>
            <p:ph idx="1"/>
          </p:nvPr>
        </p:nvSpPr>
        <p:spPr/>
        <p:txBody>
          <a:bodyPr vert="horz" lIns="91440" tIns="45720" rIns="91440" bIns="45720" rtlCol="0" anchor="t">
            <a:normAutofit/>
          </a:bodyPr>
          <a:lstStyle/>
          <a:p>
            <a:r>
              <a:rPr lang="en-US" dirty="0">
                <a:solidFill>
                  <a:srgbClr val="404040"/>
                </a:solidFill>
                <a:latin typeface="Trebuchet MS"/>
              </a:rPr>
              <a:t>1. Introduction Tony Bennett</a:t>
            </a:r>
          </a:p>
          <a:p>
            <a:r>
              <a:rPr lang="en-US" dirty="0">
                <a:solidFill>
                  <a:srgbClr val="404040"/>
                </a:solidFill>
                <a:latin typeface="Trebuchet MS"/>
              </a:rPr>
              <a:t>2. Noise -Daisy  </a:t>
            </a:r>
            <a:r>
              <a:rPr lang="en-US" dirty="0" err="1">
                <a:solidFill>
                  <a:srgbClr val="404040"/>
                </a:solidFill>
                <a:latin typeface="Trebuchet MS"/>
              </a:rPr>
              <a:t>Igbanibo</a:t>
            </a:r>
            <a:r>
              <a:rPr lang="en-US" dirty="0">
                <a:solidFill>
                  <a:srgbClr val="404040"/>
                </a:solidFill>
                <a:latin typeface="Trebuchet MS"/>
              </a:rPr>
              <a:t> 2440387</a:t>
            </a:r>
            <a:endParaRPr lang="en-US" dirty="0"/>
          </a:p>
          <a:p>
            <a:r>
              <a:rPr lang="en-US" dirty="0">
                <a:solidFill>
                  <a:srgbClr val="404040"/>
                </a:solidFill>
                <a:latin typeface="Trebuchet MS"/>
              </a:rPr>
              <a:t>3. Age - 2 Fati </a:t>
            </a:r>
            <a:r>
              <a:rPr lang="en-US" dirty="0" err="1">
                <a:solidFill>
                  <a:srgbClr val="404040"/>
                </a:solidFill>
                <a:latin typeface="Trebuchet MS"/>
              </a:rPr>
              <a:t>SheekhuSen</a:t>
            </a:r>
            <a:r>
              <a:rPr lang="en-US" dirty="0">
                <a:solidFill>
                  <a:srgbClr val="404040"/>
                </a:solidFill>
                <a:latin typeface="Trebuchet MS"/>
              </a:rPr>
              <a:t> 2334373</a:t>
            </a:r>
            <a:endParaRPr lang="en-US" dirty="0"/>
          </a:p>
          <a:p>
            <a:r>
              <a:rPr lang="en-US" dirty="0">
                <a:solidFill>
                  <a:srgbClr val="404040"/>
                </a:solidFill>
                <a:latin typeface="Trebuchet MS"/>
              </a:rPr>
              <a:t>4. Language - Nikolin </a:t>
            </a:r>
            <a:r>
              <a:rPr lang="en-US" dirty="0" err="1">
                <a:solidFill>
                  <a:srgbClr val="404040"/>
                </a:solidFill>
                <a:latin typeface="Trebuchet MS"/>
              </a:rPr>
              <a:t>Latsi</a:t>
            </a:r>
            <a:r>
              <a:rPr lang="en-US" dirty="0">
                <a:solidFill>
                  <a:srgbClr val="404040"/>
                </a:solidFill>
                <a:latin typeface="Trebuchet MS"/>
              </a:rPr>
              <a:t> 2437653</a:t>
            </a:r>
            <a:endParaRPr lang="en-US" dirty="0"/>
          </a:p>
          <a:p>
            <a:r>
              <a:rPr lang="en-US" dirty="0">
                <a:solidFill>
                  <a:srgbClr val="404040"/>
                </a:solidFill>
                <a:latin typeface="Trebuchet MS"/>
              </a:rPr>
              <a:t>5. Education &amp; Knowledge - Tony Bennett 2443047</a:t>
            </a:r>
            <a:endParaRPr lang="en-US" dirty="0"/>
          </a:p>
          <a:p>
            <a:r>
              <a:rPr lang="en-US" dirty="0">
                <a:solidFill>
                  <a:srgbClr val="404040"/>
                </a:solidFill>
                <a:latin typeface="Trebuchet MS"/>
              </a:rPr>
              <a:t>Conclusion &amp; Recommendations</a:t>
            </a:r>
            <a:endParaRPr lang="en-US" dirty="0"/>
          </a:p>
          <a:p>
            <a:endParaRPr lang="en-US" dirty="0"/>
          </a:p>
        </p:txBody>
      </p:sp>
    </p:spTree>
    <p:extLst>
      <p:ext uri="{BB962C8B-B14F-4D97-AF65-F5344CB8AC3E}">
        <p14:creationId xmlns:p14="http://schemas.microsoft.com/office/powerpoint/2010/main" val="11016961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B6702C-8B8C-2112-8FD3-1D7FD6B18E41}"/>
              </a:ext>
            </a:extLst>
          </p:cNvPr>
          <p:cNvSpPr>
            <a:spLocks noGrp="1"/>
          </p:cNvSpPr>
          <p:nvPr>
            <p:ph type="title"/>
          </p:nvPr>
        </p:nvSpPr>
        <p:spPr/>
        <p:txBody>
          <a:bodyPr/>
          <a:lstStyle/>
          <a:p>
            <a:r>
              <a:rPr lang="en-US" dirty="0"/>
              <a:t>Education &amp; Knowledge </a:t>
            </a:r>
          </a:p>
        </p:txBody>
      </p:sp>
      <p:sp>
        <p:nvSpPr>
          <p:cNvPr id="3" name="Content Placeholder 2">
            <a:extLst>
              <a:ext uri="{FF2B5EF4-FFF2-40B4-BE49-F238E27FC236}">
                <a16:creationId xmlns:a16="http://schemas.microsoft.com/office/drawing/2014/main" id="{FE571361-98DB-1730-A57E-0ED0E0A587CD}"/>
              </a:ext>
            </a:extLst>
          </p:cNvPr>
          <p:cNvSpPr>
            <a:spLocks noGrp="1"/>
          </p:cNvSpPr>
          <p:nvPr>
            <p:ph idx="1"/>
          </p:nvPr>
        </p:nvSpPr>
        <p:spPr>
          <a:xfrm>
            <a:off x="677334" y="1487654"/>
            <a:ext cx="8596668" cy="3880773"/>
          </a:xfrm>
        </p:spPr>
        <p:txBody>
          <a:bodyPr vert="horz" lIns="91440" tIns="45720" rIns="91440" bIns="45720" rtlCol="0" anchor="t">
            <a:noAutofit/>
          </a:bodyPr>
          <a:lstStyle/>
          <a:p>
            <a:r>
              <a:rPr lang="en-US" sz="1900" dirty="0">
                <a:solidFill>
                  <a:srgbClr val="404040"/>
                </a:solidFill>
                <a:latin typeface="Trebuchet MS"/>
              </a:rPr>
              <a:t>Key Issues:</a:t>
            </a:r>
          </a:p>
          <a:p>
            <a:r>
              <a:rPr lang="en-US" sz="1900" dirty="0">
                <a:solidFill>
                  <a:srgbClr val="404040"/>
                </a:solidFill>
                <a:latin typeface="Trebuchet MS"/>
              </a:rPr>
              <a:t>Staff receive no structured hygiene training</a:t>
            </a:r>
            <a:endParaRPr lang="en-US" sz="1900" dirty="0"/>
          </a:p>
          <a:p>
            <a:r>
              <a:rPr lang="en-US" sz="1900" dirty="0">
                <a:solidFill>
                  <a:srgbClr val="404040"/>
                </a:solidFill>
                <a:latin typeface="Trebuchet MS"/>
              </a:rPr>
              <a:t>Language barriers limit learning, Staff have limited English, making Instructions unclear.</a:t>
            </a:r>
            <a:endParaRPr lang="en-US" sz="1900" dirty="0"/>
          </a:p>
          <a:p>
            <a:r>
              <a:rPr lang="en-US" sz="1900" dirty="0">
                <a:solidFill>
                  <a:srgbClr val="404040"/>
                </a:solidFill>
                <a:latin typeface="Trebuchet MS"/>
              </a:rPr>
              <a:t>Signs are text-heavy,  In English-only, which renders them ineffective.</a:t>
            </a:r>
            <a:endParaRPr lang="en-US" sz="1900" dirty="0"/>
          </a:p>
          <a:p>
            <a:r>
              <a:rPr lang="en-US" sz="1900" dirty="0">
                <a:solidFill>
                  <a:srgbClr val="404040"/>
                </a:solidFill>
                <a:latin typeface="Trebuchet MS"/>
              </a:rPr>
              <a:t>No structured learning (no induction, no demonstrations)</a:t>
            </a:r>
            <a:endParaRPr lang="en-US" sz="1900" dirty="0"/>
          </a:p>
          <a:p>
            <a:r>
              <a:rPr lang="en-US" sz="1900" dirty="0">
                <a:solidFill>
                  <a:srgbClr val="404040"/>
                </a:solidFill>
                <a:latin typeface="Trebuchet MS"/>
              </a:rPr>
              <a:t>Gary himself shows poor hygiene knowledge, sending mixed messages</a:t>
            </a:r>
            <a:endParaRPr lang="en-US" sz="1900" dirty="0"/>
          </a:p>
          <a:p>
            <a:pPr marL="0" indent="0">
              <a:lnSpc>
                <a:spcPct val="90000"/>
              </a:lnSpc>
              <a:buNone/>
            </a:pPr>
            <a:br>
              <a:rPr lang="en-US" sz="1900" dirty="0"/>
            </a:br>
            <a:r>
              <a:rPr lang="en-US" sz="1900" b="1" dirty="0">
                <a:solidFill>
                  <a:srgbClr val="404040"/>
                </a:solidFill>
                <a:latin typeface="Trebuchet MS"/>
              </a:rPr>
              <a:t>Impact:</a:t>
            </a:r>
          </a:p>
          <a:p>
            <a:pPr>
              <a:lnSpc>
                <a:spcPct val="90000"/>
              </a:lnSpc>
            </a:pPr>
            <a:r>
              <a:rPr lang="en-US" sz="1900" dirty="0">
                <a:solidFill>
                  <a:srgbClr val="404040"/>
                </a:solidFill>
                <a:latin typeface="Trebuchet MS"/>
              </a:rPr>
              <a:t>Misunderstood Instructions</a:t>
            </a:r>
            <a:endParaRPr lang="en-US" sz="1900" dirty="0"/>
          </a:p>
          <a:p>
            <a:pPr>
              <a:lnSpc>
                <a:spcPct val="90000"/>
              </a:lnSpc>
            </a:pPr>
            <a:r>
              <a:rPr lang="en-US" sz="1900" dirty="0">
                <a:solidFill>
                  <a:srgbClr val="404040"/>
                </a:solidFill>
                <a:latin typeface="Trebuchet MS"/>
              </a:rPr>
              <a:t>Unsafe food practices</a:t>
            </a:r>
            <a:endParaRPr lang="en-US" sz="1900" dirty="0"/>
          </a:p>
          <a:p>
            <a:pPr>
              <a:lnSpc>
                <a:spcPct val="90000"/>
              </a:lnSpc>
            </a:pPr>
            <a:r>
              <a:rPr lang="en-US" sz="1900" dirty="0">
                <a:solidFill>
                  <a:srgbClr val="404040"/>
                </a:solidFill>
                <a:latin typeface="Trebuchet MS"/>
              </a:rPr>
              <a:t>Confusion</a:t>
            </a:r>
            <a:endParaRPr lang="en-US" sz="1900" dirty="0"/>
          </a:p>
          <a:p>
            <a:endParaRPr lang="en-US" sz="1900" dirty="0"/>
          </a:p>
          <a:p>
            <a:endParaRPr lang="en-US" dirty="0"/>
          </a:p>
        </p:txBody>
      </p:sp>
    </p:spTree>
    <p:extLst>
      <p:ext uri="{BB962C8B-B14F-4D97-AF65-F5344CB8AC3E}">
        <p14:creationId xmlns:p14="http://schemas.microsoft.com/office/powerpoint/2010/main" val="10878964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few icons of a health care system&#10;&#10;Description automatically generated with medium confidence">
            <a:extLst>
              <a:ext uri="{FF2B5EF4-FFF2-40B4-BE49-F238E27FC236}">
                <a16:creationId xmlns:a16="http://schemas.microsoft.com/office/drawing/2014/main" id="{46234EB5-98BA-7A53-4F8F-0E9E6DC905A3}"/>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267300" y="142628"/>
            <a:ext cx="1358300" cy="814980"/>
          </a:xfrm>
          <a:prstGeom prst="rect">
            <a:avLst/>
          </a:prstGeom>
        </p:spPr>
      </p:pic>
      <p:pic>
        <p:nvPicPr>
          <p:cNvPr id="7" name="Picture 6" descr="A silhouette of a person with a question mark in the middle&#10;&#10;Description automatically generated">
            <a:extLst>
              <a:ext uri="{FF2B5EF4-FFF2-40B4-BE49-F238E27FC236}">
                <a16:creationId xmlns:a16="http://schemas.microsoft.com/office/drawing/2014/main" id="{A77E3337-06FD-0C40-9070-D517DCDA01D2}"/>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0" y="5517"/>
            <a:ext cx="5433200" cy="3618596"/>
          </a:xfrm>
          <a:prstGeom prst="rect">
            <a:avLst/>
          </a:prstGeom>
        </p:spPr>
      </p:pic>
      <p:sp>
        <p:nvSpPr>
          <p:cNvPr id="2" name="Title 1">
            <a:extLst>
              <a:ext uri="{FF2B5EF4-FFF2-40B4-BE49-F238E27FC236}">
                <a16:creationId xmlns:a16="http://schemas.microsoft.com/office/drawing/2014/main" id="{E236D190-F76E-53DD-7A83-910B12F7EBDE}"/>
              </a:ext>
            </a:extLst>
          </p:cNvPr>
          <p:cNvSpPr>
            <a:spLocks noGrp="1"/>
          </p:cNvSpPr>
          <p:nvPr>
            <p:ph type="ctrTitle"/>
          </p:nvPr>
        </p:nvSpPr>
        <p:spPr>
          <a:xfrm>
            <a:off x="5023724" y="550119"/>
            <a:ext cx="6403888" cy="1313838"/>
          </a:xfrm>
        </p:spPr>
        <p:txBody>
          <a:bodyPr/>
          <a:lstStyle/>
          <a:p>
            <a:r>
              <a:rPr lang="en-GB" dirty="0">
                <a:solidFill>
                  <a:schemeClr val="tx1"/>
                </a:solidFill>
              </a:rPr>
              <a:t>Psychological and emotional barriers</a:t>
            </a:r>
          </a:p>
        </p:txBody>
      </p:sp>
      <p:sp>
        <p:nvSpPr>
          <p:cNvPr id="3" name="Subtitle 2">
            <a:extLst>
              <a:ext uri="{FF2B5EF4-FFF2-40B4-BE49-F238E27FC236}">
                <a16:creationId xmlns:a16="http://schemas.microsoft.com/office/drawing/2014/main" id="{90620FB5-869A-E433-76C1-98FA6A5204FB}"/>
              </a:ext>
            </a:extLst>
          </p:cNvPr>
          <p:cNvSpPr>
            <a:spLocks noGrp="1"/>
          </p:cNvSpPr>
          <p:nvPr>
            <p:ph type="subTitle" idx="1"/>
          </p:nvPr>
        </p:nvSpPr>
        <p:spPr>
          <a:xfrm>
            <a:off x="2350347" y="3766923"/>
            <a:ext cx="7766936" cy="1942997"/>
          </a:xfrm>
        </p:spPr>
        <p:txBody>
          <a:bodyPr>
            <a:noAutofit/>
          </a:bodyPr>
          <a:lstStyle/>
          <a:p>
            <a:pPr algn="l"/>
            <a:r>
              <a:rPr lang="en-GB" sz="2400" dirty="0">
                <a:solidFill>
                  <a:schemeClr val="tx1"/>
                </a:solidFill>
              </a:rPr>
              <a:t>There are a lot of issues that are causing psychological and emotional barriers in the company Flight foods ltd. In these slides I will discuss what these problems are, how they are affecting the company and what they can do to help these problems and prevent. </a:t>
            </a:r>
          </a:p>
        </p:txBody>
      </p:sp>
    </p:spTree>
    <p:extLst>
      <p:ext uri="{BB962C8B-B14F-4D97-AF65-F5344CB8AC3E}">
        <p14:creationId xmlns:p14="http://schemas.microsoft.com/office/powerpoint/2010/main" val="42103910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Graphic 4">
            <a:extLst>
              <a:ext uri="{FF2B5EF4-FFF2-40B4-BE49-F238E27FC236}">
                <a16:creationId xmlns:a16="http://schemas.microsoft.com/office/drawing/2014/main" id="{A7D2CEFE-C9DF-212F-714D-39274D15FF07}"/>
              </a:ext>
            </a:extLst>
          </p:cNvPr>
          <p:cNvPicPr>
            <a:picLocks noChangeAspect="1"/>
          </p:cNvPicPr>
          <p:nvPr/>
        </p:nvPicPr>
        <p:blipFill>
          <a:blip r:embed="rId2">
            <a:extLst>
              <a:ext uri="{96DAC541-7B7A-43D3-8B79-37D633B846F1}">
                <asvg:svgBlip xmlns:asvg="http://schemas.microsoft.com/office/drawing/2016/SVG/main" r:embed="rId3"/>
              </a:ext>
              <a:ext uri="{837473B0-CC2E-450A-ABE3-18F120FF3D39}">
                <a1611:picAttrSrcUrl xmlns:a1611="http://schemas.microsoft.com/office/drawing/2016/11/main" r:id="rId4"/>
              </a:ext>
            </a:extLst>
          </a:blip>
          <a:stretch>
            <a:fillRect/>
          </a:stretch>
        </p:blipFill>
        <p:spPr>
          <a:xfrm>
            <a:off x="7206746" y="-917142"/>
            <a:ext cx="4843014" cy="3203142"/>
          </a:xfrm>
          <a:prstGeom prst="rect">
            <a:avLst/>
          </a:prstGeom>
        </p:spPr>
      </p:pic>
      <p:sp>
        <p:nvSpPr>
          <p:cNvPr id="2" name="Title 1">
            <a:extLst>
              <a:ext uri="{FF2B5EF4-FFF2-40B4-BE49-F238E27FC236}">
                <a16:creationId xmlns:a16="http://schemas.microsoft.com/office/drawing/2014/main" id="{282C96D8-F0BD-E22B-2F73-CF21C35F2901}"/>
              </a:ext>
            </a:extLst>
          </p:cNvPr>
          <p:cNvSpPr>
            <a:spLocks noGrp="1"/>
          </p:cNvSpPr>
          <p:nvPr>
            <p:ph type="title"/>
          </p:nvPr>
        </p:nvSpPr>
        <p:spPr/>
        <p:txBody>
          <a:bodyPr>
            <a:normAutofit/>
          </a:bodyPr>
          <a:lstStyle/>
          <a:p>
            <a:r>
              <a:rPr lang="en-GB" sz="4400" dirty="0">
                <a:solidFill>
                  <a:schemeClr val="tx1"/>
                </a:solidFill>
              </a:rPr>
              <a:t>Poor communication </a:t>
            </a:r>
          </a:p>
        </p:txBody>
      </p:sp>
      <p:sp>
        <p:nvSpPr>
          <p:cNvPr id="3" name="Content Placeholder 2">
            <a:extLst>
              <a:ext uri="{FF2B5EF4-FFF2-40B4-BE49-F238E27FC236}">
                <a16:creationId xmlns:a16="http://schemas.microsoft.com/office/drawing/2014/main" id="{2DD0B80E-695E-41FD-7053-153A48465DA0}"/>
              </a:ext>
            </a:extLst>
          </p:cNvPr>
          <p:cNvSpPr>
            <a:spLocks noGrp="1"/>
          </p:cNvSpPr>
          <p:nvPr>
            <p:ph idx="1"/>
          </p:nvPr>
        </p:nvSpPr>
        <p:spPr/>
        <p:txBody>
          <a:bodyPr vert="horz" lIns="91440" tIns="45720" rIns="91440" bIns="45720" rtlCol="0" anchor="t">
            <a:normAutofit/>
          </a:bodyPr>
          <a:lstStyle/>
          <a:p>
            <a:r>
              <a:rPr lang="en-GB" dirty="0"/>
              <a:t>Poor communication can often cause confusion between management, staff members and employees</a:t>
            </a:r>
          </a:p>
          <a:p>
            <a:r>
              <a:rPr lang="en-GB" dirty="0"/>
              <a:t>When there is poor communication between staff it can lead to workers feeling ignored or not important. </a:t>
            </a:r>
          </a:p>
          <a:p>
            <a:r>
              <a:rPr lang="en-GB" dirty="0"/>
              <a:t>This will also create big psychological barriers like stress, feeling insecure and alone in the workplace.</a:t>
            </a:r>
          </a:p>
          <a:p>
            <a:r>
              <a:rPr lang="en-GB" dirty="0"/>
              <a:t>When all these factors come into place it effects workplace moral and relationships.  </a:t>
            </a:r>
          </a:p>
          <a:p>
            <a:r>
              <a:rPr lang="en-GB" dirty="0"/>
              <a:t>In the bigger perspective it can damage the company's reputation and finances.</a:t>
            </a:r>
          </a:p>
          <a:p>
            <a:endParaRPr lang="en-GB" dirty="0"/>
          </a:p>
        </p:txBody>
      </p:sp>
    </p:spTree>
    <p:extLst>
      <p:ext uri="{BB962C8B-B14F-4D97-AF65-F5344CB8AC3E}">
        <p14:creationId xmlns:p14="http://schemas.microsoft.com/office/powerpoint/2010/main" val="20342277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FDD19E-5570-17D7-9CC1-5EEA17A9BD17}"/>
              </a:ext>
            </a:extLst>
          </p:cNvPr>
          <p:cNvSpPr>
            <a:spLocks noGrp="1"/>
          </p:cNvSpPr>
          <p:nvPr>
            <p:ph type="title"/>
          </p:nvPr>
        </p:nvSpPr>
        <p:spPr/>
        <p:txBody>
          <a:bodyPr>
            <a:normAutofit/>
          </a:bodyPr>
          <a:lstStyle/>
          <a:p>
            <a:r>
              <a:rPr lang="en-GB" sz="4000" dirty="0">
                <a:solidFill>
                  <a:schemeClr val="tx1"/>
                </a:solidFill>
              </a:rPr>
              <a:t>Psychological effects</a:t>
            </a:r>
          </a:p>
        </p:txBody>
      </p:sp>
      <p:sp>
        <p:nvSpPr>
          <p:cNvPr id="3" name="Content Placeholder 2">
            <a:extLst>
              <a:ext uri="{FF2B5EF4-FFF2-40B4-BE49-F238E27FC236}">
                <a16:creationId xmlns:a16="http://schemas.microsoft.com/office/drawing/2014/main" id="{7020C73F-8FD8-7E3E-391B-7B7667F47EB7}"/>
              </a:ext>
            </a:extLst>
          </p:cNvPr>
          <p:cNvSpPr>
            <a:spLocks noGrp="1"/>
          </p:cNvSpPr>
          <p:nvPr>
            <p:ph idx="1"/>
          </p:nvPr>
        </p:nvSpPr>
        <p:spPr/>
        <p:txBody>
          <a:bodyPr>
            <a:normAutofit lnSpcReduction="10000"/>
          </a:bodyPr>
          <a:lstStyle/>
          <a:p>
            <a:pPr marL="0" indent="0">
              <a:buNone/>
            </a:pPr>
            <a:r>
              <a:rPr lang="en-GB" sz="2800" dirty="0"/>
              <a:t>When stress builds and confidence falls staff are less motivated to help or share any ideas they may have, teamwork plays a big part in a company and when the communication is poor and inconsistent it can lead to more mistakes and less productivity. This can create misinterpretations and create conflicts.</a:t>
            </a:r>
          </a:p>
          <a:p>
            <a:pPr marL="0" indent="0">
              <a:buNone/>
            </a:pPr>
            <a:r>
              <a:rPr lang="en-GB" sz="2800" dirty="0"/>
              <a:t>Teamwork suffers when communication is unclear uneasy or misunderstood</a:t>
            </a:r>
            <a:r>
              <a:rPr lang="en-GB" dirty="0"/>
              <a:t>.</a:t>
            </a:r>
          </a:p>
        </p:txBody>
      </p:sp>
    </p:spTree>
    <p:extLst>
      <p:ext uri="{BB962C8B-B14F-4D97-AF65-F5344CB8AC3E}">
        <p14:creationId xmlns:p14="http://schemas.microsoft.com/office/powerpoint/2010/main" val="19918313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335D8-E476-5C98-DD7A-9E16A174799D}"/>
              </a:ext>
            </a:extLst>
          </p:cNvPr>
          <p:cNvSpPr>
            <a:spLocks noGrp="1"/>
          </p:cNvSpPr>
          <p:nvPr>
            <p:ph type="title"/>
          </p:nvPr>
        </p:nvSpPr>
        <p:spPr/>
        <p:txBody>
          <a:bodyPr>
            <a:noAutofit/>
          </a:bodyPr>
          <a:lstStyle/>
          <a:p>
            <a:r>
              <a:rPr lang="en-GB" sz="4400" dirty="0">
                <a:solidFill>
                  <a:schemeClr val="tx1"/>
                </a:solidFill>
              </a:rPr>
              <a:t>How to fix and prevent these barriers </a:t>
            </a:r>
            <a:r>
              <a:rPr lang="en-GB" sz="2400" dirty="0">
                <a:solidFill>
                  <a:schemeClr val="tx1"/>
                </a:solidFill>
              </a:rPr>
              <a:t> </a:t>
            </a:r>
          </a:p>
        </p:txBody>
      </p:sp>
      <p:sp>
        <p:nvSpPr>
          <p:cNvPr id="3" name="Content Placeholder 2">
            <a:extLst>
              <a:ext uri="{FF2B5EF4-FFF2-40B4-BE49-F238E27FC236}">
                <a16:creationId xmlns:a16="http://schemas.microsoft.com/office/drawing/2014/main" id="{32ABCF02-9E97-C2B0-91D1-34AC34BF4336}"/>
              </a:ext>
            </a:extLst>
          </p:cNvPr>
          <p:cNvSpPr>
            <a:spLocks noGrp="1"/>
          </p:cNvSpPr>
          <p:nvPr>
            <p:ph idx="1"/>
          </p:nvPr>
        </p:nvSpPr>
        <p:spPr/>
        <p:txBody>
          <a:bodyPr vert="horz" lIns="91440" tIns="45720" rIns="91440" bIns="45720" rtlCol="0" anchor="t">
            <a:normAutofit fontScale="92500"/>
          </a:bodyPr>
          <a:lstStyle/>
          <a:p>
            <a:pPr marL="0" indent="0">
              <a:buNone/>
            </a:pPr>
            <a:r>
              <a:rPr lang="en-GB" dirty="0"/>
              <a:t>There are many ways the managers and staff can help prevent these barriers in this slide I will discuss ways and options how this can be done.</a:t>
            </a:r>
          </a:p>
          <a:p>
            <a:pPr marL="0" indent="0">
              <a:buNone/>
            </a:pPr>
            <a:r>
              <a:rPr lang="en-GB" dirty="0"/>
              <a:t>Firstly, encouragement has a big part to play because when staff feel encouraged, they can feel less stress and more open to ask for help or advise when needed. </a:t>
            </a:r>
          </a:p>
          <a:p>
            <a:pPr marL="0" indent="0">
              <a:buNone/>
            </a:pPr>
            <a:r>
              <a:rPr lang="en-GB" dirty="0"/>
              <a:t>Providing regular opportunities for feedback would be a good help as staff will feel confident in the tasks at hand.</a:t>
            </a:r>
          </a:p>
          <a:p>
            <a:pPr marL="0" indent="0">
              <a:buNone/>
            </a:pPr>
            <a:r>
              <a:rPr lang="en-GB" dirty="0"/>
              <a:t>Clear communication is also a must and ways to build on this would be to hold regular meetings or work groups, so all staff are on the same page as one another and </a:t>
            </a:r>
          </a:p>
          <a:p>
            <a:pPr marL="0" indent="0">
              <a:buNone/>
            </a:pPr>
            <a:r>
              <a:rPr lang="en-GB" dirty="0"/>
              <a:t>translation tools can be provided to reduce misunderstandings and make instructions clearer to employees with language barriers.</a:t>
            </a:r>
          </a:p>
          <a:p>
            <a:pPr marL="0" indent="0">
              <a:buNone/>
            </a:pPr>
            <a:r>
              <a:rPr lang="en-GB" dirty="0"/>
              <a:t> </a:t>
            </a:r>
          </a:p>
        </p:txBody>
      </p:sp>
    </p:spTree>
    <p:extLst>
      <p:ext uri="{BB962C8B-B14F-4D97-AF65-F5344CB8AC3E}">
        <p14:creationId xmlns:p14="http://schemas.microsoft.com/office/powerpoint/2010/main" val="30877884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20251F-0FE5-A778-BCDB-CAE9D8DBFABD}"/>
              </a:ext>
            </a:extLst>
          </p:cNvPr>
          <p:cNvSpPr>
            <a:spLocks noGrp="1"/>
          </p:cNvSpPr>
          <p:nvPr>
            <p:ph type="title"/>
          </p:nvPr>
        </p:nvSpPr>
        <p:spPr>
          <a:xfrm>
            <a:off x="676746" y="609600"/>
            <a:ext cx="3729076" cy="1320800"/>
          </a:xfrm>
        </p:spPr>
        <p:txBody>
          <a:bodyPr anchor="ctr">
            <a:normAutofit/>
          </a:bodyPr>
          <a:lstStyle/>
          <a:p>
            <a:r>
              <a:rPr lang="en-US" dirty="0"/>
              <a:t>Age </a:t>
            </a:r>
          </a:p>
        </p:txBody>
      </p:sp>
      <p:sp>
        <p:nvSpPr>
          <p:cNvPr id="3" name="Content Placeholder 2">
            <a:extLst>
              <a:ext uri="{FF2B5EF4-FFF2-40B4-BE49-F238E27FC236}">
                <a16:creationId xmlns:a16="http://schemas.microsoft.com/office/drawing/2014/main" id="{3E39AE2A-CED5-B2CE-67AE-57067FD8616E}"/>
              </a:ext>
            </a:extLst>
          </p:cNvPr>
          <p:cNvSpPr>
            <a:spLocks noGrp="1"/>
          </p:cNvSpPr>
          <p:nvPr>
            <p:ph idx="1"/>
          </p:nvPr>
        </p:nvSpPr>
        <p:spPr>
          <a:xfrm>
            <a:off x="685167" y="2160589"/>
            <a:ext cx="3720916" cy="3560733"/>
          </a:xfrm>
        </p:spPr>
        <p:txBody>
          <a:bodyPr vert="horz" lIns="91440" tIns="45720" rIns="91440" bIns="45720" rtlCol="0">
            <a:normAutofit/>
          </a:bodyPr>
          <a:lstStyle/>
          <a:p>
            <a:r>
              <a:rPr lang="en-US"/>
              <a:t>There are different communication barriers and one of them is an age gap which can affect the communication ineffective</a:t>
            </a:r>
            <a:endParaRPr lang="en-US" dirty="0"/>
          </a:p>
        </p:txBody>
      </p:sp>
      <p:pic>
        <p:nvPicPr>
          <p:cNvPr id="4" name="Picture 3" descr="A diagram of a person and person&amp;#39;s head&#10;&#10;AI-generated content may be incorrect.">
            <a:extLst>
              <a:ext uri="{FF2B5EF4-FFF2-40B4-BE49-F238E27FC236}">
                <a16:creationId xmlns:a16="http://schemas.microsoft.com/office/drawing/2014/main" id="{833D80B8-331C-B572-403B-40651340D08E}"/>
              </a:ext>
            </a:extLst>
          </p:cNvPr>
          <p:cNvPicPr>
            <a:picLocks noChangeAspect="1"/>
          </p:cNvPicPr>
          <p:nvPr/>
        </p:nvPicPr>
        <p:blipFill>
          <a:blip r:embed="rId2"/>
          <a:stretch>
            <a:fillRect/>
          </a:stretch>
        </p:blipFill>
        <p:spPr>
          <a:xfrm>
            <a:off x="4654035" y="1180293"/>
            <a:ext cx="4602747" cy="3992882"/>
          </a:xfrm>
          <a:prstGeom prst="rect">
            <a:avLst/>
          </a:prstGeom>
        </p:spPr>
      </p:pic>
    </p:spTree>
    <p:extLst>
      <p:ext uri="{BB962C8B-B14F-4D97-AF65-F5344CB8AC3E}">
        <p14:creationId xmlns:p14="http://schemas.microsoft.com/office/powerpoint/2010/main" val="34705389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04839C-954C-C565-8340-A2E877A4A5CB}"/>
              </a:ext>
            </a:extLst>
          </p:cNvPr>
          <p:cNvSpPr>
            <a:spLocks noGrp="1"/>
          </p:cNvSpPr>
          <p:nvPr>
            <p:ph type="title"/>
          </p:nvPr>
        </p:nvSpPr>
        <p:spPr>
          <a:xfrm>
            <a:off x="677334" y="740229"/>
            <a:ext cx="8596668" cy="1320800"/>
          </a:xfrm>
        </p:spPr>
        <p:txBody>
          <a:bodyPr/>
          <a:lstStyle/>
          <a:p>
            <a:r>
              <a:rPr lang="en-US" dirty="0"/>
              <a:t>Difference Age Groups </a:t>
            </a:r>
          </a:p>
        </p:txBody>
      </p:sp>
      <p:sp>
        <p:nvSpPr>
          <p:cNvPr id="3" name="Content Placeholder 2">
            <a:extLst>
              <a:ext uri="{FF2B5EF4-FFF2-40B4-BE49-F238E27FC236}">
                <a16:creationId xmlns:a16="http://schemas.microsoft.com/office/drawing/2014/main" id="{EFF4C56F-7BEB-18A6-5A1D-A1F22BF1BE8A}"/>
              </a:ext>
            </a:extLst>
          </p:cNvPr>
          <p:cNvSpPr>
            <a:spLocks noGrp="1"/>
          </p:cNvSpPr>
          <p:nvPr>
            <p:ph idx="1"/>
          </p:nvPr>
        </p:nvSpPr>
        <p:spPr>
          <a:xfrm>
            <a:off x="677334" y="1485675"/>
            <a:ext cx="8596668" cy="3880773"/>
          </a:xfrm>
        </p:spPr>
        <p:txBody>
          <a:bodyPr vert="horz" lIns="91440" tIns="45720" rIns="91440" bIns="45720" rtlCol="0" anchor="t">
            <a:noAutofit/>
          </a:bodyPr>
          <a:lstStyle/>
          <a:p>
            <a:r>
              <a:rPr lang="en-US" dirty="0">
                <a:solidFill>
                  <a:srgbClr val="404040"/>
                </a:solidFill>
                <a:latin typeface="Trebuchet MS"/>
              </a:rPr>
              <a:t>According</a:t>
            </a:r>
            <a:r>
              <a:rPr lang="en-US" dirty="0"/>
              <a:t> to Shannon and weaver model of communication, age differences  can make it difficult to communicate. The staff who were working in the flight's foods were from different generations and they were mainly immigrants from 5 distinct cultural groups and that has become a barrier since different age groups understands message differently according to Shannon and Weaver teenagers prefer to be texted then to be send email or reading notices. </a:t>
            </a:r>
          </a:p>
          <a:p>
            <a:r>
              <a:rPr lang="en-US" dirty="0"/>
              <a:t>Garry mentions in the case study that the older staff members seem to understand more than the younger ones. The younger staff members were doing something else then what Garry wants them to do. So, to make the message clear Garry puts signs on the wall but maybe he should put different sign since the staff are from different culture and don’t all speak English. </a:t>
            </a:r>
          </a:p>
          <a:p>
            <a:r>
              <a:rPr lang="en-US" dirty="0">
                <a:solidFill>
                  <a:srgbClr val="404040"/>
                </a:solidFill>
                <a:latin typeface="Trebuchet MS"/>
              </a:rPr>
              <a:t>More</a:t>
            </a:r>
            <a:r>
              <a:rPr lang="en-US" dirty="0"/>
              <a:t> collaboration needs to be established in the flight foods company to reduce the misunderstanding between the staff and different communication styles, encouraging cross generation learning  about food safety.</a:t>
            </a:r>
          </a:p>
          <a:p>
            <a:endParaRPr lang="en-US" dirty="0"/>
          </a:p>
        </p:txBody>
      </p:sp>
    </p:spTree>
    <p:extLst>
      <p:ext uri="{BB962C8B-B14F-4D97-AF65-F5344CB8AC3E}">
        <p14:creationId xmlns:p14="http://schemas.microsoft.com/office/powerpoint/2010/main" val="26988406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B5AA8A5-25CC-4295-892F-367FCDAF2B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09DD65AA-8280-4962-92F3-DF1CB5334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2" name="Straight Connector 11">
              <a:extLst>
                <a:ext uri="{FF2B5EF4-FFF2-40B4-BE49-F238E27FC236}">
                  <a16:creationId xmlns:a16="http://schemas.microsoft.com/office/drawing/2014/main" id="{88942788-FC6D-44C2-BFC1-6F064710DA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01093AC6-E5C2-4894-A520-5BE11049F2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F2EF9281-EAD8-4973-938C-52DECCD0F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F4D52681-7A79-4750-8E02-7C30DBAFE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F132E88E-8003-49D3-88BD-E18DF6965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7">
              <a:extLst>
                <a:ext uri="{FF2B5EF4-FFF2-40B4-BE49-F238E27FC236}">
                  <a16:creationId xmlns:a16="http://schemas.microsoft.com/office/drawing/2014/main" id="{8C986A99-157C-40D0-97AD-371B6F55E3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8">
              <a:extLst>
                <a:ext uri="{FF2B5EF4-FFF2-40B4-BE49-F238E27FC236}">
                  <a16:creationId xmlns:a16="http://schemas.microsoft.com/office/drawing/2014/main" id="{264123D5-6D32-4F54-BAD5-43A5BAF6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9">
              <a:extLst>
                <a:ext uri="{FF2B5EF4-FFF2-40B4-BE49-F238E27FC236}">
                  <a16:creationId xmlns:a16="http://schemas.microsoft.com/office/drawing/2014/main" id="{5FCA8C06-6A3E-4C39-9EF2-1179873319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3F93416A-6C44-4D77-A94A-DEBC035EA6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F13D5A5D-6FC5-7D2C-C820-60EC22AD59CB}"/>
              </a:ext>
            </a:extLst>
          </p:cNvPr>
          <p:cNvSpPr>
            <a:spLocks noGrp="1"/>
          </p:cNvSpPr>
          <p:nvPr>
            <p:ph type="title"/>
          </p:nvPr>
        </p:nvSpPr>
        <p:spPr>
          <a:xfrm>
            <a:off x="456538" y="1208315"/>
            <a:ext cx="3286324" cy="3940628"/>
          </a:xfrm>
        </p:spPr>
        <p:txBody>
          <a:bodyPr anchor="ctr">
            <a:normAutofit fontScale="90000"/>
          </a:bodyPr>
          <a:lstStyle/>
          <a:p>
            <a:pPr>
              <a:lnSpc>
                <a:spcPct val="90000"/>
              </a:lnSpc>
            </a:pPr>
            <a:r>
              <a:rPr lang="en-US" sz="3100" b="1" dirty="0">
                <a:solidFill>
                  <a:schemeClr val="tx1"/>
                </a:solidFill>
              </a:rPr>
              <a:t>Solution for the age gap</a:t>
            </a:r>
            <a:br>
              <a:rPr lang="en-US" sz="3100" b="1" dirty="0">
                <a:solidFill>
                  <a:schemeClr val="tx1"/>
                </a:solidFill>
              </a:rPr>
            </a:br>
            <a:r>
              <a:rPr lang="en-US" sz="3100" b="1" dirty="0">
                <a:solidFill>
                  <a:schemeClr val="tx1"/>
                </a:solidFill>
              </a:rPr>
              <a:t> There are many steps that need to be taken to get more equal information for employees regardless of age.</a:t>
            </a:r>
          </a:p>
        </p:txBody>
      </p:sp>
      <p:sp>
        <p:nvSpPr>
          <p:cNvPr id="22" name="Rectangle 21">
            <a:extLst>
              <a:ext uri="{FF2B5EF4-FFF2-40B4-BE49-F238E27FC236}">
                <a16:creationId xmlns:a16="http://schemas.microsoft.com/office/drawing/2014/main" id="{24C6BC13-FB1E-48CC-B421-3D0603972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CF36425A-58AE-10A9-F753-7728D2D6FD42}"/>
              </a:ext>
            </a:extLst>
          </p:cNvPr>
          <p:cNvGraphicFramePr>
            <a:graphicFrameLocks noGrp="1"/>
          </p:cNvGraphicFramePr>
          <p:nvPr>
            <p:ph idx="1"/>
            <p:extLst>
              <p:ext uri="{D42A27DB-BD31-4B8C-83A1-F6EECF244321}">
                <p14:modId xmlns:p14="http://schemas.microsoft.com/office/powerpoint/2010/main" val="2716779417"/>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051723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2612B-5C1C-31AF-FCA2-EF703BAA12B7}"/>
              </a:ext>
            </a:extLst>
          </p:cNvPr>
          <p:cNvSpPr>
            <a:spLocks noGrp="1"/>
          </p:cNvSpPr>
          <p:nvPr>
            <p:ph type="title"/>
          </p:nvPr>
        </p:nvSpPr>
        <p:spPr/>
        <p:txBody>
          <a:bodyPr/>
          <a:lstStyle/>
          <a:p>
            <a:r>
              <a:rPr lang="en-US" dirty="0"/>
              <a:t>Languages </a:t>
            </a:r>
          </a:p>
        </p:txBody>
      </p:sp>
      <p:sp>
        <p:nvSpPr>
          <p:cNvPr id="3" name="Content Placeholder 2">
            <a:extLst>
              <a:ext uri="{FF2B5EF4-FFF2-40B4-BE49-F238E27FC236}">
                <a16:creationId xmlns:a16="http://schemas.microsoft.com/office/drawing/2014/main" id="{8BD75BCD-E90D-8BE1-605D-CD38A62D0248}"/>
              </a:ext>
            </a:extLst>
          </p:cNvPr>
          <p:cNvSpPr>
            <a:spLocks noGrp="1"/>
          </p:cNvSpPr>
          <p:nvPr>
            <p:ph idx="1"/>
          </p:nvPr>
        </p:nvSpPr>
        <p:spPr>
          <a:xfrm>
            <a:off x="677334" y="1931989"/>
            <a:ext cx="8596668" cy="3880773"/>
          </a:xfrm>
        </p:spPr>
        <p:txBody>
          <a:bodyPr vert="horz" lIns="91440" tIns="45720" rIns="91440" bIns="45720" rtlCol="0" anchor="t">
            <a:normAutofit fontScale="70000" lnSpcReduction="20000"/>
          </a:bodyPr>
          <a:lstStyle/>
          <a:p>
            <a:r>
              <a:rPr lang="en-GB" sz="4800" dirty="0" err="1">
                <a:solidFill>
                  <a:srgbClr val="000000"/>
                </a:solidFill>
                <a:latin typeface="Aptos Display"/>
              </a:rPr>
              <a:t>Comunication</a:t>
            </a:r>
            <a:r>
              <a:rPr lang="en-GB" sz="4800" dirty="0">
                <a:solidFill>
                  <a:srgbClr val="000000"/>
                </a:solidFill>
                <a:latin typeface="Aptos Display"/>
              </a:rPr>
              <a:t> problem </a:t>
            </a:r>
            <a:br>
              <a:rPr lang="en-GB" sz="4800" dirty="0">
                <a:solidFill>
                  <a:srgbClr val="000000"/>
                </a:solidFill>
                <a:latin typeface="Aptos Display"/>
              </a:rPr>
            </a:br>
            <a:r>
              <a:rPr lang="en-GB" sz="4800" dirty="0">
                <a:solidFill>
                  <a:srgbClr val="000000"/>
                </a:solidFill>
                <a:latin typeface="Aptos Display"/>
              </a:rPr>
              <a:t>language barrier</a:t>
            </a:r>
          </a:p>
          <a:p>
            <a:r>
              <a:rPr lang="en-GB" sz="4800" dirty="0">
                <a:solidFill>
                  <a:srgbClr val="000000"/>
                </a:solidFill>
                <a:latin typeface="Aptos Display"/>
              </a:rPr>
              <a:t>Workers come from five different cultural and linguistic backgrounds.</a:t>
            </a:r>
          </a:p>
          <a:p>
            <a:r>
              <a:rPr lang="en-GB" sz="4800" dirty="0">
                <a:solidFill>
                  <a:srgbClr val="000000"/>
                </a:solidFill>
                <a:latin typeface="Aptos Display"/>
              </a:rPr>
              <a:t>Misunderstanding instructions leads to hygiene and safety issues</a:t>
            </a:r>
          </a:p>
          <a:p>
            <a:r>
              <a:rPr lang="en-GB" sz="4800" dirty="0">
                <a:solidFill>
                  <a:srgbClr val="000000"/>
                </a:solidFill>
                <a:latin typeface="Aptos Display"/>
              </a:rPr>
              <a:t>Reliance on signs and ad-hoc explanations shows ineffective communication flow</a:t>
            </a:r>
          </a:p>
          <a:p>
            <a:endParaRPr lang="en-GB" sz="4800" dirty="0">
              <a:solidFill>
                <a:srgbClr val="000000"/>
              </a:solidFill>
              <a:latin typeface="Aptos Display"/>
            </a:endParaRPr>
          </a:p>
        </p:txBody>
      </p:sp>
    </p:spTree>
    <p:extLst>
      <p:ext uri="{BB962C8B-B14F-4D97-AF65-F5344CB8AC3E}">
        <p14:creationId xmlns:p14="http://schemas.microsoft.com/office/powerpoint/2010/main" val="40020076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193551-348F-2505-37E1-CC297A37B409}"/>
              </a:ext>
            </a:extLst>
          </p:cNvPr>
          <p:cNvSpPr>
            <a:spLocks noGrp="1"/>
          </p:cNvSpPr>
          <p:nvPr>
            <p:ph type="title"/>
          </p:nvPr>
        </p:nvSpPr>
        <p:spPr/>
        <p:txBody>
          <a:bodyPr>
            <a:normAutofit/>
          </a:bodyPr>
          <a:lstStyle/>
          <a:p>
            <a:r>
              <a:rPr lang="en-US" dirty="0">
                <a:solidFill>
                  <a:srgbClr val="5FCBEF"/>
                </a:solidFill>
                <a:latin typeface="Trebuchet MS"/>
              </a:rPr>
              <a:t>Shannon &amp; Weaver Communication Model</a:t>
            </a:r>
            <a:endParaRPr lang="en-US" dirty="0"/>
          </a:p>
        </p:txBody>
      </p:sp>
      <p:sp>
        <p:nvSpPr>
          <p:cNvPr id="3" name="Content Placeholder 2">
            <a:extLst>
              <a:ext uri="{FF2B5EF4-FFF2-40B4-BE49-F238E27FC236}">
                <a16:creationId xmlns:a16="http://schemas.microsoft.com/office/drawing/2014/main" id="{CDDCEA76-85E5-2498-4096-927916A7DB59}"/>
              </a:ext>
            </a:extLst>
          </p:cNvPr>
          <p:cNvSpPr>
            <a:spLocks noGrp="1"/>
          </p:cNvSpPr>
          <p:nvPr>
            <p:ph idx="1"/>
          </p:nvPr>
        </p:nvSpPr>
        <p:spPr/>
        <p:txBody>
          <a:bodyPr vert="horz" lIns="91440" tIns="45720" rIns="91440" bIns="45720" rtlCol="0" anchor="t">
            <a:noAutofit/>
          </a:bodyPr>
          <a:lstStyle/>
          <a:p>
            <a:r>
              <a:rPr lang="en-US" sz="2400" dirty="0"/>
              <a:t>Sender: Floor manager attempting to give hygiene/safety instructions.</a:t>
            </a:r>
          </a:p>
          <a:p>
            <a:r>
              <a:rPr lang="en-US" sz="2400" dirty="0"/>
              <a:t>Encoding Problem: uses English; employees use different languages.</a:t>
            </a:r>
          </a:p>
          <a:p>
            <a:r>
              <a:rPr lang="en-US" sz="2400" dirty="0"/>
              <a:t>Noise: Cultural differences, unclear signage, misunderstandings.</a:t>
            </a:r>
          </a:p>
          <a:p>
            <a:r>
              <a:rPr lang="en-US" sz="2400" dirty="0"/>
              <a:t>Receiver: Employees who misinterpret or do not fully understand instructions.</a:t>
            </a:r>
          </a:p>
          <a:p>
            <a:r>
              <a:rPr lang="en-US" sz="2400" dirty="0"/>
              <a:t>Feedback: incorrect actions despite instructions show failed feedback loop</a:t>
            </a:r>
          </a:p>
          <a:p>
            <a:endParaRPr lang="en-US" dirty="0"/>
          </a:p>
        </p:txBody>
      </p:sp>
    </p:spTree>
    <p:extLst>
      <p:ext uri="{BB962C8B-B14F-4D97-AF65-F5344CB8AC3E}">
        <p14:creationId xmlns:p14="http://schemas.microsoft.com/office/powerpoint/2010/main" val="665040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2C90A5-D3A3-721F-2345-6EA6DC655F73}"/>
              </a:ext>
            </a:extLst>
          </p:cNvPr>
          <p:cNvSpPr>
            <a:spLocks noGrp="1"/>
          </p:cNvSpPr>
          <p:nvPr>
            <p:ph type="title"/>
          </p:nvPr>
        </p:nvSpPr>
        <p:spPr/>
        <p:txBody>
          <a:bodyPr/>
          <a:lstStyle/>
          <a:p>
            <a:r>
              <a:rPr lang="en-US" dirty="0"/>
              <a:t>Conclusion </a:t>
            </a:r>
          </a:p>
        </p:txBody>
      </p:sp>
      <p:sp>
        <p:nvSpPr>
          <p:cNvPr id="3" name="Content Placeholder 2">
            <a:extLst>
              <a:ext uri="{FF2B5EF4-FFF2-40B4-BE49-F238E27FC236}">
                <a16:creationId xmlns:a16="http://schemas.microsoft.com/office/drawing/2014/main" id="{33795779-EC4D-ABFF-2C34-DD562A4112DA}"/>
              </a:ext>
            </a:extLst>
          </p:cNvPr>
          <p:cNvSpPr>
            <a:spLocks noGrp="1"/>
          </p:cNvSpPr>
          <p:nvPr>
            <p:ph idx="1"/>
          </p:nvPr>
        </p:nvSpPr>
        <p:spPr/>
        <p:txBody>
          <a:bodyPr vert="horz" lIns="91440" tIns="45720" rIns="91440" bIns="45720" rtlCol="0" anchor="t">
            <a:normAutofit/>
          </a:bodyPr>
          <a:lstStyle/>
          <a:p>
            <a:r>
              <a:rPr lang="en-US" dirty="0"/>
              <a:t>In Conclusion, Noise, age, language, and lack of training cause misunderstanding </a:t>
            </a:r>
          </a:p>
          <a:p>
            <a:r>
              <a:rPr lang="en-US" dirty="0"/>
              <a:t>Clear training, better communication, and cultural awareness are essential </a:t>
            </a:r>
          </a:p>
          <a:p>
            <a:r>
              <a:rPr lang="en-US" dirty="0"/>
              <a:t>Implementing solutions will improve safety, teamwork and performance </a:t>
            </a:r>
          </a:p>
        </p:txBody>
      </p:sp>
    </p:spTree>
    <p:extLst>
      <p:ext uri="{BB962C8B-B14F-4D97-AF65-F5344CB8AC3E}">
        <p14:creationId xmlns:p14="http://schemas.microsoft.com/office/powerpoint/2010/main" val="36897635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0D6456-1A4D-D2F2-0D60-2BCEFC9D4390}"/>
              </a:ext>
            </a:extLst>
          </p:cNvPr>
          <p:cNvSpPr>
            <a:spLocks noGrp="1"/>
          </p:cNvSpPr>
          <p:nvPr>
            <p:ph type="title"/>
          </p:nvPr>
        </p:nvSpPr>
        <p:spPr/>
        <p:txBody>
          <a:bodyPr/>
          <a:lstStyle/>
          <a:p>
            <a:r>
              <a:rPr lang="en-US" dirty="0"/>
              <a:t>References </a:t>
            </a:r>
          </a:p>
        </p:txBody>
      </p:sp>
      <p:sp>
        <p:nvSpPr>
          <p:cNvPr id="3" name="Content Placeholder 2">
            <a:extLst>
              <a:ext uri="{FF2B5EF4-FFF2-40B4-BE49-F238E27FC236}">
                <a16:creationId xmlns:a16="http://schemas.microsoft.com/office/drawing/2014/main" id="{672CDB75-E0D8-AA48-4287-03ECD045FE8F}"/>
              </a:ext>
            </a:extLst>
          </p:cNvPr>
          <p:cNvSpPr>
            <a:spLocks noGrp="1"/>
          </p:cNvSpPr>
          <p:nvPr>
            <p:ph idx="1"/>
          </p:nvPr>
        </p:nvSpPr>
        <p:spPr/>
        <p:txBody>
          <a:bodyPr vert="horz" lIns="91440" tIns="45720" rIns="91440" bIns="45720" rtlCol="0" anchor="t">
            <a:normAutofit/>
          </a:bodyPr>
          <a:lstStyle/>
          <a:p>
            <a:r>
              <a:rPr lang="en-US" dirty="0">
                <a:solidFill>
                  <a:srgbClr val="404040"/>
                </a:solidFill>
                <a:latin typeface="Trebuchet MS"/>
              </a:rPr>
              <a:t>Shannon, C.. &amp; Weaver, W (1949), the Mathematical Theory of communication.</a:t>
            </a:r>
          </a:p>
        </p:txBody>
      </p:sp>
    </p:spTree>
    <p:extLst>
      <p:ext uri="{BB962C8B-B14F-4D97-AF65-F5344CB8AC3E}">
        <p14:creationId xmlns:p14="http://schemas.microsoft.com/office/powerpoint/2010/main" val="17524188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A4D026A2-7476-44B0-9648-BB98882F7BA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48F8FC21-0A44-4045-95A1-B7935DBC60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0209B962-CD29-4D46-A7B0-10F6C7CF1C0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CC8D40CF-4D47-411D-A8B7-0E4B29E983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25">
              <a:extLst>
                <a:ext uri="{FF2B5EF4-FFF2-40B4-BE49-F238E27FC236}">
                  <a16:creationId xmlns:a16="http://schemas.microsoft.com/office/drawing/2014/main" id="{9B48A2AD-5257-4384-A7F5-A1EE4E6883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Isosceles Triangle 13">
              <a:extLst>
                <a:ext uri="{FF2B5EF4-FFF2-40B4-BE49-F238E27FC236}">
                  <a16:creationId xmlns:a16="http://schemas.microsoft.com/office/drawing/2014/main" id="{04C26DE3-844C-47DA-831E-E7D7BF617E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7">
              <a:extLst>
                <a:ext uri="{FF2B5EF4-FFF2-40B4-BE49-F238E27FC236}">
                  <a16:creationId xmlns:a16="http://schemas.microsoft.com/office/drawing/2014/main" id="{922D975E-0684-4AA6-9FB7-929B250D53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8">
              <a:extLst>
                <a:ext uri="{FF2B5EF4-FFF2-40B4-BE49-F238E27FC236}">
                  <a16:creationId xmlns:a16="http://schemas.microsoft.com/office/drawing/2014/main" id="{38ED5A9A-F0C7-4547-BC1E-22FC89BD26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9">
              <a:extLst>
                <a:ext uri="{FF2B5EF4-FFF2-40B4-BE49-F238E27FC236}">
                  <a16:creationId xmlns:a16="http://schemas.microsoft.com/office/drawing/2014/main" id="{2D743765-A245-4349-A5CE-4AB5F078F9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0AF7217B-D042-44D2-9FC7-71FAB6651A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1CC9171B-8BEB-48B1-B9BE-E9584522D0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1" name="Rectangle 20">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4" name="Straight Connector 23">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5"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Isosceles Triangle 31">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34" name="Rectangle 33">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Free Thank you Any Questions Templates">
            <a:extLst>
              <a:ext uri="{FF2B5EF4-FFF2-40B4-BE49-F238E27FC236}">
                <a16:creationId xmlns:a16="http://schemas.microsoft.com/office/drawing/2014/main" id="{890377F2-62E9-44C5-EBFC-756604401310}"/>
              </a:ext>
            </a:extLst>
          </p:cNvPr>
          <p:cNvPicPr>
            <a:picLocks noGrp="1" noChangeAspect="1"/>
          </p:cNvPicPr>
          <p:nvPr>
            <p:ph idx="1"/>
          </p:nvPr>
        </p:nvPicPr>
        <p:blipFill>
          <a:blip r:embed="rId2"/>
          <a:stretch>
            <a:fillRect/>
          </a:stretch>
        </p:blipFill>
        <p:spPr>
          <a:xfrm>
            <a:off x="2016595" y="1131994"/>
            <a:ext cx="8160686" cy="4590386"/>
          </a:xfrm>
          <a:prstGeom prst="rect">
            <a:avLst/>
          </a:prstGeom>
        </p:spPr>
      </p:pic>
    </p:spTree>
    <p:extLst>
      <p:ext uri="{BB962C8B-B14F-4D97-AF65-F5344CB8AC3E}">
        <p14:creationId xmlns:p14="http://schemas.microsoft.com/office/powerpoint/2010/main" val="386434299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46ACECEF3D0D045B19B01E5B03389C8" ma:contentTypeVersion="5" ma:contentTypeDescription="Create a new document." ma:contentTypeScope="" ma:versionID="7a37ced69ffb4fca7737a8035d11fa01">
  <xsd:schema xmlns:xsd="http://www.w3.org/2001/XMLSchema" xmlns:xs="http://www.w3.org/2001/XMLSchema" xmlns:p="http://schemas.microsoft.com/office/2006/metadata/properties" xmlns:ns3="04d956d8-1ffd-4dba-87ce-03f615e16f58" targetNamespace="http://schemas.microsoft.com/office/2006/metadata/properties" ma:root="true" ma:fieldsID="b80a64005fcc4b76ce04240d289b8063" ns3:_="">
    <xsd:import namespace="04d956d8-1ffd-4dba-87ce-03f615e16f58"/>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d956d8-1ffd-4dba-87ce-03f615e16f58"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04d956d8-1ffd-4dba-87ce-03f615e16f58" xsi:nil="true"/>
  </documentManagement>
</p:properties>
</file>

<file path=customXml/itemProps1.xml><?xml version="1.0" encoding="utf-8"?>
<ds:datastoreItem xmlns:ds="http://schemas.openxmlformats.org/officeDocument/2006/customXml" ds:itemID="{F9C57C1A-A839-467F-AAE5-1B82AD9E5B7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d956d8-1ffd-4dba-87ce-03f615e16f5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9A9195A-4DB3-4B33-A148-C176F2708D93}">
  <ds:schemaRefs>
    <ds:schemaRef ds:uri="http://schemas.microsoft.com/sharepoint/v3/contenttype/forms"/>
  </ds:schemaRefs>
</ds:datastoreItem>
</file>

<file path=customXml/itemProps3.xml><?xml version="1.0" encoding="utf-8"?>
<ds:datastoreItem xmlns:ds="http://schemas.openxmlformats.org/officeDocument/2006/customXml" ds:itemID="{FA029E58-10F4-4B3A-AA37-D249CADB9DF3}">
  <ds:schemaRefs>
    <ds:schemaRef ds:uri="http://schemas.microsoft.com/office/2006/documentManagement/types"/>
    <ds:schemaRef ds:uri="http://purl.org/dc/elements/1.1/"/>
    <ds:schemaRef ds:uri="http://purl.org/dc/dcmitype/"/>
    <ds:schemaRef ds:uri="http://purl.org/dc/terms/"/>
    <ds:schemaRef ds:uri="http://schemas.microsoft.com/office/2006/metadata/properties"/>
    <ds:schemaRef ds:uri="http://schemas.openxmlformats.org/package/2006/metadata/core-properties"/>
    <ds:schemaRef ds:uri="http://schemas.microsoft.com/office/infopath/2007/PartnerControls"/>
    <ds:schemaRef ds:uri="04d956d8-1ffd-4dba-87ce-03f615e16f58"/>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Facet</Template>
  <TotalTime>82</TotalTime>
  <Words>339</Words>
  <Application>Microsoft Office PowerPoint</Application>
  <PresentationFormat>Widescreen</PresentationFormat>
  <Paragraphs>18</Paragraphs>
  <Slides>16</Slides>
  <Notes>0</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Facet</vt:lpstr>
      <vt:lpstr>FLIGTH FOOD LTD  </vt:lpstr>
      <vt:lpstr> Introduction </vt:lpstr>
      <vt:lpstr>Overview </vt:lpstr>
      <vt:lpstr>Education &amp; Knowledge </vt:lpstr>
      <vt:lpstr>Psychological and emotional barriers</vt:lpstr>
      <vt:lpstr>Poor communication </vt:lpstr>
      <vt:lpstr>Psychological effects</vt:lpstr>
      <vt:lpstr>How to fix and prevent these barriers  </vt:lpstr>
      <vt:lpstr>Age </vt:lpstr>
      <vt:lpstr>Difference Age Groups </vt:lpstr>
      <vt:lpstr>Solution for the age gap  There are many steps that need to be taken to get more equal information for employees regardless of age.</vt:lpstr>
      <vt:lpstr>Languages </vt:lpstr>
      <vt:lpstr>Shannon &amp; Weaver Communication Model</vt:lpstr>
      <vt:lpstr>Conclusion </vt:lpstr>
      <vt:lpstr>References </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Psychological and emotional barriers</dc:title>
  <dc:creator>Nathaniel Prince (2442044)</dc:creator>
  <cp:lastModifiedBy>Nathaniel Prince (2442044)</cp:lastModifiedBy>
  <cp:revision>143</cp:revision>
  <dcterms:created xsi:type="dcterms:W3CDTF">2025-12-01T11:35:35Z</dcterms:created>
  <dcterms:modified xsi:type="dcterms:W3CDTF">2025-12-08T11:45:25Z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0x010100946ACECEF3D0D045B19B01E5B03389C8</vt:lpwstr>
  </property>
</Properties>
</file>