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C76C50-AB4F-4CA8-966F-2839CA1FFDC1}"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7AEA1-24FE-4433-8354-05CBD9B18408}" type="slidenum">
              <a:rPr lang="en-GB" smtClean="0"/>
              <a:t>‹#›</a:t>
            </a:fld>
            <a:endParaRPr lang="en-GB"/>
          </a:p>
        </p:txBody>
      </p:sp>
    </p:spTree>
    <p:extLst>
      <p:ext uri="{BB962C8B-B14F-4D97-AF65-F5344CB8AC3E}">
        <p14:creationId xmlns:p14="http://schemas.microsoft.com/office/powerpoint/2010/main" val="510389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37AEA1-24FE-4433-8354-05CBD9B18408}" type="slidenum">
              <a:rPr lang="en-GB" smtClean="0"/>
              <a:t>1</a:t>
            </a:fld>
            <a:endParaRPr lang="en-GB"/>
          </a:p>
        </p:txBody>
      </p:sp>
    </p:spTree>
    <p:extLst>
      <p:ext uri="{BB962C8B-B14F-4D97-AF65-F5344CB8AC3E}">
        <p14:creationId xmlns:p14="http://schemas.microsoft.com/office/powerpoint/2010/main" val="1618374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(www.Tescoplc.com/keyfacts), (Tesco.com/</a:t>
            </a:r>
            <a:r>
              <a:rPr lang="en-GB" dirty="0" err="1"/>
              <a:t>strategicpolicy</a:t>
            </a:r>
            <a:r>
              <a:rPr lang="en-GB" dirty="0"/>
              <a:t>). Picture - </a:t>
            </a:r>
            <a:r>
              <a:rPr lang="en-GB" dirty="0" err="1"/>
              <a:t>Google.images</a:t>
            </a:r>
            <a:endParaRPr lang="en-GB" dirty="0"/>
          </a:p>
        </p:txBody>
      </p:sp>
      <p:sp>
        <p:nvSpPr>
          <p:cNvPr id="4" name="Slide Number Placeholder 3"/>
          <p:cNvSpPr>
            <a:spLocks noGrp="1"/>
          </p:cNvSpPr>
          <p:nvPr>
            <p:ph type="sldNum" sz="quarter" idx="10"/>
          </p:nvPr>
        </p:nvSpPr>
        <p:spPr/>
        <p:txBody>
          <a:bodyPr/>
          <a:lstStyle/>
          <a:p>
            <a:fld id="{1B37AEA1-24FE-4433-8354-05CBD9B18408}" type="slidenum">
              <a:rPr lang="en-GB" smtClean="0"/>
              <a:t>2</a:t>
            </a:fld>
            <a:endParaRPr lang="en-GB"/>
          </a:p>
        </p:txBody>
      </p:sp>
    </p:spTree>
    <p:extLst>
      <p:ext uri="{BB962C8B-B14F-4D97-AF65-F5344CB8AC3E}">
        <p14:creationId xmlns:p14="http://schemas.microsoft.com/office/powerpoint/2010/main" val="4274026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Research-Methodology Tesco plc company report 2016, (Tescoplc.com)</a:t>
            </a:r>
          </a:p>
        </p:txBody>
      </p:sp>
      <p:sp>
        <p:nvSpPr>
          <p:cNvPr id="4" name="Slide Number Placeholder 3"/>
          <p:cNvSpPr>
            <a:spLocks noGrp="1"/>
          </p:cNvSpPr>
          <p:nvPr>
            <p:ph type="sldNum" sz="quarter" idx="10"/>
          </p:nvPr>
        </p:nvSpPr>
        <p:spPr/>
        <p:txBody>
          <a:bodyPr/>
          <a:lstStyle/>
          <a:p>
            <a:fld id="{1B37AEA1-24FE-4433-8354-05CBD9B18408}" type="slidenum">
              <a:rPr lang="en-GB" smtClean="0"/>
              <a:t>3</a:t>
            </a:fld>
            <a:endParaRPr lang="en-GB"/>
          </a:p>
        </p:txBody>
      </p:sp>
    </p:spTree>
    <p:extLst>
      <p:ext uri="{BB962C8B-B14F-4D97-AF65-F5344CB8AC3E}">
        <p14:creationId xmlns:p14="http://schemas.microsoft.com/office/powerpoint/2010/main" val="1114220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Research-Methodology Tesco plc company report 2016</a:t>
            </a:r>
          </a:p>
        </p:txBody>
      </p:sp>
      <p:sp>
        <p:nvSpPr>
          <p:cNvPr id="4" name="Slide Number Placeholder 3"/>
          <p:cNvSpPr>
            <a:spLocks noGrp="1"/>
          </p:cNvSpPr>
          <p:nvPr>
            <p:ph type="sldNum" sz="quarter" idx="10"/>
          </p:nvPr>
        </p:nvSpPr>
        <p:spPr/>
        <p:txBody>
          <a:bodyPr/>
          <a:lstStyle/>
          <a:p>
            <a:fld id="{1B37AEA1-24FE-4433-8354-05CBD9B18408}" type="slidenum">
              <a:rPr lang="en-GB" smtClean="0"/>
              <a:t>5</a:t>
            </a:fld>
            <a:endParaRPr lang="en-GB"/>
          </a:p>
        </p:txBody>
      </p:sp>
    </p:spTree>
    <p:extLst>
      <p:ext uri="{BB962C8B-B14F-4D97-AF65-F5344CB8AC3E}">
        <p14:creationId xmlns:p14="http://schemas.microsoft.com/office/powerpoint/2010/main" val="2127658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(www.cips.org/Tesco-new-strategy)</a:t>
            </a:r>
          </a:p>
        </p:txBody>
      </p:sp>
      <p:sp>
        <p:nvSpPr>
          <p:cNvPr id="4" name="Slide Number Placeholder 3"/>
          <p:cNvSpPr>
            <a:spLocks noGrp="1"/>
          </p:cNvSpPr>
          <p:nvPr>
            <p:ph type="sldNum" sz="quarter" idx="10"/>
          </p:nvPr>
        </p:nvSpPr>
        <p:spPr/>
        <p:txBody>
          <a:bodyPr/>
          <a:lstStyle/>
          <a:p>
            <a:fld id="{1B37AEA1-24FE-4433-8354-05CBD9B18408}" type="slidenum">
              <a:rPr lang="en-GB" smtClean="0"/>
              <a:t>6</a:t>
            </a:fld>
            <a:endParaRPr lang="en-GB"/>
          </a:p>
        </p:txBody>
      </p:sp>
    </p:spTree>
    <p:extLst>
      <p:ext uri="{BB962C8B-B14F-4D97-AF65-F5344CB8AC3E}">
        <p14:creationId xmlns:p14="http://schemas.microsoft.com/office/powerpoint/2010/main" val="4278308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Sources (BBC.co.uk/business/Tesco), (TheGuardian.co.uk), A Resource Methodology , Tesco plc strategic report, 2016.</a:t>
            </a:r>
          </a:p>
        </p:txBody>
      </p:sp>
      <p:sp>
        <p:nvSpPr>
          <p:cNvPr id="4" name="Slide Number Placeholder 3"/>
          <p:cNvSpPr>
            <a:spLocks noGrp="1"/>
          </p:cNvSpPr>
          <p:nvPr>
            <p:ph type="sldNum" sz="quarter" idx="10"/>
          </p:nvPr>
        </p:nvSpPr>
        <p:spPr/>
        <p:txBody>
          <a:bodyPr/>
          <a:lstStyle/>
          <a:p>
            <a:fld id="{1B37AEA1-24FE-4433-8354-05CBD9B18408}" type="slidenum">
              <a:rPr lang="en-GB" smtClean="0"/>
              <a:t>7</a:t>
            </a:fld>
            <a:endParaRPr lang="en-GB"/>
          </a:p>
        </p:txBody>
      </p:sp>
    </p:spTree>
    <p:extLst>
      <p:ext uri="{BB962C8B-B14F-4D97-AF65-F5344CB8AC3E}">
        <p14:creationId xmlns:p14="http://schemas.microsoft.com/office/powerpoint/2010/main" val="3633937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(Tescoplc.com/media/</a:t>
            </a:r>
            <a:r>
              <a:rPr lang="en-GB" dirty="0" err="1"/>
              <a:t>modernslaveryact</a:t>
            </a:r>
            <a:r>
              <a:rPr lang="en-GB" dirty="0"/>
              <a:t>), Resource methodology, Tesco plc strategic report 2016</a:t>
            </a:r>
          </a:p>
        </p:txBody>
      </p:sp>
      <p:sp>
        <p:nvSpPr>
          <p:cNvPr id="4" name="Slide Number Placeholder 3"/>
          <p:cNvSpPr>
            <a:spLocks noGrp="1"/>
          </p:cNvSpPr>
          <p:nvPr>
            <p:ph type="sldNum" sz="quarter" idx="10"/>
          </p:nvPr>
        </p:nvSpPr>
        <p:spPr/>
        <p:txBody>
          <a:bodyPr/>
          <a:lstStyle/>
          <a:p>
            <a:fld id="{1B37AEA1-24FE-4433-8354-05CBD9B18408}" type="slidenum">
              <a:rPr lang="en-GB" smtClean="0"/>
              <a:t>9</a:t>
            </a:fld>
            <a:endParaRPr lang="en-GB"/>
          </a:p>
        </p:txBody>
      </p:sp>
    </p:spTree>
    <p:extLst>
      <p:ext uri="{BB962C8B-B14F-4D97-AF65-F5344CB8AC3E}">
        <p14:creationId xmlns:p14="http://schemas.microsoft.com/office/powerpoint/2010/main" val="3561265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(Environmentallaw.org)</a:t>
            </a:r>
          </a:p>
        </p:txBody>
      </p:sp>
      <p:sp>
        <p:nvSpPr>
          <p:cNvPr id="4" name="Slide Number Placeholder 3"/>
          <p:cNvSpPr>
            <a:spLocks noGrp="1"/>
          </p:cNvSpPr>
          <p:nvPr>
            <p:ph type="sldNum" sz="quarter" idx="10"/>
          </p:nvPr>
        </p:nvSpPr>
        <p:spPr/>
        <p:txBody>
          <a:bodyPr/>
          <a:lstStyle/>
          <a:p>
            <a:fld id="{1B37AEA1-24FE-4433-8354-05CBD9B18408}" type="slidenum">
              <a:rPr lang="en-GB" smtClean="0"/>
              <a:t>12</a:t>
            </a:fld>
            <a:endParaRPr lang="en-GB"/>
          </a:p>
        </p:txBody>
      </p:sp>
    </p:spTree>
    <p:extLst>
      <p:ext uri="{BB962C8B-B14F-4D97-AF65-F5344CB8AC3E}">
        <p14:creationId xmlns:p14="http://schemas.microsoft.com/office/powerpoint/2010/main" val="3776316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12/14/2017</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12/14/2017</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_ypb-k4rYAhUPC-wKHZIrB0QQjRwIBw&amp;url=https%3A%2F%2Fwww.tescoplc.com%2F&amp;psig=AOvVaw1IbFg-HjVmWOFXUoKYZUOG&amp;ust=1513363314523355"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cips.org/" TargetMode="External"/><Relationship Id="rId2" Type="http://schemas.openxmlformats.org/officeDocument/2006/relationships/hyperlink" Target="http://www.tescoplc.com/" TargetMode="External"/><Relationship Id="rId1" Type="http://schemas.openxmlformats.org/officeDocument/2006/relationships/slideLayout" Target="../slideLayouts/slideLayout6.xml"/><Relationship Id="rId4" Type="http://schemas.openxmlformats.org/officeDocument/2006/relationships/hyperlink" Target="http://www.theguardian.co.uk/business/tes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5EC8-1EC5-4049-8FC5-76D5CAFCA141}"/>
              </a:ext>
            </a:extLst>
          </p:cNvPr>
          <p:cNvSpPr>
            <a:spLocks noGrp="1"/>
          </p:cNvSpPr>
          <p:nvPr>
            <p:ph type="ctrTitle"/>
          </p:nvPr>
        </p:nvSpPr>
        <p:spPr>
          <a:xfrm>
            <a:off x="243841" y="0"/>
            <a:ext cx="11704320" cy="3642852"/>
          </a:xfrm>
        </p:spPr>
        <p:txBody>
          <a:bodyPr/>
          <a:lstStyle/>
          <a:p>
            <a:r>
              <a:rPr lang="en-GB" dirty="0"/>
              <a:t>        </a:t>
            </a:r>
            <a:r>
              <a:rPr lang="en-GB" dirty="0">
                <a:latin typeface="Berlin Sans FB Demi" panose="020E0802020502020306" pitchFamily="34" charset="0"/>
              </a:rPr>
              <a:t>      A presentation on </a:t>
            </a:r>
            <a:br>
              <a:rPr lang="en-GB" dirty="0">
                <a:latin typeface="Berlin Sans FB Demi" panose="020E0802020502020306" pitchFamily="34" charset="0"/>
              </a:rPr>
            </a:br>
            <a:r>
              <a:rPr lang="en-GB" dirty="0">
                <a:latin typeface="Berlin Sans FB Demi" panose="020E0802020502020306" pitchFamily="34" charset="0"/>
              </a:rPr>
              <a:t>  The UK based supermarket chain                            </a:t>
            </a:r>
            <a:br>
              <a:rPr lang="en-GB" dirty="0">
                <a:latin typeface="Berlin Sans FB Demi" panose="020E0802020502020306" pitchFamily="34" charset="0"/>
              </a:rPr>
            </a:br>
            <a:r>
              <a:rPr lang="en-GB" dirty="0">
                <a:latin typeface="Berlin Sans FB Demi" panose="020E0802020502020306" pitchFamily="34" charset="0"/>
              </a:rPr>
              <a:t>                                      plc</a:t>
            </a:r>
            <a:br>
              <a:rPr lang="en-GB" dirty="0"/>
            </a:br>
            <a:endParaRPr lang="en-GB" dirty="0"/>
          </a:p>
        </p:txBody>
      </p:sp>
      <p:sp>
        <p:nvSpPr>
          <p:cNvPr id="3" name="Subtitle 2">
            <a:extLst>
              <a:ext uri="{FF2B5EF4-FFF2-40B4-BE49-F238E27FC236}">
                <a16:creationId xmlns:a16="http://schemas.microsoft.com/office/drawing/2014/main" id="{EA146F26-4D9E-425F-865A-78F79572E5FD}"/>
              </a:ext>
            </a:extLst>
          </p:cNvPr>
          <p:cNvSpPr>
            <a:spLocks noGrp="1"/>
          </p:cNvSpPr>
          <p:nvPr>
            <p:ph type="subTitle" idx="1"/>
          </p:nvPr>
        </p:nvSpPr>
        <p:spPr>
          <a:xfrm>
            <a:off x="810001" y="5280846"/>
            <a:ext cx="10572000" cy="1355927"/>
          </a:xfrm>
        </p:spPr>
        <p:txBody>
          <a:bodyPr>
            <a:normAutofit fontScale="92500"/>
          </a:bodyPr>
          <a:lstStyle/>
          <a:p>
            <a:r>
              <a:rPr lang="en-GB" dirty="0"/>
              <a:t>A brief slideshow explaining the approaches to corporate strategy and social responsibility that managers at the food retailer Tesco have adopted and applied, and the affect this has had, including in terms of the companies sustainability. </a:t>
            </a:r>
          </a:p>
          <a:p>
            <a:r>
              <a:rPr lang="en-GB" dirty="0"/>
              <a:t>By Joel Malcolm            Student number -1706511            Contemporary management approaches</a:t>
            </a:r>
          </a:p>
        </p:txBody>
      </p:sp>
      <p:pic>
        <p:nvPicPr>
          <p:cNvPr id="5" name="Picture 4">
            <a:extLst>
              <a:ext uri="{FF2B5EF4-FFF2-40B4-BE49-F238E27FC236}">
                <a16:creationId xmlns:a16="http://schemas.microsoft.com/office/drawing/2014/main" id="{36AEF88C-FAAF-41FA-B789-6F73C51B4C6D}"/>
              </a:ext>
            </a:extLst>
          </p:cNvPr>
          <p:cNvPicPr>
            <a:picLocks noChangeAspect="1"/>
          </p:cNvPicPr>
          <p:nvPr/>
        </p:nvPicPr>
        <p:blipFill>
          <a:blip r:embed="rId3"/>
          <a:stretch>
            <a:fillRect/>
          </a:stretch>
        </p:blipFill>
        <p:spPr>
          <a:xfrm>
            <a:off x="2847801" y="2156721"/>
            <a:ext cx="3814715" cy="2146352"/>
          </a:xfrm>
          <a:prstGeom prst="rect">
            <a:avLst/>
          </a:prstGeom>
        </p:spPr>
      </p:pic>
    </p:spTree>
    <p:extLst>
      <p:ext uri="{BB962C8B-B14F-4D97-AF65-F5344CB8AC3E}">
        <p14:creationId xmlns:p14="http://schemas.microsoft.com/office/powerpoint/2010/main" val="375612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BF0BB-3C7B-434A-8C39-A9CFF461997E}"/>
              </a:ext>
            </a:extLst>
          </p:cNvPr>
          <p:cNvSpPr>
            <a:spLocks noGrp="1"/>
          </p:cNvSpPr>
          <p:nvPr>
            <p:ph type="title"/>
          </p:nvPr>
        </p:nvSpPr>
        <p:spPr/>
        <p:txBody>
          <a:bodyPr/>
          <a:lstStyle/>
          <a:p>
            <a:r>
              <a:rPr lang="en-GB" dirty="0">
                <a:latin typeface="Berlin Sans FB Demi" panose="020E0802020502020306" pitchFamily="34" charset="0"/>
              </a:rPr>
              <a:t>Background Information</a:t>
            </a:r>
          </a:p>
        </p:txBody>
      </p:sp>
      <p:sp>
        <p:nvSpPr>
          <p:cNvPr id="3" name="TextBox 2">
            <a:extLst>
              <a:ext uri="{FF2B5EF4-FFF2-40B4-BE49-F238E27FC236}">
                <a16:creationId xmlns:a16="http://schemas.microsoft.com/office/drawing/2014/main" id="{076602B3-CA94-4B9D-ADAA-D754AE2B5DF4}"/>
              </a:ext>
            </a:extLst>
          </p:cNvPr>
          <p:cNvSpPr txBox="1"/>
          <p:nvPr/>
        </p:nvSpPr>
        <p:spPr>
          <a:xfrm>
            <a:off x="358876" y="2389239"/>
            <a:ext cx="6115665" cy="4339650"/>
          </a:xfrm>
          <a:prstGeom prst="rect">
            <a:avLst/>
          </a:prstGeom>
          <a:noFill/>
        </p:spPr>
        <p:txBody>
          <a:bodyPr wrap="square" rtlCol="0">
            <a:spAutoFit/>
          </a:bodyPr>
          <a:lstStyle/>
          <a:p>
            <a:r>
              <a:rPr lang="en-GB" sz="2000" dirty="0"/>
              <a:t>“ </a:t>
            </a:r>
            <a:r>
              <a:rPr lang="en-GB" sz="2000" b="1" i="1" dirty="0"/>
              <a:t>Serving Britain’s shoppers a little better everyday ”</a:t>
            </a:r>
          </a:p>
          <a:p>
            <a:endParaRPr lang="en-GB" sz="2000" b="1" i="1" dirty="0"/>
          </a:p>
          <a:p>
            <a:r>
              <a:rPr lang="en-GB" dirty="0"/>
              <a:t>Tesco is a massive supermarket chain that originally began in 1920’s London. </a:t>
            </a:r>
          </a:p>
          <a:p>
            <a:r>
              <a:rPr lang="en-GB" dirty="0"/>
              <a:t>It grew from there to become the largest retail chain Britain, while also becoming one of the largest in the world through its opening of stores internationally. </a:t>
            </a:r>
          </a:p>
          <a:p>
            <a:r>
              <a:rPr lang="en-GB" dirty="0"/>
              <a:t>Its operating ethos of stocking the widest possible variety of cheap, affordable value for money consumer goods enabled it gather and maintain  a sizeable market-share.</a:t>
            </a:r>
          </a:p>
          <a:p>
            <a:r>
              <a:rPr lang="en-GB" dirty="0"/>
              <a:t>Recently this has begun to change with Tesco having to adopt a more sustainable strategy to remain competitive.</a:t>
            </a:r>
          </a:p>
        </p:txBody>
      </p:sp>
      <p:sp>
        <p:nvSpPr>
          <p:cNvPr id="4" name="TextBox 3">
            <a:extLst>
              <a:ext uri="{FF2B5EF4-FFF2-40B4-BE49-F238E27FC236}">
                <a16:creationId xmlns:a16="http://schemas.microsoft.com/office/drawing/2014/main" id="{AAD1F2EF-A853-4DBC-9689-BAE803842FBF}"/>
              </a:ext>
            </a:extLst>
          </p:cNvPr>
          <p:cNvSpPr txBox="1"/>
          <p:nvPr/>
        </p:nvSpPr>
        <p:spPr>
          <a:xfrm>
            <a:off x="7610166" y="3747391"/>
            <a:ext cx="4022553" cy="2769989"/>
          </a:xfrm>
          <a:prstGeom prst="rect">
            <a:avLst/>
          </a:prstGeom>
          <a:noFill/>
        </p:spPr>
        <p:txBody>
          <a:bodyPr wrap="square" rtlCol="0">
            <a:spAutoFit/>
          </a:bodyPr>
          <a:lstStyle/>
          <a:p>
            <a:r>
              <a:rPr lang="en-GB" sz="2400" b="1" i="1" dirty="0">
                <a:latin typeface="Berlin Sans FB Demi" panose="020E0802020502020306" pitchFamily="34" charset="0"/>
              </a:rPr>
              <a:t>Organisational Facts</a:t>
            </a:r>
          </a:p>
          <a:p>
            <a:endParaRPr lang="en-GB" sz="2400" b="1" i="1" dirty="0">
              <a:latin typeface="Berlin Sans FB Demi" panose="020E0802020502020306" pitchFamily="34" charset="0"/>
            </a:endParaRPr>
          </a:p>
          <a:p>
            <a:pPr marL="342900" indent="-342900">
              <a:buFont typeface="Wingdings" panose="05000000000000000000" pitchFamily="2" charset="2"/>
              <a:buChar char="q"/>
            </a:pPr>
            <a:r>
              <a:rPr lang="en-GB" dirty="0">
                <a:latin typeface="Berlin Sans FB Demi" panose="020E0802020502020306" pitchFamily="34" charset="0"/>
              </a:rPr>
              <a:t>480,000 employees worldwide in</a:t>
            </a:r>
          </a:p>
          <a:p>
            <a:pPr marL="342900" indent="-342900">
              <a:buFont typeface="Wingdings" panose="05000000000000000000" pitchFamily="2" charset="2"/>
              <a:buChar char="q"/>
            </a:pPr>
            <a:r>
              <a:rPr lang="en-GB" dirty="0">
                <a:latin typeface="Berlin Sans FB Demi" panose="020E0802020502020306" pitchFamily="34" charset="0"/>
              </a:rPr>
              <a:t>6,902 stores </a:t>
            </a:r>
          </a:p>
          <a:p>
            <a:pPr marL="342900" indent="-342900">
              <a:buFont typeface="Wingdings" panose="05000000000000000000" pitchFamily="2" charset="2"/>
              <a:buChar char="q"/>
            </a:pPr>
            <a:r>
              <a:rPr lang="en-GB" dirty="0">
                <a:latin typeface="Berlin Sans FB Demi" panose="020E0802020502020306" pitchFamily="34" charset="0"/>
              </a:rPr>
              <a:t>78 million shopping trips per week</a:t>
            </a:r>
          </a:p>
          <a:p>
            <a:pPr marL="342900" indent="-342900">
              <a:buFont typeface="Wingdings" panose="05000000000000000000" pitchFamily="2" charset="2"/>
              <a:buChar char="q"/>
            </a:pPr>
            <a:r>
              <a:rPr lang="en-GB" dirty="0">
                <a:latin typeface="Berlin Sans FB Demi" panose="020E0802020502020306" pitchFamily="34" charset="0"/>
              </a:rPr>
              <a:t>18 million meals donated annually</a:t>
            </a:r>
          </a:p>
          <a:p>
            <a:pPr marL="342900" indent="-342900">
              <a:buFont typeface="Wingdings" panose="05000000000000000000" pitchFamily="2" charset="2"/>
              <a:buChar char="q"/>
            </a:pPr>
            <a:r>
              <a:rPr lang="en-GB" dirty="0">
                <a:latin typeface="Berlin Sans FB Demi" panose="020E0802020502020306" pitchFamily="34" charset="0"/>
              </a:rPr>
              <a:t>55.9 billion in sales as of 2016 with</a:t>
            </a:r>
          </a:p>
          <a:p>
            <a:pPr marL="342900" indent="-342900">
              <a:buFont typeface="Wingdings" panose="05000000000000000000" pitchFamily="2" charset="2"/>
              <a:buChar char="q"/>
            </a:pPr>
            <a:r>
              <a:rPr lang="en-GB" dirty="0">
                <a:latin typeface="Berlin Sans FB Demi" panose="020E0802020502020306" pitchFamily="34" charset="0"/>
              </a:rPr>
              <a:t>1.2 billion in operating profit </a:t>
            </a:r>
          </a:p>
          <a:p>
            <a:pPr marL="342900" indent="-342900">
              <a:buFont typeface="Wingdings" panose="05000000000000000000" pitchFamily="2" charset="2"/>
              <a:buChar char="q"/>
            </a:pPr>
            <a:r>
              <a:rPr lang="en-GB" dirty="0">
                <a:latin typeface="Berlin Sans FB Demi" panose="020E0802020502020306" pitchFamily="34" charset="0"/>
              </a:rPr>
              <a:t>Operates in 11 different countries</a:t>
            </a:r>
          </a:p>
        </p:txBody>
      </p:sp>
      <p:pic>
        <p:nvPicPr>
          <p:cNvPr id="6" name="Picture 5" descr="A close up of a map&#10;&#10;Description generated with high confidence">
            <a:extLst>
              <a:ext uri="{FF2B5EF4-FFF2-40B4-BE49-F238E27FC236}">
                <a16:creationId xmlns:a16="http://schemas.microsoft.com/office/drawing/2014/main" id="{3BE000AD-84C5-4795-BBB2-246654BD0D0D}"/>
              </a:ext>
            </a:extLst>
          </p:cNvPr>
          <p:cNvPicPr>
            <a:picLocks noChangeAspect="1"/>
          </p:cNvPicPr>
          <p:nvPr/>
        </p:nvPicPr>
        <p:blipFill>
          <a:blip r:embed="rId3"/>
          <a:stretch>
            <a:fillRect/>
          </a:stretch>
        </p:blipFill>
        <p:spPr>
          <a:xfrm>
            <a:off x="6975987" y="197397"/>
            <a:ext cx="4909333" cy="3003003"/>
          </a:xfrm>
          <a:prstGeom prst="rect">
            <a:avLst/>
          </a:prstGeom>
        </p:spPr>
      </p:pic>
    </p:spTree>
    <p:extLst>
      <p:ext uri="{BB962C8B-B14F-4D97-AF65-F5344CB8AC3E}">
        <p14:creationId xmlns:p14="http://schemas.microsoft.com/office/powerpoint/2010/main" val="2281439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FBCBB-73D2-46A6-BBC1-7DD3DE47FFE2}"/>
              </a:ext>
            </a:extLst>
          </p:cNvPr>
          <p:cNvSpPr>
            <a:spLocks noGrp="1"/>
          </p:cNvSpPr>
          <p:nvPr>
            <p:ph type="title"/>
          </p:nvPr>
        </p:nvSpPr>
        <p:spPr/>
        <p:txBody>
          <a:bodyPr/>
          <a:lstStyle/>
          <a:p>
            <a:r>
              <a:rPr lang="en-GB" dirty="0">
                <a:latin typeface="Berlin Sans FB Demi" panose="020E0802020502020306" pitchFamily="34" charset="0"/>
              </a:rPr>
              <a:t>Executive Management</a:t>
            </a:r>
          </a:p>
        </p:txBody>
      </p:sp>
      <p:sp>
        <p:nvSpPr>
          <p:cNvPr id="3" name="Content Placeholder 2">
            <a:extLst>
              <a:ext uri="{FF2B5EF4-FFF2-40B4-BE49-F238E27FC236}">
                <a16:creationId xmlns:a16="http://schemas.microsoft.com/office/drawing/2014/main" id="{C9F096BA-5979-4721-88A2-E161FBAA18DA}"/>
              </a:ext>
            </a:extLst>
          </p:cNvPr>
          <p:cNvSpPr>
            <a:spLocks noGrp="1"/>
          </p:cNvSpPr>
          <p:nvPr>
            <p:ph idx="1"/>
          </p:nvPr>
        </p:nvSpPr>
        <p:spPr>
          <a:xfrm>
            <a:off x="6530765" y="2016522"/>
            <a:ext cx="4736512" cy="3636511"/>
          </a:xfrm>
        </p:spPr>
        <p:txBody>
          <a:bodyPr/>
          <a:lstStyle/>
          <a:p>
            <a:pPr marL="0" indent="0">
              <a:buNone/>
            </a:pPr>
            <a:r>
              <a:rPr lang="en-GB" dirty="0"/>
              <a:t>Tesco plc is organised in quite a hierarchical way, demonstrating application of the classical method of structuring the company. C.E.O Dave Lewis and 10 other executives form the Tesco executive committee. All other committees within the company and then regional managers report directly to the executive board streamlining the flow of information making decision making quicker and more efficient.</a:t>
            </a:r>
          </a:p>
        </p:txBody>
      </p:sp>
      <p:sp>
        <p:nvSpPr>
          <p:cNvPr id="4" name="Rectangle 26">
            <a:extLst>
              <a:ext uri="{FF2B5EF4-FFF2-40B4-BE49-F238E27FC236}">
                <a16:creationId xmlns:a16="http://schemas.microsoft.com/office/drawing/2014/main" id="{AA0DE22C-6C2E-4DAC-8268-B8DCAD210A4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5" name="Group 4">
            <a:extLst>
              <a:ext uri="{FF2B5EF4-FFF2-40B4-BE49-F238E27FC236}">
                <a16:creationId xmlns:a16="http://schemas.microsoft.com/office/drawing/2014/main" id="{E1A0B33E-DD89-4286-AD35-4717296BDDD0}"/>
              </a:ext>
            </a:extLst>
          </p:cNvPr>
          <p:cNvGrpSpPr/>
          <p:nvPr/>
        </p:nvGrpSpPr>
        <p:grpSpPr>
          <a:xfrm>
            <a:off x="810000" y="2410263"/>
            <a:ext cx="5492115" cy="1637425"/>
            <a:chOff x="0" y="0"/>
            <a:chExt cx="5492496" cy="1157766"/>
          </a:xfrm>
        </p:grpSpPr>
        <p:sp>
          <p:nvSpPr>
            <p:cNvPr id="6" name="Shape 1147">
              <a:extLst>
                <a:ext uri="{FF2B5EF4-FFF2-40B4-BE49-F238E27FC236}">
                  <a16:creationId xmlns:a16="http://schemas.microsoft.com/office/drawing/2014/main" id="{A8BD676E-80D9-47B2-88E2-AA4D4680F181}"/>
                </a:ext>
              </a:extLst>
            </p:cNvPr>
            <p:cNvSpPr/>
            <p:nvPr/>
          </p:nvSpPr>
          <p:spPr>
            <a:xfrm>
              <a:off x="2746248" y="473964"/>
              <a:ext cx="2273046" cy="197231"/>
            </a:xfrm>
            <a:custGeom>
              <a:avLst/>
              <a:gdLst/>
              <a:ahLst/>
              <a:cxnLst/>
              <a:rect l="0" t="0" r="0" b="0"/>
              <a:pathLst>
                <a:path w="2273046" h="197231">
                  <a:moveTo>
                    <a:pt x="0" y="0"/>
                  </a:moveTo>
                  <a:lnTo>
                    <a:pt x="0" y="98679"/>
                  </a:lnTo>
                  <a:lnTo>
                    <a:pt x="2273046" y="98679"/>
                  </a:lnTo>
                  <a:lnTo>
                    <a:pt x="2273046" y="197231"/>
                  </a:lnTo>
                </a:path>
              </a:pathLst>
            </a:custGeom>
            <a:ln w="12192" cap="flat">
              <a:miter lim="127000"/>
            </a:ln>
          </p:spPr>
          <p:style>
            <a:lnRef idx="1">
              <a:srgbClr val="477BA9"/>
            </a:lnRef>
            <a:fillRef idx="0">
              <a:srgbClr val="000000">
                <a:alpha val="0"/>
              </a:srgbClr>
            </a:fillRef>
            <a:effectRef idx="0">
              <a:scrgbClr r="0" g="0" b="0"/>
            </a:effectRef>
            <a:fontRef idx="none"/>
          </p:style>
          <p:txBody>
            <a:bodyPr/>
            <a:lstStyle/>
            <a:p>
              <a:endParaRPr lang="en-GB"/>
            </a:p>
          </p:txBody>
        </p:sp>
        <p:sp>
          <p:nvSpPr>
            <p:cNvPr id="7" name="Shape 1148">
              <a:extLst>
                <a:ext uri="{FF2B5EF4-FFF2-40B4-BE49-F238E27FC236}">
                  <a16:creationId xmlns:a16="http://schemas.microsoft.com/office/drawing/2014/main" id="{1693E2F7-0FD3-4294-AF30-6339EBF17508}"/>
                </a:ext>
              </a:extLst>
            </p:cNvPr>
            <p:cNvSpPr/>
            <p:nvPr/>
          </p:nvSpPr>
          <p:spPr>
            <a:xfrm>
              <a:off x="2746248" y="473964"/>
              <a:ext cx="1136523" cy="197231"/>
            </a:xfrm>
            <a:custGeom>
              <a:avLst/>
              <a:gdLst/>
              <a:ahLst/>
              <a:cxnLst/>
              <a:rect l="0" t="0" r="0" b="0"/>
              <a:pathLst>
                <a:path w="1136523" h="197231">
                  <a:moveTo>
                    <a:pt x="0" y="0"/>
                  </a:moveTo>
                  <a:lnTo>
                    <a:pt x="0" y="98679"/>
                  </a:lnTo>
                  <a:lnTo>
                    <a:pt x="1136523" y="98679"/>
                  </a:lnTo>
                  <a:lnTo>
                    <a:pt x="1136523" y="197231"/>
                  </a:lnTo>
                </a:path>
              </a:pathLst>
            </a:custGeom>
            <a:ln w="12192" cap="flat">
              <a:miter lim="127000"/>
            </a:ln>
          </p:spPr>
          <p:style>
            <a:lnRef idx="1">
              <a:srgbClr val="477BA9"/>
            </a:lnRef>
            <a:fillRef idx="0">
              <a:srgbClr val="000000">
                <a:alpha val="0"/>
              </a:srgbClr>
            </a:fillRef>
            <a:effectRef idx="0">
              <a:scrgbClr r="0" g="0" b="0"/>
            </a:effectRef>
            <a:fontRef idx="none"/>
          </p:style>
          <p:txBody>
            <a:bodyPr/>
            <a:lstStyle/>
            <a:p>
              <a:endParaRPr lang="en-GB"/>
            </a:p>
          </p:txBody>
        </p:sp>
        <p:sp>
          <p:nvSpPr>
            <p:cNvPr id="8" name="Shape 1149">
              <a:extLst>
                <a:ext uri="{FF2B5EF4-FFF2-40B4-BE49-F238E27FC236}">
                  <a16:creationId xmlns:a16="http://schemas.microsoft.com/office/drawing/2014/main" id="{685D07C0-A9E8-4559-AABB-09727E23ACC5}"/>
                </a:ext>
              </a:extLst>
            </p:cNvPr>
            <p:cNvSpPr/>
            <p:nvPr/>
          </p:nvSpPr>
          <p:spPr>
            <a:xfrm>
              <a:off x="2746248" y="473964"/>
              <a:ext cx="0" cy="197231"/>
            </a:xfrm>
            <a:custGeom>
              <a:avLst/>
              <a:gdLst/>
              <a:ahLst/>
              <a:cxnLst/>
              <a:rect l="0" t="0" r="0" b="0"/>
              <a:pathLst>
                <a:path h="197231">
                  <a:moveTo>
                    <a:pt x="0" y="0"/>
                  </a:moveTo>
                  <a:lnTo>
                    <a:pt x="0" y="197231"/>
                  </a:lnTo>
                </a:path>
              </a:pathLst>
            </a:custGeom>
            <a:ln w="12192" cap="flat">
              <a:miter lim="127000"/>
            </a:ln>
          </p:spPr>
          <p:style>
            <a:lnRef idx="1">
              <a:srgbClr val="477BA9"/>
            </a:lnRef>
            <a:fillRef idx="0">
              <a:srgbClr val="000000">
                <a:alpha val="0"/>
              </a:srgbClr>
            </a:fillRef>
            <a:effectRef idx="0">
              <a:scrgbClr r="0" g="0" b="0"/>
            </a:effectRef>
            <a:fontRef idx="none"/>
          </p:style>
          <p:txBody>
            <a:bodyPr/>
            <a:lstStyle/>
            <a:p>
              <a:endParaRPr lang="en-GB"/>
            </a:p>
          </p:txBody>
        </p:sp>
        <p:sp>
          <p:nvSpPr>
            <p:cNvPr id="9" name="Shape 1150">
              <a:extLst>
                <a:ext uri="{FF2B5EF4-FFF2-40B4-BE49-F238E27FC236}">
                  <a16:creationId xmlns:a16="http://schemas.microsoft.com/office/drawing/2014/main" id="{6D0E15F7-C56E-44F3-A41A-1312758C9C59}"/>
                </a:ext>
              </a:extLst>
            </p:cNvPr>
            <p:cNvSpPr/>
            <p:nvPr/>
          </p:nvSpPr>
          <p:spPr>
            <a:xfrm>
              <a:off x="1609344" y="473964"/>
              <a:ext cx="1136523" cy="197231"/>
            </a:xfrm>
            <a:custGeom>
              <a:avLst/>
              <a:gdLst/>
              <a:ahLst/>
              <a:cxnLst/>
              <a:rect l="0" t="0" r="0" b="0"/>
              <a:pathLst>
                <a:path w="1136523" h="197231">
                  <a:moveTo>
                    <a:pt x="1136523" y="0"/>
                  </a:moveTo>
                  <a:lnTo>
                    <a:pt x="1136523" y="98679"/>
                  </a:lnTo>
                  <a:lnTo>
                    <a:pt x="0" y="98679"/>
                  </a:lnTo>
                  <a:lnTo>
                    <a:pt x="0" y="197231"/>
                  </a:lnTo>
                </a:path>
              </a:pathLst>
            </a:custGeom>
            <a:ln w="12192" cap="flat">
              <a:miter lim="127000"/>
            </a:ln>
          </p:spPr>
          <p:style>
            <a:lnRef idx="1">
              <a:srgbClr val="477BA9"/>
            </a:lnRef>
            <a:fillRef idx="0">
              <a:srgbClr val="000000">
                <a:alpha val="0"/>
              </a:srgbClr>
            </a:fillRef>
            <a:effectRef idx="0">
              <a:scrgbClr r="0" g="0" b="0"/>
            </a:effectRef>
            <a:fontRef idx="none"/>
          </p:style>
          <p:txBody>
            <a:bodyPr/>
            <a:lstStyle/>
            <a:p>
              <a:endParaRPr lang="en-GB"/>
            </a:p>
          </p:txBody>
        </p:sp>
        <p:sp>
          <p:nvSpPr>
            <p:cNvPr id="10" name="Shape 1151">
              <a:extLst>
                <a:ext uri="{FF2B5EF4-FFF2-40B4-BE49-F238E27FC236}">
                  <a16:creationId xmlns:a16="http://schemas.microsoft.com/office/drawing/2014/main" id="{E1968B23-9183-4B4E-8FEC-7961F00DD5F4}"/>
                </a:ext>
              </a:extLst>
            </p:cNvPr>
            <p:cNvSpPr/>
            <p:nvPr/>
          </p:nvSpPr>
          <p:spPr>
            <a:xfrm>
              <a:off x="472440" y="473964"/>
              <a:ext cx="2273046" cy="197231"/>
            </a:xfrm>
            <a:custGeom>
              <a:avLst/>
              <a:gdLst/>
              <a:ahLst/>
              <a:cxnLst/>
              <a:rect l="0" t="0" r="0" b="0"/>
              <a:pathLst>
                <a:path w="2273046" h="197231">
                  <a:moveTo>
                    <a:pt x="2273046" y="0"/>
                  </a:moveTo>
                  <a:lnTo>
                    <a:pt x="2273046" y="98679"/>
                  </a:lnTo>
                  <a:lnTo>
                    <a:pt x="0" y="98679"/>
                  </a:lnTo>
                  <a:lnTo>
                    <a:pt x="0" y="197231"/>
                  </a:lnTo>
                </a:path>
              </a:pathLst>
            </a:custGeom>
            <a:ln w="12192" cap="flat">
              <a:miter lim="127000"/>
            </a:ln>
          </p:spPr>
          <p:style>
            <a:lnRef idx="1">
              <a:srgbClr val="477BA9"/>
            </a:lnRef>
            <a:fillRef idx="0">
              <a:srgbClr val="000000">
                <a:alpha val="0"/>
              </a:srgbClr>
            </a:fillRef>
            <a:effectRef idx="0">
              <a:scrgbClr r="0" g="0" b="0"/>
            </a:effectRef>
            <a:fontRef idx="none"/>
          </p:style>
          <p:txBody>
            <a:bodyPr/>
            <a:lstStyle/>
            <a:p>
              <a:endParaRPr lang="en-GB"/>
            </a:p>
          </p:txBody>
        </p:sp>
        <p:pic>
          <p:nvPicPr>
            <p:cNvPr id="11" name="Picture 10">
              <a:extLst>
                <a:ext uri="{FF2B5EF4-FFF2-40B4-BE49-F238E27FC236}">
                  <a16:creationId xmlns:a16="http://schemas.microsoft.com/office/drawing/2014/main" id="{BA128EDE-9CC1-4950-9FC2-6377EDD788CE}"/>
                </a:ext>
              </a:extLst>
            </p:cNvPr>
            <p:cNvPicPr/>
            <p:nvPr/>
          </p:nvPicPr>
          <p:blipFill>
            <a:blip r:embed="rId3"/>
            <a:stretch>
              <a:fillRect/>
            </a:stretch>
          </p:blipFill>
          <p:spPr>
            <a:xfrm>
              <a:off x="2272284" y="0"/>
              <a:ext cx="946404" cy="477012"/>
            </a:xfrm>
            <a:prstGeom prst="rect">
              <a:avLst/>
            </a:prstGeom>
          </p:spPr>
        </p:pic>
        <p:sp>
          <p:nvSpPr>
            <p:cNvPr id="12" name="Rectangle 11">
              <a:extLst>
                <a:ext uri="{FF2B5EF4-FFF2-40B4-BE49-F238E27FC236}">
                  <a16:creationId xmlns:a16="http://schemas.microsoft.com/office/drawing/2014/main" id="{DAA19C61-9584-4780-8F65-90E4D638D2E2}"/>
                </a:ext>
              </a:extLst>
            </p:cNvPr>
            <p:cNvSpPr/>
            <p:nvPr/>
          </p:nvSpPr>
          <p:spPr>
            <a:xfrm>
              <a:off x="2394204" y="58039"/>
              <a:ext cx="989389" cy="241550"/>
            </a:xfrm>
            <a:prstGeom prst="rect">
              <a:avLst/>
            </a:prstGeom>
            <a:ln>
              <a:noFill/>
            </a:ln>
          </p:spPr>
          <p:txBody>
            <a:bodyPr vert="horz" lIns="0" tIns="0" rIns="0" bIns="0" rtlCol="0">
              <a:noAutofit/>
            </a:bodyPr>
            <a:lstStyle/>
            <a:p>
              <a:pPr marL="6350" indent="-6350" algn="l">
                <a:lnSpc>
                  <a:spcPct val="107000"/>
                </a:lnSpc>
                <a:spcAft>
                  <a:spcPts val="800"/>
                </a:spcAft>
              </a:pPr>
              <a:r>
                <a:rPr lang="en-GB" sz="1400" b="1">
                  <a:solidFill>
                    <a:srgbClr val="000000"/>
                  </a:solidFill>
                  <a:effectLst/>
                  <a:latin typeface="Calibri" panose="020F0502020204030204" pitchFamily="34" charset="0"/>
                  <a:ea typeface="Calibri" panose="020F0502020204030204" pitchFamily="34" charset="0"/>
                </a:rPr>
                <a:t>Tesco PLC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13" name="Rectangle 12">
              <a:extLst>
                <a:ext uri="{FF2B5EF4-FFF2-40B4-BE49-F238E27FC236}">
                  <a16:creationId xmlns:a16="http://schemas.microsoft.com/office/drawing/2014/main" id="{DA4FC86B-C9B2-4253-8FBE-B4134960565E}"/>
                </a:ext>
              </a:extLst>
            </p:cNvPr>
            <p:cNvSpPr/>
            <p:nvPr/>
          </p:nvSpPr>
          <p:spPr>
            <a:xfrm>
              <a:off x="2525268" y="253111"/>
              <a:ext cx="589791" cy="241550"/>
            </a:xfrm>
            <a:prstGeom prst="rect">
              <a:avLst/>
            </a:prstGeom>
            <a:ln>
              <a:noFill/>
            </a:ln>
          </p:spPr>
          <p:txBody>
            <a:bodyPr vert="horz" lIns="0" tIns="0" rIns="0" bIns="0" rtlCol="0">
              <a:noAutofit/>
            </a:bodyPr>
            <a:lstStyle/>
            <a:p>
              <a:pPr marL="6350" indent="-6350" algn="l">
                <a:lnSpc>
                  <a:spcPct val="107000"/>
                </a:lnSpc>
                <a:spcAft>
                  <a:spcPts val="800"/>
                </a:spcAft>
              </a:pPr>
              <a:r>
                <a:rPr lang="en-GB" sz="1400" b="1" dirty="0">
                  <a:solidFill>
                    <a:srgbClr val="000000"/>
                  </a:solidFill>
                  <a:effectLst/>
                  <a:latin typeface="Calibri" panose="020F0502020204030204" pitchFamily="34" charset="0"/>
                  <a:ea typeface="Calibri" panose="020F0502020204030204" pitchFamily="34" charset="0"/>
                </a:rPr>
                <a:t>Board</a:t>
              </a:r>
              <a:endParaRPr lang="en-GB" sz="1200" dirty="0">
                <a:solidFill>
                  <a:srgbClr val="000000"/>
                </a:solidFill>
                <a:effectLst/>
                <a:latin typeface="Times New Roman" panose="02020603050405020304" pitchFamily="18" charset="0"/>
                <a:ea typeface="Times New Roman" panose="02020603050405020304" pitchFamily="18" charset="0"/>
              </a:endParaRPr>
            </a:p>
          </p:txBody>
        </p:sp>
        <p:pic>
          <p:nvPicPr>
            <p:cNvPr id="14" name="Picture 13">
              <a:extLst>
                <a:ext uri="{FF2B5EF4-FFF2-40B4-BE49-F238E27FC236}">
                  <a16:creationId xmlns:a16="http://schemas.microsoft.com/office/drawing/2014/main" id="{213E418E-041B-4CAC-8D4F-A9D7B31AD301}"/>
                </a:ext>
              </a:extLst>
            </p:cNvPr>
            <p:cNvPicPr/>
            <p:nvPr/>
          </p:nvPicPr>
          <p:blipFill>
            <a:blip r:embed="rId3"/>
            <a:stretch>
              <a:fillRect/>
            </a:stretch>
          </p:blipFill>
          <p:spPr>
            <a:xfrm>
              <a:off x="0" y="667512"/>
              <a:ext cx="946404" cy="477012"/>
            </a:xfrm>
            <a:prstGeom prst="rect">
              <a:avLst/>
            </a:prstGeom>
          </p:spPr>
        </p:pic>
        <p:sp>
          <p:nvSpPr>
            <p:cNvPr id="15" name="Rectangle 14">
              <a:extLst>
                <a:ext uri="{FF2B5EF4-FFF2-40B4-BE49-F238E27FC236}">
                  <a16:creationId xmlns:a16="http://schemas.microsoft.com/office/drawing/2014/main" id="{7DF8C9B7-BFC7-4C81-A8E7-719D32914FC3}"/>
                </a:ext>
              </a:extLst>
            </p:cNvPr>
            <p:cNvSpPr/>
            <p:nvPr/>
          </p:nvSpPr>
          <p:spPr>
            <a:xfrm>
              <a:off x="297434" y="751078"/>
              <a:ext cx="508554"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Audit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16" name="Rectangle 15">
              <a:extLst>
                <a:ext uri="{FF2B5EF4-FFF2-40B4-BE49-F238E27FC236}">
                  <a16:creationId xmlns:a16="http://schemas.microsoft.com/office/drawing/2014/main" id="{2B9E4D6A-E395-4547-B740-C931D740A409}"/>
                </a:ext>
              </a:extLst>
            </p:cNvPr>
            <p:cNvSpPr/>
            <p:nvPr/>
          </p:nvSpPr>
          <p:spPr>
            <a:xfrm>
              <a:off x="120701" y="918718"/>
              <a:ext cx="936640"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Committee</a:t>
              </a:r>
              <a:endParaRPr lang="en-GB" sz="1200">
                <a:solidFill>
                  <a:srgbClr val="000000"/>
                </a:solidFill>
                <a:effectLst/>
                <a:latin typeface="Times New Roman" panose="02020603050405020304" pitchFamily="18" charset="0"/>
                <a:ea typeface="Times New Roman" panose="02020603050405020304" pitchFamily="18" charset="0"/>
              </a:endParaRPr>
            </a:p>
          </p:txBody>
        </p:sp>
        <p:pic>
          <p:nvPicPr>
            <p:cNvPr id="17" name="Picture 16">
              <a:extLst>
                <a:ext uri="{FF2B5EF4-FFF2-40B4-BE49-F238E27FC236}">
                  <a16:creationId xmlns:a16="http://schemas.microsoft.com/office/drawing/2014/main" id="{1A64BA0C-E572-42E7-A067-C90DEA9480A4}"/>
                </a:ext>
              </a:extLst>
            </p:cNvPr>
            <p:cNvPicPr/>
            <p:nvPr/>
          </p:nvPicPr>
          <p:blipFill>
            <a:blip r:embed="rId4"/>
            <a:stretch>
              <a:fillRect/>
            </a:stretch>
          </p:blipFill>
          <p:spPr>
            <a:xfrm>
              <a:off x="1135380" y="667512"/>
              <a:ext cx="947928" cy="477012"/>
            </a:xfrm>
            <a:prstGeom prst="rect">
              <a:avLst/>
            </a:prstGeom>
          </p:spPr>
        </p:pic>
        <p:sp>
          <p:nvSpPr>
            <p:cNvPr id="18" name="Rectangle 17">
              <a:extLst>
                <a:ext uri="{FF2B5EF4-FFF2-40B4-BE49-F238E27FC236}">
                  <a16:creationId xmlns:a16="http://schemas.microsoft.com/office/drawing/2014/main" id="{9B36256E-D814-4DE0-9015-63F064820BFE}"/>
                </a:ext>
              </a:extLst>
            </p:cNvPr>
            <p:cNvSpPr/>
            <p:nvPr/>
          </p:nvSpPr>
          <p:spPr>
            <a:xfrm>
              <a:off x="1291082" y="667258"/>
              <a:ext cx="890426"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Corporate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19" name="Rectangle 18">
              <a:extLst>
                <a:ext uri="{FF2B5EF4-FFF2-40B4-BE49-F238E27FC236}">
                  <a16:creationId xmlns:a16="http://schemas.microsoft.com/office/drawing/2014/main" id="{A67E595D-83A1-4542-A5CD-EA8741BA47D0}"/>
                </a:ext>
              </a:extLst>
            </p:cNvPr>
            <p:cNvSpPr/>
            <p:nvPr/>
          </p:nvSpPr>
          <p:spPr>
            <a:xfrm>
              <a:off x="1166114" y="834898"/>
              <a:ext cx="1224057"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Responsibility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20" name="Rectangle 19">
              <a:extLst>
                <a:ext uri="{FF2B5EF4-FFF2-40B4-BE49-F238E27FC236}">
                  <a16:creationId xmlns:a16="http://schemas.microsoft.com/office/drawing/2014/main" id="{CE36D784-A29C-42C5-9A76-85743CAE18FD}"/>
                </a:ext>
              </a:extLst>
            </p:cNvPr>
            <p:cNvSpPr/>
            <p:nvPr/>
          </p:nvSpPr>
          <p:spPr>
            <a:xfrm>
              <a:off x="1257554" y="1002538"/>
              <a:ext cx="936640"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Committee</a:t>
              </a:r>
              <a:endParaRPr lang="en-GB" sz="1200">
                <a:solidFill>
                  <a:srgbClr val="000000"/>
                </a:solidFill>
                <a:effectLst/>
                <a:latin typeface="Times New Roman" panose="02020603050405020304" pitchFamily="18" charset="0"/>
                <a:ea typeface="Times New Roman" panose="02020603050405020304" pitchFamily="18" charset="0"/>
              </a:endParaRPr>
            </a:p>
          </p:txBody>
        </p:sp>
        <p:pic>
          <p:nvPicPr>
            <p:cNvPr id="21" name="Picture 20">
              <a:extLst>
                <a:ext uri="{FF2B5EF4-FFF2-40B4-BE49-F238E27FC236}">
                  <a16:creationId xmlns:a16="http://schemas.microsoft.com/office/drawing/2014/main" id="{B5DC3D77-0409-4A73-8706-EC4DC9048351}"/>
                </a:ext>
              </a:extLst>
            </p:cNvPr>
            <p:cNvPicPr/>
            <p:nvPr/>
          </p:nvPicPr>
          <p:blipFill>
            <a:blip r:embed="rId3"/>
            <a:stretch>
              <a:fillRect/>
            </a:stretch>
          </p:blipFill>
          <p:spPr>
            <a:xfrm>
              <a:off x="2272284" y="667512"/>
              <a:ext cx="946404" cy="477012"/>
            </a:xfrm>
            <a:prstGeom prst="rect">
              <a:avLst/>
            </a:prstGeom>
          </p:spPr>
        </p:pic>
        <p:sp>
          <p:nvSpPr>
            <p:cNvPr id="22" name="Rectangle 21">
              <a:extLst>
                <a:ext uri="{FF2B5EF4-FFF2-40B4-BE49-F238E27FC236}">
                  <a16:creationId xmlns:a16="http://schemas.microsoft.com/office/drawing/2014/main" id="{8BD7E349-7781-45B5-8D1E-3A1CD5E3C6C9}"/>
                </a:ext>
              </a:extLst>
            </p:cNvPr>
            <p:cNvSpPr/>
            <p:nvPr/>
          </p:nvSpPr>
          <p:spPr>
            <a:xfrm>
              <a:off x="2338070" y="751078"/>
              <a:ext cx="1131021"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dirty="0">
                  <a:solidFill>
                    <a:srgbClr val="000000"/>
                  </a:solidFill>
                  <a:effectLst/>
                  <a:latin typeface="Calibri" panose="020F0502020204030204" pitchFamily="34" charset="0"/>
                  <a:ea typeface="Calibri" panose="020F0502020204030204" pitchFamily="34" charset="0"/>
                </a:rPr>
                <a:t>Nominations </a:t>
              </a:r>
              <a:endParaRPr lang="en-GB" sz="1200" dirty="0">
                <a:solidFill>
                  <a:srgbClr val="000000"/>
                </a:solidFill>
                <a:effectLst/>
                <a:latin typeface="Times New Roman" panose="02020603050405020304" pitchFamily="18" charset="0"/>
                <a:ea typeface="Times New Roman" panose="02020603050405020304" pitchFamily="18" charset="0"/>
              </a:endParaRPr>
            </a:p>
          </p:txBody>
        </p:sp>
        <p:sp>
          <p:nvSpPr>
            <p:cNvPr id="23" name="Rectangle 22">
              <a:extLst>
                <a:ext uri="{FF2B5EF4-FFF2-40B4-BE49-F238E27FC236}">
                  <a16:creationId xmlns:a16="http://schemas.microsoft.com/office/drawing/2014/main" id="{722D9443-FC32-44EE-B3A2-CCD33988593B}"/>
                </a:ext>
              </a:extLst>
            </p:cNvPr>
            <p:cNvSpPr/>
            <p:nvPr/>
          </p:nvSpPr>
          <p:spPr>
            <a:xfrm>
              <a:off x="2394458" y="918718"/>
              <a:ext cx="936640"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Committee</a:t>
              </a:r>
              <a:endParaRPr lang="en-GB" sz="1200">
                <a:solidFill>
                  <a:srgbClr val="000000"/>
                </a:solidFill>
                <a:effectLst/>
                <a:latin typeface="Times New Roman" panose="02020603050405020304" pitchFamily="18" charset="0"/>
                <a:ea typeface="Times New Roman" panose="02020603050405020304" pitchFamily="18" charset="0"/>
              </a:endParaRPr>
            </a:p>
          </p:txBody>
        </p:sp>
        <p:pic>
          <p:nvPicPr>
            <p:cNvPr id="24" name="Picture 23">
              <a:extLst>
                <a:ext uri="{FF2B5EF4-FFF2-40B4-BE49-F238E27FC236}">
                  <a16:creationId xmlns:a16="http://schemas.microsoft.com/office/drawing/2014/main" id="{4E9D0293-8272-4251-AA3B-F1BA638C56C7}"/>
                </a:ext>
              </a:extLst>
            </p:cNvPr>
            <p:cNvPicPr/>
            <p:nvPr/>
          </p:nvPicPr>
          <p:blipFill>
            <a:blip r:embed="rId3"/>
            <a:stretch>
              <a:fillRect/>
            </a:stretch>
          </p:blipFill>
          <p:spPr>
            <a:xfrm>
              <a:off x="3409188" y="667512"/>
              <a:ext cx="946404" cy="477012"/>
            </a:xfrm>
            <a:prstGeom prst="rect">
              <a:avLst/>
            </a:prstGeom>
          </p:spPr>
        </p:pic>
        <p:sp>
          <p:nvSpPr>
            <p:cNvPr id="25" name="Rectangle 24">
              <a:extLst>
                <a:ext uri="{FF2B5EF4-FFF2-40B4-BE49-F238E27FC236}">
                  <a16:creationId xmlns:a16="http://schemas.microsoft.com/office/drawing/2014/main" id="{4CF2B5F1-1D7B-4CB0-8E5B-8974A634B17A}"/>
                </a:ext>
              </a:extLst>
            </p:cNvPr>
            <p:cNvSpPr/>
            <p:nvPr/>
          </p:nvSpPr>
          <p:spPr>
            <a:xfrm>
              <a:off x="3430524" y="751078"/>
              <a:ext cx="1248988"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Remuneration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26" name="Rectangle 25">
              <a:extLst>
                <a:ext uri="{FF2B5EF4-FFF2-40B4-BE49-F238E27FC236}">
                  <a16:creationId xmlns:a16="http://schemas.microsoft.com/office/drawing/2014/main" id="{0F6D893B-E17C-4A3C-BED9-A8EC1F86A8D6}"/>
                </a:ext>
              </a:extLst>
            </p:cNvPr>
            <p:cNvSpPr/>
            <p:nvPr/>
          </p:nvSpPr>
          <p:spPr>
            <a:xfrm>
              <a:off x="3531108" y="918718"/>
              <a:ext cx="936640"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Committee</a:t>
              </a:r>
              <a:endParaRPr lang="en-GB" sz="1200">
                <a:solidFill>
                  <a:srgbClr val="000000"/>
                </a:solidFill>
                <a:effectLst/>
                <a:latin typeface="Times New Roman" panose="02020603050405020304" pitchFamily="18" charset="0"/>
                <a:ea typeface="Times New Roman" panose="02020603050405020304" pitchFamily="18" charset="0"/>
              </a:endParaRPr>
            </a:p>
          </p:txBody>
        </p:sp>
        <p:pic>
          <p:nvPicPr>
            <p:cNvPr id="27" name="Picture 26">
              <a:extLst>
                <a:ext uri="{FF2B5EF4-FFF2-40B4-BE49-F238E27FC236}">
                  <a16:creationId xmlns:a16="http://schemas.microsoft.com/office/drawing/2014/main" id="{59E193F0-9642-442C-B4FF-2B8B7CF53EEA}"/>
                </a:ext>
              </a:extLst>
            </p:cNvPr>
            <p:cNvPicPr/>
            <p:nvPr/>
          </p:nvPicPr>
          <p:blipFill>
            <a:blip r:embed="rId3"/>
            <a:stretch>
              <a:fillRect/>
            </a:stretch>
          </p:blipFill>
          <p:spPr>
            <a:xfrm>
              <a:off x="4546092" y="667512"/>
              <a:ext cx="946404" cy="477012"/>
            </a:xfrm>
            <a:prstGeom prst="rect">
              <a:avLst/>
            </a:prstGeom>
          </p:spPr>
        </p:pic>
        <p:sp>
          <p:nvSpPr>
            <p:cNvPr id="28" name="Rectangle 27">
              <a:extLst>
                <a:ext uri="{FF2B5EF4-FFF2-40B4-BE49-F238E27FC236}">
                  <a16:creationId xmlns:a16="http://schemas.microsoft.com/office/drawing/2014/main" id="{D8EB452C-B4FC-40C8-8C70-65B615F684DE}"/>
                </a:ext>
              </a:extLst>
            </p:cNvPr>
            <p:cNvSpPr/>
            <p:nvPr/>
          </p:nvSpPr>
          <p:spPr>
            <a:xfrm>
              <a:off x="4693920" y="751078"/>
              <a:ext cx="912519"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Disclosure </a:t>
              </a:r>
              <a:endParaRPr lang="en-GB" sz="1200">
                <a:solidFill>
                  <a:srgbClr val="000000"/>
                </a:solidFill>
                <a:effectLst/>
                <a:latin typeface="Times New Roman" panose="02020603050405020304" pitchFamily="18" charset="0"/>
                <a:ea typeface="Times New Roman" panose="02020603050405020304" pitchFamily="18" charset="0"/>
              </a:endParaRPr>
            </a:p>
          </p:txBody>
        </p:sp>
        <p:sp>
          <p:nvSpPr>
            <p:cNvPr id="29" name="Rectangle 28">
              <a:extLst>
                <a:ext uri="{FF2B5EF4-FFF2-40B4-BE49-F238E27FC236}">
                  <a16:creationId xmlns:a16="http://schemas.microsoft.com/office/drawing/2014/main" id="{FACAB19D-BB12-4168-9DF6-148BE3CA710A}"/>
                </a:ext>
              </a:extLst>
            </p:cNvPr>
            <p:cNvSpPr/>
            <p:nvPr/>
          </p:nvSpPr>
          <p:spPr>
            <a:xfrm>
              <a:off x="4668012" y="918718"/>
              <a:ext cx="936640" cy="206453"/>
            </a:xfrm>
            <a:prstGeom prst="rect">
              <a:avLst/>
            </a:prstGeom>
            <a:ln>
              <a:noFill/>
            </a:ln>
          </p:spPr>
          <p:txBody>
            <a:bodyPr vert="horz" lIns="0" tIns="0" rIns="0" bIns="0" rtlCol="0">
              <a:noAutofit/>
            </a:bodyPr>
            <a:lstStyle/>
            <a:p>
              <a:pPr marL="6350" indent="-6350" algn="l">
                <a:lnSpc>
                  <a:spcPct val="107000"/>
                </a:lnSpc>
                <a:spcAft>
                  <a:spcPts val="800"/>
                </a:spcAft>
              </a:pPr>
              <a:r>
                <a:rPr lang="en-GB" sz="1200" b="1">
                  <a:solidFill>
                    <a:srgbClr val="000000"/>
                  </a:solidFill>
                  <a:effectLst/>
                  <a:latin typeface="Calibri" panose="020F0502020204030204" pitchFamily="34" charset="0"/>
                  <a:ea typeface="Calibri" panose="020F0502020204030204" pitchFamily="34" charset="0"/>
                </a:rPr>
                <a:t>Committee</a:t>
              </a:r>
              <a:endParaRPr lang="en-GB" sz="1200">
                <a:solidFill>
                  <a:srgbClr val="000000"/>
                </a:solidFill>
                <a:effectLst/>
                <a:latin typeface="Times New Roman" panose="02020603050405020304" pitchFamily="18" charset="0"/>
                <a:ea typeface="Times New Roman" panose="02020603050405020304" pitchFamily="18" charset="0"/>
              </a:endParaRPr>
            </a:p>
          </p:txBody>
        </p:sp>
      </p:grpSp>
      <p:sp>
        <p:nvSpPr>
          <p:cNvPr id="30" name="Rectangle 40">
            <a:extLst>
              <a:ext uri="{FF2B5EF4-FFF2-40B4-BE49-F238E27FC236}">
                <a16:creationId xmlns:a16="http://schemas.microsoft.com/office/drawing/2014/main" id="{44F69F69-640B-4617-B202-251B8F9D35B8}"/>
              </a:ext>
            </a:extLst>
          </p:cNvPr>
          <p:cNvSpPr>
            <a:spLocks noChangeArrowheads="1"/>
          </p:cNvSpPr>
          <p:nvPr/>
        </p:nvSpPr>
        <p:spPr bwMode="auto">
          <a:xfrm>
            <a:off x="0" y="16144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33" name="Picture 32" descr="A close up of a map&#10;&#10;Description generated with high confidence">
            <a:extLst>
              <a:ext uri="{FF2B5EF4-FFF2-40B4-BE49-F238E27FC236}">
                <a16:creationId xmlns:a16="http://schemas.microsoft.com/office/drawing/2014/main" id="{0F6B3F16-2D1B-4FA2-9A87-7375C749492E}"/>
              </a:ext>
            </a:extLst>
          </p:cNvPr>
          <p:cNvPicPr>
            <a:picLocks noChangeAspect="1"/>
          </p:cNvPicPr>
          <p:nvPr/>
        </p:nvPicPr>
        <p:blipFill>
          <a:blip r:embed="rId5"/>
          <a:stretch>
            <a:fillRect/>
          </a:stretch>
        </p:blipFill>
        <p:spPr>
          <a:xfrm>
            <a:off x="153690" y="5032865"/>
            <a:ext cx="2385691" cy="1711707"/>
          </a:xfrm>
          <a:prstGeom prst="rect">
            <a:avLst/>
          </a:prstGeom>
        </p:spPr>
      </p:pic>
      <p:sp>
        <p:nvSpPr>
          <p:cNvPr id="34" name="TextBox 33">
            <a:extLst>
              <a:ext uri="{FF2B5EF4-FFF2-40B4-BE49-F238E27FC236}">
                <a16:creationId xmlns:a16="http://schemas.microsoft.com/office/drawing/2014/main" id="{E2DF906B-4D66-4C7A-BEB1-69A0C24AF5EF}"/>
              </a:ext>
            </a:extLst>
          </p:cNvPr>
          <p:cNvSpPr txBox="1"/>
          <p:nvPr/>
        </p:nvSpPr>
        <p:spPr>
          <a:xfrm>
            <a:off x="2667566" y="5032865"/>
            <a:ext cx="2935783" cy="1477328"/>
          </a:xfrm>
          <a:prstGeom prst="rect">
            <a:avLst/>
          </a:prstGeom>
          <a:noFill/>
        </p:spPr>
        <p:txBody>
          <a:bodyPr wrap="square" rtlCol="0">
            <a:spAutoFit/>
          </a:bodyPr>
          <a:lstStyle/>
          <a:p>
            <a:r>
              <a:rPr lang="en-GB" dirty="0"/>
              <a:t>Use of a top-down framework of management also helps when managing a company as big as this  </a:t>
            </a:r>
          </a:p>
        </p:txBody>
      </p:sp>
    </p:spTree>
    <p:extLst>
      <p:ext uri="{BB962C8B-B14F-4D97-AF65-F5344CB8AC3E}">
        <p14:creationId xmlns:p14="http://schemas.microsoft.com/office/powerpoint/2010/main" val="2789728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44D0BD74-2F0E-4D34-9C06-662E0DE5F0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60D0427-02A1-4FCC-A96A-C32F7D54204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64A01B2C-270B-4617-9CE3-8AB51AC0DA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ounded Rectangle 17">
            <a:extLst>
              <a:ext uri="{FF2B5EF4-FFF2-40B4-BE49-F238E27FC236}">
                <a16:creationId xmlns:a16="http://schemas.microsoft.com/office/drawing/2014/main" id="{3960A255-5D7F-455B-9869-0536C927E4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CA84433-CDD6-4884-BA3D-60DC28FEF10C}"/>
              </a:ext>
            </a:extLst>
          </p:cNvPr>
          <p:cNvPicPr>
            <a:picLocks noGrp="1"/>
          </p:cNvPicPr>
          <p:nvPr>
            <p:ph idx="1"/>
          </p:nvPr>
        </p:nvPicPr>
        <p:blipFill>
          <a:blip r:embed="rId2"/>
          <a:stretch>
            <a:fillRect/>
          </a:stretch>
        </p:blipFill>
        <p:spPr>
          <a:xfrm>
            <a:off x="5603706" y="1936384"/>
            <a:ext cx="5638853" cy="2974494"/>
          </a:xfrm>
          <a:prstGeom prst="rect">
            <a:avLst/>
          </a:prstGeom>
        </p:spPr>
      </p:pic>
      <p:sp>
        <p:nvSpPr>
          <p:cNvPr id="2" name="Title 1">
            <a:extLst>
              <a:ext uri="{FF2B5EF4-FFF2-40B4-BE49-F238E27FC236}">
                <a16:creationId xmlns:a16="http://schemas.microsoft.com/office/drawing/2014/main" id="{A6479EA9-457C-42E6-A6F0-96A1D7A6B92C}"/>
              </a:ext>
            </a:extLst>
          </p:cNvPr>
          <p:cNvSpPr>
            <a:spLocks noGrp="1"/>
          </p:cNvSpPr>
          <p:nvPr>
            <p:ph type="title"/>
          </p:nvPr>
        </p:nvSpPr>
        <p:spPr>
          <a:xfrm>
            <a:off x="810001" y="447188"/>
            <a:ext cx="3413084" cy="1559412"/>
          </a:xfrm>
        </p:spPr>
        <p:txBody>
          <a:bodyPr vert="horz" lIns="91440" tIns="45720" rIns="91440" bIns="45720" rtlCol="0" anchor="b">
            <a:normAutofit/>
          </a:bodyPr>
          <a:lstStyle/>
          <a:p>
            <a:r>
              <a:rPr lang="en-US" sz="3200"/>
              <a:t>Operational Managment</a:t>
            </a:r>
          </a:p>
        </p:txBody>
      </p:sp>
      <p:sp>
        <p:nvSpPr>
          <p:cNvPr id="4" name="Text Placeholder 3">
            <a:extLst>
              <a:ext uri="{FF2B5EF4-FFF2-40B4-BE49-F238E27FC236}">
                <a16:creationId xmlns:a16="http://schemas.microsoft.com/office/drawing/2014/main" id="{2FA96241-A09D-422F-96E2-D54E14134025}"/>
              </a:ext>
            </a:extLst>
          </p:cNvPr>
          <p:cNvSpPr>
            <a:spLocks noGrp="1"/>
          </p:cNvSpPr>
          <p:nvPr>
            <p:ph type="body" sz="half" idx="2"/>
          </p:nvPr>
        </p:nvSpPr>
        <p:spPr>
          <a:xfrm>
            <a:off x="818713" y="2413000"/>
            <a:ext cx="3404372" cy="3632200"/>
          </a:xfrm>
        </p:spPr>
        <p:txBody>
          <a:bodyPr vert="horz" lIns="91440" tIns="45720" rIns="91440" bIns="45720" rtlCol="0" anchor="ctr">
            <a:normAutofit/>
          </a:bodyPr>
          <a:lstStyle/>
          <a:p>
            <a:r>
              <a:rPr lang="en-US" sz="1600" dirty="0"/>
              <a:t>inside a designated geographical area a Regional Manager will manage all stores and supervise the distribution networks supplying those stores. With up to four possible levels of management inside a store there is the potential for the delegation of responsibility to increase efficiency but also for structural conflicts to arise between departments for resources for example.</a:t>
            </a:r>
          </a:p>
        </p:txBody>
      </p:sp>
    </p:spTree>
    <p:extLst>
      <p:ext uri="{BB962C8B-B14F-4D97-AF65-F5344CB8AC3E}">
        <p14:creationId xmlns:p14="http://schemas.microsoft.com/office/powerpoint/2010/main" val="3397281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FC49D-A845-4F94-8E7D-9AC7371BD03E}"/>
              </a:ext>
            </a:extLst>
          </p:cNvPr>
          <p:cNvSpPr>
            <a:spLocks noGrp="1"/>
          </p:cNvSpPr>
          <p:nvPr>
            <p:ph type="title"/>
          </p:nvPr>
        </p:nvSpPr>
        <p:spPr/>
        <p:txBody>
          <a:bodyPr/>
          <a:lstStyle/>
          <a:p>
            <a:r>
              <a:rPr lang="en-GB" dirty="0">
                <a:latin typeface="Berlin Sans FB Demi" panose="020E0802020502020306" pitchFamily="34" charset="0"/>
              </a:rPr>
              <a:t>Tesco SWOT analysis</a:t>
            </a:r>
          </a:p>
        </p:txBody>
      </p:sp>
      <p:sp>
        <p:nvSpPr>
          <p:cNvPr id="3" name="Content Placeholder 2">
            <a:extLst>
              <a:ext uri="{FF2B5EF4-FFF2-40B4-BE49-F238E27FC236}">
                <a16:creationId xmlns:a16="http://schemas.microsoft.com/office/drawing/2014/main" id="{93D2A151-7911-45E6-8669-525A04CDA709}"/>
              </a:ext>
            </a:extLst>
          </p:cNvPr>
          <p:cNvSpPr>
            <a:spLocks noGrp="1"/>
          </p:cNvSpPr>
          <p:nvPr>
            <p:ph sz="half" idx="1"/>
          </p:nvPr>
        </p:nvSpPr>
        <p:spPr>
          <a:xfrm>
            <a:off x="168812" y="2222287"/>
            <a:ext cx="5835773" cy="3906050"/>
          </a:xfrm>
        </p:spPr>
        <p:txBody>
          <a:bodyPr>
            <a:normAutofit fontScale="70000" lnSpcReduction="20000"/>
          </a:bodyPr>
          <a:lstStyle/>
          <a:p>
            <a:pPr marL="0" indent="0">
              <a:buNone/>
            </a:pPr>
            <a:r>
              <a:rPr lang="en-GB" sz="2400" b="1" i="1" u="sng" dirty="0"/>
              <a:t>Strengths</a:t>
            </a:r>
          </a:p>
          <a:p>
            <a:pPr>
              <a:buFont typeface="Wingdings" panose="05000000000000000000" pitchFamily="2" charset="2"/>
              <a:buChar char="q"/>
            </a:pPr>
            <a:r>
              <a:rPr lang="en-GB" b="1" dirty="0"/>
              <a:t>Already market leader</a:t>
            </a:r>
          </a:p>
          <a:p>
            <a:pPr>
              <a:buFont typeface="Wingdings" panose="05000000000000000000" pitchFamily="2" charset="2"/>
              <a:buChar char="q"/>
            </a:pPr>
            <a:r>
              <a:rPr lang="en-GB" b="1" dirty="0"/>
              <a:t>Large economies of scale due to size</a:t>
            </a:r>
          </a:p>
          <a:p>
            <a:pPr>
              <a:buFont typeface="Wingdings" panose="05000000000000000000" pitchFamily="2" charset="2"/>
              <a:buChar char="q"/>
            </a:pPr>
            <a:r>
              <a:rPr lang="en-GB" b="1" dirty="0"/>
              <a:t>Established customer base</a:t>
            </a:r>
          </a:p>
          <a:p>
            <a:pPr>
              <a:buFont typeface="Wingdings" panose="05000000000000000000" pitchFamily="2" charset="2"/>
              <a:buChar char="q"/>
            </a:pPr>
            <a:r>
              <a:rPr lang="en-GB" b="1" dirty="0"/>
              <a:t>Impressive property portfolio</a:t>
            </a:r>
          </a:p>
          <a:p>
            <a:pPr marL="0" indent="0">
              <a:buNone/>
            </a:pPr>
            <a:endParaRPr lang="en-GB" b="1" dirty="0"/>
          </a:p>
          <a:p>
            <a:pPr marL="0" indent="0">
              <a:buNone/>
            </a:pPr>
            <a:r>
              <a:rPr lang="en-GB" sz="2400" b="1" i="1" u="sng" dirty="0"/>
              <a:t>Opportunities </a:t>
            </a:r>
          </a:p>
          <a:p>
            <a:pPr>
              <a:buFont typeface="Wingdings" panose="05000000000000000000" pitchFamily="2" charset="2"/>
              <a:buChar char="q"/>
            </a:pPr>
            <a:r>
              <a:rPr lang="en-GB" b="1" dirty="0"/>
              <a:t>Improve ethical and sustainable practices in line with contemporary thinking</a:t>
            </a:r>
          </a:p>
          <a:p>
            <a:pPr>
              <a:buFont typeface="Wingdings" panose="05000000000000000000" pitchFamily="2" charset="2"/>
              <a:buChar char="q"/>
            </a:pPr>
            <a:r>
              <a:rPr lang="en-GB" b="1" dirty="0"/>
              <a:t>Growing of other international business interests</a:t>
            </a:r>
          </a:p>
          <a:p>
            <a:pPr>
              <a:buFont typeface="Wingdings" panose="05000000000000000000" pitchFamily="2" charset="2"/>
              <a:buChar char="q"/>
            </a:pPr>
            <a:r>
              <a:rPr lang="en-GB" b="1" dirty="0"/>
              <a:t>Diversifying range of consumer goods</a:t>
            </a:r>
          </a:p>
          <a:p>
            <a:pPr>
              <a:buFont typeface="Wingdings" panose="05000000000000000000" pitchFamily="2" charset="2"/>
              <a:buChar char="q"/>
            </a:pPr>
            <a:r>
              <a:rPr lang="en-GB" b="1" dirty="0"/>
              <a:t>Expanding business in other services </a:t>
            </a:r>
          </a:p>
          <a:p>
            <a:pPr>
              <a:buFont typeface="Wingdings" panose="05000000000000000000" pitchFamily="2" charset="2"/>
              <a:buChar char="q"/>
            </a:pPr>
            <a:endParaRPr lang="en-GB" b="1" dirty="0"/>
          </a:p>
        </p:txBody>
      </p:sp>
      <p:sp>
        <p:nvSpPr>
          <p:cNvPr id="4" name="Content Placeholder 3">
            <a:extLst>
              <a:ext uri="{FF2B5EF4-FFF2-40B4-BE49-F238E27FC236}">
                <a16:creationId xmlns:a16="http://schemas.microsoft.com/office/drawing/2014/main" id="{433F1F15-C17A-4883-8E11-3CA4E981659D}"/>
              </a:ext>
            </a:extLst>
          </p:cNvPr>
          <p:cNvSpPr>
            <a:spLocks noGrp="1"/>
          </p:cNvSpPr>
          <p:nvPr>
            <p:ph sz="half" idx="2"/>
          </p:nvPr>
        </p:nvSpPr>
        <p:spPr>
          <a:xfrm>
            <a:off x="6095999" y="2489573"/>
            <a:ext cx="5838092" cy="3638764"/>
          </a:xfrm>
        </p:spPr>
        <p:txBody>
          <a:bodyPr>
            <a:normAutofit fontScale="70000" lnSpcReduction="20000"/>
          </a:bodyPr>
          <a:lstStyle/>
          <a:p>
            <a:pPr marL="0" indent="0">
              <a:buNone/>
            </a:pPr>
            <a:r>
              <a:rPr lang="en-GB" sz="2400" b="1" i="1" u="sng" dirty="0"/>
              <a:t>Weaknesses</a:t>
            </a:r>
          </a:p>
          <a:p>
            <a:pPr>
              <a:buFont typeface="Wingdings" panose="05000000000000000000" pitchFamily="2" charset="2"/>
              <a:buChar char="q"/>
            </a:pPr>
            <a:r>
              <a:rPr lang="en-GB" b="1" dirty="0"/>
              <a:t>Poor fiscal performance</a:t>
            </a:r>
          </a:p>
          <a:p>
            <a:pPr>
              <a:buFont typeface="Wingdings" panose="05000000000000000000" pitchFamily="2" charset="2"/>
              <a:buChar char="q"/>
            </a:pPr>
            <a:r>
              <a:rPr lang="en-GB" b="1" dirty="0"/>
              <a:t>Heavily dependent on British market</a:t>
            </a:r>
          </a:p>
          <a:p>
            <a:pPr>
              <a:buFont typeface="Wingdings" panose="05000000000000000000" pitchFamily="2" charset="2"/>
              <a:buChar char="q"/>
            </a:pPr>
            <a:r>
              <a:rPr lang="en-GB" b="1" dirty="0"/>
              <a:t>Considerable brand damage due to repeated scandals, the newest being ‘fake farm’ names.</a:t>
            </a:r>
          </a:p>
          <a:p>
            <a:pPr>
              <a:buFont typeface="Wingdings" panose="05000000000000000000" pitchFamily="2" charset="2"/>
              <a:buChar char="q"/>
            </a:pPr>
            <a:r>
              <a:rPr lang="en-GB" b="1" dirty="0"/>
              <a:t>Low employee satisfaction and moral</a:t>
            </a:r>
          </a:p>
          <a:p>
            <a:pPr marL="0" indent="0">
              <a:buNone/>
            </a:pPr>
            <a:endParaRPr lang="en-GB" b="1" dirty="0"/>
          </a:p>
          <a:p>
            <a:pPr marL="0" indent="0">
              <a:buNone/>
            </a:pPr>
            <a:r>
              <a:rPr lang="en-GB" sz="2500" b="1" i="1" u="sng" dirty="0"/>
              <a:t>Threats</a:t>
            </a:r>
          </a:p>
          <a:p>
            <a:pPr>
              <a:buFont typeface="Wingdings" panose="05000000000000000000" pitchFamily="2" charset="2"/>
              <a:buChar char="q"/>
            </a:pPr>
            <a:r>
              <a:rPr lang="en-GB" b="1" dirty="0"/>
              <a:t>Changes in currency value</a:t>
            </a:r>
          </a:p>
          <a:p>
            <a:pPr>
              <a:buFont typeface="Wingdings" panose="05000000000000000000" pitchFamily="2" charset="2"/>
              <a:buChar char="q"/>
            </a:pPr>
            <a:r>
              <a:rPr lang="en-GB" b="1" dirty="0"/>
              <a:t>Continuing slow growth in primary nation of operation</a:t>
            </a:r>
          </a:p>
          <a:p>
            <a:pPr>
              <a:buFont typeface="Wingdings" panose="05000000000000000000" pitchFamily="2" charset="2"/>
              <a:buChar char="q"/>
            </a:pPr>
            <a:r>
              <a:rPr lang="en-GB" b="1" dirty="0"/>
              <a:t>Failure to maintain cost leadership position </a:t>
            </a:r>
            <a:r>
              <a:rPr lang="en-GB" b="1" dirty="0" err="1"/>
              <a:t>e.g</a:t>
            </a:r>
            <a:r>
              <a:rPr lang="en-GB" b="1" dirty="0"/>
              <a:t> Aldi</a:t>
            </a:r>
          </a:p>
          <a:p>
            <a:pPr>
              <a:buFont typeface="Wingdings" panose="05000000000000000000" pitchFamily="2" charset="2"/>
              <a:buChar char="q"/>
            </a:pPr>
            <a:r>
              <a:rPr lang="en-GB" b="1" dirty="0"/>
              <a:t>Failure of management to implement structural changes quickly </a:t>
            </a:r>
          </a:p>
          <a:p>
            <a:pPr marL="0" indent="0">
              <a:buNone/>
            </a:pPr>
            <a:r>
              <a:rPr lang="en-GB" b="1" dirty="0"/>
              <a:t>        </a:t>
            </a:r>
          </a:p>
          <a:p>
            <a:pPr>
              <a:buFont typeface="Wingdings" panose="05000000000000000000" pitchFamily="2" charset="2"/>
              <a:buChar char="q"/>
            </a:pPr>
            <a:endParaRPr lang="en-GB" b="1" dirty="0"/>
          </a:p>
          <a:p>
            <a:pPr>
              <a:buFont typeface="Wingdings" panose="05000000000000000000" pitchFamily="2" charset="2"/>
              <a:buChar char="q"/>
            </a:pPr>
            <a:endParaRPr lang="en-GB" sz="2300" b="1" dirty="0"/>
          </a:p>
        </p:txBody>
      </p:sp>
    </p:spTree>
    <p:extLst>
      <p:ext uri="{BB962C8B-B14F-4D97-AF65-F5344CB8AC3E}">
        <p14:creationId xmlns:p14="http://schemas.microsoft.com/office/powerpoint/2010/main" val="2115858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8985-A3B5-40B6-9AF2-E79237831D4A}"/>
              </a:ext>
            </a:extLst>
          </p:cNvPr>
          <p:cNvSpPr>
            <a:spLocks noGrp="1"/>
          </p:cNvSpPr>
          <p:nvPr>
            <p:ph type="title"/>
          </p:nvPr>
        </p:nvSpPr>
        <p:spPr>
          <a:xfrm>
            <a:off x="1097281" y="319479"/>
            <a:ext cx="3657599" cy="1800665"/>
          </a:xfrm>
        </p:spPr>
        <p:txBody>
          <a:bodyPr/>
          <a:lstStyle/>
          <a:p>
            <a:r>
              <a:rPr lang="en-GB" sz="2700" b="0" dirty="0">
                <a:latin typeface="Berlin Sans FB" panose="020E0602020502020306" pitchFamily="34" charset="0"/>
              </a:rPr>
              <a:t>Explanation of SWOT analysis with its effect on sustainable         practices</a:t>
            </a:r>
          </a:p>
        </p:txBody>
      </p:sp>
      <p:sp>
        <p:nvSpPr>
          <p:cNvPr id="3" name="Content Placeholder 2">
            <a:extLst>
              <a:ext uri="{FF2B5EF4-FFF2-40B4-BE49-F238E27FC236}">
                <a16:creationId xmlns:a16="http://schemas.microsoft.com/office/drawing/2014/main" id="{B13E9B8C-10FC-4E48-8867-A3D24947A660}"/>
              </a:ext>
            </a:extLst>
          </p:cNvPr>
          <p:cNvSpPr>
            <a:spLocks noGrp="1"/>
          </p:cNvSpPr>
          <p:nvPr>
            <p:ph idx="1"/>
          </p:nvPr>
        </p:nvSpPr>
        <p:spPr>
          <a:xfrm>
            <a:off x="6471137" y="920312"/>
            <a:ext cx="4909625" cy="5414963"/>
          </a:xfrm>
        </p:spPr>
        <p:txBody>
          <a:bodyPr>
            <a:normAutofit fontScale="92500"/>
          </a:bodyPr>
          <a:lstStyle/>
          <a:p>
            <a:pPr marL="0" indent="0">
              <a:buNone/>
            </a:pPr>
            <a:r>
              <a:rPr lang="en-GB" b="1" i="1" u="sng" dirty="0"/>
              <a:t>Opportunities</a:t>
            </a:r>
          </a:p>
          <a:p>
            <a:pPr marL="0" indent="0">
              <a:buNone/>
            </a:pPr>
            <a:r>
              <a:rPr lang="en-GB" sz="1200" dirty="0"/>
              <a:t>Exponential growth in marketing through social media platforms is one area that Tesco has neglected, and therefore provides new opportunities for marketing managers to exploit, again this is a more cost effective and sustainable method of marketing their brand or new products they have on offer. Tesco’s continuing expansion into emerging markets such as Poland or Turkey, with their increases in disposable income, offers exciting new prospects for Tesco’s international growth to be sustained. The appointment of a new managerial team gives the company a good chance to apply new forms of sustainable policy as it needs to improve its brand image in parallel with contemporary trends as seen by its ‘modern slavery act ’ for example.</a:t>
            </a:r>
          </a:p>
          <a:p>
            <a:pPr marL="0" indent="0">
              <a:buNone/>
            </a:pPr>
            <a:endParaRPr lang="en-GB" sz="1300" dirty="0"/>
          </a:p>
          <a:p>
            <a:pPr marL="0" indent="0">
              <a:buNone/>
            </a:pPr>
            <a:r>
              <a:rPr lang="en-GB" b="1" i="1" u="sng" dirty="0"/>
              <a:t>Threats</a:t>
            </a:r>
          </a:p>
          <a:p>
            <a:pPr marL="0" indent="0">
              <a:buNone/>
            </a:pPr>
            <a:r>
              <a:rPr lang="en-GB" sz="1200" dirty="0"/>
              <a:t>New low-cost competitors in the UK market, Aldi and Lidl, have knocked Tesco from its cost leadership position over recent years contributing to the challenges facing the company. Global recession is having an effect on national and international business trends. Tesco’s possible inability to modernise its sustainable policies and practices could have a detrimental impact on the companies consumer image and negatively affect the sales income of an already heavily indebted organisation. The very real chance of more ethically related scandals given the enormous scope of Tesco’s business interests and its focus on cost-cutting is another possible threat that Tesco will need to address if it is to prevent any further degradation of its corporate brand.</a:t>
            </a:r>
          </a:p>
          <a:p>
            <a:endParaRPr lang="en-GB" dirty="0"/>
          </a:p>
        </p:txBody>
      </p:sp>
      <p:sp>
        <p:nvSpPr>
          <p:cNvPr id="6" name="TextBox 5">
            <a:extLst>
              <a:ext uri="{FF2B5EF4-FFF2-40B4-BE49-F238E27FC236}">
                <a16:creationId xmlns:a16="http://schemas.microsoft.com/office/drawing/2014/main" id="{C8E46336-F6EF-48FA-8F0C-60DF1ACC359A}"/>
              </a:ext>
            </a:extLst>
          </p:cNvPr>
          <p:cNvSpPr txBox="1"/>
          <p:nvPr/>
        </p:nvSpPr>
        <p:spPr>
          <a:xfrm>
            <a:off x="0" y="2021670"/>
            <a:ext cx="5655212" cy="4924425"/>
          </a:xfrm>
          <a:prstGeom prst="rect">
            <a:avLst/>
          </a:prstGeom>
          <a:noFill/>
        </p:spPr>
        <p:txBody>
          <a:bodyPr wrap="square" rtlCol="0">
            <a:spAutoFit/>
          </a:bodyPr>
          <a:lstStyle/>
          <a:p>
            <a:r>
              <a:rPr lang="en-GB" b="1" i="1" u="sng" dirty="0"/>
              <a:t>Strengths</a:t>
            </a:r>
          </a:p>
          <a:p>
            <a:r>
              <a:rPr lang="en-GB" sz="1200" dirty="0"/>
              <a:t>Tesco’s dominant position in the retail sector with 27.9% of the market is an obvious strength. Its recent acquisition of Bookers plc, a wholesale goods supplier, has been beneficial. This is one example of a change in strategy in general to economise production and sales, by reducing the number of items on sale in shops from 90,000 to 60,000 streamlining costs and consumer choice, and to diversify its business portfolio into different types of commerce reducing its dependence on the British food retail sector in particular. They have also been very successful in the uptake and application of new technologies like the internet for example. Sales in this sector grew above the market rate, this fits in-line with Tesco’s attempts to become more sustainable as E-commerce diminishes the environmental impacts of consumer travel to retail outlets.</a:t>
            </a:r>
          </a:p>
          <a:p>
            <a:endParaRPr lang="en-GB" sz="1200" dirty="0"/>
          </a:p>
          <a:p>
            <a:r>
              <a:rPr lang="en-GB" b="1" i="1" u="sng" dirty="0"/>
              <a:t>Weaknesses</a:t>
            </a:r>
          </a:p>
          <a:p>
            <a:r>
              <a:rPr lang="en-GB" sz="1200" dirty="0"/>
              <a:t>Due to decreasing sales, structural expansion that was too quick, and recent scandals such as accounting fraud (TheGaurdian,2014) and supplier mistreatment, Tesco has been operating at a major deficit with company’s net debt reaching 8.5 Billion. Tesco’s over reliance on the British retail market as its primary source of revenue put the company in weak position whenever a downturn in the UK food sales occurs. The firing of many of the senior management and the appointment of a new CEO Dave Lewis, with a mandate from shareholders to overhaul the business is aimed at addressing these problems </a:t>
            </a:r>
          </a:p>
          <a:p>
            <a:endParaRPr lang="en-GB" sz="1400" dirty="0"/>
          </a:p>
        </p:txBody>
      </p:sp>
    </p:spTree>
    <p:extLst>
      <p:ext uri="{BB962C8B-B14F-4D97-AF65-F5344CB8AC3E}">
        <p14:creationId xmlns:p14="http://schemas.microsoft.com/office/powerpoint/2010/main" val="16785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9C607-8A01-48BB-8EB8-058975DB907F}"/>
              </a:ext>
            </a:extLst>
          </p:cNvPr>
          <p:cNvSpPr>
            <a:spLocks noGrp="1"/>
          </p:cNvSpPr>
          <p:nvPr>
            <p:ph type="title"/>
          </p:nvPr>
        </p:nvSpPr>
        <p:spPr/>
        <p:txBody>
          <a:bodyPr/>
          <a:lstStyle/>
          <a:p>
            <a:r>
              <a:rPr lang="en-GB" sz="6000" dirty="0" err="1">
                <a:latin typeface="Berlin Sans FB" panose="020E0602020502020306" pitchFamily="34" charset="0"/>
              </a:rPr>
              <a:t>P</a:t>
            </a:r>
            <a:r>
              <a:rPr lang="en-GB" sz="4800" b="0" dirty="0" err="1">
                <a:latin typeface="Berlin Sans FB" panose="020E0602020502020306" pitchFamily="34" charset="0"/>
              </a:rPr>
              <a:t>estel</a:t>
            </a:r>
            <a:r>
              <a:rPr lang="en-GB" sz="4800" b="0" dirty="0">
                <a:latin typeface="Berlin Sans FB" panose="020E0602020502020306" pitchFamily="34" charset="0"/>
              </a:rPr>
              <a:t> analysis</a:t>
            </a:r>
          </a:p>
        </p:txBody>
      </p:sp>
      <p:sp>
        <p:nvSpPr>
          <p:cNvPr id="5" name="AutoShape 4" descr="Image result for images tesco">
            <a:hlinkClick r:id="rId3"/>
            <a:extLst>
              <a:ext uri="{FF2B5EF4-FFF2-40B4-BE49-F238E27FC236}">
                <a16:creationId xmlns:a16="http://schemas.microsoft.com/office/drawing/2014/main" id="{874DBFEB-B473-4135-AA0D-FB9ABBFD7178}"/>
              </a:ext>
            </a:extLst>
          </p:cNvPr>
          <p:cNvSpPr>
            <a:spLocks noGrp="1" noChangeAspect="1" noChangeArrowheads="1"/>
          </p:cNvSpPr>
          <p:nvPr>
            <p:ph type="body" sz="quarter" idx="16"/>
          </p:nvPr>
        </p:nvSpPr>
        <p:spPr bwMode="auto">
          <a:xfrm>
            <a:off x="6212270" y="990600"/>
            <a:ext cx="4880300" cy="61087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77500" lnSpcReduction="20000"/>
          </a:bodyPr>
          <a:lstStyle/>
          <a:p>
            <a:r>
              <a:rPr lang="en-GB" sz="2600" b="1" i="1" u="sng" dirty="0"/>
              <a:t>Political factors affecting Tesco</a:t>
            </a:r>
          </a:p>
          <a:p>
            <a:r>
              <a:rPr lang="en-GB" sz="1600" dirty="0"/>
              <a:t>Because of wide ranging political climates and cultures that they operate in, for example China, Malaysia and the USA, Tesco have had to change and adapt their business practices to suit local laws and customs. The political stability of the countries in which they operate will have an impact on sales and growth potential. Certain political trends within countries may be an advantage for business and promote free trade, or cut corporate tax for example making future economic activity more profitable and sustainable. The reverse is also possible if the political impetus in a given country was focused more towards socialist values of worker satisfaction, wealth redistribution and general social responsibility for corporations. Increased unionisation of the workforces in foreign markets could also disrupt Tesco’s potential and actual growth rates.  Brexit is having a direct impact on the business activity of Tesco UK and consequently the corporation as a whole with the CEO stating –</a:t>
            </a:r>
          </a:p>
          <a:p>
            <a:r>
              <a:rPr lang="en-GB" sz="1600" dirty="0"/>
              <a:t>“EU exit won’t affect choice or quality but the prices are going to be squeezed”, this is already an untrue statement with Tesco having to remove certain goods from its shelves due to disagreements with suppliers. The decline in the value of the pound compared to the Euro resulting from the uncertainty surrounding the Brexit negotiations is increasing the wholesale price of food imported from the continent. In 2014 local English councils spearheaded by Derby council lobbied the government for the implementation in the UK of a so called ‘Tesco Tax’ for large corporations. The government eventually rejected this proposal but the fact that councils had collaborated in a large group to try and pass a law actually named the ‘Tesco tax’ shows the levels of anti-corporate sentiment in the country, especially aimed at Tesco, are particularly high and something that the companies management would be wise to address. </a:t>
            </a:r>
          </a:p>
          <a:p>
            <a:r>
              <a:rPr lang="en-GB" sz="1600" dirty="0"/>
              <a:t>  </a:t>
            </a:r>
          </a:p>
        </p:txBody>
      </p:sp>
      <p:pic>
        <p:nvPicPr>
          <p:cNvPr id="7" name="Picture 6" descr="A picture containing clipart&#10;&#10;Description generated with very high confidence">
            <a:extLst>
              <a:ext uri="{FF2B5EF4-FFF2-40B4-BE49-F238E27FC236}">
                <a16:creationId xmlns:a16="http://schemas.microsoft.com/office/drawing/2014/main" id="{5B605339-055F-4675-85C5-520051A8A86D}"/>
              </a:ext>
            </a:extLst>
          </p:cNvPr>
          <p:cNvPicPr>
            <a:picLocks noChangeAspect="1"/>
          </p:cNvPicPr>
          <p:nvPr/>
        </p:nvPicPr>
        <p:blipFill>
          <a:blip r:embed="rId4"/>
          <a:stretch>
            <a:fillRect/>
          </a:stretch>
        </p:blipFill>
        <p:spPr>
          <a:xfrm>
            <a:off x="1596235" y="2435957"/>
            <a:ext cx="4143375" cy="1104900"/>
          </a:xfrm>
          <a:prstGeom prst="rect">
            <a:avLst/>
          </a:prstGeom>
        </p:spPr>
      </p:pic>
    </p:spTree>
    <p:extLst>
      <p:ext uri="{BB962C8B-B14F-4D97-AF65-F5344CB8AC3E}">
        <p14:creationId xmlns:p14="http://schemas.microsoft.com/office/powerpoint/2010/main" val="1677697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CE81-D001-4006-B97D-B7F5574FB077}"/>
              </a:ext>
            </a:extLst>
          </p:cNvPr>
          <p:cNvSpPr>
            <a:spLocks noGrp="1"/>
          </p:cNvSpPr>
          <p:nvPr>
            <p:ph type="title"/>
          </p:nvPr>
        </p:nvSpPr>
        <p:spPr>
          <a:xfrm>
            <a:off x="1344389" y="2429867"/>
            <a:ext cx="4382521" cy="2007789"/>
          </a:xfrm>
        </p:spPr>
        <p:txBody>
          <a:bodyPr/>
          <a:lstStyle/>
          <a:p>
            <a:r>
              <a:rPr lang="en-GB" sz="4000" b="0" dirty="0" err="1">
                <a:latin typeface="Berlin Sans FB" panose="020E0602020502020306" pitchFamily="34" charset="0"/>
              </a:rPr>
              <a:t>P</a:t>
            </a:r>
            <a:r>
              <a:rPr lang="en-GB" sz="6000" i="1" dirty="0" err="1">
                <a:latin typeface="Berlin Sans FB" panose="020E0602020502020306" pitchFamily="34" charset="0"/>
              </a:rPr>
              <a:t>E</a:t>
            </a:r>
            <a:r>
              <a:rPr lang="en-GB" sz="4000" b="0" dirty="0" err="1">
                <a:latin typeface="Berlin Sans FB" panose="020E0602020502020306" pitchFamily="34" charset="0"/>
              </a:rPr>
              <a:t>stel</a:t>
            </a:r>
            <a:r>
              <a:rPr lang="en-GB" sz="4000" b="0" dirty="0">
                <a:latin typeface="Berlin Sans FB" panose="020E0602020502020306" pitchFamily="34" charset="0"/>
              </a:rPr>
              <a:t> analysis </a:t>
            </a:r>
          </a:p>
        </p:txBody>
      </p:sp>
      <p:sp>
        <p:nvSpPr>
          <p:cNvPr id="3" name="Text Placeholder 2">
            <a:extLst>
              <a:ext uri="{FF2B5EF4-FFF2-40B4-BE49-F238E27FC236}">
                <a16:creationId xmlns:a16="http://schemas.microsoft.com/office/drawing/2014/main" id="{6266A615-5B46-4B4D-ACA2-EF5DEB1FD67F}"/>
              </a:ext>
            </a:extLst>
          </p:cNvPr>
          <p:cNvSpPr>
            <a:spLocks noGrp="1"/>
          </p:cNvSpPr>
          <p:nvPr>
            <p:ph type="body" sz="quarter" idx="16"/>
          </p:nvPr>
        </p:nvSpPr>
        <p:spPr>
          <a:xfrm>
            <a:off x="6156000" y="1270000"/>
            <a:ext cx="4880300" cy="5067300"/>
          </a:xfrm>
        </p:spPr>
        <p:txBody>
          <a:bodyPr>
            <a:normAutofit lnSpcReduction="10000"/>
          </a:bodyPr>
          <a:lstStyle/>
          <a:p>
            <a:r>
              <a:rPr lang="en-GB" sz="2000" b="1" i="1" u="sng" dirty="0"/>
              <a:t>Economic factors affecting Tesco</a:t>
            </a:r>
          </a:p>
          <a:p>
            <a:r>
              <a:rPr lang="en-GB" sz="1400" dirty="0"/>
              <a:t>Being a retail outlet Tesco is greatly impacted by the external economic environment in which it operates. The prosperity and affluence of the consumer base from which it gets its revenue directly affects sales at Tesco checkouts. This can be demonstrated in the UK’s recent economic recession which negatively affected sales nationwide and helped facilitate Brexit which has further constrained consumer spending. Another economic factor which is of major concern for executive management is wage rates for its workforce. According to a recent strategic report on Tesco their annual gross cost for wages stands at 4.5 Billion as of 2016.  in 2015 the UK introduced a national minimum wage of £7.20 per hour, this constituted an 11 percent increase for Tesco’s mostly un-skilled, low paid workforce which amounted to a cost of £495 Million. The rates of inflation in particular countries and the willingness of national and international creditors to create new loans will also have an affect on the general economic environment and the options available for Tesco.</a:t>
            </a:r>
          </a:p>
          <a:p>
            <a:endParaRPr lang="en-GB" sz="2000" b="1" i="1" u="sng" dirty="0"/>
          </a:p>
        </p:txBody>
      </p:sp>
      <p:pic>
        <p:nvPicPr>
          <p:cNvPr id="5" name="Picture 4" descr="A picture containing clipart&#10;&#10;Description generated with very high confidence">
            <a:extLst>
              <a:ext uri="{FF2B5EF4-FFF2-40B4-BE49-F238E27FC236}">
                <a16:creationId xmlns:a16="http://schemas.microsoft.com/office/drawing/2014/main" id="{71C0E197-3800-4D22-8CD8-0231A8EA8A88}"/>
              </a:ext>
            </a:extLst>
          </p:cNvPr>
          <p:cNvPicPr>
            <a:picLocks noChangeAspect="1"/>
          </p:cNvPicPr>
          <p:nvPr/>
        </p:nvPicPr>
        <p:blipFill>
          <a:blip r:embed="rId2"/>
          <a:stretch>
            <a:fillRect/>
          </a:stretch>
        </p:blipFill>
        <p:spPr>
          <a:xfrm>
            <a:off x="1463961" y="2429867"/>
            <a:ext cx="4262949" cy="1104900"/>
          </a:xfrm>
          <a:prstGeom prst="rect">
            <a:avLst/>
          </a:prstGeom>
        </p:spPr>
      </p:pic>
    </p:spTree>
    <p:extLst>
      <p:ext uri="{BB962C8B-B14F-4D97-AF65-F5344CB8AC3E}">
        <p14:creationId xmlns:p14="http://schemas.microsoft.com/office/powerpoint/2010/main" val="290381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E176-0246-461E-86FA-C192FF675994}"/>
              </a:ext>
            </a:extLst>
          </p:cNvPr>
          <p:cNvSpPr>
            <a:spLocks noGrp="1"/>
          </p:cNvSpPr>
          <p:nvPr>
            <p:ph type="title"/>
          </p:nvPr>
        </p:nvSpPr>
        <p:spPr/>
        <p:txBody>
          <a:bodyPr/>
          <a:lstStyle/>
          <a:p>
            <a:r>
              <a:rPr lang="en-GB" sz="4000" b="0" dirty="0" err="1">
                <a:latin typeface="Berlin Sans FB" panose="020E0602020502020306" pitchFamily="34" charset="0"/>
              </a:rPr>
              <a:t>Pe</a:t>
            </a:r>
            <a:r>
              <a:rPr lang="en-GB" sz="6000" i="1" dirty="0" err="1">
                <a:latin typeface="Berlin Sans FB" panose="020E0602020502020306" pitchFamily="34" charset="0"/>
              </a:rPr>
              <a:t>s</a:t>
            </a:r>
            <a:r>
              <a:rPr lang="en-GB" sz="4000" b="0" dirty="0" err="1">
                <a:latin typeface="Berlin Sans FB" panose="020E0602020502020306" pitchFamily="34" charset="0"/>
              </a:rPr>
              <a:t>tel</a:t>
            </a:r>
            <a:r>
              <a:rPr lang="en-GB" sz="4000" b="0" dirty="0">
                <a:latin typeface="Berlin Sans FB" panose="020E0602020502020306" pitchFamily="34" charset="0"/>
              </a:rPr>
              <a:t> analysis </a:t>
            </a:r>
          </a:p>
        </p:txBody>
      </p:sp>
      <p:sp>
        <p:nvSpPr>
          <p:cNvPr id="3" name="Text Placeholder 2">
            <a:extLst>
              <a:ext uri="{FF2B5EF4-FFF2-40B4-BE49-F238E27FC236}">
                <a16:creationId xmlns:a16="http://schemas.microsoft.com/office/drawing/2014/main" id="{C2D121BE-2AD8-4854-B8D2-B02D3378DC9F}"/>
              </a:ext>
            </a:extLst>
          </p:cNvPr>
          <p:cNvSpPr>
            <a:spLocks noGrp="1"/>
          </p:cNvSpPr>
          <p:nvPr>
            <p:ph type="body" sz="quarter" idx="16"/>
          </p:nvPr>
        </p:nvSpPr>
        <p:spPr>
          <a:xfrm>
            <a:off x="6156000" y="1308100"/>
            <a:ext cx="4880300" cy="5549900"/>
          </a:xfrm>
        </p:spPr>
        <p:txBody>
          <a:bodyPr>
            <a:normAutofit fontScale="92500" lnSpcReduction="20000"/>
          </a:bodyPr>
          <a:lstStyle/>
          <a:p>
            <a:r>
              <a:rPr lang="en-GB" sz="2200" b="1" i="1" u="sng" dirty="0"/>
              <a:t>Social factors affecting Tesco</a:t>
            </a:r>
          </a:p>
          <a:p>
            <a:r>
              <a:rPr lang="en-GB" sz="1400" dirty="0"/>
              <a:t>The increasing attention paid by consumers to the ethical, moral and socially responsible traits of an organisation when purchasing their products or services in a more mainstream fashion is a recent aspect of the contemporary business market. Almost every business is having to redress their environmental and social policies to mirror this change in attitudes, a failure to do this can have serious consequences for future growth and sales  </a:t>
            </a:r>
            <a:r>
              <a:rPr lang="en-GB" sz="1400" dirty="0" err="1"/>
              <a:t>aswel</a:t>
            </a:r>
            <a:r>
              <a:rPr lang="en-GB" sz="1400" dirty="0"/>
              <a:t> as the way in which the company is perceived by others. Tesco has adopted into its organisational framework a number of measures aimed modernising its approaches to its business conduct, including policies as a direct result of the British governments ‘Modern slavery act’, which is a new law requiring businesses to guarantee they do not participate in any forms of modern day slavery linked to their supply, distribution or sales activities around the world. Tesco has drafted a statement and report detailing their investigations into their supply chains and suppliers as of 2017, they have endeavoured to be as transparent and thorough as possible listing in detail the assessments made and steps taken to implement a new more sustainable strategy in their supply networks, creating confidence.</a:t>
            </a:r>
          </a:p>
          <a:p>
            <a:r>
              <a:rPr lang="en-GB" sz="1400" dirty="0"/>
              <a:t>Tesco’s launch of a new range of ‘fair trade’ products has been successful for the company. These are products which have been ethically sourced from responsible supplies who try to be as environmentally friendly as possible when carrying out their business activities and who also pay their workforce a fair wage respective of their different regions is another measure taken by Tesco to reinforce its desired perception by its customers</a:t>
            </a:r>
          </a:p>
        </p:txBody>
      </p:sp>
      <p:pic>
        <p:nvPicPr>
          <p:cNvPr id="5" name="Picture 4" descr="A picture containing clipart&#10;&#10;Description generated with very high confidence">
            <a:extLst>
              <a:ext uri="{FF2B5EF4-FFF2-40B4-BE49-F238E27FC236}">
                <a16:creationId xmlns:a16="http://schemas.microsoft.com/office/drawing/2014/main" id="{AB708F49-D858-4F88-9C89-C82E3357AE01}"/>
              </a:ext>
            </a:extLst>
          </p:cNvPr>
          <p:cNvPicPr>
            <a:picLocks noChangeAspect="1"/>
          </p:cNvPicPr>
          <p:nvPr/>
        </p:nvPicPr>
        <p:blipFill>
          <a:blip r:embed="rId3"/>
          <a:stretch>
            <a:fillRect/>
          </a:stretch>
        </p:blipFill>
        <p:spPr>
          <a:xfrm>
            <a:off x="1476661" y="2435957"/>
            <a:ext cx="4262949" cy="1104900"/>
          </a:xfrm>
          <a:prstGeom prst="rect">
            <a:avLst/>
          </a:prstGeom>
        </p:spPr>
      </p:pic>
    </p:spTree>
    <p:extLst>
      <p:ext uri="{BB962C8B-B14F-4D97-AF65-F5344CB8AC3E}">
        <p14:creationId xmlns:p14="http://schemas.microsoft.com/office/powerpoint/2010/main" val="107372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E7F77-6494-4DCD-84DA-3E727BC270FB}"/>
              </a:ext>
            </a:extLst>
          </p:cNvPr>
          <p:cNvSpPr>
            <a:spLocks noGrp="1"/>
          </p:cNvSpPr>
          <p:nvPr>
            <p:ph type="title"/>
          </p:nvPr>
        </p:nvSpPr>
        <p:spPr/>
        <p:txBody>
          <a:bodyPr/>
          <a:lstStyle/>
          <a:p>
            <a:r>
              <a:rPr lang="en-GB" sz="4000" b="0" dirty="0" err="1">
                <a:latin typeface="Berlin Sans FB" panose="020E0602020502020306" pitchFamily="34" charset="0"/>
              </a:rPr>
              <a:t>Pes</a:t>
            </a:r>
            <a:r>
              <a:rPr lang="en-GB" sz="6000" i="1" dirty="0" err="1">
                <a:latin typeface="Berlin Sans FB" panose="020E0602020502020306" pitchFamily="34" charset="0"/>
              </a:rPr>
              <a:t>T</a:t>
            </a:r>
            <a:r>
              <a:rPr lang="en-GB" sz="4000" b="0" dirty="0" err="1">
                <a:latin typeface="Berlin Sans FB" panose="020E0602020502020306" pitchFamily="34" charset="0"/>
              </a:rPr>
              <a:t>el</a:t>
            </a:r>
            <a:r>
              <a:rPr lang="en-GB" sz="4000" b="0" dirty="0">
                <a:latin typeface="Berlin Sans FB" panose="020E0602020502020306" pitchFamily="34" charset="0"/>
              </a:rPr>
              <a:t> analysis</a:t>
            </a:r>
          </a:p>
        </p:txBody>
      </p:sp>
      <p:sp>
        <p:nvSpPr>
          <p:cNvPr id="3" name="Text Placeholder 2">
            <a:extLst>
              <a:ext uri="{FF2B5EF4-FFF2-40B4-BE49-F238E27FC236}">
                <a16:creationId xmlns:a16="http://schemas.microsoft.com/office/drawing/2014/main" id="{2606E71D-D440-4F4A-81C2-FD2C5A343BBB}"/>
              </a:ext>
            </a:extLst>
          </p:cNvPr>
          <p:cNvSpPr>
            <a:spLocks noGrp="1"/>
          </p:cNvSpPr>
          <p:nvPr>
            <p:ph type="body" sz="quarter" idx="16"/>
          </p:nvPr>
        </p:nvSpPr>
        <p:spPr>
          <a:xfrm>
            <a:off x="6156000" y="2286000"/>
            <a:ext cx="4880300" cy="4114800"/>
          </a:xfrm>
        </p:spPr>
        <p:txBody>
          <a:bodyPr>
            <a:normAutofit/>
          </a:bodyPr>
          <a:lstStyle/>
          <a:p>
            <a:r>
              <a:rPr lang="en-GB" sz="2000" b="1" i="1" u="sng" dirty="0"/>
              <a:t>Technological factors affecting Tesco</a:t>
            </a:r>
          </a:p>
          <a:p>
            <a:r>
              <a:rPr lang="en-GB" sz="1400" dirty="0"/>
              <a:t>A continuing process of updating manufacturing techniques in factory lines around the world is constantly taking place, this has an affect on Tesco by the constant updating of the price of goods which alters costs and sales usually in a positive way. The advances in the economic use of energy is another possible area which would affect Tesco directly. New eco-friendly and more efficient truck based transport is an example of a technology that the business will probably adopt due to the possible savings in supply and distribution overheads and the prestige of owning a carbon free transportation network. Increasing use of the internet as a sales and marketing platform by Tesco has been relatively successful when compared with rivals making Tesco one of the prime beneficiaries of this new technology.</a:t>
            </a:r>
          </a:p>
        </p:txBody>
      </p:sp>
      <p:pic>
        <p:nvPicPr>
          <p:cNvPr id="5" name="Picture 4" descr="A picture containing clipart&#10;&#10;Description generated with very high confidence">
            <a:extLst>
              <a:ext uri="{FF2B5EF4-FFF2-40B4-BE49-F238E27FC236}">
                <a16:creationId xmlns:a16="http://schemas.microsoft.com/office/drawing/2014/main" id="{F4B1D44B-12A8-4E44-921C-16DD83B22529}"/>
              </a:ext>
            </a:extLst>
          </p:cNvPr>
          <p:cNvPicPr>
            <a:picLocks noChangeAspect="1"/>
          </p:cNvPicPr>
          <p:nvPr/>
        </p:nvPicPr>
        <p:blipFill>
          <a:blip r:embed="rId2"/>
          <a:stretch>
            <a:fillRect/>
          </a:stretch>
        </p:blipFill>
        <p:spPr>
          <a:xfrm>
            <a:off x="1476661" y="2435957"/>
            <a:ext cx="4262949" cy="1104900"/>
          </a:xfrm>
          <a:prstGeom prst="rect">
            <a:avLst/>
          </a:prstGeom>
        </p:spPr>
      </p:pic>
    </p:spTree>
    <p:extLst>
      <p:ext uri="{BB962C8B-B14F-4D97-AF65-F5344CB8AC3E}">
        <p14:creationId xmlns:p14="http://schemas.microsoft.com/office/powerpoint/2010/main" val="382890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7958-73A7-4223-BED8-A29487709633}"/>
              </a:ext>
            </a:extLst>
          </p:cNvPr>
          <p:cNvSpPr>
            <a:spLocks noGrp="1"/>
          </p:cNvSpPr>
          <p:nvPr>
            <p:ph type="title"/>
          </p:nvPr>
        </p:nvSpPr>
        <p:spPr/>
        <p:txBody>
          <a:bodyPr/>
          <a:lstStyle/>
          <a:p>
            <a:r>
              <a:rPr lang="en-GB" sz="4000" b="0" dirty="0" err="1">
                <a:latin typeface="Berlin Sans FB" panose="020E0602020502020306" pitchFamily="34" charset="0"/>
              </a:rPr>
              <a:t>Pest</a:t>
            </a:r>
            <a:r>
              <a:rPr lang="en-GB" sz="6000" i="1" dirty="0" err="1">
                <a:latin typeface="Berlin Sans FB" panose="020E0602020502020306" pitchFamily="34" charset="0"/>
              </a:rPr>
              <a:t>e</a:t>
            </a:r>
            <a:r>
              <a:rPr lang="en-GB" sz="4000" b="0" dirty="0" err="1">
                <a:latin typeface="Berlin Sans FB" panose="020E0602020502020306" pitchFamily="34" charset="0"/>
              </a:rPr>
              <a:t>l</a:t>
            </a:r>
            <a:r>
              <a:rPr lang="en-GB" sz="4000" b="0" dirty="0">
                <a:latin typeface="Berlin Sans FB" panose="020E0602020502020306" pitchFamily="34" charset="0"/>
              </a:rPr>
              <a:t> analysis</a:t>
            </a:r>
          </a:p>
        </p:txBody>
      </p:sp>
      <p:sp>
        <p:nvSpPr>
          <p:cNvPr id="3" name="Text Placeholder 2">
            <a:extLst>
              <a:ext uri="{FF2B5EF4-FFF2-40B4-BE49-F238E27FC236}">
                <a16:creationId xmlns:a16="http://schemas.microsoft.com/office/drawing/2014/main" id="{7A269CB6-FEE7-47F8-B28C-4FD50AA18E65}"/>
              </a:ext>
            </a:extLst>
          </p:cNvPr>
          <p:cNvSpPr>
            <a:spLocks noGrp="1"/>
          </p:cNvSpPr>
          <p:nvPr>
            <p:ph type="body" sz="quarter" idx="16"/>
          </p:nvPr>
        </p:nvSpPr>
        <p:spPr>
          <a:xfrm>
            <a:off x="6156000" y="1981200"/>
            <a:ext cx="4880300" cy="4876800"/>
          </a:xfrm>
        </p:spPr>
        <p:txBody>
          <a:bodyPr>
            <a:normAutofit lnSpcReduction="10000"/>
          </a:bodyPr>
          <a:lstStyle/>
          <a:p>
            <a:r>
              <a:rPr lang="en-GB" sz="2000" b="1" i="1" u="sng" dirty="0"/>
              <a:t>Environmental factors affecting Tesco</a:t>
            </a:r>
          </a:p>
          <a:p>
            <a:r>
              <a:rPr lang="en-GB" sz="1400" dirty="0"/>
              <a:t>Because of the building pressure of the publics, charities and environmental organisations of the world, backed by growing scientific consensus on the impact of global warming and its causes, companies including Tesco are having to prove their understanding and application of environmentally conscious policies. The ‘Kyoto accords’ in 1992 and more recently the ‘Paris agreement’, 2016, as well as being the first major acknowledgements by governments of the affects to the planet of human industrial activity, they set out guidelines and targets to reduce emissions of toxic gases which damage the atmosphere and air we breathe. The summits also highlighted the problems of waste management and the importance of recycling, which most western countries have now adopted into law.</a:t>
            </a:r>
          </a:p>
          <a:p>
            <a:r>
              <a:rPr lang="en-GB" sz="1400" dirty="0"/>
              <a:t>Other environmental factors that could affect Tesco may be ecological or natural events such as droughts, storms, earthquakes and other phenomena that might damage suppliers or affect the ability/desire of its customers to purchase goods or services.</a:t>
            </a:r>
          </a:p>
        </p:txBody>
      </p:sp>
      <p:pic>
        <p:nvPicPr>
          <p:cNvPr id="5" name="Picture 4" descr="A picture containing clipart&#10;&#10;Description generated with very high confidence">
            <a:extLst>
              <a:ext uri="{FF2B5EF4-FFF2-40B4-BE49-F238E27FC236}">
                <a16:creationId xmlns:a16="http://schemas.microsoft.com/office/drawing/2014/main" id="{C186138A-31BA-4BC1-B57F-62321315AE38}"/>
              </a:ext>
            </a:extLst>
          </p:cNvPr>
          <p:cNvPicPr>
            <a:picLocks noChangeAspect="1"/>
          </p:cNvPicPr>
          <p:nvPr/>
        </p:nvPicPr>
        <p:blipFill>
          <a:blip r:embed="rId2"/>
          <a:stretch>
            <a:fillRect/>
          </a:stretch>
        </p:blipFill>
        <p:spPr>
          <a:xfrm>
            <a:off x="1476661" y="2435957"/>
            <a:ext cx="4262949" cy="1104900"/>
          </a:xfrm>
          <a:prstGeom prst="rect">
            <a:avLst/>
          </a:prstGeom>
        </p:spPr>
      </p:pic>
    </p:spTree>
    <p:extLst>
      <p:ext uri="{BB962C8B-B14F-4D97-AF65-F5344CB8AC3E}">
        <p14:creationId xmlns:p14="http://schemas.microsoft.com/office/powerpoint/2010/main" val="2048955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382E-215C-44EF-B0A1-F52B6D2916D1}"/>
              </a:ext>
            </a:extLst>
          </p:cNvPr>
          <p:cNvSpPr>
            <a:spLocks noGrp="1"/>
          </p:cNvSpPr>
          <p:nvPr>
            <p:ph type="title"/>
          </p:nvPr>
        </p:nvSpPr>
        <p:spPr/>
        <p:txBody>
          <a:bodyPr/>
          <a:lstStyle/>
          <a:p>
            <a:r>
              <a:rPr lang="en-GB" sz="4000" b="0" dirty="0" err="1">
                <a:latin typeface="Berlin Sans FB" panose="020E0602020502020306" pitchFamily="34" charset="0"/>
              </a:rPr>
              <a:t>Peste</a:t>
            </a:r>
            <a:r>
              <a:rPr lang="en-GB" sz="6000" i="1" dirty="0" err="1">
                <a:latin typeface="Berlin Sans FB" panose="020E0602020502020306" pitchFamily="34" charset="0"/>
              </a:rPr>
              <a:t>l</a:t>
            </a:r>
            <a:r>
              <a:rPr lang="en-GB" sz="6000" i="1" dirty="0">
                <a:latin typeface="Berlin Sans FB" panose="020E0602020502020306" pitchFamily="34" charset="0"/>
              </a:rPr>
              <a:t> </a:t>
            </a:r>
            <a:r>
              <a:rPr lang="en-GB" sz="4000" b="0" dirty="0">
                <a:latin typeface="Berlin Sans FB" panose="020E0602020502020306" pitchFamily="34" charset="0"/>
              </a:rPr>
              <a:t>analysis</a:t>
            </a:r>
          </a:p>
        </p:txBody>
      </p:sp>
      <p:sp>
        <p:nvSpPr>
          <p:cNvPr id="3" name="Text Placeholder 2">
            <a:extLst>
              <a:ext uri="{FF2B5EF4-FFF2-40B4-BE49-F238E27FC236}">
                <a16:creationId xmlns:a16="http://schemas.microsoft.com/office/drawing/2014/main" id="{080CCAD3-62C4-4BF8-BD10-28D16CB1A4AF}"/>
              </a:ext>
            </a:extLst>
          </p:cNvPr>
          <p:cNvSpPr>
            <a:spLocks noGrp="1"/>
          </p:cNvSpPr>
          <p:nvPr>
            <p:ph type="body" sz="quarter" idx="16"/>
          </p:nvPr>
        </p:nvSpPr>
        <p:spPr>
          <a:xfrm>
            <a:off x="6156000" y="1574800"/>
            <a:ext cx="4880300" cy="5283200"/>
          </a:xfrm>
        </p:spPr>
        <p:txBody>
          <a:bodyPr>
            <a:normAutofit fontScale="92500" lnSpcReduction="20000"/>
          </a:bodyPr>
          <a:lstStyle/>
          <a:p>
            <a:r>
              <a:rPr lang="en-GB" sz="2000" b="1" i="1" u="sng" dirty="0"/>
              <a:t>Legislative factors affecting Tesco</a:t>
            </a:r>
          </a:p>
          <a:p>
            <a:r>
              <a:rPr lang="en-GB" sz="1400" dirty="0"/>
              <a:t>There are differing legal requirements from the individual countries in which Tesco operates. For example the UK will have more stringent employment laws relating to health and safety within the workplace, and employee rights compared to China which has far more relaxed legislation on these issues. Other laws that must be followed would be that of tax, consumer protection and rules of competition within the marketplace. Failure to adhere to these laws could result in fines or a restriction of business activities by either market regulators or government agencies. If breaking these laws is seen by the public to have crossed ethical boundaries there could potentially be negative consequences for brand image also. </a:t>
            </a:r>
          </a:p>
          <a:p>
            <a:r>
              <a:rPr lang="en-GB" sz="1400" dirty="0"/>
              <a:t>Legal suits by disaffected workers and customers is another legal factor that Tesco must consider at all times as it almost structurally unavoidable because of the extremely wide range of goods on offer the possibility for tainted items to be sold is very high given the sheer volume of transactions. </a:t>
            </a:r>
          </a:p>
          <a:p>
            <a:r>
              <a:rPr lang="en-GB" sz="1400" dirty="0"/>
              <a:t>New eco-laws passed by EU and implemented by governments to tackle the growing wish for more sustainable practices in business and government has led to regulations being directly imposed on companies to achieve this. For example the ‘Environment permitting Regulations 2010’ regulate the type of waste allowed into landfill sites and which waste is to be recycled. This means all companies now have to sort their waste in what is and is not recyclable, facing harsh fines and penalties if they do not comply.</a:t>
            </a:r>
          </a:p>
        </p:txBody>
      </p:sp>
      <p:pic>
        <p:nvPicPr>
          <p:cNvPr id="5" name="Picture 4" descr="A picture containing clipart&#10;&#10;Description generated with very high confidence">
            <a:extLst>
              <a:ext uri="{FF2B5EF4-FFF2-40B4-BE49-F238E27FC236}">
                <a16:creationId xmlns:a16="http://schemas.microsoft.com/office/drawing/2014/main" id="{20A541F5-1507-4350-913C-3F94A989E383}"/>
              </a:ext>
            </a:extLst>
          </p:cNvPr>
          <p:cNvPicPr>
            <a:picLocks noChangeAspect="1"/>
          </p:cNvPicPr>
          <p:nvPr/>
        </p:nvPicPr>
        <p:blipFill>
          <a:blip r:embed="rId3"/>
          <a:stretch>
            <a:fillRect/>
          </a:stretch>
        </p:blipFill>
        <p:spPr>
          <a:xfrm>
            <a:off x="1476661" y="2435957"/>
            <a:ext cx="4262949" cy="1104900"/>
          </a:xfrm>
          <a:prstGeom prst="rect">
            <a:avLst/>
          </a:prstGeom>
        </p:spPr>
      </p:pic>
    </p:spTree>
    <p:extLst>
      <p:ext uri="{BB962C8B-B14F-4D97-AF65-F5344CB8AC3E}">
        <p14:creationId xmlns:p14="http://schemas.microsoft.com/office/powerpoint/2010/main" val="1905891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15EE-3CB1-4A2C-9DEE-F2178926D64D}"/>
              </a:ext>
            </a:extLst>
          </p:cNvPr>
          <p:cNvSpPr>
            <a:spLocks noGrp="1"/>
          </p:cNvSpPr>
          <p:nvPr>
            <p:ph type="title"/>
          </p:nvPr>
        </p:nvSpPr>
        <p:spPr/>
        <p:txBody>
          <a:bodyPr/>
          <a:lstStyle/>
          <a:p>
            <a:r>
              <a:rPr lang="en-GB" dirty="0">
                <a:latin typeface="Berlin Sans FB" panose="020E0602020502020306" pitchFamily="34" charset="0"/>
              </a:rPr>
              <a:t>     Tesco’s corporate social responsibility</a:t>
            </a:r>
          </a:p>
        </p:txBody>
      </p:sp>
      <p:sp>
        <p:nvSpPr>
          <p:cNvPr id="3" name="Text Placeholder 2">
            <a:extLst>
              <a:ext uri="{FF2B5EF4-FFF2-40B4-BE49-F238E27FC236}">
                <a16:creationId xmlns:a16="http://schemas.microsoft.com/office/drawing/2014/main" id="{EC6F2D85-E391-4B4A-B568-000F9FB8BC86}"/>
              </a:ext>
            </a:extLst>
          </p:cNvPr>
          <p:cNvSpPr>
            <a:spLocks noGrp="1"/>
          </p:cNvSpPr>
          <p:nvPr>
            <p:ph type="body" idx="1"/>
          </p:nvPr>
        </p:nvSpPr>
        <p:spPr>
          <a:xfrm>
            <a:off x="814728" y="2174875"/>
            <a:ext cx="10958172" cy="576262"/>
          </a:xfrm>
        </p:spPr>
        <p:txBody>
          <a:bodyPr/>
          <a:lstStyle/>
          <a:p>
            <a:r>
              <a:rPr lang="en-GB" dirty="0"/>
              <a:t>A list of area’s of CSR within Tesco’s operational influence and the actions taken to achieve its goals. Tesco CSR update 2014/15</a:t>
            </a:r>
          </a:p>
        </p:txBody>
      </p:sp>
      <p:sp>
        <p:nvSpPr>
          <p:cNvPr id="4" name="Content Placeholder 3">
            <a:extLst>
              <a:ext uri="{FF2B5EF4-FFF2-40B4-BE49-F238E27FC236}">
                <a16:creationId xmlns:a16="http://schemas.microsoft.com/office/drawing/2014/main" id="{2BE38F46-8AE9-4D83-956B-5B8510039634}"/>
              </a:ext>
            </a:extLst>
          </p:cNvPr>
          <p:cNvSpPr>
            <a:spLocks noGrp="1"/>
          </p:cNvSpPr>
          <p:nvPr>
            <p:ph sz="half" idx="2"/>
          </p:nvPr>
        </p:nvSpPr>
        <p:spPr>
          <a:xfrm>
            <a:off x="88901" y="2751137"/>
            <a:ext cx="3708399" cy="3979863"/>
          </a:xfrm>
        </p:spPr>
        <p:txBody>
          <a:bodyPr>
            <a:normAutofit/>
          </a:bodyPr>
          <a:lstStyle/>
          <a:p>
            <a:pPr marL="0" indent="0">
              <a:buNone/>
            </a:pPr>
            <a:r>
              <a:rPr lang="en-GB" sz="1600" b="1" i="1" u="sng" dirty="0"/>
              <a:t>Supporting local communities  -</a:t>
            </a:r>
          </a:p>
          <a:p>
            <a:pPr marL="0" indent="0">
              <a:buNone/>
            </a:pPr>
            <a:endParaRPr lang="en-GB" sz="1600" b="1" i="1" u="sng" dirty="0"/>
          </a:p>
          <a:p>
            <a:pPr marL="0" indent="0">
              <a:buNone/>
            </a:pPr>
            <a:r>
              <a:rPr lang="en-GB" sz="1600" b="1" i="1" u="sng" dirty="0"/>
              <a:t>Educating and empowering workers –</a:t>
            </a:r>
          </a:p>
          <a:p>
            <a:pPr marL="0" indent="0">
              <a:buNone/>
            </a:pPr>
            <a:endParaRPr lang="en-GB" sz="1600" b="1" i="1" u="sng" dirty="0"/>
          </a:p>
          <a:p>
            <a:pPr marL="0" indent="0">
              <a:buNone/>
            </a:pPr>
            <a:r>
              <a:rPr lang="en-GB" sz="1600" b="1" i="1" u="sng" dirty="0"/>
              <a:t>Labour and human rights  -</a:t>
            </a:r>
          </a:p>
          <a:p>
            <a:pPr marL="0" indent="0">
              <a:buNone/>
            </a:pPr>
            <a:endParaRPr lang="en-GB" sz="1600" b="1" i="1" u="sng" dirty="0"/>
          </a:p>
          <a:p>
            <a:pPr marL="0" indent="0">
              <a:buNone/>
            </a:pPr>
            <a:r>
              <a:rPr lang="en-GB" sz="1600" b="1" i="1" u="sng" dirty="0"/>
              <a:t>Employee health and safety  -</a:t>
            </a:r>
          </a:p>
          <a:p>
            <a:pPr marL="0" indent="0">
              <a:buNone/>
            </a:pPr>
            <a:endParaRPr lang="en-GB" sz="1600" b="1" i="1" u="sng" dirty="0"/>
          </a:p>
          <a:p>
            <a:pPr marL="0" indent="0">
              <a:buNone/>
            </a:pPr>
            <a:endParaRPr lang="en-GB" sz="1600" b="1" i="1" u="sng" dirty="0"/>
          </a:p>
        </p:txBody>
      </p:sp>
      <p:sp>
        <p:nvSpPr>
          <p:cNvPr id="8" name="TextBox 7">
            <a:extLst>
              <a:ext uri="{FF2B5EF4-FFF2-40B4-BE49-F238E27FC236}">
                <a16:creationId xmlns:a16="http://schemas.microsoft.com/office/drawing/2014/main" id="{61C8129F-5E7D-4474-BAAD-A61D7965731B}"/>
              </a:ext>
            </a:extLst>
          </p:cNvPr>
          <p:cNvSpPr txBox="1"/>
          <p:nvPr/>
        </p:nvSpPr>
        <p:spPr>
          <a:xfrm>
            <a:off x="3721100" y="2807363"/>
            <a:ext cx="8128000" cy="3539430"/>
          </a:xfrm>
          <a:prstGeom prst="rect">
            <a:avLst/>
          </a:prstGeom>
          <a:noFill/>
        </p:spPr>
        <p:txBody>
          <a:bodyPr wrap="square" rtlCol="0">
            <a:spAutoFit/>
          </a:bodyPr>
          <a:lstStyle/>
          <a:p>
            <a:r>
              <a:rPr lang="en-GB" sz="1400" dirty="0"/>
              <a:t>£55 million in charitable donations equating to 3.9% of pre-tax profit, also Tesco employees raised £38 million from customer fundraising. </a:t>
            </a:r>
          </a:p>
          <a:p>
            <a:endParaRPr lang="en-GB" sz="1400" dirty="0"/>
          </a:p>
          <a:p>
            <a:endParaRPr lang="en-GB" sz="1400" dirty="0"/>
          </a:p>
          <a:p>
            <a:r>
              <a:rPr lang="en-GB" sz="1400" dirty="0"/>
              <a:t>70% of the workforce said Tesco was a good place to work and 77% of management staff made progress with their careers through the company.</a:t>
            </a:r>
          </a:p>
          <a:p>
            <a:endParaRPr lang="en-GB" sz="1400" dirty="0"/>
          </a:p>
          <a:p>
            <a:r>
              <a:rPr lang="en-GB" sz="1400" dirty="0"/>
              <a:t>The supermarket chain declares its commitment to UN Universal Declaration of Human Rights and the International Labour Organization Core Convention.</a:t>
            </a:r>
          </a:p>
          <a:p>
            <a:endParaRPr lang="en-GB" sz="1400" dirty="0"/>
          </a:p>
          <a:p>
            <a:endParaRPr lang="en-GB" sz="1400" dirty="0"/>
          </a:p>
          <a:p>
            <a:r>
              <a:rPr lang="en-GB" sz="1400" dirty="0"/>
              <a:t>Injuries of a serious nature such as fractures or sprains that resulted in an absence of a worker for more than 3 days or more occurred 1539 times in the year 2015. Tesco deals with this through risk assessments carried out by Management and Team leaders as well as training employees on the correct procedures for manual lifting of heavy goods for example.</a:t>
            </a:r>
          </a:p>
        </p:txBody>
      </p:sp>
    </p:spTree>
    <p:extLst>
      <p:ext uri="{BB962C8B-B14F-4D97-AF65-F5344CB8AC3E}">
        <p14:creationId xmlns:p14="http://schemas.microsoft.com/office/powerpoint/2010/main" val="3686541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58719A-1B46-4574-B88A-102103FC3E69}"/>
              </a:ext>
            </a:extLst>
          </p:cNvPr>
          <p:cNvSpPr txBox="1"/>
          <p:nvPr/>
        </p:nvSpPr>
        <p:spPr>
          <a:xfrm>
            <a:off x="0" y="152400"/>
            <a:ext cx="3530600" cy="4247317"/>
          </a:xfrm>
          <a:prstGeom prst="rect">
            <a:avLst/>
          </a:prstGeom>
          <a:noFill/>
        </p:spPr>
        <p:txBody>
          <a:bodyPr wrap="square" rtlCol="0">
            <a:spAutoFit/>
          </a:bodyPr>
          <a:lstStyle/>
          <a:p>
            <a:r>
              <a:rPr lang="en-GB" sz="1600" b="1" i="1" u="sng" dirty="0"/>
              <a:t>Gender equality and </a:t>
            </a:r>
            <a:r>
              <a:rPr lang="en-GB" sz="1600" b="1" i="1" u="sng" dirty="0" err="1"/>
              <a:t>minorieies</a:t>
            </a:r>
            <a:r>
              <a:rPr lang="en-GB" sz="1600" b="1" i="1" u="sng" dirty="0"/>
              <a:t> –</a:t>
            </a:r>
          </a:p>
          <a:p>
            <a:endParaRPr lang="en-GB" sz="1600" b="1" i="1" u="sng" dirty="0"/>
          </a:p>
          <a:p>
            <a:endParaRPr lang="en-GB" sz="1600" b="1" i="1" u="sng" dirty="0"/>
          </a:p>
          <a:p>
            <a:r>
              <a:rPr lang="en-GB" sz="1600" b="1" i="1" u="sng" dirty="0"/>
              <a:t>Environment -  </a:t>
            </a:r>
            <a:r>
              <a:rPr lang="en-GB" sz="1400" b="1" i="1" dirty="0"/>
              <a:t>Energy consumption</a:t>
            </a:r>
          </a:p>
          <a:p>
            <a:r>
              <a:rPr lang="en-GB" sz="1400" b="1" i="1" u="sng" dirty="0"/>
              <a:t>                                 </a:t>
            </a:r>
          </a:p>
          <a:p>
            <a:endParaRPr lang="en-GB" sz="1400" b="1" i="1" u="sng" dirty="0"/>
          </a:p>
          <a:p>
            <a:endParaRPr lang="en-GB" sz="1400" b="1" i="1" u="sng" dirty="0"/>
          </a:p>
          <a:p>
            <a:r>
              <a:rPr lang="en-GB" sz="1400" b="1" i="1" u="sng" dirty="0"/>
              <a:t>                              Recycling</a:t>
            </a:r>
          </a:p>
          <a:p>
            <a:endParaRPr lang="en-GB" sz="1400" b="1" i="1" u="sng" dirty="0"/>
          </a:p>
          <a:p>
            <a:r>
              <a:rPr lang="en-GB" sz="1400" b="1" i="1" u="sng" dirty="0"/>
              <a:t>                              CO2 emissions </a:t>
            </a:r>
          </a:p>
          <a:p>
            <a:endParaRPr lang="en-GB" sz="1400" b="1" i="1" u="sng" dirty="0"/>
          </a:p>
          <a:p>
            <a:endParaRPr lang="en-GB" sz="1400" b="1" i="1" u="sng" dirty="0"/>
          </a:p>
          <a:p>
            <a:endParaRPr lang="en-GB" sz="1400" b="1" i="1" u="sng" dirty="0"/>
          </a:p>
          <a:p>
            <a:r>
              <a:rPr lang="en-GB" sz="1600" b="1" i="1" u="sng" dirty="0"/>
              <a:t>Sustainable product sourcing  -</a:t>
            </a:r>
          </a:p>
          <a:p>
            <a:endParaRPr lang="en-GB" sz="1600" b="1" i="1" u="sng" dirty="0"/>
          </a:p>
          <a:p>
            <a:endParaRPr lang="en-GB" sz="1600" b="1" i="1" u="sng" dirty="0"/>
          </a:p>
          <a:p>
            <a:endParaRPr lang="en-GB" sz="1600" b="1" i="1" u="sng" dirty="0"/>
          </a:p>
          <a:p>
            <a:endParaRPr lang="en-GB" sz="1600" b="1" i="1" u="sng" dirty="0"/>
          </a:p>
        </p:txBody>
      </p:sp>
      <p:sp>
        <p:nvSpPr>
          <p:cNvPr id="4" name="TextBox 3">
            <a:extLst>
              <a:ext uri="{FF2B5EF4-FFF2-40B4-BE49-F238E27FC236}">
                <a16:creationId xmlns:a16="http://schemas.microsoft.com/office/drawing/2014/main" id="{0C93F372-16BD-4B58-8A66-1FF30DA22129}"/>
              </a:ext>
            </a:extLst>
          </p:cNvPr>
          <p:cNvSpPr txBox="1"/>
          <p:nvPr/>
        </p:nvSpPr>
        <p:spPr>
          <a:xfrm>
            <a:off x="3670300" y="114300"/>
            <a:ext cx="8432800" cy="4616648"/>
          </a:xfrm>
          <a:prstGeom prst="rect">
            <a:avLst/>
          </a:prstGeom>
          <a:noFill/>
        </p:spPr>
        <p:txBody>
          <a:bodyPr wrap="square" rtlCol="0">
            <a:spAutoFit/>
          </a:bodyPr>
          <a:lstStyle/>
          <a:p>
            <a:r>
              <a:rPr lang="en-GB" sz="1400" dirty="0"/>
              <a:t>Tesco’s primary market of the UK already has a relatively small gender pay gap of only 1% and 57% of Tesco employee’s are female. Also 23% of board directors and 24% of senior managers are female with that figure rising.</a:t>
            </a:r>
          </a:p>
          <a:p>
            <a:endParaRPr lang="en-GB" sz="1400" dirty="0"/>
          </a:p>
          <a:p>
            <a:r>
              <a:rPr lang="en-GB" sz="1400" dirty="0"/>
              <a:t>In 2013 a significant reduction in energy consumption was achieved across the group via the installation of a new technology to connect each of 2,700-plus stores to a data analysis facility in a technology sub-system that helps manage the efficient and sustainable flow of goods and capital within the business.</a:t>
            </a:r>
          </a:p>
          <a:p>
            <a:r>
              <a:rPr lang="en-GB" sz="1400" dirty="0"/>
              <a:t>Tesco complies with all UK and EU recycling legislation managing to put 84% of biodegradable and non-biodegradable waste through the recycling process.</a:t>
            </a:r>
          </a:p>
          <a:p>
            <a:r>
              <a:rPr lang="en-GB" sz="1400" dirty="0"/>
              <a:t>The total carbon footprint of the company was calculated as 5.6 million tonnes of CO2 emissions for the year 2014/15. Tesco achieved a 40% reduction on the previous years total exceeding projections and objectives.</a:t>
            </a:r>
          </a:p>
          <a:p>
            <a:endParaRPr lang="en-GB" sz="1400" dirty="0"/>
          </a:p>
          <a:p>
            <a:r>
              <a:rPr lang="en-GB" sz="1400" dirty="0"/>
              <a:t>Tesco has successfully created a number of ‘sustainable farming groups’ consisting of about 650 separate dairy farmers who use environmentally friendly ways to graze and feed the livestock. Actively sourcing ‘fair trade’ products for their shelves has been a policy at Tesco for a few years. </a:t>
            </a:r>
          </a:p>
          <a:p>
            <a:endParaRPr lang="en-GB" sz="1400" dirty="0"/>
          </a:p>
          <a:p>
            <a:endParaRPr lang="en-GB" sz="1400" dirty="0"/>
          </a:p>
          <a:p>
            <a:endParaRPr lang="en-GB" sz="1400" dirty="0"/>
          </a:p>
        </p:txBody>
      </p:sp>
      <p:sp>
        <p:nvSpPr>
          <p:cNvPr id="5" name="TextBox 4">
            <a:extLst>
              <a:ext uri="{FF2B5EF4-FFF2-40B4-BE49-F238E27FC236}">
                <a16:creationId xmlns:a16="http://schemas.microsoft.com/office/drawing/2014/main" id="{96A6224B-61E3-4B4A-8BF5-3389820DA397}"/>
              </a:ext>
            </a:extLst>
          </p:cNvPr>
          <p:cNvSpPr txBox="1"/>
          <p:nvPr/>
        </p:nvSpPr>
        <p:spPr>
          <a:xfrm>
            <a:off x="0" y="4470400"/>
            <a:ext cx="11328400" cy="2000548"/>
          </a:xfrm>
          <a:prstGeom prst="rect">
            <a:avLst/>
          </a:prstGeom>
          <a:noFill/>
        </p:spPr>
        <p:txBody>
          <a:bodyPr wrap="square" rtlCol="0">
            <a:spAutoFit/>
          </a:bodyPr>
          <a:lstStyle/>
          <a:p>
            <a:r>
              <a:rPr lang="en-GB" sz="2000" b="1" i="1" u="sng" dirty="0"/>
              <a:t>In conclusion</a:t>
            </a:r>
          </a:p>
          <a:p>
            <a:endParaRPr lang="en-GB" sz="2000" dirty="0"/>
          </a:p>
          <a:p>
            <a:r>
              <a:rPr lang="en-GB" sz="1400" dirty="0"/>
              <a:t>Tesco has faced serious challenges in terms of its social responsibility and sustainability in recent years. Organisationally it has address these problems by the replacement of key senior management positions with people who appear more adept and skilled at tackling the contemporary business environment. Changes in the policy framework in which it operates has enabled the company to sustain its lead position in the UK home market, though incurring substantial debts in the process. The application of new sustainable approaches to product sourcing, sales through the internet and its impressive reduction in its carbon footprint demonstrate Tesco’s knowledge and understanding of modern ideal’s that are driving and changing business and its practices.  </a:t>
            </a:r>
          </a:p>
        </p:txBody>
      </p:sp>
    </p:spTree>
    <p:extLst>
      <p:ext uri="{BB962C8B-B14F-4D97-AF65-F5344CB8AC3E}">
        <p14:creationId xmlns:p14="http://schemas.microsoft.com/office/powerpoint/2010/main" val="3482864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A673E-09A8-4127-B293-04F09BF6AAAB}"/>
              </a:ext>
            </a:extLst>
          </p:cNvPr>
          <p:cNvSpPr>
            <a:spLocks noGrp="1"/>
          </p:cNvSpPr>
          <p:nvPr>
            <p:ph type="title"/>
          </p:nvPr>
        </p:nvSpPr>
        <p:spPr/>
        <p:txBody>
          <a:bodyPr/>
          <a:lstStyle/>
          <a:p>
            <a:r>
              <a:rPr lang="en-GB" sz="6000" b="0" dirty="0">
                <a:latin typeface="Berlin Sans FB" panose="020E0602020502020306" pitchFamily="34" charset="0"/>
              </a:rPr>
              <a:t>Bibliography</a:t>
            </a:r>
          </a:p>
        </p:txBody>
      </p:sp>
      <p:sp>
        <p:nvSpPr>
          <p:cNvPr id="3" name="TextBox 2">
            <a:extLst>
              <a:ext uri="{FF2B5EF4-FFF2-40B4-BE49-F238E27FC236}">
                <a16:creationId xmlns:a16="http://schemas.microsoft.com/office/drawing/2014/main" id="{BC2828E8-404A-4C1C-B582-EB800460B64A}"/>
              </a:ext>
            </a:extLst>
          </p:cNvPr>
          <p:cNvSpPr txBox="1"/>
          <p:nvPr/>
        </p:nvSpPr>
        <p:spPr>
          <a:xfrm>
            <a:off x="365759" y="2194560"/>
            <a:ext cx="11226019" cy="4308872"/>
          </a:xfrm>
          <a:prstGeom prst="rect">
            <a:avLst/>
          </a:prstGeom>
          <a:noFill/>
        </p:spPr>
        <p:txBody>
          <a:bodyPr wrap="square" rtlCol="0">
            <a:spAutoFit/>
          </a:bodyPr>
          <a:lstStyle/>
          <a:p>
            <a:r>
              <a:rPr lang="en-GB" sz="1600" dirty="0" err="1"/>
              <a:t>Hopkins,M</a:t>
            </a:r>
            <a:r>
              <a:rPr lang="en-GB" sz="1600" dirty="0"/>
              <a:t>(2016).The planetary bargain: corporate social responsibility comes of age. Springer</a:t>
            </a:r>
          </a:p>
          <a:p>
            <a:endParaRPr lang="en-GB" sz="1600" dirty="0"/>
          </a:p>
          <a:p>
            <a:r>
              <a:rPr lang="en-GB" sz="1600" dirty="0" err="1"/>
              <a:t>Imrie</a:t>
            </a:r>
            <a:r>
              <a:rPr lang="en-GB" sz="1600" dirty="0"/>
              <a:t>,,</a:t>
            </a:r>
            <a:r>
              <a:rPr lang="en-GB" sz="1600" dirty="0" err="1"/>
              <a:t>Rob,Lees,Lorretta</a:t>
            </a:r>
            <a:r>
              <a:rPr lang="en-GB" sz="1600" dirty="0"/>
              <a:t>(2014).Sustainable London: The future of a global city. Policy press</a:t>
            </a:r>
          </a:p>
          <a:p>
            <a:endParaRPr lang="en-GB" sz="1600" dirty="0"/>
          </a:p>
          <a:p>
            <a:r>
              <a:rPr lang="en-GB" sz="1600" dirty="0"/>
              <a:t>www.Research-methodology.com(2016). A Tesco plc company report.</a:t>
            </a:r>
          </a:p>
          <a:p>
            <a:endParaRPr lang="en-GB" sz="1600" dirty="0"/>
          </a:p>
          <a:p>
            <a:r>
              <a:rPr lang="en-GB" sz="1600" dirty="0">
                <a:hlinkClick r:id="rId2"/>
              </a:rPr>
              <a:t>www.Tescoplc.com</a:t>
            </a:r>
            <a:r>
              <a:rPr lang="en-GB" sz="1600" dirty="0"/>
              <a:t> – Strategic report, Modern slavery statement, CSR update, company facts</a:t>
            </a:r>
          </a:p>
          <a:p>
            <a:endParaRPr lang="en-GB" sz="1600" dirty="0"/>
          </a:p>
          <a:p>
            <a:r>
              <a:rPr lang="en-GB" sz="1600" dirty="0">
                <a:hlinkClick r:id="rId3"/>
              </a:rPr>
              <a:t>www.cips.org</a:t>
            </a:r>
            <a:r>
              <a:rPr lang="en-GB" sz="1600" dirty="0"/>
              <a:t> – supply management analysis,  ‘food glorious food, Tesco’s new strategy’</a:t>
            </a:r>
          </a:p>
          <a:p>
            <a:endParaRPr lang="en-GB" sz="1600" dirty="0"/>
          </a:p>
          <a:p>
            <a:r>
              <a:rPr lang="en-GB" sz="1600" dirty="0">
                <a:hlinkClick r:id="rId4"/>
              </a:rPr>
              <a:t>www.theguardian.co.uk/business/tesco</a:t>
            </a:r>
            <a:r>
              <a:rPr lang="en-GB" sz="1600" dirty="0"/>
              <a:t> </a:t>
            </a:r>
          </a:p>
          <a:p>
            <a:endParaRPr lang="en-GB" sz="1600" dirty="0"/>
          </a:p>
          <a:p>
            <a:r>
              <a:rPr lang="en-GB" sz="1600" dirty="0" err="1"/>
              <a:t>Maignan</a:t>
            </a:r>
            <a:r>
              <a:rPr lang="en-GB" sz="1600" dirty="0"/>
              <a:t>. I, Ralston. D. A(2002)Corporate social responsibility in Europe and the US, insights from businesses self presentation, journal of international business studies, Palgrave Macmillan journals</a:t>
            </a:r>
            <a:r>
              <a:rPr lang="en-GB" dirty="0"/>
              <a:t>.</a:t>
            </a:r>
          </a:p>
          <a:p>
            <a:endParaRPr lang="en-GB" sz="1600" dirty="0"/>
          </a:p>
          <a:p>
            <a:r>
              <a:rPr lang="en-GB" sz="1600" dirty="0" err="1"/>
              <a:t>Tei</a:t>
            </a:r>
            <a:r>
              <a:rPr lang="en-GB" sz="1600" dirty="0"/>
              <a:t>. F, Chuang. S(2014)Corporate social responsibility, University of medical technology, Science and research publishing Taiwan.</a:t>
            </a:r>
          </a:p>
        </p:txBody>
      </p:sp>
    </p:spTree>
    <p:extLst>
      <p:ext uri="{BB962C8B-B14F-4D97-AF65-F5344CB8AC3E}">
        <p14:creationId xmlns:p14="http://schemas.microsoft.com/office/powerpoint/2010/main" val="31900105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9ECD33"/>
      </a:accent1>
      <a:accent2>
        <a:srgbClr val="E19933"/>
      </a:accent2>
      <a:accent3>
        <a:srgbClr val="DC5D3D"/>
      </a:accent3>
      <a:accent4>
        <a:srgbClr val="A967CB"/>
      </a:accent4>
      <a:accent5>
        <a:srgbClr val="5EA5DD"/>
      </a:accent5>
      <a:accent6>
        <a:srgbClr val="44BEA9"/>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624</TotalTime>
  <Words>3184</Words>
  <Application>Microsoft Office PowerPoint</Application>
  <PresentationFormat>Widescreen</PresentationFormat>
  <Paragraphs>174</Paragraphs>
  <Slides>15</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Berlin Sans FB</vt:lpstr>
      <vt:lpstr>Berlin Sans FB Demi</vt:lpstr>
      <vt:lpstr>Calibri</vt:lpstr>
      <vt:lpstr>Century Gothic</vt:lpstr>
      <vt:lpstr>Times New Roman</vt:lpstr>
      <vt:lpstr>Wingdings</vt:lpstr>
      <vt:lpstr>Wingdings 2</vt:lpstr>
      <vt:lpstr>Quotable</vt:lpstr>
      <vt:lpstr>              A presentation on    The UK based supermarket chain                                                                   plc </vt:lpstr>
      <vt:lpstr>Background Information</vt:lpstr>
      <vt:lpstr>Executive Management</vt:lpstr>
      <vt:lpstr>Operational Managment</vt:lpstr>
      <vt:lpstr>Tesco SWOT analysis</vt:lpstr>
      <vt:lpstr>Explanation of SWOT analysis with its effect on sustainable         practices</vt:lpstr>
      <vt:lpstr>Pestel analysis</vt:lpstr>
      <vt:lpstr>PEstel analysis </vt:lpstr>
      <vt:lpstr>Pestel analysis </vt:lpstr>
      <vt:lpstr>PesTel analysis</vt:lpstr>
      <vt:lpstr>Pestel analysis</vt:lpstr>
      <vt:lpstr>Pestel analysis</vt:lpstr>
      <vt:lpstr>     Tesco’s corporate social responsibility</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The UK based supermarket chain                                                 Tesco plc</dc:title>
  <dc:creator>Account Service</dc:creator>
  <cp:lastModifiedBy>Account Service</cp:lastModifiedBy>
  <cp:revision>60</cp:revision>
  <dcterms:created xsi:type="dcterms:W3CDTF">2017-12-13T21:07:07Z</dcterms:created>
  <dcterms:modified xsi:type="dcterms:W3CDTF">2017-12-14T23:44:51Z</dcterms:modified>
</cp:coreProperties>
</file>