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137"/>
    <p:restoredTop sz="94622"/>
  </p:normalViewPr>
  <p:slideViewPr>
    <p:cSldViewPr snapToGrid="0">
      <p:cViewPr varScale="1">
        <p:scale>
          <a:sx n="52" d="100"/>
          <a:sy n="52" d="100"/>
        </p:scale>
        <p:origin x="216" y="14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AB9148E7-0E51-204E-BC99-1DAFBE42799A}" type="datetimeFigureOut">
              <a:rPr lang="en-US" smtClean="0"/>
              <a:t>5/14/26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85AEC8B8-3A42-744F-888B-207353C7A5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2692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48E7-0E51-204E-BC99-1DAFBE42799A}" type="datetimeFigureOut">
              <a:rPr lang="en-US" smtClean="0"/>
              <a:t>5/14/26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EC8B8-3A42-744F-888B-207353C7A5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6905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48E7-0E51-204E-BC99-1DAFBE42799A}" type="datetimeFigureOut">
              <a:rPr lang="en-US" smtClean="0"/>
              <a:t>5/14/26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EC8B8-3A42-744F-888B-207353C7A5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296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48E7-0E51-204E-BC99-1DAFBE42799A}" type="datetimeFigureOut">
              <a:rPr lang="en-US" smtClean="0"/>
              <a:t>5/14/26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EC8B8-3A42-744F-888B-207353C7A5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25387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48E7-0E51-204E-BC99-1DAFBE42799A}" type="datetimeFigureOut">
              <a:rPr lang="en-US" smtClean="0"/>
              <a:t>5/14/26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EC8B8-3A42-744F-888B-207353C7A5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18328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48E7-0E51-204E-BC99-1DAFBE42799A}" type="datetimeFigureOut">
              <a:rPr lang="en-US" smtClean="0"/>
              <a:t>5/14/26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EC8B8-3A42-744F-888B-207353C7A5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3377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48E7-0E51-204E-BC99-1DAFBE42799A}" type="datetimeFigureOut">
              <a:rPr lang="en-US" smtClean="0"/>
              <a:t>5/14/26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EC8B8-3A42-744F-888B-207353C7A5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7785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48E7-0E51-204E-BC99-1DAFBE42799A}" type="datetimeFigureOut">
              <a:rPr lang="en-US" smtClean="0"/>
              <a:t>5/14/26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EC8B8-3A42-744F-888B-207353C7A5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2470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48E7-0E51-204E-BC99-1DAFBE42799A}" type="datetimeFigureOut">
              <a:rPr lang="en-US" smtClean="0"/>
              <a:t>5/14/26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EC8B8-3A42-744F-888B-207353C7A5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2400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48E7-0E51-204E-BC99-1DAFBE42799A}" type="datetimeFigureOut">
              <a:rPr lang="en-US" smtClean="0"/>
              <a:t>5/14/26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EC8B8-3A42-744F-888B-207353C7A5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13297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48E7-0E51-204E-BC99-1DAFBE42799A}" type="datetimeFigureOut">
              <a:rPr lang="en-US" smtClean="0"/>
              <a:t>5/14/26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EC8B8-3A42-744F-888B-207353C7A5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41686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48E7-0E51-204E-BC99-1DAFBE42799A}" type="datetimeFigureOut">
              <a:rPr lang="en-US" smtClean="0"/>
              <a:t>5/14/26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EC8B8-3A42-744F-888B-207353C7A5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0179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48E7-0E51-204E-BC99-1DAFBE42799A}" type="datetimeFigureOut">
              <a:rPr lang="en-US" smtClean="0"/>
              <a:t>5/14/26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EC8B8-3A42-744F-888B-207353C7A5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5444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48E7-0E51-204E-BC99-1DAFBE42799A}" type="datetimeFigureOut">
              <a:rPr lang="en-US" smtClean="0"/>
              <a:t>5/14/26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EC8B8-3A42-744F-888B-207353C7A5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99538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48E7-0E51-204E-BC99-1DAFBE42799A}" type="datetimeFigureOut">
              <a:rPr lang="en-US" smtClean="0"/>
              <a:t>5/14/26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EC8B8-3A42-744F-888B-207353C7A5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473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48E7-0E51-204E-BC99-1DAFBE42799A}" type="datetimeFigureOut">
              <a:rPr lang="en-US" smtClean="0"/>
              <a:t>5/14/26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EC8B8-3A42-744F-888B-207353C7A58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02210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48E7-0E51-204E-BC99-1DAFBE42799A}" type="datetimeFigureOut">
              <a:rPr lang="en-US" smtClean="0"/>
              <a:t>5/14/26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EC8B8-3A42-744F-888B-207353C7A5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71510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B9148E7-0E51-204E-BC99-1DAFBE42799A}" type="datetimeFigureOut">
              <a:rPr lang="en-US" smtClean="0"/>
              <a:t>5/14/26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5AEC8B8-3A42-744F-888B-207353C7A5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3983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9C4F9-8803-1399-F597-F81ADFB8BE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70234" y="1522833"/>
            <a:ext cx="7197726" cy="2421464"/>
          </a:xfrm>
        </p:spPr>
        <p:txBody>
          <a:bodyPr/>
          <a:lstStyle/>
          <a:p>
            <a:pPr algn="ctr"/>
            <a:r>
              <a:rPr lang="en-US" dirty="0"/>
              <a:t>Zero TRUST SECURITY FRAMWORK FOR VTAM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584E1E-DD92-9194-9076-D3C68F42DD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0234" y="4101953"/>
            <a:ext cx="7197726" cy="1405467"/>
          </a:xfrm>
        </p:spPr>
        <p:txBody>
          <a:bodyPr/>
          <a:lstStyle/>
          <a:p>
            <a:pPr algn="ctr"/>
            <a:r>
              <a:rPr lang="en-US" dirty="0"/>
              <a:t>Protecting Vigilant trust &amp; asset management AGAINST MODERN CYBER THREATS</a:t>
            </a:r>
          </a:p>
          <a:p>
            <a:pPr algn="ctr"/>
            <a:r>
              <a:rPr lang="en-US" dirty="0"/>
              <a:t>BY SARAH </a:t>
            </a:r>
            <a:r>
              <a:rPr lang="en-US" dirty="0" err="1"/>
              <a:t>iSMAIL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80186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2400D-72FE-387E-7E66-5C4A80BA5A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Cyber security matters to </a:t>
            </a:r>
            <a:r>
              <a:rPr lang="en-US" dirty="0" err="1"/>
              <a:t>vtam</a:t>
            </a:r>
            <a:r>
              <a:rPr lang="en-US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D2EDC-28B7-51B1-7081-0885CF063B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VTAM stores sensitive financial and customer data</a:t>
            </a:r>
          </a:p>
          <a:p>
            <a:r>
              <a:rPr lang="en-US" dirty="0"/>
              <a:t>Recent phishing campaign bypassed normal filters</a:t>
            </a:r>
          </a:p>
          <a:p>
            <a:r>
              <a:rPr lang="en-US" dirty="0"/>
              <a:t>Attempted ransomware infection shows existing weaknesses</a:t>
            </a:r>
          </a:p>
          <a:p>
            <a:r>
              <a:rPr lang="en-US" dirty="0"/>
              <a:t>A cyber attack could cause downtime, financial loss and reputational damage.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77418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40A00-7A69-419D-C30D-8D6FDA2602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Main threats facing </a:t>
            </a:r>
            <a:r>
              <a:rPr lang="en-US" dirty="0" err="1"/>
              <a:t>vtam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C8C7D-F3E9-2E18-2F6E-30C100C8CA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Ransomware-as-a-Service</a:t>
            </a:r>
          </a:p>
          <a:p>
            <a:r>
              <a:rPr lang="en-GB" dirty="0"/>
              <a:t>AI-powered phishing and vishing</a:t>
            </a:r>
          </a:p>
          <a:p>
            <a:r>
              <a:rPr lang="en-GB" dirty="0"/>
              <a:t>Supply chain attacks</a:t>
            </a:r>
          </a:p>
          <a:p>
            <a:r>
              <a:rPr lang="en-GB" dirty="0"/>
              <a:t>Cloud misconfigurations</a:t>
            </a:r>
          </a:p>
          <a:p>
            <a:r>
              <a:rPr lang="en-GB" dirty="0"/>
              <a:t>Hybrid working risks</a:t>
            </a:r>
          </a:p>
          <a:p>
            <a:r>
              <a:rPr lang="en-GB" dirty="0"/>
              <a:t>Insider mistakes or misuse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13582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F65CD9-825D-44BD-8681-D42D260D4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2F64C47-BE0B-4DA4-A62F-C6922DD208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2"/>
            <a:ext cx="4125976" cy="6858002"/>
          </a:xfrm>
          <a:custGeom>
            <a:avLst/>
            <a:gdLst>
              <a:gd name="connsiteX0" fmla="*/ 4125976 w 4125976"/>
              <a:gd name="connsiteY0" fmla="*/ 0 h 6858002"/>
              <a:gd name="connsiteX1" fmla="*/ 1300393 w 4125976"/>
              <a:gd name="connsiteY1" fmla="*/ 0 h 6858002"/>
              <a:gd name="connsiteX2" fmla="*/ 1300393 w 4125976"/>
              <a:gd name="connsiteY2" fmla="*/ 2 h 6858002"/>
              <a:gd name="connsiteX3" fmla="*/ 1155520 w 4125976"/>
              <a:gd name="connsiteY3" fmla="*/ 2 h 6858002"/>
              <a:gd name="connsiteX4" fmla="*/ 1074856 w 4125976"/>
              <a:gd name="connsiteY4" fmla="*/ 88573 h 6858002"/>
              <a:gd name="connsiteX5" fmla="*/ 0 w 4125976"/>
              <a:gd name="connsiteY5" fmla="*/ 3396600 h 6858002"/>
              <a:gd name="connsiteX6" fmla="*/ 1222540 w 4125976"/>
              <a:gd name="connsiteY6" fmla="*/ 6858002 h 6858002"/>
              <a:gd name="connsiteX7" fmla="*/ 4125598 w 4125976"/>
              <a:gd name="connsiteY7" fmla="*/ 6858002 h 6858002"/>
              <a:gd name="connsiteX8" fmla="*/ 4125976 w 4125976"/>
              <a:gd name="connsiteY8" fmla="*/ 685760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5976" h="6858002">
                <a:moveTo>
                  <a:pt x="4125976" y="0"/>
                </a:moveTo>
                <a:lnTo>
                  <a:pt x="1300393" y="0"/>
                </a:lnTo>
                <a:lnTo>
                  <a:pt x="1300393" y="2"/>
                </a:lnTo>
                <a:lnTo>
                  <a:pt x="1155520" y="2"/>
                </a:lnTo>
                <a:lnTo>
                  <a:pt x="1074856" y="88573"/>
                </a:lnTo>
                <a:cubicBezTo>
                  <a:pt x="422987" y="841260"/>
                  <a:pt x="0" y="2042663"/>
                  <a:pt x="0" y="3396600"/>
                </a:cubicBezTo>
                <a:cubicBezTo>
                  <a:pt x="0" y="4846647"/>
                  <a:pt x="488259" y="6121285"/>
                  <a:pt x="1222540" y="6858002"/>
                </a:cubicBezTo>
                <a:cubicBezTo>
                  <a:pt x="4125598" y="6858002"/>
                  <a:pt x="4125598" y="6858002"/>
                  <a:pt x="4125598" y="6858002"/>
                </a:cubicBezTo>
                <a:lnTo>
                  <a:pt x="4125976" y="6857600"/>
                </a:lnTo>
                <a:close/>
              </a:path>
            </a:pathLst>
          </a:cu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9CF2C-DBAA-B96A-8915-B8348830E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43466"/>
            <a:ext cx="2590799" cy="499533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Business impact of an attack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7B04308-296A-9FBB-B123-C480497CC6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2904498"/>
              </p:ext>
            </p:extLst>
          </p:nvPr>
        </p:nvGraphicFramePr>
        <p:xfrm>
          <a:off x="4808601" y="1434202"/>
          <a:ext cx="6545200" cy="3755180"/>
        </p:xfrm>
        <a:graphic>
          <a:graphicData uri="http://schemas.openxmlformats.org/drawingml/2006/table">
            <a:tbl>
              <a:tblPr/>
              <a:tblGrid>
                <a:gridCol w="2642152">
                  <a:extLst>
                    <a:ext uri="{9D8B030D-6E8A-4147-A177-3AD203B41FA5}">
                      <a16:colId xmlns:a16="http://schemas.microsoft.com/office/drawing/2014/main" val="2236651603"/>
                    </a:ext>
                  </a:extLst>
                </a:gridCol>
                <a:gridCol w="3903048">
                  <a:extLst>
                    <a:ext uri="{9D8B030D-6E8A-4147-A177-3AD203B41FA5}">
                      <a16:colId xmlns:a16="http://schemas.microsoft.com/office/drawing/2014/main" val="492699064"/>
                    </a:ext>
                  </a:extLst>
                </a:gridCol>
              </a:tblGrid>
              <a:tr h="5226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effectLst/>
                        </a:rPr>
                        <a:t>hreat</a:t>
                      </a:r>
                      <a:endParaRPr lang="en-GB" sz="2000">
                        <a:effectLst/>
                      </a:endParaRPr>
                    </a:p>
                  </a:txBody>
                  <a:tcPr marL="128955" marR="128955" marT="85970" marB="85970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effectLst/>
                        </a:rPr>
                        <a:t>Possible Business Impact</a:t>
                      </a:r>
                      <a:endParaRPr lang="en-GB" sz="2000">
                        <a:effectLst/>
                      </a:endParaRPr>
                    </a:p>
                  </a:txBody>
                  <a:tcPr marL="128955" marR="128955" marT="85970" marB="85970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15533839"/>
                  </a:ext>
                </a:extLst>
              </a:tr>
              <a:tr h="83219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</a:rPr>
                        <a:t>Ransomware</a:t>
                      </a:r>
                    </a:p>
                  </a:txBody>
                  <a:tcPr marL="128955" marR="128955" marT="85970" marB="85970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</a:rPr>
                        <a:t>Systems unavailable, recovery costs</a:t>
                      </a:r>
                    </a:p>
                  </a:txBody>
                  <a:tcPr marL="128955" marR="128955" marT="85970" marB="85970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11848448"/>
                  </a:ext>
                </a:extLst>
              </a:tr>
              <a:tr h="5226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</a:rPr>
                        <a:t>Phishing</a:t>
                      </a:r>
                    </a:p>
                  </a:txBody>
                  <a:tcPr marL="128955" marR="128955" marT="85970" marB="85970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</a:rPr>
                        <a:t>Stolen accounts, fraud risk</a:t>
                      </a:r>
                    </a:p>
                  </a:txBody>
                  <a:tcPr marL="128955" marR="128955" marT="85970" marB="85970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08606767"/>
                  </a:ext>
                </a:extLst>
              </a:tr>
              <a:tr h="5226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</a:rPr>
                        <a:t>Data breach</a:t>
                      </a:r>
                    </a:p>
                  </a:txBody>
                  <a:tcPr marL="128955" marR="128955" marT="85970" marB="85970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</a:rPr>
                        <a:t>Regulatory action, loss of trust</a:t>
                      </a:r>
                    </a:p>
                  </a:txBody>
                  <a:tcPr marL="128955" marR="128955" marT="85970" marB="85970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80704716"/>
                  </a:ext>
                </a:extLst>
              </a:tr>
              <a:tr h="83219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</a:rPr>
                        <a:t>Supply chain attack</a:t>
                      </a:r>
                    </a:p>
                  </a:txBody>
                  <a:tcPr marL="128955" marR="128955" marT="85970" marB="85970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</a:rPr>
                        <a:t>Disruption from third-party systems</a:t>
                      </a:r>
                    </a:p>
                  </a:txBody>
                  <a:tcPr marL="128955" marR="128955" marT="85970" marB="85970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11613344"/>
                  </a:ext>
                </a:extLst>
              </a:tr>
              <a:tr h="5226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</a:rPr>
                        <a:t>Cloud issue</a:t>
                      </a:r>
                    </a:p>
                  </a:txBody>
                  <a:tcPr marL="128955" marR="128955" marT="85970" marB="85970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</a:rPr>
                        <a:t>Sensitive data exposed</a:t>
                      </a:r>
                    </a:p>
                  </a:txBody>
                  <a:tcPr marL="128955" marR="128955" marT="85970" marB="85970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213105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7329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211C10-5FBE-3049-CA43-70FBD414CF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zero trust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D13D50-0600-25D7-AA6C-221BF35768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2400" b="1" dirty="0"/>
              <a:t>  Zero Trust = “Never trust, always verify</a:t>
            </a:r>
            <a:r>
              <a:rPr lang="en-GB" b="1" dirty="0"/>
              <a:t>”</a:t>
            </a:r>
          </a:p>
          <a:p>
            <a:pPr marL="0" indent="0" algn="ctr">
              <a:buNone/>
            </a:pPr>
            <a:endParaRPr lang="en-GB" dirty="0"/>
          </a:p>
          <a:p>
            <a:r>
              <a:rPr lang="en-GB" dirty="0"/>
              <a:t>Check every user and device</a:t>
            </a:r>
          </a:p>
          <a:p>
            <a:r>
              <a:rPr lang="en-GB" dirty="0"/>
              <a:t>Give access only when needed</a:t>
            </a:r>
          </a:p>
          <a:p>
            <a:r>
              <a:rPr lang="en-GB" dirty="0"/>
              <a:t>Use least privilege access</a:t>
            </a:r>
          </a:p>
          <a:p>
            <a:r>
              <a:rPr lang="en-GB" dirty="0"/>
              <a:t>Monitor activity continuously</a:t>
            </a:r>
          </a:p>
          <a:p>
            <a:r>
              <a:rPr lang="en-GB" dirty="0"/>
              <a:t>Assume a breach could happen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08436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CF035-8E12-BFE2-BEE2-A38CD66B78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Recommended Security Controls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C31EEB-3345-1A23-01A1-8CFF81CE1A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MFA:</a:t>
            </a:r>
            <a:r>
              <a:rPr lang="en-GB" dirty="0"/>
              <a:t> protects accounts if passwords are stolen</a:t>
            </a:r>
          </a:p>
          <a:p>
            <a:r>
              <a:rPr lang="en-GB" b="1" dirty="0"/>
              <a:t>EDR:</a:t>
            </a:r>
            <a:r>
              <a:rPr lang="en-GB" dirty="0"/>
              <a:t> detects malware and ransomware on devices</a:t>
            </a:r>
          </a:p>
          <a:p>
            <a:r>
              <a:rPr lang="en-GB" b="1" dirty="0"/>
              <a:t>SIEM:</a:t>
            </a:r>
            <a:r>
              <a:rPr lang="en-GB" dirty="0"/>
              <a:t> monitors logs and suspicious activity</a:t>
            </a:r>
          </a:p>
          <a:p>
            <a:r>
              <a:rPr lang="en-GB" b="1" dirty="0"/>
              <a:t>SOAR:</a:t>
            </a:r>
            <a:r>
              <a:rPr lang="en-GB" dirty="0"/>
              <a:t> automates quick response actions</a:t>
            </a:r>
          </a:p>
          <a:p>
            <a:r>
              <a:rPr lang="en-GB" b="1" dirty="0"/>
              <a:t>CSPM:</a:t>
            </a:r>
            <a:r>
              <a:rPr lang="en-GB" dirty="0"/>
              <a:t> checks cloud systems for misconfigurations</a:t>
            </a:r>
          </a:p>
          <a:p>
            <a:r>
              <a:rPr lang="en-GB" b="1" dirty="0"/>
              <a:t>Immutable backups:</a:t>
            </a:r>
            <a:r>
              <a:rPr lang="en-GB" dirty="0"/>
              <a:t> supports ransomware recovery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74046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FCD58-C703-A50F-6336-FD90CCD0B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609600"/>
            <a:ext cx="5147730" cy="1641987"/>
          </a:xfrm>
        </p:spPr>
        <p:txBody>
          <a:bodyPr>
            <a:normAutofit/>
          </a:bodyPr>
          <a:lstStyle/>
          <a:p>
            <a:r>
              <a:rPr lang="en-US" dirty="0"/>
              <a:t>Monitoring and incident response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166F13-9D2C-5672-90D1-8D892D93A3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0" y="2251587"/>
            <a:ext cx="5147730" cy="36379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SIEM collects and analyses security logs. SOAR supports fast response by blocking suspicious activity, disabling compromised accounts and isolating infected devices.</a:t>
            </a:r>
            <a:endParaRPr lang="en-GB" dirty="0"/>
          </a:p>
          <a:p>
            <a:pPr marL="0" indent="0">
              <a:buNone/>
            </a:pPr>
            <a:endParaRPr lang="en-US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D772D6E-6F11-E021-9914-151E51C8EF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2104" y="639097"/>
            <a:ext cx="1220722" cy="5250425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841017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E56BF-A612-2413-F13B-CBFF0EFB6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Staff Training and Awareness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A5F790-C957-B314-516E-1683E6E0B2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Monthly phishing simulations</a:t>
            </a:r>
          </a:p>
          <a:p>
            <a:r>
              <a:rPr lang="en-GB" dirty="0"/>
              <a:t>Vishing and AI scam awareness</a:t>
            </a:r>
          </a:p>
          <a:p>
            <a:r>
              <a:rPr lang="en-GB" dirty="0"/>
              <a:t>Role-specific training for finance, IT and managers</a:t>
            </a:r>
          </a:p>
          <a:p>
            <a:r>
              <a:rPr lang="en-GB" dirty="0"/>
              <a:t>Easy reporting process</a:t>
            </a:r>
          </a:p>
          <a:p>
            <a:r>
              <a:rPr lang="en-GB" dirty="0"/>
              <a:t>No-blame culture</a:t>
            </a:r>
          </a:p>
          <a:p>
            <a:r>
              <a:rPr lang="en-GB" dirty="0"/>
              <a:t>Short reminders throughout the year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66251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AAA45-4C80-188E-89B6-3464754C7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Strategic Benefits for VTAM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3BC0CF-452C-D5A6-A316-CFBCF55723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Reduces chance of major cyber incidents</a:t>
            </a:r>
          </a:p>
          <a:p>
            <a:r>
              <a:rPr lang="en-GB" dirty="0"/>
              <a:t>Limits downtime and financial loss</a:t>
            </a:r>
          </a:p>
          <a:p>
            <a:r>
              <a:rPr lang="en-GB" dirty="0"/>
              <a:t>Supports compliance with security standards</a:t>
            </a:r>
          </a:p>
          <a:p>
            <a:r>
              <a:rPr lang="en-GB" dirty="0"/>
              <a:t>Protects customer trust</a:t>
            </a:r>
          </a:p>
          <a:p>
            <a:r>
              <a:rPr lang="en-GB" dirty="0"/>
              <a:t>Improves ransomware recovery</a:t>
            </a:r>
          </a:p>
          <a:p>
            <a:r>
              <a:rPr lang="en-GB" dirty="0"/>
              <a:t>Builds long-term resilience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39978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00F5E-688D-7BA6-A9A3-267DB4EDA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Final recommendation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D4E9A-F435-494A-24B2-B202912896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Adopt Zero Trust as the main security model</a:t>
            </a:r>
          </a:p>
          <a:p>
            <a:r>
              <a:rPr lang="en-GB" dirty="0"/>
              <a:t>Implement MFA, EDR, SIEM, SOAR and CSPM</a:t>
            </a:r>
          </a:p>
          <a:p>
            <a:r>
              <a:rPr lang="en-GB" dirty="0"/>
              <a:t>Prioritise patching using CISA KEV</a:t>
            </a:r>
          </a:p>
          <a:p>
            <a:r>
              <a:rPr lang="en-GB" dirty="0"/>
              <a:t>Test immutable backups regularly</a:t>
            </a:r>
          </a:p>
          <a:p>
            <a:r>
              <a:rPr lang="en-GB" dirty="0"/>
              <a:t>Run continuous phishing and vishing training</a:t>
            </a:r>
          </a:p>
          <a:p>
            <a:r>
              <a:rPr lang="en-GB"/>
              <a:t>Report progress to the board regularly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5655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600</TotalTime>
  <Words>332</Words>
  <Application>Microsoft Macintosh PowerPoint</Application>
  <PresentationFormat>Widescreen</PresentationFormat>
  <Paragraphs>66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Celestial</vt:lpstr>
      <vt:lpstr>Zero TRUST SECURITY FRAMWORK FOR VTAM</vt:lpstr>
      <vt:lpstr>Why Cyber security matters to vtam?</vt:lpstr>
      <vt:lpstr>Main threats facing vtam </vt:lpstr>
      <vt:lpstr>Business impact of an attack </vt:lpstr>
      <vt:lpstr>Why zero trust</vt:lpstr>
      <vt:lpstr>Recommended Security Controls </vt:lpstr>
      <vt:lpstr>Monitoring and incident response </vt:lpstr>
      <vt:lpstr>Staff Training and Awareness </vt:lpstr>
      <vt:lpstr>Strategic Benefits for VTAM </vt:lpstr>
      <vt:lpstr>Final recommendation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Sarah Ismail (2312694)</dc:creator>
  <cp:lastModifiedBy>Sarah Ismail (2312694)</cp:lastModifiedBy>
  <cp:revision>1</cp:revision>
  <dcterms:created xsi:type="dcterms:W3CDTF">2026-05-14T12:34:12Z</dcterms:created>
  <dcterms:modified xsi:type="dcterms:W3CDTF">2026-05-14T22:34:56Z</dcterms:modified>
</cp:coreProperties>
</file>