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62" r:id="rId2"/>
    <p:sldId id="257" r:id="rId3"/>
    <p:sldId id="282" r:id="rId4"/>
    <p:sldId id="283" r:id="rId5"/>
    <p:sldId id="281" r:id="rId6"/>
    <p:sldId id="290" r:id="rId7"/>
    <p:sldId id="284" r:id="rId8"/>
    <p:sldId id="287" r:id="rId9"/>
    <p:sldId id="261" r:id="rId10"/>
    <p:sldId id="288" r:id="rId11"/>
    <p:sldId id="289" r:id="rId12"/>
    <p:sldId id="280" r:id="rId13"/>
    <p:sldId id="294" r:id="rId14"/>
    <p:sldId id="275" r:id="rId15"/>
    <p:sldId id="276" r:id="rId16"/>
    <p:sldId id="291" r:id="rId17"/>
    <p:sldId id="292" r:id="rId18"/>
    <p:sldId id="29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706" autoAdjust="0"/>
  </p:normalViewPr>
  <p:slideViewPr>
    <p:cSldViewPr snapToGrid="0">
      <p:cViewPr varScale="1">
        <p:scale>
          <a:sx n="79" d="100"/>
          <a:sy n="79" d="100"/>
        </p:scale>
        <p:origin x="710" y="72"/>
      </p:cViewPr>
      <p:guideLst>
        <p:guide pos="3840"/>
        <p:guide orient="horz" pos="2160"/>
      </p:guideLst>
    </p:cSldViewPr>
  </p:slideViewPr>
  <p:notesTextViewPr>
    <p:cViewPr>
      <p:scale>
        <a:sx n="1" d="1"/>
        <a:sy n="1" d="1"/>
      </p:scale>
      <p:origin x="0" y="0"/>
    </p:cViewPr>
  </p:notesTextViewPr>
  <p:notesViewPr>
    <p:cSldViewPr snapToGrid="0" showGuides="1">
      <p:cViewPr varScale="1">
        <p:scale>
          <a:sx n="87" d="100"/>
          <a:sy n="87" d="100"/>
        </p:scale>
        <p:origin x="3090"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9BCE0C-CD74-4A59-802C-6D2F8C15331A}" type="datetimeFigureOut">
              <a:rPr lang="en-US" smtClean="0"/>
              <a:t>10/3/2025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98501B-77B5-4365-9881-C6E19A3C1E42}" type="slidenum">
              <a:rPr lang="en-US" smtClean="0"/>
              <a:t>‹#›</a:t>
            </a:fld>
            <a:endParaRPr lang="en-US"/>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FDEA8-CBB8-46CC-9562-028963DBC55A}" type="datetimeFigureOut">
              <a:rPr lang="en-US" smtClean="0"/>
              <a:t>10/3/2025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BD8E7-1312-41F3-99C4-6DA5AF891969}" type="slidenum">
              <a:rPr lang="en-US" smtClean="0"/>
              <a:t>‹#›</a:t>
            </a:fld>
            <a:endParaRPr lang="en-US"/>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1548245"/>
            <a:ext cx="10515600" cy="2240280"/>
          </a:xfrm>
        </p:spPr>
        <p:txBody>
          <a:bodyPr anchor="b">
            <a:normAutofit/>
          </a:bodyPr>
          <a:lstStyle>
            <a:lvl1pPr algn="ctr">
              <a:defRPr sz="4400">
                <a:solidFill>
                  <a:schemeClr val="bg1"/>
                </a:solidFill>
              </a:defRPr>
            </a:lvl1pPr>
          </a:lstStyle>
          <a:p>
            <a:r>
              <a:rPr lang="en-US"/>
              <a:t>Click to edit Master title style</a:t>
            </a:r>
          </a:p>
        </p:txBody>
      </p:sp>
      <p:sp>
        <p:nvSpPr>
          <p:cNvPr id="3" name="Subtitle 2"/>
          <p:cNvSpPr>
            <a:spLocks noGrp="1"/>
          </p:cNvSpPr>
          <p:nvPr>
            <p:ph type="subTitle" idx="1"/>
          </p:nvPr>
        </p:nvSpPr>
        <p:spPr>
          <a:xfrm>
            <a:off x="838200" y="3854659"/>
            <a:ext cx="10515600" cy="1143000"/>
          </a:xfrm>
        </p:spPr>
        <p:txBody>
          <a:bodyPr>
            <a:normAutofit/>
          </a:bodyPr>
          <a:lstStyle>
            <a:lvl1pPr marL="0" indent="0" algn="ctr">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with Pictures">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US"/>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637454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10/3/2025</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1850" y="2483427"/>
            <a:ext cx="10515600" cy="2743200"/>
          </a:xfrm>
        </p:spPr>
        <p:txBody>
          <a:bodyPr anchor="b">
            <a:normAutofit/>
          </a:bodyPr>
          <a:lstStyle>
            <a:lvl1pPr algn="ctr">
              <a:defRPr sz="4400" spc="-50" baseline="0">
                <a:solidFill>
                  <a:schemeClr val="bg1"/>
                </a:solidFill>
              </a:defRPr>
            </a:lvl1pPr>
          </a:lstStyle>
          <a:p>
            <a:r>
              <a:rPr lang="en-US"/>
              <a:t>Click to edit Master title style</a:t>
            </a:r>
          </a:p>
        </p:txBody>
      </p:sp>
      <p:sp>
        <p:nvSpPr>
          <p:cNvPr id="5" name="Text Placeholder 4"/>
          <p:cNvSpPr>
            <a:spLocks noGrp="1"/>
          </p:cNvSpPr>
          <p:nvPr>
            <p:ph type="body" sz="quarter" idx="10"/>
          </p:nvPr>
        </p:nvSpPr>
        <p:spPr>
          <a:xfrm>
            <a:off x="835025" y="5257800"/>
            <a:ext cx="10515600" cy="914400"/>
          </a:xfrm>
        </p:spPr>
        <p:txBody>
          <a:bodyPr>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067780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714500"/>
            <a:ext cx="4495800" cy="4462272"/>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10/3/2025</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7048"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7048"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733162"/>
            <a:ext cx="4498848" cy="685800"/>
          </a:xfrm>
        </p:spPr>
        <p:txBody>
          <a:bodyPr anchor="b">
            <a:normAutofit/>
          </a:bodyPr>
          <a:lstStyle>
            <a:lvl1pPr marL="0" indent="0">
              <a:spcBef>
                <a:spcPts val="0"/>
              </a:spcBef>
              <a:buNone/>
              <a:defRPr sz="18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481943"/>
            <a:ext cx="4498848" cy="3690257"/>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7CC0096-1860-4642-9CD2-0079EA5E7CD1}" type="datetimeFigureOut">
              <a:rPr lang="en-US" smtClean="0"/>
              <a:t>10/3/2025</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7CC0096-1860-4642-9CD2-0079EA5E7CD1}" type="datetimeFigureOut">
              <a:rPr lang="en-US" smtClean="0"/>
              <a:t>10/3/2025</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530352" y="457200"/>
            <a:ext cx="7242111" cy="5715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51812" y="4590288"/>
            <a:ext cx="3514564" cy="1581912"/>
          </a:xfrm>
        </p:spPr>
        <p:txBody>
          <a:bodyPr/>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10/3/2025</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32813" y="1683327"/>
            <a:ext cx="3125787" cy="2877260"/>
          </a:xfrm>
        </p:spPr>
        <p:txBody>
          <a:bodyPr anchor="b">
            <a:normAutofit/>
          </a:bodyPr>
          <a:lstStyle>
            <a:lvl1pPr>
              <a:defRPr sz="3000">
                <a:solidFill>
                  <a:schemeClr val="bg1"/>
                </a:solidFill>
              </a:defRPr>
            </a:lvl1pPr>
          </a:lstStyle>
          <a:p>
            <a:r>
              <a:rPr lang="en-US"/>
              <a:t>Click to edit Master title style</a:t>
            </a:r>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32813" y="4591761"/>
            <a:ext cx="3125787" cy="1580440"/>
          </a:xfrm>
        </p:spPr>
        <p:txBody>
          <a:bodyPr/>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lvl1pPr>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10/3/2025</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200"/>
            <a:ext cx="1943100" cy="57197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457200"/>
            <a:ext cx="7048500" cy="5719762"/>
          </a:xfrm>
        </p:spPr>
        <p:txBody>
          <a:bodyPr vert="eaVert"/>
          <a:lstStyle>
            <a:lvl1pPr>
              <a:defRPr/>
            </a:lvl1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CC0096-1860-4642-9CD2-0079EA5E7CD1}" type="datetimeFigureOut">
              <a:rPr lang="en-US" smtClean="0"/>
              <a:t>10/3/2025</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gs>
            <a:gs pos="74000">
              <a:schemeClr val="bg1"/>
            </a:gs>
            <a:gs pos="83000">
              <a:schemeClr val="bg1"/>
            </a:gs>
            <a:gs pos="33331">
              <a:schemeClr val="bg1"/>
            </a:gs>
            <a:gs pos="59684">
              <a:schemeClr val="bg1"/>
            </a:gs>
            <a:gs pos="49487">
              <a:schemeClr val="bg1"/>
            </a:gs>
            <a:gs pos="20942">
              <a:schemeClr val="bg1"/>
            </a:gs>
            <a:gs pos="100000">
              <a:schemeClr val="bg1"/>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24000" y="1714500"/>
            <a:ext cx="9144000" cy="445770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3"/>
          </p:nvPr>
        </p:nvSpPr>
        <p:spPr>
          <a:xfrm>
            <a:off x="1523999" y="6601556"/>
            <a:ext cx="6491381" cy="228600"/>
          </a:xfrm>
          <a:prstGeom prst="rect">
            <a:avLst/>
          </a:prstGeom>
        </p:spPr>
        <p:txBody>
          <a:bodyPr vert="horz" lIns="91440" tIns="45720" rIns="91440" bIns="45720" rtlCol="0" anchor="ctr"/>
          <a:lstStyle>
            <a:lvl1pPr algn="l">
              <a:defRPr sz="1100">
                <a:solidFill>
                  <a:schemeClr val="bg1"/>
                </a:solidFill>
              </a:defRPr>
            </a:lvl1pPr>
          </a:lstStyle>
          <a:p>
            <a:r>
              <a:rPr lang="en-US"/>
              <a:t>Add a footer</a:t>
            </a:r>
            <a:endParaRPr lang="en-US" dirty="0"/>
          </a:p>
        </p:txBody>
      </p:sp>
      <p:sp>
        <p:nvSpPr>
          <p:cNvPr id="4" name="Date Placeholder 3"/>
          <p:cNvSpPr>
            <a:spLocks noGrp="1"/>
          </p:cNvSpPr>
          <p:nvPr>
            <p:ph type="dt" sz="half" idx="2"/>
          </p:nvPr>
        </p:nvSpPr>
        <p:spPr>
          <a:xfrm>
            <a:off x="8187908" y="6601556"/>
            <a:ext cx="1534064" cy="228600"/>
          </a:xfrm>
          <a:prstGeom prst="rect">
            <a:avLst/>
          </a:prstGeom>
        </p:spPr>
        <p:txBody>
          <a:bodyPr vert="horz" lIns="91440" tIns="45720" rIns="91440" bIns="45720" rtlCol="0" anchor="ctr"/>
          <a:lstStyle>
            <a:lvl1pPr algn="r">
              <a:defRPr sz="1100">
                <a:solidFill>
                  <a:schemeClr val="bg1"/>
                </a:solidFill>
              </a:defRPr>
            </a:lvl1pPr>
          </a:lstStyle>
          <a:p>
            <a:fld id="{37CC0096-1860-4642-9CD2-0079EA5E7CD1}" type="datetimeFigureOut">
              <a:rPr lang="en-US" smtClean="0"/>
              <a:pPr/>
              <a:t>10/3/2025</a:t>
            </a:fld>
            <a:endParaRPr lang="en-US"/>
          </a:p>
        </p:txBody>
      </p:sp>
      <p:sp>
        <p:nvSpPr>
          <p:cNvPr id="6" name="Slide Number Placeholder 5"/>
          <p:cNvSpPr>
            <a:spLocks noGrp="1"/>
          </p:cNvSpPr>
          <p:nvPr>
            <p:ph type="sldNum" sz="quarter" idx="4"/>
          </p:nvPr>
        </p:nvSpPr>
        <p:spPr>
          <a:xfrm>
            <a:off x="9894499" y="6601556"/>
            <a:ext cx="773502" cy="228600"/>
          </a:xfrm>
          <a:prstGeom prst="rect">
            <a:avLst/>
          </a:prstGeom>
        </p:spPr>
        <p:txBody>
          <a:bodyPr vert="horz" lIns="91440" tIns="45720" rIns="91440" bIns="45720" rtlCol="0" anchor="ctr"/>
          <a:lstStyle>
            <a:lvl1pPr algn="r">
              <a:defRPr sz="1100">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400" kern="1200" cap="all" baseline="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accent1">
            <a:lumMod val="50000"/>
          </a:schemeClr>
        </a:buClr>
        <a:buSzPct val="10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Clr>
          <a:schemeClr val="accent1">
            <a:lumMod val="50000"/>
          </a:schemeClr>
        </a:buClr>
        <a:buSzPct val="100000"/>
        <a:buFont typeface="Arial" pitchFamily="34" charset="0"/>
        <a:buChar char="▪"/>
        <a:defRPr sz="1600" kern="1200">
          <a:solidFill>
            <a:schemeClr val="tx1"/>
          </a:solidFill>
          <a:latin typeface="+mn-lt"/>
          <a:ea typeface="+mn-ea"/>
          <a:cs typeface="+mn-cs"/>
        </a:defRPr>
      </a:lvl3pPr>
      <a:lvl4pPr marL="118872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4pPr>
      <a:lvl5pPr marL="14630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5pPr>
      <a:lvl6pPr marL="16916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6pPr>
      <a:lvl7pPr marL="19202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7pPr>
      <a:lvl8pPr marL="21488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8pPr>
      <a:lvl9pPr marL="2377440" indent="-182880" algn="l" defTabSz="914400" rtl="0" eaLnBrk="1" latinLnBrk="0" hangingPunct="1">
        <a:lnSpc>
          <a:spcPct val="90000"/>
        </a:lnSpc>
        <a:spcBef>
          <a:spcPts val="800"/>
        </a:spcBef>
        <a:buClr>
          <a:schemeClr val="accent1">
            <a:lumMod val="50000"/>
          </a:schemeClr>
        </a:buClr>
        <a:buSzPct val="100000"/>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4"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7518" y="4967785"/>
            <a:ext cx="11125200" cy="914400"/>
          </a:xfrm>
        </p:spPr>
        <p:txBody>
          <a:bodyPr>
            <a:normAutofit fontScale="90000"/>
          </a:bodyPr>
          <a:lstStyle/>
          <a:p>
            <a:r>
              <a:rPr lang="en-GB" sz="3100" b="1" dirty="0">
                <a:latin typeface="Arial" panose="020B0604020202020204" pitchFamily="34" charset="0"/>
                <a:cs typeface="Arial" panose="020B0604020202020204" pitchFamily="34" charset="0"/>
              </a:rPr>
              <a:t>Health, Wellbeing and Sustainable Development</a:t>
            </a:r>
            <a:br>
              <a:rPr lang="en-GB" b="1" dirty="0"/>
            </a:br>
            <a:endParaRPr lang="en-US" dirty="0"/>
          </a:p>
        </p:txBody>
      </p:sp>
      <p:sp>
        <p:nvSpPr>
          <p:cNvPr id="3" name="Subtitle 2"/>
          <p:cNvSpPr>
            <a:spLocks noGrp="1"/>
          </p:cNvSpPr>
          <p:nvPr>
            <p:ph type="subTitle" idx="1"/>
          </p:nvPr>
        </p:nvSpPr>
        <p:spPr/>
        <p:txBody>
          <a:bodyPr/>
          <a:lstStyle/>
          <a:p>
            <a:r>
              <a:rPr lang="en-US" dirty="0"/>
              <a:t>Student ID: 2224730    Student Name :Shazia </a:t>
            </a:r>
            <a:r>
              <a:rPr lang="en-US"/>
              <a:t>shaban</a:t>
            </a:r>
            <a:endParaRPr lang="en-US" dirty="0"/>
          </a:p>
        </p:txBody>
      </p:sp>
      <p:pic>
        <p:nvPicPr>
          <p:cNvPr id="10" name="Picture Placeholder 9"/>
          <p:cNvPicPr>
            <a:picLocks noGrp="1" noChangeAspect="1"/>
          </p:cNvPicPr>
          <p:nvPr>
            <p:ph type="pic" idx="10"/>
          </p:nvPr>
        </p:nvPicPr>
        <p:blipFill>
          <a:blip r:embed="rId2"/>
          <a:srcRect l="7611" r="7611"/>
          <a:stretch>
            <a:fillRect/>
          </a:stretch>
        </p:blipFill>
        <p:spPr>
          <a:xfrm>
            <a:off x="60960" y="22121"/>
            <a:ext cx="4023360" cy="4745736"/>
          </a:xfrm>
          <a:prstGeom prst="rect">
            <a:avLst/>
          </a:prstGeom>
        </p:spPr>
      </p:pic>
      <p:pic>
        <p:nvPicPr>
          <p:cNvPr id="12" name="Picture Placeholder 11"/>
          <p:cNvPicPr>
            <a:picLocks noGrp="1" noChangeAspect="1"/>
          </p:cNvPicPr>
          <p:nvPr>
            <p:ph type="pic" idx="11"/>
          </p:nvPr>
        </p:nvPicPr>
        <p:blipFill>
          <a:blip r:embed="rId3"/>
          <a:srcRect l="22500" r="22500"/>
          <a:stretch>
            <a:fillRect/>
          </a:stretch>
        </p:blipFill>
        <p:spPr>
          <a:prstGeom prst="rect">
            <a:avLst/>
          </a:prstGeom>
        </p:spPr>
      </p:pic>
      <p:pic>
        <p:nvPicPr>
          <p:cNvPr id="16" name="Picture Placeholder 15"/>
          <p:cNvPicPr>
            <a:picLocks noGrp="1" noChangeAspect="1"/>
          </p:cNvPicPr>
          <p:nvPr>
            <p:ph type="pic" idx="12"/>
          </p:nvPr>
        </p:nvPicPr>
        <p:blipFill>
          <a:blip r:embed="rId4"/>
          <a:srcRect l="26156" r="26156"/>
          <a:stretch>
            <a:fillRect/>
          </a:stretch>
        </p:blipFill>
        <p:spPr>
          <a:prstGeom prst="rect">
            <a:avLst/>
          </a:prstGeom>
        </p:spPr>
      </p:pic>
      <p:graphicFrame>
        <p:nvGraphicFramePr>
          <p:cNvPr id="17" name="Table 16"/>
          <p:cNvGraphicFramePr>
            <a:graphicFrameLocks noGrp="1"/>
          </p:cNvGraphicFramePr>
          <p:nvPr>
            <p:extLst>
              <p:ext uri="{D42A27DB-BD31-4B8C-83A1-F6EECF244321}">
                <p14:modId xmlns:p14="http://schemas.microsoft.com/office/powerpoint/2010/main" val="3859859868"/>
              </p:ext>
            </p:extLst>
          </p:nvPr>
        </p:nvGraphicFramePr>
        <p:xfrm>
          <a:off x="4935220" y="5477435"/>
          <a:ext cx="2321560" cy="365760"/>
        </p:xfrm>
        <a:graphic>
          <a:graphicData uri="http://schemas.openxmlformats.org/drawingml/2006/table">
            <a:tbl>
              <a:tblPr>
                <a:tableStyleId>{69CF1AB2-1976-4502-BF36-3FF5EA218861}</a:tableStyleId>
              </a:tblPr>
              <a:tblGrid>
                <a:gridCol w="2321560">
                  <a:extLst>
                    <a:ext uri="{9D8B030D-6E8A-4147-A177-3AD203B41FA5}">
                      <a16:colId xmlns:a16="http://schemas.microsoft.com/office/drawing/2014/main" val="20000"/>
                    </a:ext>
                  </a:extLst>
                </a:gridCol>
              </a:tblGrid>
              <a:tr h="251012">
                <a:tc>
                  <a:txBody>
                    <a:bodyPr/>
                    <a:lstStyle/>
                    <a:p>
                      <a:pPr marL="0" marR="0" algn="just">
                        <a:spcBef>
                          <a:spcPts val="600"/>
                        </a:spcBef>
                        <a:spcAft>
                          <a:spcPts val="600"/>
                        </a:spcAft>
                      </a:pPr>
                      <a:r>
                        <a:rPr lang="en-GB" sz="2400" dirty="0">
                          <a:effectLst/>
                          <a:latin typeface="Arial" panose="020B0604020202020204" pitchFamily="34" charset="0"/>
                          <a:cs typeface="Arial" panose="020B0604020202020204" pitchFamily="34" charset="0"/>
                        </a:rPr>
                        <a:t>BMHP6030</a:t>
                      </a:r>
                      <a:endParaRPr lang="en-US" sz="24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322" y="627132"/>
            <a:ext cx="5297586" cy="1143000"/>
          </a:xfrm>
          <a:solidFill>
            <a:schemeClr val="bg1"/>
          </a:solidFill>
        </p:spPr>
        <p:txBody>
          <a:bodyPr>
            <a:normAutofit/>
          </a:bodyPr>
          <a:lstStyle/>
          <a:p>
            <a:pPr algn="just"/>
            <a:r>
              <a:rPr lang="en-US" sz="2800" dirty="0">
                <a:solidFill>
                  <a:schemeClr val="accent1"/>
                </a:solidFill>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186118" y="1998733"/>
            <a:ext cx="7824997" cy="4167398"/>
          </a:xfrm>
          <a:solidFill>
            <a:schemeClr val="bg1"/>
          </a:solidFill>
        </p:spPr>
        <p:txBody>
          <a:bodyPr>
            <a:normAutofit/>
          </a:bodyPr>
          <a:lstStyle/>
          <a:p>
            <a:pPr algn="just"/>
            <a:r>
              <a:rPr lang="en-US" dirty="0">
                <a:latin typeface="Arial" panose="020B0604020202020204" pitchFamily="34" charset="0"/>
                <a:cs typeface="Arial" panose="020B0604020202020204" pitchFamily="34" charset="0"/>
              </a:rPr>
              <a:t> Integration: Coordinating health &amp; social care to deliver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seamless support (DHSC, 2022).</a:t>
            </a:r>
          </a:p>
          <a:p>
            <a:pPr algn="just"/>
            <a:r>
              <a:rPr lang="en-US" dirty="0">
                <a:latin typeface="Arial" panose="020B0604020202020204" pitchFamily="34" charset="0"/>
                <a:cs typeface="Arial" panose="020B0604020202020204" pitchFamily="34" charset="0"/>
              </a:rPr>
              <a:t>Why it matters: Prevents duplication, improves outcomes, and makes services more efficient (NHS England, 2019).</a:t>
            </a:r>
          </a:p>
          <a:p>
            <a:pPr algn="just"/>
            <a:r>
              <a:rPr lang="en-US" dirty="0">
                <a:latin typeface="Arial" panose="020B0604020202020204" pitchFamily="34" charset="0"/>
                <a:cs typeface="Arial" panose="020B0604020202020204" pitchFamily="34" charset="0"/>
              </a:rPr>
              <a:t>UK challenges: Ageing population, rising long-term conditions, fragmented services, and inequalities (Marmot et al., 2020; </a:t>
            </a:r>
            <a:r>
              <a:rPr lang="en-US" dirty="0" err="1">
                <a:latin typeface="Arial" panose="020B0604020202020204" pitchFamily="34" charset="0"/>
                <a:cs typeface="Arial" panose="020B0604020202020204" pitchFamily="34" charset="0"/>
              </a:rPr>
              <a:t>Farre</a:t>
            </a:r>
            <a:r>
              <a:rPr lang="en-US" dirty="0">
                <a:latin typeface="Arial" panose="020B0604020202020204" pitchFamily="34" charset="0"/>
                <a:cs typeface="Arial" panose="020B0604020202020204" pitchFamily="34" charset="0"/>
              </a:rPr>
              <a:t> et al., 2023).</a:t>
            </a:r>
          </a:p>
          <a:p>
            <a:pPr algn="just"/>
            <a:r>
              <a:rPr lang="en-US" dirty="0">
                <a:latin typeface="Arial" panose="020B0604020202020204" pitchFamily="34" charset="0"/>
                <a:cs typeface="Arial" panose="020B0604020202020204" pitchFamily="34" charset="0"/>
              </a:rPr>
              <a:t>Global link: SDG 3 calls for universal health and wellbeing, aligning UK policy with international goals (UN, 2015).</a:t>
            </a:r>
          </a:p>
        </p:txBody>
      </p:sp>
      <p:pic>
        <p:nvPicPr>
          <p:cNvPr id="8" name="Picture 7"/>
          <p:cNvPicPr>
            <a:picLocks noChangeAspect="1"/>
          </p:cNvPicPr>
          <p:nvPr/>
        </p:nvPicPr>
        <p:blipFill>
          <a:blip r:embed="rId2"/>
          <a:stretch>
            <a:fillRect/>
          </a:stretch>
        </p:blipFill>
        <p:spPr>
          <a:xfrm>
            <a:off x="8011115" y="1770132"/>
            <a:ext cx="4021742" cy="3190286"/>
          </a:xfrm>
          <a:prstGeom prst="rect">
            <a:avLst/>
          </a:prstGeom>
        </p:spPr>
      </p:pic>
      <p:sp>
        <p:nvSpPr>
          <p:cNvPr id="9" name="TextBox 8"/>
          <p:cNvSpPr txBox="1"/>
          <p:nvPr/>
        </p:nvSpPr>
        <p:spPr>
          <a:xfrm>
            <a:off x="8618018" y="5316468"/>
            <a:ext cx="3414839"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Health And Social Care, 2023</a:t>
            </a:r>
          </a:p>
        </p:txBody>
      </p:sp>
    </p:spTree>
    <p:extLst>
      <p:ext uri="{BB962C8B-B14F-4D97-AF65-F5344CB8AC3E}">
        <p14:creationId xmlns:p14="http://schemas.microsoft.com/office/powerpoint/2010/main" val="28369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Definations </a:t>
            </a:r>
          </a:p>
        </p:txBody>
      </p:sp>
      <p:sp>
        <p:nvSpPr>
          <p:cNvPr id="3" name="Content Placeholder 2"/>
          <p:cNvSpPr>
            <a:spLocks noGrp="1"/>
          </p:cNvSpPr>
          <p:nvPr>
            <p:ph idx="1"/>
          </p:nvPr>
        </p:nvSpPr>
        <p:spPr/>
        <p:txBody>
          <a:bodyPr/>
          <a:lstStyle/>
          <a:p>
            <a:pPr algn="just"/>
            <a:r>
              <a:rPr lang="en-US" b="1" dirty="0">
                <a:latin typeface="Arial" panose="020B0604020202020204" pitchFamily="34" charset="0"/>
                <a:cs typeface="Arial" panose="020B0604020202020204" pitchFamily="34" charset="0"/>
              </a:rPr>
              <a:t>Health:</a:t>
            </a:r>
            <a:r>
              <a:rPr lang="en-US" dirty="0">
                <a:latin typeface="Arial" panose="020B0604020202020204" pitchFamily="34" charset="0"/>
                <a:cs typeface="Arial" panose="020B0604020202020204" pitchFamily="34" charset="0"/>
              </a:rPr>
              <a:t> A state of complete physical, mental &amp; social wellbeing, not just absence of disease (WHO, 2020).</a:t>
            </a:r>
          </a:p>
          <a:p>
            <a:pPr algn="just"/>
            <a:r>
              <a:rPr lang="en-US" b="1" dirty="0">
                <a:latin typeface="Arial" panose="020B0604020202020204" pitchFamily="34" charset="0"/>
                <a:cs typeface="Arial" panose="020B0604020202020204" pitchFamily="34" charset="0"/>
              </a:rPr>
              <a:t>Wellbeing:</a:t>
            </a:r>
            <a:r>
              <a:rPr lang="en-US" dirty="0">
                <a:latin typeface="Arial" panose="020B0604020202020204" pitchFamily="34" charset="0"/>
                <a:cs typeface="Arial" panose="020B0604020202020204" pitchFamily="34" charset="0"/>
              </a:rPr>
              <a:t> Multidimensional — includes health, happiness, life satisfaction &amp; purpose (ONS, 2023).</a:t>
            </a:r>
          </a:p>
          <a:p>
            <a:pPr algn="just"/>
            <a:r>
              <a:rPr lang="en-US" b="1" dirty="0">
                <a:latin typeface="Arial" panose="020B0604020202020204" pitchFamily="34" charset="0"/>
                <a:cs typeface="Arial" panose="020B0604020202020204" pitchFamily="34" charset="0"/>
              </a:rPr>
              <a:t>Sustainable Development:</a:t>
            </a:r>
            <a:r>
              <a:rPr lang="en-US" dirty="0">
                <a:latin typeface="Arial" panose="020B0604020202020204" pitchFamily="34" charset="0"/>
                <a:cs typeface="Arial" panose="020B0604020202020204" pitchFamily="34" charset="0"/>
              </a:rPr>
              <a:t> Meeting today’s needs without harming future generations (</a:t>
            </a:r>
            <a:r>
              <a:rPr lang="en-US" dirty="0" err="1">
                <a:latin typeface="Arial" panose="020B0604020202020204" pitchFamily="34" charset="0"/>
                <a:cs typeface="Arial" panose="020B0604020202020204" pitchFamily="34" charset="0"/>
              </a:rPr>
              <a:t>Brundtland</a:t>
            </a:r>
            <a:r>
              <a:rPr lang="en-US" dirty="0">
                <a:latin typeface="Arial" panose="020B0604020202020204" pitchFamily="34" charset="0"/>
                <a:cs typeface="Arial" panose="020B0604020202020204" pitchFamily="34" charset="0"/>
              </a:rPr>
              <a:t> Report, UN, 1987).</a:t>
            </a:r>
          </a:p>
          <a:p>
            <a:pPr algn="just"/>
            <a:r>
              <a:rPr lang="en-US" b="1" dirty="0">
                <a:latin typeface="Arial" panose="020B0604020202020204" pitchFamily="34" charset="0"/>
                <a:cs typeface="Arial" panose="020B0604020202020204" pitchFamily="34" charset="0"/>
              </a:rPr>
              <a:t>SDG 3:</a:t>
            </a:r>
            <a:r>
              <a:rPr lang="en-US" dirty="0">
                <a:latin typeface="Arial" panose="020B0604020202020204" pitchFamily="34" charset="0"/>
                <a:cs typeface="Arial" panose="020B0604020202020204" pitchFamily="34" charset="0"/>
              </a:rPr>
              <a:t> Ensure healthy lives &amp; promote wellbeing for all ages (UN, 2015).</a:t>
            </a:r>
          </a:p>
          <a:p>
            <a:pPr algn="just"/>
            <a:r>
              <a:rPr lang="en-US" b="1" dirty="0">
                <a:latin typeface="Arial" panose="020B0604020202020204" pitchFamily="34" charset="0"/>
                <a:cs typeface="Arial" panose="020B0604020202020204" pitchFamily="34" charset="0"/>
              </a:rPr>
              <a:t>UK context:</a:t>
            </a:r>
            <a:r>
              <a:rPr lang="en-US" dirty="0">
                <a:latin typeface="Arial" panose="020B0604020202020204" pitchFamily="34" charset="0"/>
                <a:cs typeface="Arial" panose="020B0604020202020204" pitchFamily="34" charset="0"/>
              </a:rPr>
              <a:t> NHS and ONS frameworks embed these goals into policy and practice (NHS England, 2019).</a:t>
            </a:r>
          </a:p>
          <a:p>
            <a:endParaRPr lang="en-US" dirty="0"/>
          </a:p>
        </p:txBody>
      </p:sp>
    </p:spTree>
    <p:extLst>
      <p:ext uri="{BB962C8B-B14F-4D97-AF65-F5344CB8AC3E}">
        <p14:creationId xmlns:p14="http://schemas.microsoft.com/office/powerpoint/2010/main" val="4194941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301" y="0"/>
            <a:ext cx="10422541" cy="687823"/>
          </a:xfrm>
        </p:spPr>
        <p:txBody>
          <a:bodyPr>
            <a:normAutofit/>
          </a:bodyPr>
          <a:lstStyle/>
          <a:p>
            <a:r>
              <a:rPr lang="en-US" sz="2800" dirty="0">
                <a:latin typeface="Arial" panose="020B0604020202020204" pitchFamily="34" charset="0"/>
                <a:cs typeface="Arial" panose="020B0604020202020204" pitchFamily="34" charset="0"/>
              </a:rPr>
              <a:t>Eight Dimensions of Wellbeing</a:t>
            </a:r>
          </a:p>
        </p:txBody>
      </p:sp>
      <p:sp>
        <p:nvSpPr>
          <p:cNvPr id="3" name="Content Placeholder 2"/>
          <p:cNvSpPr>
            <a:spLocks noGrp="1"/>
          </p:cNvSpPr>
          <p:nvPr>
            <p:ph idx="1"/>
          </p:nvPr>
        </p:nvSpPr>
        <p:spPr>
          <a:xfrm>
            <a:off x="121380" y="1742648"/>
            <a:ext cx="5559229" cy="4429551"/>
          </a:xfrm>
        </p:spPr>
        <p:txBody>
          <a:bodyPr>
            <a:normAutofit fontScale="40000" lnSpcReduction="20000"/>
          </a:bodyPr>
          <a:lstStyle/>
          <a:p>
            <a:pPr algn="just"/>
            <a:endParaRPr lang="en-US" dirty="0">
              <a:latin typeface="Arial" panose="020B0604020202020204" pitchFamily="34" charset="0"/>
              <a:cs typeface="Arial" panose="020B0604020202020204" pitchFamily="34" charset="0"/>
            </a:endParaRPr>
          </a:p>
          <a:p>
            <a:pPr marL="45720" indent="0" algn="just">
              <a:buNone/>
            </a:pPr>
            <a:r>
              <a:rPr lang="en-US" sz="4000" b="1" dirty="0">
                <a:latin typeface="Arial" panose="020B0604020202020204" pitchFamily="34" charset="0"/>
                <a:cs typeface="Arial" panose="020B0604020202020204" pitchFamily="34" charset="0"/>
              </a:rPr>
              <a:t>8 dimensions include</a:t>
            </a:r>
          </a:p>
          <a:p>
            <a:pPr algn="just"/>
            <a:r>
              <a:rPr lang="en-US" sz="4000" dirty="0">
                <a:latin typeface="Arial" panose="020B0604020202020204" pitchFamily="34" charset="0"/>
                <a:cs typeface="Arial" panose="020B0604020202020204" pitchFamily="34" charset="0"/>
              </a:rPr>
              <a:t>Physical: Health, exercise, nutrition.</a:t>
            </a:r>
          </a:p>
          <a:p>
            <a:pPr algn="just"/>
            <a:r>
              <a:rPr lang="en-US" sz="4000" dirty="0">
                <a:latin typeface="Arial" panose="020B0604020202020204" pitchFamily="34" charset="0"/>
                <a:cs typeface="Arial" panose="020B0604020202020204" pitchFamily="34" charset="0"/>
              </a:rPr>
              <a:t>Emotional: Coping, resilience, mental health.</a:t>
            </a:r>
          </a:p>
          <a:p>
            <a:pPr algn="just"/>
            <a:r>
              <a:rPr lang="en-US" sz="4000" dirty="0">
                <a:latin typeface="Arial" panose="020B0604020202020204" pitchFamily="34" charset="0"/>
                <a:cs typeface="Arial" panose="020B0604020202020204" pitchFamily="34" charset="0"/>
              </a:rPr>
              <a:t>Social: Relationships &amp; community belonging.</a:t>
            </a:r>
          </a:p>
          <a:p>
            <a:pPr algn="just"/>
            <a:r>
              <a:rPr lang="en-US" sz="4000" dirty="0">
                <a:latin typeface="Arial" panose="020B0604020202020204" pitchFamily="34" charset="0"/>
                <a:cs typeface="Arial" panose="020B0604020202020204" pitchFamily="34" charset="0"/>
              </a:rPr>
              <a:t>Intellectual: Learning &amp; cognitive growth.</a:t>
            </a:r>
          </a:p>
          <a:p>
            <a:pPr algn="just"/>
            <a:r>
              <a:rPr lang="en-US" sz="4000" dirty="0">
                <a:latin typeface="Arial" panose="020B0604020202020204" pitchFamily="34" charset="0"/>
                <a:cs typeface="Arial" panose="020B0604020202020204" pitchFamily="34" charset="0"/>
              </a:rPr>
              <a:t>Spiritual: Values, purpose, meaning.</a:t>
            </a:r>
          </a:p>
          <a:p>
            <a:pPr algn="just"/>
            <a:r>
              <a:rPr lang="en-US" sz="4000" dirty="0">
                <a:latin typeface="Arial" panose="020B0604020202020204" pitchFamily="34" charset="0"/>
                <a:cs typeface="Arial" panose="020B0604020202020204" pitchFamily="34" charset="0"/>
              </a:rPr>
              <a:t>Environmental: Safe &amp; sustainable surroundings.</a:t>
            </a:r>
          </a:p>
          <a:p>
            <a:pPr algn="just"/>
            <a:r>
              <a:rPr lang="en-US" sz="4000" dirty="0">
                <a:latin typeface="Arial" panose="020B0604020202020204" pitchFamily="34" charset="0"/>
                <a:cs typeface="Arial" panose="020B0604020202020204" pitchFamily="34" charset="0"/>
              </a:rPr>
              <a:t>Occupational: Fulfilment from work/roles.</a:t>
            </a:r>
          </a:p>
          <a:p>
            <a:pPr algn="just"/>
            <a:r>
              <a:rPr lang="en-US" sz="4000" dirty="0">
                <a:latin typeface="Arial" panose="020B0604020202020204" pitchFamily="34" charset="0"/>
                <a:cs typeface="Arial" panose="020B0604020202020204" pitchFamily="34" charset="0"/>
              </a:rPr>
              <a:t>Financial: Stability &amp; ability to meet needs.</a:t>
            </a:r>
          </a:p>
          <a:p>
            <a:pPr marL="45720" indent="0" algn="just">
              <a:buNone/>
            </a:pPr>
            <a:r>
              <a:rPr lang="en-US" sz="4000" dirty="0">
                <a:latin typeface="Arial" panose="020B0604020202020204" pitchFamily="34" charset="0"/>
                <a:cs typeface="Arial" panose="020B0604020202020204" pitchFamily="34" charset="0"/>
              </a:rPr>
              <a:t>(Jarden &amp; Roache, 2023; Dodge et al., 2012; ONS, 2023)</a:t>
            </a:r>
          </a:p>
        </p:txBody>
      </p:sp>
      <p:pic>
        <p:nvPicPr>
          <p:cNvPr id="4" name="Picture 3"/>
          <p:cNvPicPr>
            <a:picLocks noChangeAspect="1"/>
          </p:cNvPicPr>
          <p:nvPr/>
        </p:nvPicPr>
        <p:blipFill>
          <a:blip r:embed="rId2"/>
          <a:stretch>
            <a:fillRect/>
          </a:stretch>
        </p:blipFill>
        <p:spPr>
          <a:xfrm>
            <a:off x="5591595" y="2144389"/>
            <a:ext cx="5866727" cy="3641415"/>
          </a:xfrm>
          <a:prstGeom prst="rect">
            <a:avLst/>
          </a:prstGeom>
        </p:spPr>
      </p:pic>
      <p:sp>
        <p:nvSpPr>
          <p:cNvPr id="6" name="TextBox 5"/>
          <p:cNvSpPr txBox="1"/>
          <p:nvPr/>
        </p:nvSpPr>
        <p:spPr>
          <a:xfrm>
            <a:off x="267037" y="819318"/>
            <a:ext cx="11523059" cy="923330"/>
          </a:xfrm>
          <a:prstGeom prst="rect">
            <a:avLst/>
          </a:prstGeom>
          <a:noFill/>
        </p:spPr>
        <p:txBody>
          <a:bodyPr wrap="square" rtlCol="0">
            <a:spAutoFit/>
          </a:bodyPr>
          <a:lstStyle/>
          <a:p>
            <a:pPr algn="just"/>
            <a:r>
              <a:rPr lang="en-US" i="1" dirty="0">
                <a:latin typeface="Arial" panose="020B0604020202020204" pitchFamily="34" charset="0"/>
                <a:cs typeface="Arial" panose="020B0604020202020204" pitchFamily="34" charset="0"/>
              </a:rPr>
              <a:t>Wellness is a holistic and active process of achieving optimal health, where individuals make choices that support physical, mental, social, and emotional wellbeing. It goes beyond the absence of illness, focusing on balance and fulfilment in life.(WHO, 2020; Jarden &amp; Roache, 2023)</a:t>
            </a:r>
          </a:p>
        </p:txBody>
      </p:sp>
      <p:sp>
        <p:nvSpPr>
          <p:cNvPr id="7" name="TextBox 6"/>
          <p:cNvSpPr txBox="1"/>
          <p:nvPr/>
        </p:nvSpPr>
        <p:spPr>
          <a:xfrm>
            <a:off x="7598422" y="5978603"/>
            <a:ext cx="2379058" cy="369332"/>
          </a:xfrm>
          <a:prstGeom prst="rect">
            <a:avLst/>
          </a:prstGeom>
          <a:noFill/>
        </p:spPr>
        <p:txBody>
          <a:bodyPr wrap="square" rtlCol="0">
            <a:spAutoFit/>
          </a:bodyPr>
          <a:lstStyle/>
          <a:p>
            <a:r>
              <a:rPr lang="en-US" dirty="0"/>
              <a:t>Swarbrick, 2012</a:t>
            </a:r>
          </a:p>
        </p:txBody>
      </p:sp>
    </p:spTree>
    <p:extLst>
      <p:ext uri="{BB962C8B-B14F-4D97-AF65-F5344CB8AC3E}">
        <p14:creationId xmlns:p14="http://schemas.microsoft.com/office/powerpoint/2010/main" val="2443061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154" y="457200"/>
            <a:ext cx="10214846" cy="424832"/>
          </a:xfrm>
        </p:spPr>
        <p:txBody>
          <a:bodyPr>
            <a:noAutofit/>
          </a:bodyPr>
          <a:lstStyle/>
          <a:p>
            <a:r>
              <a:rPr lang="en-US" sz="2800" dirty="0">
                <a:solidFill>
                  <a:schemeClr val="accent1"/>
                </a:solidFill>
                <a:latin typeface="Arial" panose="020B0604020202020204" pitchFamily="34" charset="0"/>
                <a:cs typeface="Arial" panose="020B0604020202020204" pitchFamily="34" charset="0"/>
              </a:rPr>
              <a:t>Objective and Subjective Wellbeing Indicators</a:t>
            </a:r>
          </a:p>
        </p:txBody>
      </p:sp>
      <p:sp>
        <p:nvSpPr>
          <p:cNvPr id="3" name="Text Placeholder 2"/>
          <p:cNvSpPr>
            <a:spLocks noGrp="1"/>
          </p:cNvSpPr>
          <p:nvPr>
            <p:ph type="body" idx="1"/>
          </p:nvPr>
        </p:nvSpPr>
        <p:spPr>
          <a:xfrm>
            <a:off x="453154" y="1488936"/>
            <a:ext cx="4280688" cy="428876"/>
          </a:xfrm>
        </p:spPr>
        <p:txBody>
          <a:bodyPr/>
          <a:lstStyle/>
          <a:p>
            <a:r>
              <a:rPr lang="en-US" dirty="0">
                <a:latin typeface="Arial" panose="020B0604020202020204" pitchFamily="34" charset="0"/>
                <a:cs typeface="Arial" panose="020B0604020202020204" pitchFamily="34" charset="0"/>
              </a:rPr>
              <a:t>Objective Indicators</a:t>
            </a:r>
          </a:p>
        </p:txBody>
      </p:sp>
      <p:sp>
        <p:nvSpPr>
          <p:cNvPr id="7" name="Content Placeholder 6"/>
          <p:cNvSpPr>
            <a:spLocks noGrp="1"/>
          </p:cNvSpPr>
          <p:nvPr>
            <p:ph sz="half" idx="2"/>
          </p:nvPr>
        </p:nvSpPr>
        <p:spPr>
          <a:xfrm>
            <a:off x="234669" y="2481943"/>
            <a:ext cx="4499173" cy="2210447"/>
          </a:xfrm>
        </p:spPr>
        <p:txBody>
          <a:bodyPr>
            <a:normAutofit fontScale="92500"/>
          </a:bodyPr>
          <a:lstStyle/>
          <a:p>
            <a:pPr algn="just"/>
            <a:r>
              <a:rPr lang="en-US" sz="1800" dirty="0">
                <a:latin typeface="Arial" panose="020B0604020202020204" pitchFamily="34" charset="0"/>
                <a:cs typeface="Arial" panose="020B0604020202020204" pitchFamily="34" charset="0"/>
              </a:rPr>
              <a:t>Measurable facts (life expectancy, illness rates, income, housing, education). (ONS, 2023; van Druten et al., 2022)</a:t>
            </a:r>
          </a:p>
          <a:p>
            <a:pPr algn="just"/>
            <a:r>
              <a:rPr lang="en-US" sz="1800" dirty="0">
                <a:latin typeface="Arial" panose="020B0604020202020204" pitchFamily="34" charset="0"/>
                <a:cs typeface="Arial" panose="020B0604020202020204" pitchFamily="34" charset="0"/>
              </a:rPr>
              <a:t>Collected through statistics, surveys, national records</a:t>
            </a:r>
          </a:p>
          <a:p>
            <a:pPr algn="just"/>
            <a:r>
              <a:rPr lang="en-US" sz="1800" dirty="0">
                <a:latin typeface="Arial" panose="020B0604020202020204" pitchFamily="34" charset="0"/>
                <a:cs typeface="Arial" panose="020B0604020202020204" pitchFamily="34" charset="0"/>
              </a:rPr>
              <a:t>Example: UK Deprivation Index shows poorer housing = lower life expectancy</a:t>
            </a:r>
            <a:r>
              <a:rPr lang="en-US" dirty="0"/>
              <a:t>.</a:t>
            </a:r>
          </a:p>
        </p:txBody>
      </p:sp>
      <p:sp>
        <p:nvSpPr>
          <p:cNvPr id="8" name="Text Placeholder 7"/>
          <p:cNvSpPr>
            <a:spLocks noGrp="1"/>
          </p:cNvSpPr>
          <p:nvPr>
            <p:ph type="body" sz="quarter" idx="3"/>
          </p:nvPr>
        </p:nvSpPr>
        <p:spPr>
          <a:xfrm>
            <a:off x="5033248" y="1415482"/>
            <a:ext cx="4224045" cy="502330"/>
          </a:xfrm>
        </p:spPr>
        <p:txBody>
          <a:bodyPr/>
          <a:lstStyle/>
          <a:p>
            <a:r>
              <a:rPr lang="en-US" dirty="0">
                <a:latin typeface="Arial" panose="020B0604020202020204" pitchFamily="34" charset="0"/>
                <a:cs typeface="Arial" panose="020B0604020202020204" pitchFamily="34" charset="0"/>
              </a:rPr>
              <a:t>Subjective Indicators</a:t>
            </a:r>
          </a:p>
        </p:txBody>
      </p:sp>
      <p:sp>
        <p:nvSpPr>
          <p:cNvPr id="9" name="Content Placeholder 8"/>
          <p:cNvSpPr>
            <a:spLocks noGrp="1"/>
          </p:cNvSpPr>
          <p:nvPr>
            <p:ph sz="quarter" idx="4"/>
          </p:nvPr>
        </p:nvSpPr>
        <p:spPr>
          <a:xfrm>
            <a:off x="4628643" y="2481944"/>
            <a:ext cx="4758117" cy="2210446"/>
          </a:xfrm>
        </p:spPr>
        <p:txBody>
          <a:bodyPr>
            <a:normAutofit lnSpcReduction="10000"/>
          </a:bodyPr>
          <a:lstStyle/>
          <a:p>
            <a:pPr algn="just"/>
            <a:r>
              <a:rPr lang="en-US" sz="1800" dirty="0">
                <a:latin typeface="Arial" panose="020B0604020202020204" pitchFamily="34" charset="0"/>
                <a:cs typeface="Arial" panose="020B0604020202020204" pitchFamily="34" charset="0"/>
              </a:rPr>
              <a:t>Self-reported feelings (life satisfaction, happiness, anxiety, purpose). (Dolan &amp; Metcalfe, 2022; Jarden &amp; Roache, 2023)</a:t>
            </a:r>
          </a:p>
          <a:p>
            <a:pPr algn="just"/>
            <a:r>
              <a:rPr lang="en-US" sz="1800" dirty="0">
                <a:latin typeface="Arial" panose="020B0604020202020204" pitchFamily="34" charset="0"/>
                <a:cs typeface="Arial" panose="020B0604020202020204" pitchFamily="34" charset="0"/>
              </a:rPr>
              <a:t>Collected through wellbeing surveys, interviews, self-assessments.</a:t>
            </a:r>
          </a:p>
          <a:p>
            <a:pPr algn="just"/>
            <a:r>
              <a:rPr lang="en-US" sz="1800" dirty="0">
                <a:latin typeface="Arial" panose="020B0604020202020204" pitchFamily="34" charset="0"/>
                <a:cs typeface="Arial" panose="020B0604020202020204" pitchFamily="34" charset="0"/>
              </a:rPr>
              <a:t>Example: ONS Wellbeing Survey asks people to rate happiness and purpose.</a:t>
            </a:r>
          </a:p>
        </p:txBody>
      </p:sp>
      <p:pic>
        <p:nvPicPr>
          <p:cNvPr id="5" name="Picture 4"/>
          <p:cNvPicPr>
            <a:picLocks noChangeAspect="1"/>
          </p:cNvPicPr>
          <p:nvPr/>
        </p:nvPicPr>
        <p:blipFill>
          <a:blip r:embed="rId2"/>
          <a:stretch>
            <a:fillRect/>
          </a:stretch>
        </p:blipFill>
        <p:spPr>
          <a:xfrm>
            <a:off x="9686166" y="2345510"/>
            <a:ext cx="2388541" cy="2247900"/>
          </a:xfrm>
          <a:prstGeom prst="rect">
            <a:avLst/>
          </a:prstGeom>
        </p:spPr>
      </p:pic>
      <p:sp>
        <p:nvSpPr>
          <p:cNvPr id="6" name="Rectangle 5"/>
          <p:cNvSpPr/>
          <p:nvPr/>
        </p:nvSpPr>
        <p:spPr>
          <a:xfrm flipH="1">
            <a:off x="9872281" y="4692390"/>
            <a:ext cx="2071562" cy="307777"/>
          </a:xfrm>
          <a:prstGeom prst="rect">
            <a:avLst/>
          </a:prstGeom>
        </p:spPr>
        <p:txBody>
          <a:bodyPr wrap="square">
            <a:spAutoFit/>
          </a:bodyPr>
          <a:lstStyle/>
          <a:p>
            <a:r>
              <a:rPr lang="en-US" sz="1400" dirty="0">
                <a:solidFill>
                  <a:schemeClr val="tx2"/>
                </a:solidFill>
                <a:latin typeface="Arial" panose="020B0604020202020204" pitchFamily="34" charset="0"/>
                <a:cs typeface="Arial" panose="020B0604020202020204" pitchFamily="34" charset="0"/>
              </a:rPr>
              <a:t>(Freimann et al., 2014)</a:t>
            </a:r>
          </a:p>
        </p:txBody>
      </p:sp>
      <p:sp>
        <p:nvSpPr>
          <p:cNvPr id="10" name="TextBox 9"/>
          <p:cNvSpPr txBox="1"/>
          <p:nvPr/>
        </p:nvSpPr>
        <p:spPr>
          <a:xfrm>
            <a:off x="453154" y="4692390"/>
            <a:ext cx="8933606" cy="1200329"/>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Why both matter:</a:t>
            </a:r>
          </a:p>
          <a:p>
            <a:pPr algn="just"/>
            <a:r>
              <a:rPr lang="en-US" dirty="0">
                <a:latin typeface="Arial" panose="020B0604020202020204" pitchFamily="34" charset="0"/>
                <a:cs typeface="Arial" panose="020B0604020202020204" pitchFamily="34" charset="0"/>
              </a:rPr>
              <a:t>Objective shows inequalities in conditions (structural view).</a:t>
            </a:r>
          </a:p>
          <a:p>
            <a:pPr algn="just"/>
            <a:r>
              <a:rPr lang="en-US" dirty="0">
                <a:latin typeface="Arial" panose="020B0604020202020204" pitchFamily="34" charset="0"/>
                <a:cs typeface="Arial" panose="020B0604020202020204" pitchFamily="34" charset="0"/>
              </a:rPr>
              <a:t>Subjective captures lived experiences (human-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view).➡️ Together they give a full picture of wellbeing, guiding UK policies &amp; NHS frameworks.</a:t>
            </a:r>
          </a:p>
        </p:txBody>
      </p:sp>
    </p:spTree>
    <p:extLst>
      <p:ext uri="{BB962C8B-B14F-4D97-AF65-F5344CB8AC3E}">
        <p14:creationId xmlns:p14="http://schemas.microsoft.com/office/powerpoint/2010/main" val="971125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087" y="457200"/>
            <a:ext cx="10044913" cy="530028"/>
          </a:xfrm>
        </p:spPr>
        <p:txBody>
          <a:bodyPr>
            <a:normAutofit/>
          </a:bodyPr>
          <a:lstStyle/>
          <a:p>
            <a:r>
              <a:rPr lang="en-US" sz="2800" dirty="0">
                <a:latin typeface="Arial" panose="020B0604020202020204" pitchFamily="34" charset="0"/>
                <a:cs typeface="Arial" panose="020B0604020202020204" pitchFamily="34" charset="0"/>
              </a:rPr>
              <a:t>SDG Goal 3</a:t>
            </a:r>
          </a:p>
        </p:txBody>
      </p:sp>
      <p:sp>
        <p:nvSpPr>
          <p:cNvPr id="3" name="Content Placeholder 2"/>
          <p:cNvSpPr>
            <a:spLocks noGrp="1"/>
          </p:cNvSpPr>
          <p:nvPr>
            <p:ph idx="1"/>
          </p:nvPr>
        </p:nvSpPr>
        <p:spPr>
          <a:xfrm>
            <a:off x="315589" y="1246173"/>
            <a:ext cx="8658478" cy="4926027"/>
          </a:xfrm>
        </p:spPr>
        <p:txBody>
          <a:bodyPr>
            <a:normAutofit fontScale="92500" lnSpcReduction="20000"/>
          </a:bodyPr>
          <a:lstStyle/>
          <a:p>
            <a:pPr algn="just"/>
            <a:r>
              <a:rPr lang="en-US" dirty="0">
                <a:latin typeface="Arial" panose="020B0604020202020204" pitchFamily="34" charset="0"/>
                <a:cs typeface="Arial" panose="020B0604020202020204" pitchFamily="34" charset="0"/>
              </a:rPr>
              <a:t>SDG 3: “ensure healthy lives and promote wellbeing for all at all ages” (United Nations, 2015).</a:t>
            </a:r>
          </a:p>
          <a:p>
            <a:pPr algn="just"/>
            <a:r>
              <a:rPr lang="en-US" dirty="0">
                <a:latin typeface="Arial" panose="020B0604020202020204" pitchFamily="34" charset="0"/>
                <a:cs typeface="Arial" panose="020B0604020202020204" pitchFamily="34" charset="0"/>
              </a:rPr>
              <a:t>Targets: reduce maternal/child mortality, combat communicable &amp; non-communicable diseases, achieve universal health coverage (UN, 2015).</a:t>
            </a:r>
          </a:p>
          <a:p>
            <a:pPr marL="45720" indent="0" algn="just">
              <a:buNone/>
            </a:pPr>
            <a:r>
              <a:rPr lang="en-US" b="1" dirty="0">
                <a:latin typeface="Arial" panose="020B0604020202020204" pitchFamily="34" charset="0"/>
                <a:cs typeface="Arial" panose="020B0604020202020204" pitchFamily="34" charset="0"/>
              </a:rPr>
              <a:t>UK Context:</a:t>
            </a:r>
          </a:p>
          <a:p>
            <a:pPr algn="just"/>
            <a:r>
              <a:rPr lang="en-US" dirty="0">
                <a:latin typeface="Arial" panose="020B0604020202020204" pitchFamily="34" charset="0"/>
                <a:cs typeface="Arial" panose="020B0604020202020204" pitchFamily="34" charset="0"/>
              </a:rPr>
              <a:t>NHS Long Term Plan: Focuses on prevention, early detection &amp; reducing inequalities (NHS England, 2019).</a:t>
            </a:r>
          </a:p>
          <a:p>
            <a:pPr algn="just"/>
            <a:r>
              <a:rPr lang="en-US" dirty="0">
                <a:latin typeface="Arial" panose="020B0604020202020204" pitchFamily="34" charset="0"/>
                <a:cs typeface="Arial" panose="020B0604020202020204" pitchFamily="34" charset="0"/>
              </a:rPr>
              <a:t>Non-communicable diseases: Diabetes, cancer &amp; heart disease as key national priorities (Valabhji et al., 2019).</a:t>
            </a:r>
          </a:p>
          <a:p>
            <a:pPr algn="just"/>
            <a:r>
              <a:rPr lang="en-US" dirty="0">
                <a:latin typeface="Arial" panose="020B0604020202020204" pitchFamily="34" charset="0"/>
                <a:cs typeface="Arial" panose="020B0604020202020204" pitchFamily="34" charset="0"/>
              </a:rPr>
              <a:t>Integration of care: Development of Integrated Care Systems (ICSs) to join health &amp; social care (DHSC, 2022).</a:t>
            </a:r>
          </a:p>
          <a:p>
            <a:pPr algn="just"/>
            <a:r>
              <a:rPr lang="en-US" dirty="0">
                <a:latin typeface="Arial" panose="020B0604020202020204" pitchFamily="34" charset="0"/>
                <a:cs typeface="Arial" panose="020B0604020202020204" pitchFamily="34" charset="0"/>
              </a:rPr>
              <a:t>Equity challenge: Major health gaps by income, ethnicity &amp; geography (Marmot et al., 2020).</a:t>
            </a:r>
          </a:p>
          <a:p>
            <a:pPr algn="just"/>
            <a:r>
              <a:rPr lang="en-US" dirty="0">
                <a:latin typeface="Arial" panose="020B0604020202020204" pitchFamily="34" charset="0"/>
                <a:cs typeface="Arial" panose="020B0604020202020204" pitchFamily="34" charset="0"/>
              </a:rPr>
              <a:t>Sustainability link: NHS aims for Net Zero carbon by 2040 alongside health equity (NHS England, 2020).</a:t>
            </a:r>
          </a:p>
        </p:txBody>
      </p:sp>
      <p:pic>
        <p:nvPicPr>
          <p:cNvPr id="4" name="Picture 3"/>
          <p:cNvPicPr>
            <a:picLocks noChangeAspect="1"/>
          </p:cNvPicPr>
          <p:nvPr/>
        </p:nvPicPr>
        <p:blipFill>
          <a:blip r:embed="rId2"/>
          <a:stretch>
            <a:fillRect/>
          </a:stretch>
        </p:blipFill>
        <p:spPr>
          <a:xfrm>
            <a:off x="8974068" y="1840474"/>
            <a:ext cx="3217932" cy="2796262"/>
          </a:xfrm>
          <a:prstGeom prst="rect">
            <a:avLst/>
          </a:prstGeom>
        </p:spPr>
      </p:pic>
      <p:sp>
        <p:nvSpPr>
          <p:cNvPr id="5" name="TextBox 4"/>
          <p:cNvSpPr txBox="1"/>
          <p:nvPr/>
        </p:nvSpPr>
        <p:spPr>
          <a:xfrm>
            <a:off x="9823732" y="4861705"/>
            <a:ext cx="2620472" cy="369332"/>
          </a:xfrm>
          <a:prstGeom prst="rect">
            <a:avLst/>
          </a:prstGeom>
          <a:noFill/>
        </p:spPr>
        <p:txBody>
          <a:bodyPr wrap="square" rtlCol="0">
            <a:spAutoFit/>
          </a:bodyPr>
          <a:lstStyle/>
          <a:p>
            <a:r>
              <a:rPr lang="en-US" dirty="0"/>
              <a:t>(UN, 2015)</a:t>
            </a:r>
          </a:p>
        </p:txBody>
      </p:sp>
    </p:spTree>
    <p:extLst>
      <p:ext uri="{BB962C8B-B14F-4D97-AF65-F5344CB8AC3E}">
        <p14:creationId xmlns:p14="http://schemas.microsoft.com/office/powerpoint/2010/main" val="3283046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970" y="457200"/>
            <a:ext cx="8669859" cy="1143000"/>
          </a:xfrm>
        </p:spPr>
        <p:txBody>
          <a:bodyPr>
            <a:normAutofit/>
          </a:bodyPr>
          <a:lstStyle/>
          <a:p>
            <a:r>
              <a:rPr lang="fr-FR" sz="2800" dirty="0">
                <a:latin typeface="Arial" panose="020B0604020202020204" pitchFamily="34" charset="0"/>
                <a:cs typeface="Arial" panose="020B0604020202020204" pitchFamily="34" charset="0"/>
              </a:rPr>
              <a:t>NHS Diabetes Prevention Programme (NHS England, 2016)</a:t>
            </a:r>
            <a:endParaRPr lang="en-US"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3288" y="1707419"/>
            <a:ext cx="9386761" cy="4661013"/>
          </a:xfrm>
        </p:spPr>
        <p:txBody>
          <a:bodyPr>
            <a:normAutofit fontScale="62500" lnSpcReduction="20000"/>
          </a:bodyPr>
          <a:lstStyle/>
          <a:p>
            <a:pPr algn="just"/>
            <a:r>
              <a:rPr lang="en-US" sz="2300" b="1" dirty="0">
                <a:latin typeface="Arial" panose="020B0604020202020204" pitchFamily="34" charset="0"/>
                <a:cs typeface="Arial" panose="020B0604020202020204" pitchFamily="34" charset="0"/>
              </a:rPr>
              <a:t>Definition:</a:t>
            </a:r>
            <a:br>
              <a:rPr lang="en-US" sz="2300" dirty="0">
                <a:latin typeface="Arial" panose="020B0604020202020204" pitchFamily="34" charset="0"/>
                <a:cs typeface="Arial" panose="020B0604020202020204" pitchFamily="34" charset="0"/>
              </a:rPr>
            </a:br>
            <a:r>
              <a:rPr lang="en-US" sz="2300" dirty="0">
                <a:latin typeface="Arial" panose="020B0604020202020204" pitchFamily="34" charset="0"/>
                <a:cs typeface="Arial" panose="020B0604020202020204" pitchFamily="34" charset="0"/>
              </a:rPr>
              <a:t>A structured programme offering high-risk adults personalized lifestyle support (diet, activity, weight management) to prevent Type 2 diabetes.</a:t>
            </a:r>
          </a:p>
          <a:p>
            <a:pPr algn="just"/>
            <a:r>
              <a:rPr lang="en-US" sz="2300" b="1" dirty="0">
                <a:latin typeface="Arial" panose="020B0604020202020204" pitchFamily="34" charset="0"/>
                <a:cs typeface="Arial" panose="020B0604020202020204" pitchFamily="34" charset="0"/>
              </a:rPr>
              <a:t>How it integrates health, wellbeing &amp; sustainability:</a:t>
            </a:r>
            <a:endParaRPr lang="en-US" sz="2300" dirty="0">
              <a:latin typeface="Arial" panose="020B0604020202020204" pitchFamily="34" charset="0"/>
              <a:cs typeface="Arial" panose="020B0604020202020204" pitchFamily="34" charset="0"/>
            </a:endParaRPr>
          </a:p>
          <a:p>
            <a:pPr algn="just"/>
            <a:r>
              <a:rPr lang="en-US" sz="2300" b="1" dirty="0">
                <a:latin typeface="Arial" panose="020B0604020202020204" pitchFamily="34" charset="0"/>
                <a:cs typeface="Arial" panose="020B0604020202020204" pitchFamily="34" charset="0"/>
              </a:rPr>
              <a:t>Physical Health:</a:t>
            </a:r>
            <a:r>
              <a:rPr lang="en-US" sz="2300" dirty="0">
                <a:latin typeface="Arial" panose="020B0604020202020204" pitchFamily="34" charset="0"/>
                <a:cs typeface="Arial" panose="020B0604020202020204" pitchFamily="34" charset="0"/>
              </a:rPr>
              <a:t> Healthy diet &amp; activity → lowers diabetes risk, boosts overall fitness.</a:t>
            </a:r>
          </a:p>
          <a:p>
            <a:pPr algn="just"/>
            <a:r>
              <a:rPr lang="en-US" sz="2300" b="1" dirty="0">
                <a:latin typeface="Arial" panose="020B0604020202020204" pitchFamily="34" charset="0"/>
                <a:cs typeface="Arial" panose="020B0604020202020204" pitchFamily="34" charset="0"/>
              </a:rPr>
              <a:t>Mental &amp; Social Wellbeing:</a:t>
            </a:r>
            <a:r>
              <a:rPr lang="en-US" sz="2300" dirty="0">
                <a:latin typeface="Arial" panose="020B0604020202020204" pitchFamily="34" charset="0"/>
                <a:cs typeface="Arial" panose="020B0604020202020204" pitchFamily="34" charset="0"/>
              </a:rPr>
              <a:t> Group support reduces isolation, builds motivation, improves quality of life.</a:t>
            </a:r>
          </a:p>
          <a:p>
            <a:pPr algn="just"/>
            <a:r>
              <a:rPr lang="en-US" sz="2300" b="1" dirty="0">
                <a:latin typeface="Arial" panose="020B0604020202020204" pitchFamily="34" charset="0"/>
                <a:cs typeface="Arial" panose="020B0604020202020204" pitchFamily="34" charset="0"/>
              </a:rPr>
              <a:t>Economic Sustainability:</a:t>
            </a:r>
            <a:r>
              <a:rPr lang="en-US" sz="2300" dirty="0">
                <a:latin typeface="Arial" panose="020B0604020202020204" pitchFamily="34" charset="0"/>
                <a:cs typeface="Arial" panose="020B0604020202020204" pitchFamily="34" charset="0"/>
              </a:rPr>
              <a:t> Prevents costly complications (e.g., dialysis, amputations) → saves NHS resources.</a:t>
            </a:r>
          </a:p>
          <a:p>
            <a:pPr algn="just"/>
            <a:r>
              <a:rPr lang="en-US" sz="2300" b="1" dirty="0">
                <a:latin typeface="Arial" panose="020B0604020202020204" pitchFamily="34" charset="0"/>
                <a:cs typeface="Arial" panose="020B0604020202020204" pitchFamily="34" charset="0"/>
              </a:rPr>
              <a:t>Environmental Sustainability:</a:t>
            </a:r>
            <a:r>
              <a:rPr lang="en-US" sz="2300" dirty="0">
                <a:latin typeface="Arial" panose="020B0604020202020204" pitchFamily="34" charset="0"/>
                <a:cs typeface="Arial" panose="020B0604020202020204" pitchFamily="34" charset="0"/>
              </a:rPr>
              <a:t> Promotes walking/cycling → reduces emissions, supports Net Zero.</a:t>
            </a:r>
          </a:p>
          <a:p>
            <a:pPr algn="just"/>
            <a:r>
              <a:rPr lang="en-US" sz="2300" b="1" dirty="0">
                <a:latin typeface="Arial" panose="020B0604020202020204" pitchFamily="34" charset="0"/>
                <a:cs typeface="Arial" panose="020B0604020202020204" pitchFamily="34" charset="0"/>
              </a:rPr>
              <a:t>Why it works:</a:t>
            </a:r>
            <a:endParaRPr lang="en-US" sz="2300" dirty="0">
              <a:latin typeface="Arial" panose="020B0604020202020204" pitchFamily="34" charset="0"/>
              <a:cs typeface="Arial" panose="020B0604020202020204" pitchFamily="34" charset="0"/>
            </a:endParaRPr>
          </a:p>
          <a:p>
            <a:pPr algn="just"/>
            <a:r>
              <a:rPr lang="en-US" sz="2300" dirty="0">
                <a:latin typeface="Arial" panose="020B0604020202020204" pitchFamily="34" charset="0"/>
                <a:cs typeface="Arial" panose="020B0604020202020204" pitchFamily="34" charset="0"/>
              </a:rPr>
              <a:t>Tackles health holistically, not just medically.</a:t>
            </a:r>
          </a:p>
          <a:p>
            <a:pPr algn="just"/>
            <a:r>
              <a:rPr lang="en-US" sz="2300" dirty="0">
                <a:latin typeface="Arial" panose="020B0604020202020204" pitchFamily="34" charset="0"/>
                <a:cs typeface="Arial" panose="020B0604020202020204" pitchFamily="34" charset="0"/>
              </a:rPr>
              <a:t>Aligns with </a:t>
            </a:r>
            <a:r>
              <a:rPr lang="en-US" sz="2300" b="1" dirty="0">
                <a:latin typeface="Arial" panose="020B0604020202020204" pitchFamily="34" charset="0"/>
                <a:cs typeface="Arial" panose="020B0604020202020204" pitchFamily="34" charset="0"/>
              </a:rPr>
              <a:t>SDG 3</a:t>
            </a:r>
            <a:r>
              <a:rPr lang="en-US" sz="2300" dirty="0">
                <a:latin typeface="Arial" panose="020B0604020202020204" pitchFamily="34" charset="0"/>
                <a:cs typeface="Arial" panose="020B0604020202020204" pitchFamily="34" charset="0"/>
              </a:rPr>
              <a:t> (health &amp; wellbeing), the </a:t>
            </a:r>
            <a:r>
              <a:rPr lang="en-US" sz="2300" b="1" dirty="0">
                <a:latin typeface="Arial" panose="020B0604020202020204" pitchFamily="34" charset="0"/>
                <a:cs typeface="Arial" panose="020B0604020202020204" pitchFamily="34" charset="0"/>
              </a:rPr>
              <a:t>NHS Long Term Plan</a:t>
            </a:r>
            <a:r>
              <a:rPr lang="en-US" sz="2300" dirty="0">
                <a:latin typeface="Arial" panose="020B0604020202020204" pitchFamily="34" charset="0"/>
                <a:cs typeface="Arial" panose="020B0604020202020204" pitchFamily="34" charset="0"/>
              </a:rPr>
              <a:t>, and UK </a:t>
            </a:r>
            <a:r>
              <a:rPr lang="en-US" sz="2300" b="1" dirty="0">
                <a:latin typeface="Arial" panose="020B0604020202020204" pitchFamily="34" charset="0"/>
                <a:cs typeface="Arial" panose="020B0604020202020204" pitchFamily="34" charset="0"/>
              </a:rPr>
              <a:t>Net Zero goals</a:t>
            </a:r>
            <a:r>
              <a:rPr lang="en-US" sz="2300" dirty="0">
                <a:latin typeface="Arial" panose="020B0604020202020204" pitchFamily="34" charset="0"/>
                <a:cs typeface="Arial" panose="020B0604020202020204" pitchFamily="34" charset="0"/>
              </a:rPr>
              <a:t>.</a:t>
            </a:r>
          </a:p>
          <a:p>
            <a:pPr marL="45720" indent="0" algn="just">
              <a:buNone/>
            </a:pPr>
            <a:r>
              <a:rPr lang="en-US" sz="2300" i="1" dirty="0">
                <a:latin typeface="Arial" panose="020B0604020202020204" pitchFamily="34" charset="0"/>
                <a:cs typeface="Arial" panose="020B0604020202020204" pitchFamily="34" charset="0"/>
              </a:rPr>
              <a:t>(Sources: NHS England, 2016; Valabhji et al., 2019; UK Department of Health, 2021)</a:t>
            </a:r>
            <a:endParaRPr lang="en-US" sz="2300" dirty="0">
              <a:latin typeface="Arial" panose="020B0604020202020204" pitchFamily="34" charset="0"/>
              <a:cs typeface="Arial" panose="020B0604020202020204" pitchFamily="34" charset="0"/>
            </a:endParaRPr>
          </a:p>
          <a:p>
            <a:endParaRPr lang="en-US" dirty="0"/>
          </a:p>
        </p:txBody>
      </p:sp>
      <p:pic>
        <p:nvPicPr>
          <p:cNvPr id="4" name="Picture 3"/>
          <p:cNvPicPr>
            <a:picLocks noChangeAspect="1"/>
          </p:cNvPicPr>
          <p:nvPr/>
        </p:nvPicPr>
        <p:blipFill>
          <a:blip r:embed="rId2"/>
          <a:stretch>
            <a:fillRect/>
          </a:stretch>
        </p:blipFill>
        <p:spPr>
          <a:xfrm>
            <a:off x="9419129" y="356048"/>
            <a:ext cx="2772871" cy="5361071"/>
          </a:xfrm>
          <a:prstGeom prst="rect">
            <a:avLst/>
          </a:prstGeom>
        </p:spPr>
      </p:pic>
      <p:sp>
        <p:nvSpPr>
          <p:cNvPr id="5" name="Rectangle 4"/>
          <p:cNvSpPr/>
          <p:nvPr/>
        </p:nvSpPr>
        <p:spPr>
          <a:xfrm>
            <a:off x="9500049" y="5824338"/>
            <a:ext cx="4012300" cy="276999"/>
          </a:xfrm>
          <a:prstGeom prst="rect">
            <a:avLst/>
          </a:prstGeom>
        </p:spPr>
        <p:txBody>
          <a:bodyPr wrap="square">
            <a:spAutoFit/>
          </a:bodyPr>
          <a:lstStyle/>
          <a:p>
            <a:r>
              <a:rPr lang="en-US" sz="1200" b="1" dirty="0">
                <a:solidFill>
                  <a:schemeClr val="tx2"/>
                </a:solidFill>
                <a:latin typeface="Arial" panose="020B0604020202020204" pitchFamily="34" charset="0"/>
                <a:cs typeface="Arial" panose="020B0604020202020204" pitchFamily="34" charset="0"/>
              </a:rPr>
              <a:t>(UK Health Security Agency, 2018</a:t>
            </a:r>
            <a:r>
              <a:rPr lang="en-US" sz="1200" dirty="0">
                <a:solidFill>
                  <a:schemeClr val="tx2"/>
                </a:solidFill>
              </a:rPr>
              <a:t>)</a:t>
            </a:r>
          </a:p>
        </p:txBody>
      </p:sp>
    </p:spTree>
    <p:extLst>
      <p:ext uri="{BB962C8B-B14F-4D97-AF65-F5344CB8AC3E}">
        <p14:creationId xmlns:p14="http://schemas.microsoft.com/office/powerpoint/2010/main" val="1205666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326" y="457200"/>
            <a:ext cx="11320757" cy="1004001"/>
          </a:xfrm>
        </p:spPr>
        <p:txBody>
          <a:bodyPr>
            <a:normAutofit/>
          </a:bodyPr>
          <a:lstStyle/>
          <a:p>
            <a:r>
              <a:rPr lang="en-US" sz="2800" dirty="0">
                <a:latin typeface="Arial" panose="020B0604020202020204" pitchFamily="34" charset="0"/>
                <a:cs typeface="Arial" panose="020B0604020202020204" pitchFamily="34" charset="0"/>
              </a:rPr>
              <a:t>How the NHS Diabetes Prevention Programme  Integrates Health, Wellbeing &amp; Sustainability</a:t>
            </a:r>
          </a:p>
        </p:txBody>
      </p:sp>
      <p:sp>
        <p:nvSpPr>
          <p:cNvPr id="3" name="Text Placeholder 2"/>
          <p:cNvSpPr>
            <a:spLocks noGrp="1"/>
          </p:cNvSpPr>
          <p:nvPr>
            <p:ph type="body" idx="1"/>
          </p:nvPr>
        </p:nvSpPr>
        <p:spPr>
          <a:xfrm>
            <a:off x="525981" y="1733163"/>
            <a:ext cx="1497027" cy="369332"/>
          </a:xfrm>
        </p:spPr>
        <p:txBody>
          <a:bodyPr>
            <a:normAutofit/>
          </a:bodyPr>
          <a:lstStyle/>
          <a:p>
            <a:r>
              <a:rPr lang="en-US" dirty="0">
                <a:latin typeface="Arial" panose="020B0604020202020204" pitchFamily="34" charset="0"/>
                <a:cs typeface="Arial" panose="020B0604020202020204" pitchFamily="34" charset="0"/>
              </a:rPr>
              <a:t>Health</a:t>
            </a:r>
          </a:p>
        </p:txBody>
      </p:sp>
      <p:sp>
        <p:nvSpPr>
          <p:cNvPr id="4" name="Content Placeholder 3"/>
          <p:cNvSpPr>
            <a:spLocks noGrp="1"/>
          </p:cNvSpPr>
          <p:nvPr>
            <p:ph sz="half" idx="2"/>
          </p:nvPr>
        </p:nvSpPr>
        <p:spPr>
          <a:xfrm>
            <a:off x="105196" y="2374456"/>
            <a:ext cx="2840305" cy="3457879"/>
          </a:xfrm>
        </p:spPr>
        <p:txBody>
          <a:bodyPr>
            <a:normAutofit fontScale="92500"/>
          </a:bodyPr>
          <a:lstStyle/>
          <a:p>
            <a:pPr algn="just"/>
            <a:r>
              <a:rPr lang="en-US" dirty="0">
                <a:latin typeface="Arial" panose="020B0604020202020204" pitchFamily="34" charset="0"/>
                <a:cs typeface="Arial" panose="020B0604020202020204" pitchFamily="34" charset="0"/>
              </a:rPr>
              <a:t>Promotes diet &amp; activity → Example: NHS “Healthier You” cooking &amp; exercise sessions in local community </a:t>
            </a:r>
            <a:r>
              <a:rPr lang="en-US" dirty="0" err="1">
                <a:latin typeface="Arial" panose="020B0604020202020204" pitchFamily="34" charset="0"/>
                <a:cs typeface="Arial" panose="020B0604020202020204" pitchFamily="34" charset="0"/>
              </a:rPr>
              <a:t>centres</a:t>
            </a:r>
            <a:r>
              <a:rPr lang="en-US" dirty="0">
                <a:latin typeface="Arial" panose="020B0604020202020204" pitchFamily="34" charset="0"/>
                <a:cs typeface="Arial" panose="020B0604020202020204" pitchFamily="34" charset="0"/>
              </a:rPr>
              <a:t> (Valabhji et al., 2019).</a:t>
            </a:r>
          </a:p>
          <a:p>
            <a:pPr algn="just"/>
            <a:r>
              <a:rPr lang="en-US" dirty="0">
                <a:latin typeface="Arial" panose="020B0604020202020204" pitchFamily="34" charset="0"/>
                <a:cs typeface="Arial" panose="020B0604020202020204" pitchFamily="34" charset="0"/>
              </a:rPr>
              <a:t>Evidence: Participants achieve weight loss &amp; reduced diabetes risk.</a:t>
            </a:r>
          </a:p>
        </p:txBody>
      </p:sp>
      <p:sp>
        <p:nvSpPr>
          <p:cNvPr id="5" name="Text Placeholder 4"/>
          <p:cNvSpPr>
            <a:spLocks noGrp="1"/>
          </p:cNvSpPr>
          <p:nvPr>
            <p:ph type="body" sz="quarter" idx="3"/>
          </p:nvPr>
        </p:nvSpPr>
        <p:spPr>
          <a:xfrm>
            <a:off x="3584772" y="1600201"/>
            <a:ext cx="1950180" cy="560372"/>
          </a:xfrm>
        </p:spPr>
        <p:txBody>
          <a:bodyPr/>
          <a:lstStyle/>
          <a:p>
            <a:r>
              <a:rPr lang="en-US" dirty="0">
                <a:latin typeface="Arial" panose="020B0604020202020204" pitchFamily="34" charset="0"/>
                <a:cs typeface="Arial" panose="020B0604020202020204" pitchFamily="34" charset="0"/>
              </a:rPr>
              <a:t>Wellbeing</a:t>
            </a:r>
          </a:p>
        </p:txBody>
      </p:sp>
      <p:sp>
        <p:nvSpPr>
          <p:cNvPr id="6" name="Content Placeholder 5"/>
          <p:cNvSpPr>
            <a:spLocks noGrp="1"/>
          </p:cNvSpPr>
          <p:nvPr>
            <p:ph sz="quarter" idx="4"/>
          </p:nvPr>
        </p:nvSpPr>
        <p:spPr>
          <a:xfrm>
            <a:off x="3074972" y="2481943"/>
            <a:ext cx="2969777" cy="3690257"/>
          </a:xfrm>
        </p:spPr>
        <p:txBody>
          <a:bodyPr/>
          <a:lstStyle/>
          <a:p>
            <a:pPr algn="just"/>
            <a:r>
              <a:rPr lang="en-US" dirty="0">
                <a:latin typeface="Arial" panose="020B0604020202020204" pitchFamily="34" charset="0"/>
                <a:cs typeface="Arial" panose="020B0604020202020204" pitchFamily="34" charset="0"/>
              </a:rPr>
              <a:t>Group support reduces isolation → Example: Peer groups in Leicester &amp; Birmingham improved confidence and social connections (Bain et al., 2022).</a:t>
            </a:r>
          </a:p>
          <a:p>
            <a:pPr algn="just"/>
            <a:r>
              <a:rPr lang="en-US" dirty="0">
                <a:latin typeface="Arial" panose="020B0604020202020204" pitchFamily="34" charset="0"/>
                <a:cs typeface="Arial" panose="020B0604020202020204" pitchFamily="34" charset="0"/>
              </a:rPr>
              <a:t>Enhances mental wellbeing &amp; resilience.</a:t>
            </a:r>
          </a:p>
        </p:txBody>
      </p:sp>
      <p:sp>
        <p:nvSpPr>
          <p:cNvPr id="7" name="TextBox 6"/>
          <p:cNvSpPr txBox="1"/>
          <p:nvPr/>
        </p:nvSpPr>
        <p:spPr>
          <a:xfrm flipH="1">
            <a:off x="7304275" y="1733162"/>
            <a:ext cx="2220051"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SUSTAINABILITY</a:t>
            </a:r>
          </a:p>
        </p:txBody>
      </p:sp>
      <p:sp>
        <p:nvSpPr>
          <p:cNvPr id="10" name="Rectangle 9"/>
          <p:cNvSpPr/>
          <p:nvPr/>
        </p:nvSpPr>
        <p:spPr>
          <a:xfrm>
            <a:off x="6845862" y="2368418"/>
            <a:ext cx="4782392" cy="3693319"/>
          </a:xfrm>
          <a:prstGeom prst="rect">
            <a:avLst/>
          </a:prstGeom>
        </p:spPr>
        <p:txBody>
          <a:bodyPr wrap="square">
            <a:sp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Economic: Prevents complications → Example: Fewer hospital admissions for diabetes-related amputations, saving NHS resources (Public Health England, 2016).</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Social: Focus on deprived/high-risk groups → Example: Outreach in Bradford &amp; Manchester targeting South Asian communities at higher diabetes risk (Valabhji et al., 2019).</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Environmental: Promotes active travel → Example: Local schemes encouraging walking to sessions align with UK Net Zero commitments (DHSC, 2021).</a:t>
            </a:r>
          </a:p>
        </p:txBody>
      </p:sp>
    </p:spTree>
    <p:extLst>
      <p:ext uri="{BB962C8B-B14F-4D97-AF65-F5344CB8AC3E}">
        <p14:creationId xmlns:p14="http://schemas.microsoft.com/office/powerpoint/2010/main" val="3838394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142" y="-323681"/>
            <a:ext cx="9777876" cy="1446451"/>
          </a:xfrm>
        </p:spPr>
        <p:txBody>
          <a:bodyPr>
            <a:normAutofit/>
          </a:bodyPr>
          <a:lstStyle/>
          <a:p>
            <a:pPr algn="just"/>
            <a:r>
              <a:rPr lang="en-US" sz="2800" dirty="0">
                <a:solidFill>
                  <a:schemeClr val="accent1"/>
                </a:solidFill>
                <a:latin typeface="Arial" panose="020B0604020202020204" pitchFamily="34" charset="0"/>
                <a:cs typeface="Arial" panose="020B0604020202020204" pitchFamily="34" charset="0"/>
              </a:rPr>
              <a:t>Theoretical Models</a:t>
            </a:r>
          </a:p>
        </p:txBody>
      </p:sp>
      <p:sp>
        <p:nvSpPr>
          <p:cNvPr id="4" name="Text Placeholder 3"/>
          <p:cNvSpPr>
            <a:spLocks noGrp="1"/>
          </p:cNvSpPr>
          <p:nvPr>
            <p:ph type="body" idx="1"/>
          </p:nvPr>
        </p:nvSpPr>
        <p:spPr>
          <a:xfrm>
            <a:off x="173979" y="1404558"/>
            <a:ext cx="4762163" cy="602267"/>
          </a:xfrm>
          <a:solidFill>
            <a:schemeClr val="accent5">
              <a:lumMod val="20000"/>
              <a:lumOff val="80000"/>
            </a:schemeClr>
          </a:solidFill>
        </p:spPr>
        <p:txBody>
          <a:bodyPr>
            <a:normAutofit lnSpcReduction="10000"/>
          </a:bodyPr>
          <a:lstStyle/>
          <a:p>
            <a:pPr algn="just"/>
            <a:r>
              <a:rPr lang="en-US" sz="2000" dirty="0">
                <a:latin typeface="Arial" panose="020B0604020202020204" pitchFamily="34" charset="0"/>
                <a:cs typeface="Arial" panose="020B0604020202020204" pitchFamily="34" charset="0"/>
              </a:rPr>
              <a:t>Biopsychosocial model (engel, 1977)</a:t>
            </a:r>
          </a:p>
        </p:txBody>
      </p:sp>
      <p:sp>
        <p:nvSpPr>
          <p:cNvPr id="3" name="Content Placeholder 2"/>
          <p:cNvSpPr>
            <a:spLocks noGrp="1"/>
          </p:cNvSpPr>
          <p:nvPr>
            <p:ph sz="half" idx="2"/>
          </p:nvPr>
        </p:nvSpPr>
        <p:spPr>
          <a:xfrm>
            <a:off x="145657" y="2120113"/>
            <a:ext cx="4919957" cy="4434436"/>
          </a:xfrm>
          <a:solidFill>
            <a:schemeClr val="accent6">
              <a:lumMod val="20000"/>
              <a:lumOff val="80000"/>
            </a:schemeClr>
          </a:solidFill>
        </p:spPr>
        <p:txBody>
          <a:bodyPr>
            <a:normAutofit/>
          </a:bodyPr>
          <a:lstStyle/>
          <a:p>
            <a:pPr marL="45720" indent="0" algn="just">
              <a:buNone/>
            </a:pPr>
            <a:r>
              <a:rPr lang="en-US" dirty="0">
                <a:latin typeface="Arial" panose="020B0604020202020204" pitchFamily="34" charset="0"/>
                <a:cs typeface="Arial" panose="020B0604020202020204" pitchFamily="34" charset="0"/>
              </a:rPr>
              <a:t>Explains health as an interaction of biological, psychological, and social factors, not just disease.(Engel, 1977)</a:t>
            </a:r>
          </a:p>
          <a:p>
            <a:pPr marL="45720" indent="0" algn="just">
              <a:buNone/>
            </a:pPr>
            <a:r>
              <a:rPr lang="en-US" dirty="0">
                <a:latin typeface="Arial" panose="020B0604020202020204" pitchFamily="34" charset="0"/>
                <a:cs typeface="Arial" panose="020B0604020202020204" pitchFamily="34" charset="0"/>
              </a:rPr>
              <a:t>Example: Used in mental health services and chronic illness care (e.g., diabetes management with medical treatment + counselling + social support).</a:t>
            </a:r>
          </a:p>
          <a:p>
            <a:pPr marL="45720" indent="0" algn="just">
              <a:buNone/>
            </a:pPr>
            <a:r>
              <a:rPr lang="en-US" dirty="0">
                <a:latin typeface="Arial" panose="020B0604020202020204" pitchFamily="34" charset="0"/>
                <a:cs typeface="Arial" panose="020B0604020202020204" pitchFamily="34" charset="0"/>
              </a:rPr>
              <a:t>Strengths: Holistic,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care. Encourages multidisciplinary practice.</a:t>
            </a:r>
          </a:p>
          <a:p>
            <a:pPr marL="45720" indent="0" algn="just">
              <a:buNone/>
            </a:pPr>
            <a:r>
              <a:rPr lang="en-US" dirty="0">
                <a:latin typeface="Arial" panose="020B0604020202020204" pitchFamily="34" charset="0"/>
                <a:cs typeface="Arial" panose="020B0604020202020204" pitchFamily="34" charset="0"/>
              </a:rPr>
              <a:t>Limitations: Broad &amp; hard to measure outcomes. Resource intensive for NHS. (</a:t>
            </a:r>
            <a:r>
              <a:rPr lang="en-US" dirty="0" err="1">
                <a:latin typeface="Arial" panose="020B0604020202020204" pitchFamily="34" charset="0"/>
                <a:cs typeface="Arial" panose="020B0604020202020204" pitchFamily="34" charset="0"/>
              </a:rPr>
              <a:t>Borrell-Carrió</a:t>
            </a:r>
            <a:r>
              <a:rPr lang="en-US" dirty="0">
                <a:latin typeface="Arial" panose="020B0604020202020204" pitchFamily="34" charset="0"/>
                <a:cs typeface="Arial" panose="020B0604020202020204" pitchFamily="34" charset="0"/>
              </a:rPr>
              <a:t> et al., 2004; Wade &amp; Halligan, 2017)</a:t>
            </a:r>
          </a:p>
        </p:txBody>
      </p:sp>
      <p:sp>
        <p:nvSpPr>
          <p:cNvPr id="6" name="Text Placeholder 5"/>
          <p:cNvSpPr>
            <a:spLocks noGrp="1"/>
          </p:cNvSpPr>
          <p:nvPr>
            <p:ph type="body" sz="quarter" idx="3"/>
          </p:nvPr>
        </p:nvSpPr>
        <p:spPr>
          <a:xfrm>
            <a:off x="5381204" y="1404558"/>
            <a:ext cx="5033245" cy="602268"/>
          </a:xfrm>
          <a:solidFill>
            <a:schemeClr val="accent5">
              <a:lumMod val="20000"/>
              <a:lumOff val="80000"/>
            </a:schemeClr>
          </a:solidFill>
        </p:spPr>
        <p:txBody>
          <a:bodyPr>
            <a:normAutofit lnSpcReduction="10000"/>
          </a:bodyPr>
          <a:lstStyle/>
          <a:p>
            <a:r>
              <a:rPr lang="en-US" sz="2000" dirty="0">
                <a:latin typeface="Arial" panose="020B0604020202020204" pitchFamily="34" charset="0"/>
                <a:cs typeface="Arial" panose="020B0604020202020204" pitchFamily="34" charset="0"/>
              </a:rPr>
              <a:t>Ecological model (</a:t>
            </a:r>
            <a:r>
              <a:rPr lang="en-US" sz="2000" dirty="0" err="1">
                <a:latin typeface="Arial" panose="020B0604020202020204" pitchFamily="34" charset="0"/>
                <a:cs typeface="Arial" panose="020B0604020202020204" pitchFamily="34" charset="0"/>
              </a:rPr>
              <a:t>mcleroy</a:t>
            </a:r>
            <a:r>
              <a:rPr lang="en-US" sz="2000" dirty="0">
                <a:latin typeface="Arial" panose="020B0604020202020204" pitchFamily="34" charset="0"/>
                <a:cs typeface="Arial" panose="020B0604020202020204" pitchFamily="34" charset="0"/>
              </a:rPr>
              <a:t> et al., 1988)</a:t>
            </a:r>
          </a:p>
        </p:txBody>
      </p:sp>
      <p:sp>
        <p:nvSpPr>
          <p:cNvPr id="7" name="Content Placeholder 6"/>
          <p:cNvSpPr>
            <a:spLocks noGrp="1"/>
          </p:cNvSpPr>
          <p:nvPr>
            <p:ph sz="quarter" idx="4"/>
          </p:nvPr>
        </p:nvSpPr>
        <p:spPr>
          <a:xfrm>
            <a:off x="5253080" y="2120113"/>
            <a:ext cx="5161369" cy="4434435"/>
          </a:xfrm>
          <a:solidFill>
            <a:schemeClr val="accent6">
              <a:lumMod val="20000"/>
              <a:lumOff val="80000"/>
            </a:schemeClr>
          </a:solidFill>
        </p:spPr>
        <p:txBody>
          <a:bodyPr>
            <a:normAutofit lnSpcReduction="10000"/>
          </a:bodyPr>
          <a:lstStyle/>
          <a:p>
            <a:pPr marL="45720" indent="0" algn="just">
              <a:buNone/>
            </a:pPr>
            <a:r>
              <a:rPr lang="en-US" dirty="0">
                <a:latin typeface="Arial" panose="020B0604020202020204" pitchFamily="34" charset="0"/>
                <a:cs typeface="Arial" panose="020B0604020202020204" pitchFamily="34" charset="0"/>
              </a:rPr>
              <a:t>Health shaped by multiple levels of influence: individual, interpersonal, community, organizational, and policy.(McLeroy et al., 1988)</a:t>
            </a:r>
          </a:p>
          <a:p>
            <a:pPr marL="45720" indent="0" algn="just">
              <a:buNone/>
            </a:pPr>
            <a:r>
              <a:rPr lang="en-US" dirty="0">
                <a:latin typeface="Arial" panose="020B0604020202020204" pitchFamily="34" charset="0"/>
                <a:cs typeface="Arial" panose="020B0604020202020204" pitchFamily="34" charset="0"/>
              </a:rPr>
              <a:t>Example : Applied in obesity and smoking prevention (e.g., UK anti-smoking laws + NHS stop-smoking services + school health education).</a:t>
            </a:r>
          </a:p>
          <a:p>
            <a:pPr marL="45720" indent="0" algn="just">
              <a:buNone/>
            </a:pPr>
            <a:r>
              <a:rPr lang="en-US" dirty="0">
                <a:latin typeface="Arial" panose="020B0604020202020204" pitchFamily="34" charset="0"/>
                <a:cs typeface="Arial" panose="020B0604020202020204" pitchFamily="34" charset="0"/>
              </a:rPr>
              <a:t>Strengths: Addresses wider social determinants. Useful for large-scale public health interventions.</a:t>
            </a:r>
          </a:p>
          <a:p>
            <a:pPr marL="45720" indent="0" algn="just">
              <a:buNone/>
            </a:pPr>
            <a:r>
              <a:rPr lang="en-US" dirty="0">
                <a:latin typeface="Arial" panose="020B0604020202020204" pitchFamily="34" charset="0"/>
                <a:cs typeface="Arial" panose="020B0604020202020204" pitchFamily="34" charset="0"/>
              </a:rPr>
              <a:t>Limitations: Complex to implement. Less practical for individual patient care.     (</a:t>
            </a:r>
            <a:r>
              <a:rPr lang="en-US" dirty="0" err="1">
                <a:latin typeface="Arial" panose="020B0604020202020204" pitchFamily="34" charset="0"/>
                <a:cs typeface="Arial" panose="020B0604020202020204" pitchFamily="34" charset="0"/>
              </a:rPr>
              <a:t>Sallis</a:t>
            </a:r>
            <a:r>
              <a:rPr lang="en-US" dirty="0">
                <a:latin typeface="Arial" panose="020B0604020202020204" pitchFamily="34" charset="0"/>
                <a:cs typeface="Arial" panose="020B0604020202020204" pitchFamily="34" charset="0"/>
              </a:rPr>
              <a:t> et al., 2015; Golden &amp; Earp, 2012)</a:t>
            </a:r>
          </a:p>
        </p:txBody>
      </p:sp>
      <p:pic>
        <p:nvPicPr>
          <p:cNvPr id="10" name="Picture 9"/>
          <p:cNvPicPr>
            <a:picLocks noChangeAspect="1"/>
          </p:cNvPicPr>
          <p:nvPr/>
        </p:nvPicPr>
        <p:blipFill>
          <a:blip r:embed="rId2"/>
          <a:stretch>
            <a:fillRect/>
          </a:stretch>
        </p:blipFill>
        <p:spPr>
          <a:xfrm>
            <a:off x="10519646" y="151235"/>
            <a:ext cx="1672353" cy="1629013"/>
          </a:xfrm>
          <a:prstGeom prst="rect">
            <a:avLst/>
          </a:prstGeom>
        </p:spPr>
      </p:pic>
      <p:pic>
        <p:nvPicPr>
          <p:cNvPr id="11" name="Picture 10"/>
          <p:cNvPicPr>
            <a:picLocks noChangeAspect="1"/>
          </p:cNvPicPr>
          <p:nvPr/>
        </p:nvPicPr>
        <p:blipFill>
          <a:blip r:embed="rId3"/>
          <a:stretch>
            <a:fillRect/>
          </a:stretch>
        </p:blipFill>
        <p:spPr>
          <a:xfrm>
            <a:off x="10519646" y="2255164"/>
            <a:ext cx="1672353" cy="1799172"/>
          </a:xfrm>
          <a:prstGeom prst="rect">
            <a:avLst/>
          </a:prstGeom>
        </p:spPr>
      </p:pic>
      <p:sp>
        <p:nvSpPr>
          <p:cNvPr id="5" name="Rectangle 4"/>
          <p:cNvSpPr/>
          <p:nvPr/>
        </p:nvSpPr>
        <p:spPr>
          <a:xfrm>
            <a:off x="10367574" y="4119300"/>
            <a:ext cx="2011564" cy="276999"/>
          </a:xfrm>
          <a:prstGeom prst="rect">
            <a:avLst/>
          </a:prstGeom>
        </p:spPr>
        <p:txBody>
          <a:bodyPr wrap="square">
            <a:spAutoFit/>
          </a:bodyPr>
          <a:lstStyle/>
          <a:p>
            <a:r>
              <a:rPr lang="en-US" sz="1200" dirty="0">
                <a:solidFill>
                  <a:schemeClr val="tx2"/>
                </a:solidFill>
                <a:latin typeface="Arial" panose="020B0604020202020204" pitchFamily="34" charset="0"/>
                <a:cs typeface="Arial" panose="020B0604020202020204" pitchFamily="34" charset="0"/>
              </a:rPr>
              <a:t>McLeroy et al. (1988)</a:t>
            </a:r>
          </a:p>
        </p:txBody>
      </p:sp>
      <p:sp>
        <p:nvSpPr>
          <p:cNvPr id="8" name="Rectangle 7"/>
          <p:cNvSpPr/>
          <p:nvPr/>
        </p:nvSpPr>
        <p:spPr>
          <a:xfrm>
            <a:off x="10414450" y="1913201"/>
            <a:ext cx="1917812" cy="276999"/>
          </a:xfrm>
          <a:prstGeom prst="rect">
            <a:avLst/>
          </a:prstGeom>
        </p:spPr>
        <p:txBody>
          <a:bodyPr wrap="square">
            <a:spAutoFit/>
          </a:bodyPr>
          <a:lstStyle/>
          <a:p>
            <a:r>
              <a:rPr lang="en-US" sz="1200" dirty="0">
                <a:solidFill>
                  <a:schemeClr val="tx2"/>
                </a:solidFill>
                <a:latin typeface="Arial" panose="020B0604020202020204" pitchFamily="34" charset="0"/>
                <a:cs typeface="Arial" panose="020B0604020202020204" pitchFamily="34" charset="0"/>
              </a:rPr>
              <a:t>(</a:t>
            </a:r>
            <a:r>
              <a:rPr lang="en-US" sz="1200" dirty="0" err="1">
                <a:solidFill>
                  <a:schemeClr val="tx2"/>
                </a:solidFill>
                <a:latin typeface="Arial" panose="020B0604020202020204" pitchFamily="34" charset="0"/>
                <a:cs typeface="Arial" panose="020B0604020202020204" pitchFamily="34" charset="0"/>
              </a:rPr>
              <a:t>Brookbush</a:t>
            </a:r>
            <a:r>
              <a:rPr lang="en-US" sz="1200" dirty="0">
                <a:solidFill>
                  <a:schemeClr val="tx2"/>
                </a:solidFill>
                <a:latin typeface="Arial" panose="020B0604020202020204" pitchFamily="34" charset="0"/>
                <a:cs typeface="Arial" panose="020B0604020202020204" pitchFamily="34" charset="0"/>
              </a:rPr>
              <a:t> Institute)</a:t>
            </a:r>
          </a:p>
        </p:txBody>
      </p:sp>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457200"/>
            <a:ext cx="9144000" cy="586673"/>
          </a:xfrm>
          <a:solidFill>
            <a:schemeClr val="bg1"/>
          </a:solidFill>
        </p:spPr>
        <p:txBody>
          <a:bodyPr>
            <a:normAutofit/>
          </a:bodyPr>
          <a:lstStyle/>
          <a:p>
            <a:r>
              <a:rPr lang="en-US" sz="2800" dirty="0">
                <a:latin typeface="Arial" panose="020B0604020202020204" pitchFamily="34" charset="0"/>
                <a:cs typeface="Arial" panose="020B0604020202020204" pitchFamily="34" charset="0"/>
              </a:rPr>
              <a:t>Health Belief Model (HBM)</a:t>
            </a:r>
          </a:p>
        </p:txBody>
      </p:sp>
      <p:sp>
        <p:nvSpPr>
          <p:cNvPr id="3" name="Content Placeholder 2"/>
          <p:cNvSpPr>
            <a:spLocks noGrp="1"/>
          </p:cNvSpPr>
          <p:nvPr>
            <p:ph idx="1"/>
          </p:nvPr>
        </p:nvSpPr>
        <p:spPr>
          <a:xfrm>
            <a:off x="194209" y="1714500"/>
            <a:ext cx="7752170" cy="4457700"/>
          </a:xfrm>
          <a:solidFill>
            <a:schemeClr val="accent5">
              <a:lumMod val="20000"/>
              <a:lumOff val="80000"/>
            </a:schemeClr>
          </a:solidFill>
          <a:ln>
            <a:solidFill>
              <a:schemeClr val="accent5">
                <a:lumMod val="20000"/>
                <a:lumOff val="80000"/>
              </a:schemeClr>
            </a:solidFill>
          </a:ln>
        </p:spPr>
        <p:txBody>
          <a:bodyPr>
            <a:normAutofit fontScale="77500" lnSpcReduction="20000"/>
          </a:bodyPr>
          <a:lstStyle/>
          <a:p>
            <a:pPr algn="just"/>
            <a:r>
              <a:rPr lang="en-US" dirty="0">
                <a:latin typeface="Arial" panose="020B0604020202020204" pitchFamily="34" charset="0"/>
                <a:cs typeface="Arial" panose="020B0604020202020204" pitchFamily="34" charset="0"/>
              </a:rPr>
              <a:t>A psychological model explaining why people engage (or not) in health behaviors.</a:t>
            </a:r>
          </a:p>
          <a:p>
            <a:pPr algn="just"/>
            <a:r>
              <a:rPr lang="en-US" dirty="0">
                <a:latin typeface="Arial" panose="020B0604020202020204" pitchFamily="34" charset="0"/>
                <a:cs typeface="Arial" panose="020B0604020202020204" pitchFamily="34" charset="0"/>
              </a:rPr>
              <a:t>Developed in the 1950s by social psychologists (Rosenstock, 1974; Janz &amp; Becker, 1984).</a:t>
            </a:r>
          </a:p>
          <a:p>
            <a:pPr algn="just"/>
            <a:r>
              <a:rPr lang="en-US" dirty="0">
                <a:latin typeface="Arial" panose="020B0604020202020204" pitchFamily="34" charset="0"/>
                <a:cs typeface="Arial" panose="020B0604020202020204" pitchFamily="34" charset="0"/>
              </a:rPr>
              <a:t>Focus: people’s beliefs about health risks and benefits influence their actions.</a:t>
            </a:r>
          </a:p>
          <a:p>
            <a:pPr algn="just"/>
            <a:r>
              <a:rPr lang="en-US" b="1" dirty="0">
                <a:latin typeface="Arial" panose="020B0604020202020204" pitchFamily="34" charset="0"/>
                <a:cs typeface="Arial" panose="020B0604020202020204" pitchFamily="34" charset="0"/>
              </a:rPr>
              <a:t>Core Components:</a:t>
            </a:r>
            <a:endParaRPr lang="en-US" dirty="0">
              <a:latin typeface="Arial" panose="020B0604020202020204" pitchFamily="34" charset="0"/>
              <a:cs typeface="Arial" panose="020B0604020202020204" pitchFamily="34" charset="0"/>
            </a:endParaRPr>
          </a:p>
          <a:p>
            <a:pPr algn="just"/>
            <a:r>
              <a:rPr lang="en-US" b="1" dirty="0">
                <a:latin typeface="Arial" panose="020B0604020202020204" pitchFamily="34" charset="0"/>
                <a:cs typeface="Arial" panose="020B0604020202020204" pitchFamily="34" charset="0"/>
              </a:rPr>
              <a:t>Perceived Susceptibility</a:t>
            </a:r>
            <a:r>
              <a:rPr lang="en-US" dirty="0">
                <a:latin typeface="Arial" panose="020B0604020202020204" pitchFamily="34" charset="0"/>
                <a:cs typeface="Arial" panose="020B0604020202020204" pitchFamily="34" charset="0"/>
              </a:rPr>
              <a:t> – belief about risk of illness.</a:t>
            </a:r>
          </a:p>
          <a:p>
            <a:pPr algn="just"/>
            <a:r>
              <a:rPr lang="en-US" b="1" dirty="0">
                <a:latin typeface="Arial" panose="020B0604020202020204" pitchFamily="34" charset="0"/>
                <a:cs typeface="Arial" panose="020B0604020202020204" pitchFamily="34" charset="0"/>
              </a:rPr>
              <a:t>Perceived Severity</a:t>
            </a:r>
            <a:r>
              <a:rPr lang="en-US" dirty="0">
                <a:latin typeface="Arial" panose="020B0604020202020204" pitchFamily="34" charset="0"/>
                <a:cs typeface="Arial" panose="020B0604020202020204" pitchFamily="34" charset="0"/>
              </a:rPr>
              <a:t> – belief about seriousness of illness/impact.</a:t>
            </a:r>
          </a:p>
          <a:p>
            <a:pPr algn="just"/>
            <a:r>
              <a:rPr lang="en-US" b="1" dirty="0">
                <a:latin typeface="Arial" panose="020B0604020202020204" pitchFamily="34" charset="0"/>
                <a:cs typeface="Arial" panose="020B0604020202020204" pitchFamily="34" charset="0"/>
              </a:rPr>
              <a:t>Perceived Benefits</a:t>
            </a:r>
            <a:r>
              <a:rPr lang="en-US" dirty="0">
                <a:latin typeface="Arial" panose="020B0604020202020204" pitchFamily="34" charset="0"/>
                <a:cs typeface="Arial" panose="020B0604020202020204" pitchFamily="34" charset="0"/>
              </a:rPr>
              <a:t> – belief in effectiveness of behavior change.</a:t>
            </a:r>
          </a:p>
          <a:p>
            <a:pPr algn="just"/>
            <a:r>
              <a:rPr lang="en-US" b="1" dirty="0">
                <a:latin typeface="Arial" panose="020B0604020202020204" pitchFamily="34" charset="0"/>
                <a:cs typeface="Arial" panose="020B0604020202020204" pitchFamily="34" charset="0"/>
              </a:rPr>
              <a:t>Perceived Barriers</a:t>
            </a:r>
            <a:r>
              <a:rPr lang="en-US" dirty="0">
                <a:latin typeface="Arial" panose="020B0604020202020204" pitchFamily="34" charset="0"/>
                <a:cs typeface="Arial" panose="020B0604020202020204" pitchFamily="34" charset="0"/>
              </a:rPr>
              <a:t> – obstacles to action (time, cost, fear).</a:t>
            </a:r>
          </a:p>
          <a:p>
            <a:pPr algn="just"/>
            <a:r>
              <a:rPr lang="en-US" b="1" dirty="0">
                <a:latin typeface="Arial" panose="020B0604020202020204" pitchFamily="34" charset="0"/>
                <a:cs typeface="Arial" panose="020B0604020202020204" pitchFamily="34" charset="0"/>
              </a:rPr>
              <a:t>Cues to Action</a:t>
            </a:r>
            <a:r>
              <a:rPr lang="en-US" dirty="0">
                <a:latin typeface="Arial" panose="020B0604020202020204" pitchFamily="34" charset="0"/>
                <a:cs typeface="Arial" panose="020B0604020202020204" pitchFamily="34" charset="0"/>
              </a:rPr>
              <a:t> – triggers (campaigns, GP advice, reminders).</a:t>
            </a:r>
          </a:p>
          <a:p>
            <a:pPr algn="just"/>
            <a:r>
              <a:rPr lang="en-US" b="1" dirty="0">
                <a:latin typeface="Arial" panose="020B0604020202020204" pitchFamily="34" charset="0"/>
                <a:cs typeface="Arial" panose="020B0604020202020204" pitchFamily="34" charset="0"/>
              </a:rPr>
              <a:t>Self-Efficacy</a:t>
            </a:r>
            <a:r>
              <a:rPr lang="en-US" dirty="0">
                <a:latin typeface="Arial" panose="020B0604020202020204" pitchFamily="34" charset="0"/>
                <a:cs typeface="Arial" panose="020B0604020202020204" pitchFamily="34" charset="0"/>
              </a:rPr>
              <a:t> – confidence in ability to change.</a:t>
            </a:r>
            <a:br>
              <a:rPr lang="en-US" dirty="0">
                <a:latin typeface="Arial" panose="020B0604020202020204" pitchFamily="34" charset="0"/>
                <a:cs typeface="Arial" panose="020B0604020202020204" pitchFamily="34" charset="0"/>
              </a:rPr>
            </a:br>
            <a:r>
              <a:rPr lang="en-US" i="1" dirty="0">
                <a:latin typeface="Arial" panose="020B0604020202020204" pitchFamily="34" charset="0"/>
                <a:cs typeface="Arial" panose="020B0604020202020204" pitchFamily="34" charset="0"/>
              </a:rPr>
              <a:t>(Rosenstock, 1974; Glanz et al., 2015)</a:t>
            </a:r>
            <a:endParaRPr lang="en-US" dirty="0">
              <a:latin typeface="Arial" panose="020B0604020202020204" pitchFamily="34" charset="0"/>
              <a:cs typeface="Arial" panose="020B0604020202020204" pitchFamily="34" charset="0"/>
            </a:endParaRPr>
          </a:p>
          <a:p>
            <a:endParaRPr lang="en-US" dirty="0"/>
          </a:p>
        </p:txBody>
      </p:sp>
      <p:sp>
        <p:nvSpPr>
          <p:cNvPr id="5" name="TextBox 4"/>
          <p:cNvSpPr txBox="1"/>
          <p:nvPr/>
        </p:nvSpPr>
        <p:spPr>
          <a:xfrm flipH="1">
            <a:off x="8164864" y="4661012"/>
            <a:ext cx="4027125" cy="1323439"/>
          </a:xfrm>
          <a:prstGeom prst="rect">
            <a:avLst/>
          </a:prstGeom>
          <a:solidFill>
            <a:schemeClr val="accent5">
              <a:lumMod val="20000"/>
              <a:lumOff val="80000"/>
            </a:schemeClr>
          </a:solidFill>
        </p:spPr>
        <p:txBody>
          <a:bodyPr wrap="square" rtlCol="0">
            <a:spAutoFit/>
          </a:bodyPr>
          <a:lstStyle/>
          <a:p>
            <a:r>
              <a:rPr lang="en-US" sz="1600" b="1" dirty="0">
                <a:latin typeface="Arial" panose="020B0604020202020204" pitchFamily="34" charset="0"/>
                <a:cs typeface="Arial" panose="020B0604020202020204" pitchFamily="34" charset="0"/>
              </a:rPr>
              <a:t>Strengths</a:t>
            </a:r>
            <a:r>
              <a:rPr lang="en-US" sz="1600" dirty="0">
                <a:latin typeface="Arial" panose="020B0604020202020204" pitchFamily="34" charset="0"/>
                <a:cs typeface="Arial" panose="020B0604020202020204" pitchFamily="34" charset="0"/>
              </a:rPr>
              <a:t>: Simple, widely used. Good for prevention.</a:t>
            </a:r>
          </a:p>
          <a:p>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Limitations</a:t>
            </a:r>
            <a:r>
              <a:rPr lang="en-US" sz="1600" dirty="0">
                <a:latin typeface="Arial" panose="020B0604020202020204" pitchFamily="34" charset="0"/>
                <a:cs typeface="Arial" panose="020B0604020202020204" pitchFamily="34" charset="0"/>
              </a:rPr>
              <a:t>: Ignores social factors. Assumes rational choices.(Jones et al., 2015; Carpenter, 2010)</a:t>
            </a:r>
          </a:p>
        </p:txBody>
      </p:sp>
      <p:pic>
        <p:nvPicPr>
          <p:cNvPr id="6" name="Picture 5"/>
          <p:cNvPicPr>
            <a:picLocks noChangeAspect="1"/>
          </p:cNvPicPr>
          <p:nvPr/>
        </p:nvPicPr>
        <p:blipFill>
          <a:blip r:embed="rId2"/>
          <a:stretch>
            <a:fillRect/>
          </a:stretch>
        </p:blipFill>
        <p:spPr>
          <a:xfrm>
            <a:off x="8164865" y="76392"/>
            <a:ext cx="3865926" cy="3645943"/>
          </a:xfrm>
          <a:prstGeom prst="rect">
            <a:avLst/>
          </a:prstGeom>
        </p:spPr>
      </p:pic>
      <p:sp>
        <p:nvSpPr>
          <p:cNvPr id="7" name="TextBox 6"/>
          <p:cNvSpPr txBox="1"/>
          <p:nvPr/>
        </p:nvSpPr>
        <p:spPr>
          <a:xfrm>
            <a:off x="8933607" y="4021742"/>
            <a:ext cx="2985961" cy="369332"/>
          </a:xfrm>
          <a:prstGeom prst="rect">
            <a:avLst/>
          </a:prstGeom>
          <a:noFill/>
        </p:spPr>
        <p:txBody>
          <a:bodyPr wrap="square" rtlCol="0">
            <a:spAutoFit/>
          </a:bodyPr>
          <a:lstStyle/>
          <a:p>
            <a:r>
              <a:rPr lang="en-US" dirty="0"/>
              <a:t>(</a:t>
            </a:r>
            <a:r>
              <a:rPr lang="en-US" dirty="0">
                <a:latin typeface="Arial" panose="020B0604020202020204" pitchFamily="34" charset="0"/>
                <a:cs typeface="Arial" panose="020B0604020202020204" pitchFamily="34" charset="0"/>
              </a:rPr>
              <a:t>Rimer &amp; Glanz, 2005)</a:t>
            </a:r>
          </a:p>
        </p:txBody>
      </p:sp>
    </p:spTree>
    <p:extLst>
      <p:ext uri="{BB962C8B-B14F-4D97-AF65-F5344CB8AC3E}">
        <p14:creationId xmlns:p14="http://schemas.microsoft.com/office/powerpoint/2010/main" val="1592615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379" y="-117334"/>
            <a:ext cx="9144000" cy="1143000"/>
          </a:xfrm>
        </p:spPr>
        <p:txBody>
          <a:bodyPr>
            <a:normAutofit/>
          </a:bodyPr>
          <a:lstStyle/>
          <a:p>
            <a:r>
              <a:rPr lang="en-US" sz="2800" dirty="0">
                <a:latin typeface="Arial" panose="020B0604020202020204" pitchFamily="34" charset="0"/>
                <a:cs typeface="Arial" panose="020B0604020202020204" pitchFamily="34" charset="0"/>
              </a:rPr>
              <a:t>Case studies</a:t>
            </a:r>
          </a:p>
        </p:txBody>
      </p:sp>
      <p:sp>
        <p:nvSpPr>
          <p:cNvPr id="4" name="Text Placeholder 3"/>
          <p:cNvSpPr>
            <a:spLocks noGrp="1"/>
          </p:cNvSpPr>
          <p:nvPr>
            <p:ph type="body" idx="1"/>
          </p:nvPr>
        </p:nvSpPr>
        <p:spPr>
          <a:xfrm>
            <a:off x="326379" y="1465214"/>
            <a:ext cx="5699517" cy="849107"/>
          </a:xfrm>
        </p:spPr>
        <p:txBody>
          <a:bodyPr/>
          <a:lstStyle/>
          <a:p>
            <a:r>
              <a:rPr lang="en-US" dirty="0">
                <a:latin typeface="Arial" panose="020B0604020202020204" pitchFamily="34" charset="0"/>
                <a:cs typeface="Arial" panose="020B0604020202020204" pitchFamily="34" charset="0"/>
              </a:rPr>
              <a:t>01: Make Every Contact Count (MECC)</a:t>
            </a:r>
          </a:p>
        </p:txBody>
      </p:sp>
      <p:sp>
        <p:nvSpPr>
          <p:cNvPr id="3" name="Content Placeholder 2"/>
          <p:cNvSpPr>
            <a:spLocks noGrp="1"/>
          </p:cNvSpPr>
          <p:nvPr>
            <p:ph sz="half" idx="2"/>
          </p:nvPr>
        </p:nvSpPr>
        <p:spPr>
          <a:xfrm>
            <a:off x="226577" y="2481943"/>
            <a:ext cx="5799319" cy="3690257"/>
          </a:xfrm>
        </p:spPr>
        <p:txBody>
          <a:bodyPr>
            <a:noAutofit/>
          </a:bodyPr>
          <a:lstStyle/>
          <a:p>
            <a:pPr algn="just"/>
            <a:r>
              <a:rPr lang="en-US" sz="1800" dirty="0">
                <a:latin typeface="Arial" panose="020B0604020202020204" pitchFamily="34" charset="0"/>
                <a:cs typeface="Arial" panose="020B0604020202020204" pitchFamily="34" charset="0"/>
              </a:rPr>
              <a:t>NHS initiative: staff use routine appointments to give lifestyle advice.</a:t>
            </a:r>
          </a:p>
          <a:p>
            <a:pPr algn="just"/>
            <a:r>
              <a:rPr lang="en-US" sz="1800" dirty="0">
                <a:latin typeface="Arial" panose="020B0604020202020204" pitchFamily="34" charset="0"/>
                <a:cs typeface="Arial" panose="020B0604020202020204" pitchFamily="34" charset="0"/>
              </a:rPr>
              <a:t>Cues to Action: GP or nurse prompts brief conversation.</a:t>
            </a:r>
          </a:p>
          <a:p>
            <a:pPr algn="just"/>
            <a:r>
              <a:rPr lang="en-US" sz="1800" dirty="0">
                <a:latin typeface="Arial" panose="020B0604020202020204" pitchFamily="34" charset="0"/>
                <a:cs typeface="Arial" panose="020B0604020202020204" pitchFamily="34" charset="0"/>
              </a:rPr>
              <a:t>Perceived Benefits: Raises awareness of benefits of small lifestyle changes.</a:t>
            </a:r>
          </a:p>
          <a:p>
            <a:pPr algn="just"/>
            <a:r>
              <a:rPr lang="en-US" sz="1800" dirty="0">
                <a:latin typeface="Arial" panose="020B0604020202020204" pitchFamily="34" charset="0"/>
                <a:cs typeface="Arial" panose="020B0604020202020204" pitchFamily="34" charset="0"/>
              </a:rPr>
              <a:t>Perceived Barriers: Advice is free, quick, embedded into care.</a:t>
            </a:r>
          </a:p>
          <a:p>
            <a:pPr algn="just"/>
            <a:r>
              <a:rPr lang="en-US" sz="1800" dirty="0">
                <a:latin typeface="Arial" panose="020B0604020202020204" pitchFamily="34" charset="0"/>
                <a:cs typeface="Arial" panose="020B0604020202020204" pitchFamily="34" charset="0"/>
              </a:rPr>
              <a:t>Self-Efficacy: Encourages patients to believe they can make small changes.(Hunter et al., 2019)</a:t>
            </a:r>
          </a:p>
        </p:txBody>
      </p:sp>
      <p:sp>
        <p:nvSpPr>
          <p:cNvPr id="5" name="Text Placeholder 4"/>
          <p:cNvSpPr>
            <a:spLocks noGrp="1"/>
          </p:cNvSpPr>
          <p:nvPr>
            <p:ph type="body" sz="quarter" idx="3"/>
          </p:nvPr>
        </p:nvSpPr>
        <p:spPr>
          <a:xfrm>
            <a:off x="6325947" y="1569854"/>
            <a:ext cx="5723093" cy="744467"/>
          </a:xfrm>
        </p:spPr>
        <p:txBody>
          <a:bodyPr/>
          <a:lstStyle/>
          <a:p>
            <a:r>
              <a:rPr lang="en-US" dirty="0">
                <a:latin typeface="Arial" panose="020B0604020202020204" pitchFamily="34" charset="0"/>
                <a:cs typeface="Arial" panose="020B0604020202020204" pitchFamily="34" charset="0"/>
              </a:rPr>
              <a:t>02: Change4Life Campaign</a:t>
            </a:r>
          </a:p>
        </p:txBody>
      </p:sp>
      <p:sp>
        <p:nvSpPr>
          <p:cNvPr id="6" name="Content Placeholder 5"/>
          <p:cNvSpPr>
            <a:spLocks noGrp="1"/>
          </p:cNvSpPr>
          <p:nvPr>
            <p:ph sz="quarter" idx="4"/>
          </p:nvPr>
        </p:nvSpPr>
        <p:spPr>
          <a:xfrm>
            <a:off x="6172200" y="2481943"/>
            <a:ext cx="5690724" cy="3690257"/>
          </a:xfrm>
        </p:spPr>
        <p:txBody>
          <a:bodyPr>
            <a:normAutofit fontScale="92500" lnSpcReduction="10000"/>
          </a:bodyPr>
          <a:lstStyle/>
          <a:p>
            <a:pPr algn="just"/>
            <a:r>
              <a:rPr lang="en-US" dirty="0">
                <a:latin typeface="Arial" panose="020B0604020202020204" pitchFamily="34" charset="0"/>
                <a:cs typeface="Arial" panose="020B0604020202020204" pitchFamily="34" charset="0"/>
              </a:rPr>
              <a:t>Public health campaign addressing childhood obesity.</a:t>
            </a:r>
          </a:p>
          <a:p>
            <a:pPr algn="just"/>
            <a:r>
              <a:rPr lang="en-US" dirty="0">
                <a:latin typeface="Arial" panose="020B0604020202020204" pitchFamily="34" charset="0"/>
                <a:cs typeface="Arial" panose="020B0604020202020204" pitchFamily="34" charset="0"/>
              </a:rPr>
              <a:t>Perceived Susceptibility &amp; Severity: Highlights risks of obesity for long-term diseases.</a:t>
            </a:r>
          </a:p>
          <a:p>
            <a:pPr algn="just"/>
            <a:r>
              <a:rPr lang="en-US" dirty="0">
                <a:latin typeface="Arial" panose="020B0604020202020204" pitchFamily="34" charset="0"/>
                <a:cs typeface="Arial" panose="020B0604020202020204" pitchFamily="34" charset="0"/>
              </a:rPr>
              <a:t>Cues to Action: TV adverts, apps, school packs, meal swaps.</a:t>
            </a:r>
          </a:p>
          <a:p>
            <a:pPr algn="just"/>
            <a:r>
              <a:rPr lang="en-US" dirty="0">
                <a:latin typeface="Arial" panose="020B0604020202020204" pitchFamily="34" charset="0"/>
                <a:cs typeface="Arial" panose="020B0604020202020204" pitchFamily="34" charset="0"/>
              </a:rPr>
              <a:t>Perceived Benefits: Emphasizes healthier food and active play.</a:t>
            </a:r>
          </a:p>
          <a:p>
            <a:pPr algn="just"/>
            <a:r>
              <a:rPr lang="en-US" dirty="0">
                <a:latin typeface="Arial" panose="020B0604020202020204" pitchFamily="34" charset="0"/>
                <a:cs typeface="Arial" panose="020B0604020202020204" pitchFamily="34" charset="0"/>
              </a:rPr>
              <a:t>Self-Efficacy: Provides practical tips and family-friendly resources.(Griffiths et al., 2018; Boles et al., 2014)</a:t>
            </a:r>
          </a:p>
        </p:txBody>
      </p:sp>
    </p:spTree>
    <p:extLst>
      <p:ext uri="{BB962C8B-B14F-4D97-AF65-F5344CB8AC3E}">
        <p14:creationId xmlns:p14="http://schemas.microsoft.com/office/powerpoint/2010/main" val="2409558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875"/>
            <a:ext cx="10061097" cy="797066"/>
          </a:xfrm>
          <a:solidFill>
            <a:schemeClr val="bg1"/>
          </a:solidFill>
        </p:spPr>
        <p:txBody>
          <a:bodyPr/>
          <a:lstStyle/>
          <a:p>
            <a:r>
              <a:rPr lang="en-US" b="1" dirty="0"/>
              <a:t>   </a:t>
            </a:r>
            <a:r>
              <a:rPr lang="en-US" sz="2800" dirty="0">
                <a:solidFill>
                  <a:schemeClr val="accent1"/>
                </a:solidFill>
                <a:latin typeface="Arial" panose="020B0604020202020204" pitchFamily="34" charset="0"/>
                <a:cs typeface="Arial" panose="020B0604020202020204" pitchFamily="34" charset="0"/>
              </a:rPr>
              <a:t>Policy and governance</a:t>
            </a:r>
          </a:p>
        </p:txBody>
      </p:sp>
      <p:sp>
        <p:nvSpPr>
          <p:cNvPr id="6" name="Content Placeholder 5"/>
          <p:cNvSpPr>
            <a:spLocks noGrp="1"/>
          </p:cNvSpPr>
          <p:nvPr>
            <p:ph idx="1"/>
          </p:nvPr>
        </p:nvSpPr>
        <p:spPr>
          <a:xfrm>
            <a:off x="161841" y="1165253"/>
            <a:ext cx="11304573" cy="5006948"/>
          </a:xfrm>
        </p:spPr>
        <p:txBody>
          <a:bodyPr>
            <a:normAutofit lnSpcReduction="10000"/>
          </a:bodyPr>
          <a:lstStyle/>
          <a:p>
            <a:pPr marL="45720" indent="0" algn="just">
              <a:buNone/>
            </a:pPr>
            <a:r>
              <a:rPr lang="en-US" b="1" dirty="0">
                <a:latin typeface="Arial" panose="020B0604020202020204" pitchFamily="34" charset="0"/>
                <a:cs typeface="Arial" panose="020B0604020202020204" pitchFamily="34" charset="0"/>
              </a:rPr>
              <a:t>International Frameworks</a:t>
            </a:r>
          </a:p>
          <a:p>
            <a:pPr algn="just"/>
            <a:r>
              <a:rPr lang="en-US" dirty="0">
                <a:latin typeface="Arial" panose="020B0604020202020204" pitchFamily="34" charset="0"/>
                <a:cs typeface="Arial" panose="020B0604020202020204" pitchFamily="34" charset="0"/>
              </a:rPr>
              <a:t>WHO Health in All Policies (HiAP): Promotes cross-sector action — e.g., housing and transport policy integrated into health planning (WHO, 2014).</a:t>
            </a:r>
          </a:p>
          <a:p>
            <a:pPr algn="just"/>
            <a:r>
              <a:rPr lang="en-US" dirty="0">
                <a:latin typeface="Arial" panose="020B0604020202020204" pitchFamily="34" charset="0"/>
                <a:cs typeface="Arial" panose="020B0604020202020204" pitchFamily="34" charset="0"/>
              </a:rPr>
              <a:t>SDG 3 (UN, 2015): Drives UK commitment to prevention and universal access.</a:t>
            </a:r>
          </a:p>
          <a:p>
            <a:pPr marL="45720" indent="0" algn="just">
              <a:buNone/>
            </a:pPr>
            <a:r>
              <a:rPr lang="en-US" b="1" dirty="0">
                <a:latin typeface="Arial" panose="020B0604020202020204" pitchFamily="34" charset="0"/>
                <a:cs typeface="Arial" panose="020B0604020202020204" pitchFamily="34" charset="0"/>
              </a:rPr>
              <a:t>National Frameworks &amp; Legislation</a:t>
            </a:r>
          </a:p>
          <a:p>
            <a:pPr algn="just"/>
            <a:r>
              <a:rPr lang="en-US" dirty="0">
                <a:latin typeface="Arial" panose="020B0604020202020204" pitchFamily="34" charset="0"/>
                <a:cs typeface="Arial" panose="020B0604020202020204" pitchFamily="34" charset="0"/>
              </a:rPr>
              <a:t>NHS Long Term Plan (2019): Shift toward prevention, early detection, and reducing inequalities. Impact: Expanded programs like Diabetes Prevention &amp; cancer screening. (NHS England, 2019).</a:t>
            </a:r>
          </a:p>
          <a:p>
            <a:pPr algn="just"/>
            <a:r>
              <a:rPr lang="en-US" dirty="0">
                <a:latin typeface="Arial" panose="020B0604020202020204" pitchFamily="34" charset="0"/>
                <a:cs typeface="Arial" panose="020B0604020202020204" pitchFamily="34" charset="0"/>
              </a:rPr>
              <a:t>Health &amp; Social Care Act (2012): Introduced competition and patient choice. Impact: Increased accountability but also fragmentation and inequalities in access. (DHSC, 2012; Alderwick &amp; Dixon, 2019).</a:t>
            </a:r>
          </a:p>
          <a:p>
            <a:pPr algn="just"/>
            <a:r>
              <a:rPr lang="en-US" dirty="0">
                <a:latin typeface="Arial" panose="020B0604020202020204" pitchFamily="34" charset="0"/>
                <a:cs typeface="Arial" panose="020B0604020202020204" pitchFamily="34" charset="0"/>
              </a:rPr>
              <a:t>Integration White Paper (2022): Formalizes Integrated Care Systems. Impact: Stronger coordination across NHS, local councils, and social care, improving continuity of care. (DHSC, 2022).</a:t>
            </a:r>
          </a:p>
        </p:txBody>
      </p:sp>
    </p:spTree>
    <p:extLst>
      <p:ext uri="{BB962C8B-B14F-4D97-AF65-F5344CB8AC3E}">
        <p14:creationId xmlns:p14="http://schemas.microsoft.com/office/powerpoint/2010/main" val="87896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9" y="457200"/>
            <a:ext cx="9707745" cy="1143000"/>
          </a:xfrm>
        </p:spPr>
        <p:txBody>
          <a:bodyPr>
            <a:normAutofit/>
          </a:bodyPr>
          <a:lstStyle/>
          <a:p>
            <a:r>
              <a:rPr lang="en-US" sz="2800" dirty="0">
                <a:latin typeface="Arial" panose="020B0604020202020204" pitchFamily="34" charset="0"/>
                <a:cs typeface="Arial" panose="020B0604020202020204" pitchFamily="34" charset="0"/>
              </a:rPr>
              <a:t>Equity &amp; Access in UK Health and Social Care</a:t>
            </a:r>
          </a:p>
        </p:txBody>
      </p:sp>
      <p:sp>
        <p:nvSpPr>
          <p:cNvPr id="3" name="Content Placeholder 2"/>
          <p:cNvSpPr>
            <a:spLocks noGrp="1"/>
          </p:cNvSpPr>
          <p:nvPr>
            <p:ph idx="1"/>
          </p:nvPr>
        </p:nvSpPr>
        <p:spPr>
          <a:xfrm>
            <a:off x="1588736" y="2400300"/>
            <a:ext cx="9144000" cy="4457700"/>
          </a:xfrm>
        </p:spPr>
        <p:txBody>
          <a:bodyPr/>
          <a:lstStyle/>
          <a:p>
            <a:pPr algn="just"/>
            <a:r>
              <a:rPr lang="en-US" b="1" dirty="0">
                <a:latin typeface="Arial" panose="020B0604020202020204" pitchFamily="34" charset="0"/>
                <a:cs typeface="Arial" panose="020B0604020202020204" pitchFamily="34" charset="0"/>
              </a:rPr>
              <a:t>Health inequalities</a:t>
            </a:r>
            <a:r>
              <a:rPr lang="en-US" dirty="0">
                <a:latin typeface="Arial" panose="020B0604020202020204" pitchFamily="34" charset="0"/>
                <a:cs typeface="Arial" panose="020B0604020202020204" pitchFamily="34" charset="0"/>
              </a:rPr>
              <a:t> persist across income, ethnicity, and geography (Marmot et al., 2020).</a:t>
            </a:r>
          </a:p>
          <a:p>
            <a:pPr algn="just"/>
            <a:r>
              <a:rPr lang="en-US" b="1" dirty="0">
                <a:latin typeface="Arial" panose="020B0604020202020204" pitchFamily="34" charset="0"/>
                <a:cs typeface="Arial" panose="020B0604020202020204" pitchFamily="34" charset="0"/>
              </a:rPr>
              <a:t>Digital exclusion</a:t>
            </a:r>
            <a:r>
              <a:rPr lang="en-US" dirty="0">
                <a:latin typeface="Arial" panose="020B0604020202020204" pitchFamily="34" charset="0"/>
                <a:cs typeface="Arial" panose="020B0604020202020204" pitchFamily="34" charset="0"/>
              </a:rPr>
              <a:t> risks widening health gaps as services shift online (</a:t>
            </a:r>
            <a:r>
              <a:rPr lang="en-US" dirty="0" err="1">
                <a:latin typeface="Arial" panose="020B0604020202020204" pitchFamily="34" charset="0"/>
                <a:cs typeface="Arial" panose="020B0604020202020204" pitchFamily="34" charset="0"/>
              </a:rPr>
              <a:t>Farre</a:t>
            </a:r>
            <a:r>
              <a:rPr lang="en-US" dirty="0">
                <a:latin typeface="Arial" panose="020B0604020202020204" pitchFamily="34" charset="0"/>
                <a:cs typeface="Arial" panose="020B0604020202020204" pitchFamily="34" charset="0"/>
              </a:rPr>
              <a:t> et al., 2023).</a:t>
            </a:r>
          </a:p>
          <a:p>
            <a:pPr algn="just"/>
            <a:r>
              <a:rPr lang="en-US" b="1" dirty="0">
                <a:latin typeface="Arial" panose="020B0604020202020204" pitchFamily="34" charset="0"/>
                <a:cs typeface="Arial" panose="020B0604020202020204" pitchFamily="34" charset="0"/>
              </a:rPr>
              <a:t>Social determinants</a:t>
            </a:r>
            <a:r>
              <a:rPr lang="en-US" dirty="0">
                <a:latin typeface="Arial" panose="020B0604020202020204" pitchFamily="34" charset="0"/>
                <a:cs typeface="Arial" panose="020B0604020202020204" pitchFamily="34" charset="0"/>
              </a:rPr>
              <a:t> — housing, employment, education — remain major barriers to equitable care (van Druten et al., 2022).</a:t>
            </a:r>
          </a:p>
          <a:p>
            <a:pPr algn="just"/>
            <a:r>
              <a:rPr lang="en-US" b="1" dirty="0">
                <a:latin typeface="Arial" panose="020B0604020202020204" pitchFamily="34" charset="0"/>
                <a:cs typeface="Arial" panose="020B0604020202020204" pitchFamily="34" charset="0"/>
              </a:rPr>
              <a:t>Equity-focused approaches</a:t>
            </a:r>
            <a:r>
              <a:rPr lang="en-US" dirty="0">
                <a:latin typeface="Arial" panose="020B0604020202020204" pitchFamily="34" charset="0"/>
                <a:cs typeface="Arial" panose="020B0604020202020204" pitchFamily="34" charset="0"/>
              </a:rPr>
              <a:t> needed to ensure sustainability in prevention and service delivery (Abrams et al., 2023).</a:t>
            </a:r>
          </a:p>
        </p:txBody>
      </p:sp>
    </p:spTree>
    <p:extLst>
      <p:ext uri="{BB962C8B-B14F-4D97-AF65-F5344CB8AC3E}">
        <p14:creationId xmlns:p14="http://schemas.microsoft.com/office/powerpoint/2010/main" val="291103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85522" y="432606"/>
            <a:ext cx="4919959" cy="582627"/>
          </a:xfrm>
        </p:spPr>
        <p:txBody>
          <a:bodyPr>
            <a:normAutofit/>
          </a:bodyPr>
          <a:lstStyle/>
          <a:p>
            <a:r>
              <a:rPr lang="en-US" sz="2800" b="1" dirty="0">
                <a:solidFill>
                  <a:schemeClr val="tx2"/>
                </a:solidFill>
                <a:latin typeface="Arial" panose="020B0604020202020204" pitchFamily="34" charset="0"/>
                <a:cs typeface="Arial" panose="020B0604020202020204" pitchFamily="34" charset="0"/>
              </a:rPr>
              <a:t>Recommendations</a:t>
            </a:r>
          </a:p>
        </p:txBody>
      </p:sp>
      <p:pic>
        <p:nvPicPr>
          <p:cNvPr id="8" name="Content Placeholder 7"/>
          <p:cNvPicPr>
            <a:picLocks noGrp="1" noChangeAspect="1"/>
          </p:cNvPicPr>
          <p:nvPr>
            <p:ph sz="half" idx="2"/>
          </p:nvPr>
        </p:nvPicPr>
        <p:blipFill>
          <a:blip r:embed="rId2"/>
          <a:stretch>
            <a:fillRect/>
          </a:stretch>
        </p:blipFill>
        <p:spPr>
          <a:xfrm>
            <a:off x="4847129" y="0"/>
            <a:ext cx="7344871" cy="1723603"/>
          </a:xfrm>
          <a:prstGeom prst="rect">
            <a:avLst/>
          </a:prstGeom>
        </p:spPr>
      </p:pic>
      <p:sp>
        <p:nvSpPr>
          <p:cNvPr id="7" name="Rectangle 1"/>
          <p:cNvSpPr>
            <a:spLocks noGrp="1" noChangeArrowheads="1"/>
          </p:cNvSpPr>
          <p:nvPr>
            <p:ph sz="half" idx="1"/>
          </p:nvPr>
        </p:nvSpPr>
        <p:spPr bwMode="auto">
          <a:xfrm>
            <a:off x="736375" y="1909891"/>
            <a:ext cx="9969388" cy="4247317"/>
          </a:xfrm>
          <a:prstGeom prst="rect">
            <a:avLst/>
          </a:prstGeom>
          <a:solidFill>
            <a:schemeClr val="bg2"/>
          </a:solidFill>
          <a:ln>
            <a:noFill/>
          </a:ln>
          <a:effectLst/>
        </p:spPr>
        <p:txBody>
          <a:bodyPr vert="horz" wrap="square" lIns="91440" tIns="45720" rIns="91440" bIns="45720" numCol="1" anchor="ctr" anchorCtr="0" compatLnSpc="1">
            <a:prstTxWarp prst="textNoShape">
              <a:avLst/>
            </a:prstTxWarp>
            <a:spAutoFit/>
          </a:bodyPr>
          <a:lstStyle/>
          <a:p>
            <a:pPr marL="0" lvl="0" indent="0" algn="just" eaLnBrk="0" fontAlgn="base" hangingPunct="0">
              <a:lnSpc>
                <a:spcPct val="100000"/>
              </a:lnSpc>
              <a:spcBef>
                <a:spcPct val="0"/>
              </a:spcBef>
              <a:spcAft>
                <a:spcPct val="0"/>
              </a:spcAft>
              <a:buClrTx/>
              <a:buSzTx/>
              <a:buNone/>
            </a:pPr>
            <a:r>
              <a:rPr lang="en-US" altLang="en-US" sz="1800" b="1" dirty="0">
                <a:latin typeface="Arial" panose="020B0604020202020204" pitchFamily="34" charset="0"/>
              </a:rPr>
              <a:t>Strengthen Prevention &amp; Early Intervention</a:t>
            </a:r>
          </a:p>
          <a:p>
            <a:pPr marL="0" lvl="0" indent="0" algn="just" eaLnBrk="0" fontAlgn="base" hangingPunct="0">
              <a:lnSpc>
                <a:spcPct val="100000"/>
              </a:lnSpc>
              <a:spcBef>
                <a:spcPct val="0"/>
              </a:spcBef>
              <a:spcAft>
                <a:spcPct val="0"/>
              </a:spcAft>
              <a:buClrTx/>
              <a:buSzTx/>
              <a:buFontTx/>
              <a:buChar char="•"/>
            </a:pPr>
            <a:r>
              <a:rPr lang="en-US" altLang="en-US" sz="1800" dirty="0">
                <a:latin typeface="Arial" panose="020B0604020202020204" pitchFamily="34" charset="0"/>
              </a:rPr>
              <a:t>Expand programs like the NHS Diabetes Prevention Programme and MECC to reduce the burden of non-communicable diseases.(Valabhji et al., 2019; Hunter et al., 2019)</a:t>
            </a:r>
          </a:p>
          <a:p>
            <a:pPr marL="0" lvl="0" indent="0" algn="just" eaLnBrk="0" fontAlgn="base" hangingPunct="0">
              <a:lnSpc>
                <a:spcPct val="100000"/>
              </a:lnSpc>
              <a:spcBef>
                <a:spcPct val="0"/>
              </a:spcBef>
              <a:spcAft>
                <a:spcPct val="0"/>
              </a:spcAft>
              <a:buClrTx/>
              <a:buSzTx/>
              <a:buNone/>
            </a:pPr>
            <a:r>
              <a:rPr lang="en-US" altLang="en-US" sz="1800" b="1" dirty="0">
                <a:latin typeface="Arial" panose="020B0604020202020204" pitchFamily="34" charset="0"/>
              </a:rPr>
              <a:t>Address Health Inequalities</a:t>
            </a:r>
          </a:p>
          <a:p>
            <a:pPr marL="0" lvl="0" indent="0" algn="just" eaLnBrk="0" fontAlgn="base" hangingPunct="0">
              <a:lnSpc>
                <a:spcPct val="100000"/>
              </a:lnSpc>
              <a:spcBef>
                <a:spcPct val="0"/>
              </a:spcBef>
              <a:spcAft>
                <a:spcPct val="0"/>
              </a:spcAft>
              <a:buClrTx/>
              <a:buSzTx/>
              <a:buFontTx/>
              <a:buChar char="•"/>
            </a:pPr>
            <a:r>
              <a:rPr lang="en-US" altLang="en-US" sz="1800" dirty="0">
                <a:latin typeface="Arial" panose="020B0604020202020204" pitchFamily="34" charset="0"/>
              </a:rPr>
              <a:t>Target resources to deprived areas and minority groups, following Marmot Review findings on income, ethnicity, and geography.(Marmot et al., 2020)</a:t>
            </a:r>
          </a:p>
          <a:p>
            <a:pPr marL="0" lvl="0" indent="0" algn="just" eaLnBrk="0" fontAlgn="base" hangingPunct="0">
              <a:lnSpc>
                <a:spcPct val="100000"/>
              </a:lnSpc>
              <a:spcBef>
                <a:spcPct val="0"/>
              </a:spcBef>
              <a:spcAft>
                <a:spcPct val="0"/>
              </a:spcAft>
              <a:buClrTx/>
              <a:buSzTx/>
              <a:buNone/>
            </a:pPr>
            <a:r>
              <a:rPr lang="en-US" altLang="en-US" sz="1800" dirty="0">
                <a:latin typeface="Arial" panose="020B0604020202020204" pitchFamily="34" charset="0"/>
              </a:rPr>
              <a:t>Bridge the Digital Divide</a:t>
            </a:r>
          </a:p>
          <a:p>
            <a:pPr marL="0" lvl="0" indent="0" algn="just" eaLnBrk="0" fontAlgn="base" hangingPunct="0">
              <a:lnSpc>
                <a:spcPct val="100000"/>
              </a:lnSpc>
              <a:spcBef>
                <a:spcPct val="0"/>
              </a:spcBef>
              <a:spcAft>
                <a:spcPct val="0"/>
              </a:spcAft>
              <a:buClrTx/>
              <a:buSzTx/>
              <a:buFontTx/>
              <a:buChar char="•"/>
            </a:pPr>
            <a:r>
              <a:rPr lang="en-US" altLang="en-US" sz="1800" dirty="0">
                <a:latin typeface="Arial" panose="020B0604020202020204" pitchFamily="34" charset="0"/>
              </a:rPr>
              <a:t>Invest in digital literacy, provide non-digital alternatives, and ensure equitable access to telehealth.(</a:t>
            </a:r>
            <a:r>
              <a:rPr lang="en-US" altLang="en-US" sz="1800" dirty="0" err="1">
                <a:latin typeface="Arial" panose="020B0604020202020204" pitchFamily="34" charset="0"/>
              </a:rPr>
              <a:t>Farre</a:t>
            </a:r>
            <a:r>
              <a:rPr lang="en-US" altLang="en-US" sz="1800" dirty="0">
                <a:latin typeface="Arial" panose="020B0604020202020204" pitchFamily="34" charset="0"/>
              </a:rPr>
              <a:t> et al., 2023)</a:t>
            </a:r>
          </a:p>
          <a:p>
            <a:pPr marL="0" lvl="0" indent="0" algn="just" eaLnBrk="0" fontAlgn="base" hangingPunct="0">
              <a:lnSpc>
                <a:spcPct val="100000"/>
              </a:lnSpc>
              <a:spcBef>
                <a:spcPct val="0"/>
              </a:spcBef>
              <a:spcAft>
                <a:spcPct val="0"/>
              </a:spcAft>
              <a:buClrTx/>
              <a:buSzTx/>
              <a:buNone/>
            </a:pPr>
            <a:r>
              <a:rPr lang="en-US" altLang="en-US" sz="1800" b="1" dirty="0">
                <a:latin typeface="Arial" panose="020B0604020202020204" pitchFamily="34" charset="0"/>
              </a:rPr>
              <a:t>Enhance Integrated Care Systems (ICSs)</a:t>
            </a:r>
          </a:p>
          <a:p>
            <a:pPr marL="0" lvl="0" indent="0" algn="just" eaLnBrk="0" fontAlgn="base" hangingPunct="0">
              <a:lnSpc>
                <a:spcPct val="100000"/>
              </a:lnSpc>
              <a:spcBef>
                <a:spcPct val="0"/>
              </a:spcBef>
              <a:spcAft>
                <a:spcPct val="0"/>
              </a:spcAft>
              <a:buClrTx/>
              <a:buSzTx/>
              <a:buFontTx/>
              <a:buChar char="•"/>
            </a:pPr>
            <a:r>
              <a:rPr lang="en-US" altLang="en-US" sz="1800" dirty="0">
                <a:latin typeface="Arial" panose="020B0604020202020204" pitchFamily="34" charset="0"/>
              </a:rPr>
              <a:t>Strengthen collaboration across NHS, local councils, and social care to improve continuity of care.(DHSC, 2022)</a:t>
            </a:r>
          </a:p>
          <a:p>
            <a:pPr marL="0" lvl="0" indent="0" algn="just" eaLnBrk="0" fontAlgn="base" hangingPunct="0">
              <a:lnSpc>
                <a:spcPct val="100000"/>
              </a:lnSpc>
              <a:spcBef>
                <a:spcPct val="0"/>
              </a:spcBef>
              <a:spcAft>
                <a:spcPct val="0"/>
              </a:spcAft>
              <a:buClrTx/>
              <a:buSzTx/>
              <a:buFontTx/>
              <a:buChar char="•"/>
            </a:pPr>
            <a:r>
              <a:rPr lang="en-US" altLang="en-US" sz="1800" dirty="0">
                <a:latin typeface="Arial" panose="020B0604020202020204" pitchFamily="34" charset="0"/>
              </a:rPr>
              <a:t>Embed Sustainability in Practice</a:t>
            </a:r>
          </a:p>
          <a:p>
            <a:pPr marL="0" lvl="0" indent="0" algn="just" eaLnBrk="0" fontAlgn="base" hangingPunct="0">
              <a:lnSpc>
                <a:spcPct val="100000"/>
              </a:lnSpc>
              <a:spcBef>
                <a:spcPct val="0"/>
              </a:spcBef>
              <a:spcAft>
                <a:spcPct val="0"/>
              </a:spcAft>
              <a:buClrTx/>
              <a:buSzTx/>
              <a:buFontTx/>
              <a:buChar char="•"/>
            </a:pPr>
            <a:r>
              <a:rPr lang="en-US" altLang="en-US" sz="1800" dirty="0">
                <a:latin typeface="Arial" panose="020B0604020202020204" pitchFamily="34" charset="0"/>
              </a:rPr>
              <a:t>Link health promotion to Net Zero targets, e.g., encouraging active travel and greener NHS estates.(NHS England, 2020)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84785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93298" y="617461"/>
            <a:ext cx="4143123" cy="5262979"/>
          </a:xfrm>
        </p:spPr>
      </p:pic>
      <p:sp>
        <p:nvSpPr>
          <p:cNvPr id="8" name="Rectangle 2"/>
          <p:cNvSpPr>
            <a:spLocks noGrp="1" noChangeArrowheads="1"/>
          </p:cNvSpPr>
          <p:nvPr>
            <p:ph sz="half" idx="2"/>
          </p:nvPr>
        </p:nvSpPr>
        <p:spPr bwMode="auto">
          <a:xfrm>
            <a:off x="5136420" y="1660225"/>
            <a:ext cx="5763551" cy="3847207"/>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Health, wellbeing &amp; sustainability are interconnected</a:t>
            </a:r>
            <a:r>
              <a:rPr kumimoji="0" lang="en-US" altLang="en-US" b="0" i="0" u="none" strike="noStrike" cap="none" normalizeH="0" baseline="0" dirty="0">
                <a:ln>
                  <a:noFill/>
                </a:ln>
                <a:solidFill>
                  <a:schemeClr val="tx1"/>
                </a:solidFill>
                <a:effectLst/>
                <a:latin typeface="Arial" panose="020B0604020202020204" pitchFamily="34" charset="0"/>
              </a:rPr>
              <a:t> → need holistic, prevention-focused care.</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Frameworks matter</a:t>
            </a:r>
            <a:r>
              <a:rPr kumimoji="0" lang="en-US" altLang="en-US" b="0" i="0" u="none" strike="noStrike" cap="none" normalizeH="0" baseline="0" dirty="0">
                <a:ln>
                  <a:noFill/>
                </a:ln>
                <a:solidFill>
                  <a:schemeClr val="tx1"/>
                </a:solidFill>
                <a:effectLst/>
                <a:latin typeface="Arial" panose="020B0604020202020204" pitchFamily="34" charset="0"/>
              </a:rPr>
              <a:t> → SDG 3, WHO HiAP, and the NHS Long Term Plan shape UK policy and practice.</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Models complement each other</a:t>
            </a:r>
            <a:r>
              <a:rPr kumimoji="0" lang="en-US" altLang="en-US" b="0" i="0" u="none" strike="noStrike" cap="none" normalizeH="0" baseline="0" dirty="0">
                <a:ln>
                  <a:noFill/>
                </a:ln>
                <a:solidFill>
                  <a:schemeClr val="tx1"/>
                </a:solidFill>
                <a:effectLst/>
                <a:latin typeface="Arial" panose="020B0604020202020204" pitchFamily="34" charset="0"/>
              </a:rPr>
              <a:t> → Biopsychosocial (individual focus) + Ecological (systems focus) + HBM (behavior change).</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Arial" panose="020B0604020202020204" pitchFamily="34" charset="0"/>
              </a:rPr>
              <a:t>Future priorities</a:t>
            </a:r>
            <a:r>
              <a:rPr kumimoji="0" lang="en-US" altLang="en-US" b="0" i="0" u="none" strike="noStrike" cap="none" normalizeH="0" baseline="0" dirty="0">
                <a:ln>
                  <a:noFill/>
                </a:ln>
                <a:solidFill>
                  <a:schemeClr val="tx1"/>
                </a:solidFill>
                <a:effectLst/>
                <a:latin typeface="Arial" panose="020B0604020202020204" pitchFamily="34" charset="0"/>
              </a:rPr>
              <a:t> → reduce inequalities, strengthen integration, invest in prevention, and ensure digital inclusion</a:t>
            </a:r>
            <a:r>
              <a:rPr kumimoji="0" lang="en-US" altLang="en-US" sz="24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1169040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196" y="-376279"/>
            <a:ext cx="10481883" cy="1143000"/>
          </a:xfrm>
        </p:spPr>
        <p:txBody>
          <a:bodyPr/>
          <a:lstStyle/>
          <a:p>
            <a:r>
              <a:rPr lang="en-US" dirty="0"/>
              <a:t>references</a:t>
            </a:r>
          </a:p>
        </p:txBody>
      </p:sp>
      <p:sp>
        <p:nvSpPr>
          <p:cNvPr id="3" name="Content Placeholder 2"/>
          <p:cNvSpPr>
            <a:spLocks noGrp="1"/>
          </p:cNvSpPr>
          <p:nvPr>
            <p:ph idx="1"/>
          </p:nvPr>
        </p:nvSpPr>
        <p:spPr>
          <a:xfrm>
            <a:off x="234669" y="766721"/>
            <a:ext cx="11701083" cy="5405479"/>
          </a:xfrm>
        </p:spPr>
        <p:txBody>
          <a:bodyPr>
            <a:noAutofit/>
          </a:bodyPr>
          <a:lstStyle/>
          <a:p>
            <a:pPr algn="just"/>
            <a:r>
              <a:rPr lang="en-US" sz="1600" dirty="0">
                <a:latin typeface="Arial" panose="020B0604020202020204" pitchFamily="34" charset="0"/>
                <a:cs typeface="Arial" panose="020B0604020202020204" pitchFamily="34" charset="0"/>
              </a:rPr>
              <a:t>Abrams, E.M., Szefler, S.J., Magid, D.J. and Gleeson, C. (2023) ‘Equity in health and healthcare: A global perspective’, </a:t>
            </a:r>
            <a:r>
              <a:rPr lang="en-US" sz="1600" i="1" dirty="0">
                <a:latin typeface="Arial" panose="020B0604020202020204" pitchFamily="34" charset="0"/>
                <a:cs typeface="Arial" panose="020B0604020202020204" pitchFamily="34" charset="0"/>
              </a:rPr>
              <a:t>The Lancet Global Health</a:t>
            </a:r>
            <a:r>
              <a:rPr lang="en-US" sz="1600" dirty="0">
                <a:latin typeface="Arial" panose="020B0604020202020204" pitchFamily="34" charset="0"/>
                <a:cs typeface="Arial" panose="020B0604020202020204" pitchFamily="34" charset="0"/>
              </a:rPr>
              <a:t>, 11(1), pp. e1–e2.</a:t>
            </a:r>
          </a:p>
          <a:p>
            <a:pPr algn="just"/>
            <a:r>
              <a:rPr lang="en-US" sz="1600" dirty="0">
                <a:latin typeface="Arial" panose="020B0604020202020204" pitchFamily="34" charset="0"/>
                <a:cs typeface="Arial" panose="020B0604020202020204" pitchFamily="34" charset="0"/>
              </a:rPr>
              <a:t>Bain, S.C., O’Reilly, J., Lovibond, K. and Valabhji, J. (2022) ‘Evaluation of the NHS Diabetes Prevention Programme in England: Impact on weight and physical activity’, </a:t>
            </a:r>
            <a:r>
              <a:rPr lang="en-US" sz="1600" i="1" dirty="0">
                <a:latin typeface="Arial" panose="020B0604020202020204" pitchFamily="34" charset="0"/>
                <a:cs typeface="Arial" panose="020B0604020202020204" pitchFamily="34" charset="0"/>
              </a:rPr>
              <a:t>Diabetic Medicine</a:t>
            </a:r>
            <a:r>
              <a:rPr lang="en-US" sz="1600" dirty="0">
                <a:latin typeface="Arial" panose="020B0604020202020204" pitchFamily="34" charset="0"/>
                <a:cs typeface="Arial" panose="020B0604020202020204" pitchFamily="34" charset="0"/>
              </a:rPr>
              <a:t>, 39(2), e14772.</a:t>
            </a:r>
          </a:p>
          <a:p>
            <a:pPr algn="just"/>
            <a:r>
              <a:rPr lang="en-US" sz="1600" dirty="0">
                <a:latin typeface="Arial" panose="020B0604020202020204" pitchFamily="34" charset="0"/>
                <a:cs typeface="Arial" panose="020B0604020202020204" pitchFamily="34" charset="0"/>
              </a:rPr>
              <a:t>Beard, E., Brown, J., West, R., Acton, C. and Michie, S. (2016) ‘Stoptober 2012: Findings from the first national mass quitting smoking campaign in England’, </a:t>
            </a:r>
            <a:r>
              <a:rPr lang="en-US" sz="1600" i="1" dirty="0">
                <a:latin typeface="Arial" panose="020B0604020202020204" pitchFamily="34" charset="0"/>
                <a:cs typeface="Arial" panose="020B0604020202020204" pitchFamily="34" charset="0"/>
              </a:rPr>
              <a:t>Drug and Alcohol Dependence</a:t>
            </a:r>
            <a:r>
              <a:rPr lang="en-US" sz="1600" dirty="0">
                <a:latin typeface="Arial" panose="020B0604020202020204" pitchFamily="34" charset="0"/>
                <a:cs typeface="Arial" panose="020B0604020202020204" pitchFamily="34" charset="0"/>
              </a:rPr>
              <a:t>, 148, pp. 67–73.</a:t>
            </a:r>
          </a:p>
          <a:p>
            <a:pPr algn="just"/>
            <a:r>
              <a:rPr lang="en-US" sz="1600" dirty="0">
                <a:latin typeface="Arial" panose="020B0604020202020204" pitchFamily="34" charset="0"/>
                <a:cs typeface="Arial" panose="020B0604020202020204" pitchFamily="34" charset="0"/>
              </a:rPr>
              <a:t>Brown, J., Kotz, D., Michie, S., Stapleton, J. and West, R. (2014) ‘How effective and cost-effective was Stoptober 2012?’, </a:t>
            </a:r>
            <a:r>
              <a:rPr lang="en-US" sz="1600" i="1" dirty="0">
                <a:latin typeface="Arial" panose="020B0604020202020204" pitchFamily="34" charset="0"/>
                <a:cs typeface="Arial" panose="020B0604020202020204" pitchFamily="34" charset="0"/>
              </a:rPr>
              <a:t>Drug and Alcohol Dependence</a:t>
            </a:r>
            <a:r>
              <a:rPr lang="en-US" sz="1600" dirty="0">
                <a:latin typeface="Arial" panose="020B0604020202020204" pitchFamily="34" charset="0"/>
                <a:cs typeface="Arial" panose="020B0604020202020204" pitchFamily="34" charset="0"/>
              </a:rPr>
              <a:t>, 135, pp. 52–58.</a:t>
            </a:r>
          </a:p>
          <a:p>
            <a:pPr algn="just"/>
            <a:r>
              <a:rPr lang="en-US" sz="1600" dirty="0">
                <a:latin typeface="Arial" panose="020B0604020202020204" pitchFamily="34" charset="0"/>
                <a:cs typeface="Arial" panose="020B0604020202020204" pitchFamily="34" charset="0"/>
              </a:rPr>
              <a:t>Carpenter, C.J. (2010) ‘A meta-analysis of the effectiveness of health belief model variables in predicting behavior’, </a:t>
            </a:r>
            <a:r>
              <a:rPr lang="en-US" sz="1600" i="1" dirty="0">
                <a:latin typeface="Arial" panose="020B0604020202020204" pitchFamily="34" charset="0"/>
                <a:cs typeface="Arial" panose="020B0604020202020204" pitchFamily="34" charset="0"/>
              </a:rPr>
              <a:t>Health Communication</a:t>
            </a:r>
            <a:r>
              <a:rPr lang="en-US" sz="1600" dirty="0">
                <a:latin typeface="Arial" panose="020B0604020202020204" pitchFamily="34" charset="0"/>
                <a:cs typeface="Arial" panose="020B0604020202020204" pitchFamily="34" charset="0"/>
              </a:rPr>
              <a:t>, 25(8), pp. 661–669.</a:t>
            </a:r>
          </a:p>
          <a:p>
            <a:pPr algn="just"/>
            <a:r>
              <a:rPr lang="en-US" sz="1600" dirty="0">
                <a:latin typeface="Arial" panose="020B0604020202020204" pitchFamily="34" charset="0"/>
                <a:cs typeface="Arial" panose="020B0604020202020204" pitchFamily="34" charset="0"/>
              </a:rPr>
              <a:t>Cooper, S.-A., McLean, G., Guthrie, B., McConnachie, A., Mercer, S. and Sullivan, F. (2025) ‘Preventive health assessments for people with intellectual disabilities in the UK: Inequalities and missed opportunities’, </a:t>
            </a:r>
            <a:r>
              <a:rPr lang="en-US" sz="1600" i="1" dirty="0">
                <a:latin typeface="Arial" panose="020B0604020202020204" pitchFamily="34" charset="0"/>
                <a:cs typeface="Arial" panose="020B0604020202020204" pitchFamily="34" charset="0"/>
              </a:rPr>
              <a:t>British Journal of General Practice</a:t>
            </a:r>
            <a:r>
              <a:rPr lang="en-US" sz="1600" dirty="0">
                <a:latin typeface="Arial" panose="020B0604020202020204" pitchFamily="34" charset="0"/>
                <a:cs typeface="Arial" panose="020B0604020202020204" pitchFamily="34" charset="0"/>
              </a:rPr>
              <a:t>, 75(752), pp. 12–19.</a:t>
            </a:r>
          </a:p>
          <a:p>
            <a:pPr algn="just"/>
            <a:r>
              <a:rPr lang="en-US" sz="1600" dirty="0">
                <a:latin typeface="Arial" panose="020B0604020202020204" pitchFamily="34" charset="0"/>
                <a:cs typeface="Arial" panose="020B0604020202020204" pitchFamily="34" charset="0"/>
              </a:rPr>
              <a:t>Daly, M. and Delaney, L. (2021) ‘The scarring effect of COVID-19 on mental health in the UK’, </a:t>
            </a:r>
            <a:r>
              <a:rPr lang="en-US" sz="1600" i="1" dirty="0">
                <a:latin typeface="Arial" panose="020B0604020202020204" pitchFamily="34" charset="0"/>
                <a:cs typeface="Arial" panose="020B0604020202020204" pitchFamily="34" charset="0"/>
              </a:rPr>
              <a:t>The Lancet Psychiatry</a:t>
            </a:r>
            <a:r>
              <a:rPr lang="en-US" sz="1600" dirty="0">
                <a:latin typeface="Arial" panose="020B0604020202020204" pitchFamily="34" charset="0"/>
                <a:cs typeface="Arial" panose="020B0604020202020204" pitchFamily="34" charset="0"/>
              </a:rPr>
              <a:t>, 8(9), pp. 833–834.</a:t>
            </a:r>
          </a:p>
          <a:p>
            <a:pPr algn="just"/>
            <a:r>
              <a:rPr lang="en-US" sz="1600" dirty="0">
                <a:latin typeface="Arial" panose="020B0604020202020204" pitchFamily="34" charset="0"/>
                <a:cs typeface="Arial" panose="020B0604020202020204" pitchFamily="34" charset="0"/>
              </a:rPr>
              <a:t>Department of Health and Social Care (DHSC) (2022) </a:t>
            </a:r>
            <a:r>
              <a:rPr lang="en-US" sz="1600" i="1" dirty="0">
                <a:latin typeface="Arial" panose="020B0604020202020204" pitchFamily="34" charset="0"/>
                <a:cs typeface="Arial" panose="020B0604020202020204" pitchFamily="34" charset="0"/>
              </a:rPr>
              <a:t>Joining up care for people, places and populations: Integration White Paper</a:t>
            </a:r>
            <a:r>
              <a:rPr lang="en-US" sz="1600" dirty="0">
                <a:latin typeface="Arial" panose="020B0604020202020204" pitchFamily="34" charset="0"/>
                <a:cs typeface="Arial" panose="020B0604020202020204" pitchFamily="34" charset="0"/>
              </a:rPr>
              <a:t>. London: HMSO.</a:t>
            </a:r>
          </a:p>
        </p:txBody>
      </p:sp>
    </p:spTree>
    <p:extLst>
      <p:ext uri="{BB962C8B-B14F-4D97-AF65-F5344CB8AC3E}">
        <p14:creationId xmlns:p14="http://schemas.microsoft.com/office/powerpoint/2010/main" val="1166846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736" y="194209"/>
            <a:ext cx="12127264" cy="6044749"/>
          </a:xfrm>
        </p:spPr>
        <p:txBody>
          <a:bodyPr>
            <a:noAutofit/>
          </a:bodyPr>
          <a:lstStyle/>
          <a:p>
            <a:pPr algn="just"/>
            <a:r>
              <a:rPr lang="en-US" sz="1400" dirty="0">
                <a:latin typeface="Arial" panose="020B0604020202020204" pitchFamily="34" charset="0"/>
                <a:cs typeface="Arial" panose="020B0604020202020204" pitchFamily="34" charset="0"/>
              </a:rPr>
              <a:t>Dolan, P. and Metcalfe, R. (2022) ‘Measuring subjective wellbeing: Progress and challenges in the UK’, </a:t>
            </a:r>
            <a:r>
              <a:rPr lang="en-US" sz="1400" i="1" dirty="0">
                <a:latin typeface="Arial" panose="020B0604020202020204" pitchFamily="34" charset="0"/>
                <a:cs typeface="Arial" panose="020B0604020202020204" pitchFamily="34" charset="0"/>
              </a:rPr>
              <a:t>Journal of Economic Perspectives</a:t>
            </a:r>
            <a:r>
              <a:rPr lang="en-US" sz="1400" dirty="0">
                <a:latin typeface="Arial" panose="020B0604020202020204" pitchFamily="34" charset="0"/>
                <a:cs typeface="Arial" panose="020B0604020202020204" pitchFamily="34" charset="0"/>
              </a:rPr>
              <a:t>, 36(1), pp. 3–26.</a:t>
            </a:r>
          </a:p>
          <a:p>
            <a:pPr algn="just"/>
            <a:r>
              <a:rPr lang="en-US" sz="1400" dirty="0">
                <a:latin typeface="Arial" panose="020B0604020202020204" pitchFamily="34" charset="0"/>
                <a:cs typeface="Arial" panose="020B0604020202020204" pitchFamily="34" charset="0"/>
              </a:rPr>
              <a:t>Forster, A.S., Forbes, L.J.L., Dodhia, H., Connor, C. and van der Meulen, J. (2020) ‘Impact of the NHS Breast Screening Programme on breast cancer mortality in England: Evidence from routine data’, </a:t>
            </a:r>
            <a:r>
              <a:rPr lang="en-US" sz="1400" i="1" dirty="0">
                <a:latin typeface="Arial" panose="020B0604020202020204" pitchFamily="34" charset="0"/>
                <a:cs typeface="Arial" panose="020B0604020202020204" pitchFamily="34" charset="0"/>
              </a:rPr>
              <a:t>BMJ</a:t>
            </a:r>
            <a:r>
              <a:rPr lang="en-US" sz="1400" dirty="0">
                <a:latin typeface="Arial" panose="020B0604020202020204" pitchFamily="34" charset="0"/>
                <a:cs typeface="Arial" panose="020B0604020202020204" pitchFamily="34" charset="0"/>
              </a:rPr>
              <a:t>, 368, m476.</a:t>
            </a:r>
          </a:p>
          <a:p>
            <a:pPr algn="just"/>
            <a:r>
              <a:rPr lang="en-US" sz="1400" dirty="0">
                <a:latin typeface="Arial" panose="020B0604020202020204" pitchFamily="34" charset="0"/>
                <a:cs typeface="Arial" panose="020B0604020202020204" pitchFamily="34" charset="0"/>
              </a:rPr>
              <a:t>Hunter, R.F., Murray, J., Gough, A. and Tang, J. (2019) ‘Evaluation of the Make Every Contact Count (MECC) approach in UK healthcare settings’, </a:t>
            </a:r>
            <a:r>
              <a:rPr lang="en-US" sz="1400" i="1" dirty="0">
                <a:latin typeface="Arial" panose="020B0604020202020204" pitchFamily="34" charset="0"/>
                <a:cs typeface="Arial" panose="020B0604020202020204" pitchFamily="34" charset="0"/>
              </a:rPr>
              <a:t>BMC Health Services Research</a:t>
            </a:r>
            <a:r>
              <a:rPr lang="en-US" sz="1400" dirty="0">
                <a:latin typeface="Arial" panose="020B0604020202020204" pitchFamily="34" charset="0"/>
                <a:cs typeface="Arial" panose="020B0604020202020204" pitchFamily="34" charset="0"/>
              </a:rPr>
              <a:t>, 19(1), 89.</a:t>
            </a:r>
          </a:p>
          <a:p>
            <a:pPr algn="just"/>
            <a:r>
              <a:rPr lang="en-US" sz="1400" dirty="0">
                <a:latin typeface="Arial" panose="020B0604020202020204" pitchFamily="34" charset="0"/>
                <a:cs typeface="Arial" panose="020B0604020202020204" pitchFamily="34" charset="0"/>
              </a:rPr>
              <a:t>Jackson, S.E., Garnett, C., Brown, J. and West, R. (2019) ‘Impact of the Stoptober mass quit smoking campaign on smoking prevalence in England’, </a:t>
            </a:r>
            <a:r>
              <a:rPr lang="en-US" sz="1400" i="1" dirty="0">
                <a:latin typeface="Arial" panose="020B0604020202020204" pitchFamily="34" charset="0"/>
                <a:cs typeface="Arial" panose="020B0604020202020204" pitchFamily="34" charset="0"/>
              </a:rPr>
              <a:t>Addiction</a:t>
            </a:r>
            <a:r>
              <a:rPr lang="en-US" sz="1400" dirty="0">
                <a:latin typeface="Arial" panose="020B0604020202020204" pitchFamily="34" charset="0"/>
                <a:cs typeface="Arial" panose="020B0604020202020204" pitchFamily="34" charset="0"/>
              </a:rPr>
              <a:t>, 114(9), pp. 1529–1537.</a:t>
            </a:r>
          </a:p>
          <a:p>
            <a:pPr algn="just"/>
            <a:r>
              <a:rPr lang="en-US" sz="1400" dirty="0">
                <a:latin typeface="Arial" panose="020B0604020202020204" pitchFamily="34" charset="0"/>
                <a:cs typeface="Arial" panose="020B0604020202020204" pitchFamily="34" charset="0"/>
              </a:rPr>
              <a:t>Jarden, A. and Roache, A. (2023) ‘Conceptualizing wellbeing: Advances in measurement and application’, </a:t>
            </a:r>
            <a:r>
              <a:rPr lang="en-US" sz="1400" i="1" dirty="0">
                <a:latin typeface="Arial" panose="020B0604020202020204" pitchFamily="34" charset="0"/>
                <a:cs typeface="Arial" panose="020B0604020202020204" pitchFamily="34" charset="0"/>
              </a:rPr>
              <a:t>Journal of Positive Psychology</a:t>
            </a:r>
            <a:r>
              <a:rPr lang="en-US" sz="1400" dirty="0">
                <a:latin typeface="Arial" panose="020B0604020202020204" pitchFamily="34" charset="0"/>
                <a:cs typeface="Arial" panose="020B0604020202020204" pitchFamily="34" charset="0"/>
              </a:rPr>
              <a:t>, 18(2), pp. 101–118.</a:t>
            </a:r>
          </a:p>
          <a:p>
            <a:pPr algn="just"/>
            <a:r>
              <a:rPr lang="en-US" sz="1400" dirty="0">
                <a:latin typeface="Arial" panose="020B0604020202020204" pitchFamily="34" charset="0"/>
                <a:cs typeface="Arial" panose="020B0604020202020204" pitchFamily="34" charset="0"/>
              </a:rPr>
              <a:t>Jones, C.L., Jensen, J.D., Scherr, C.L., Brown, N.R., Christy, K. and Weaver, J. (2015) ‘The health belief model as an explanatory framework in communication research: Exploring parallel, serial, and moderated mediation’, </a:t>
            </a:r>
            <a:r>
              <a:rPr lang="en-US" sz="1400" i="1" dirty="0">
                <a:latin typeface="Arial" panose="020B0604020202020204" pitchFamily="34" charset="0"/>
                <a:cs typeface="Arial" panose="020B0604020202020204" pitchFamily="34" charset="0"/>
              </a:rPr>
              <a:t>Health Communication</a:t>
            </a:r>
            <a:r>
              <a:rPr lang="en-US" sz="1400" dirty="0">
                <a:latin typeface="Arial" panose="020B0604020202020204" pitchFamily="34" charset="0"/>
                <a:cs typeface="Arial" panose="020B0604020202020204" pitchFamily="34" charset="0"/>
              </a:rPr>
              <a:t>, 30(6), pp. 566–576.</a:t>
            </a:r>
          </a:p>
          <a:p>
            <a:pPr algn="just"/>
            <a:r>
              <a:rPr lang="en-US" sz="1400" dirty="0">
                <a:latin typeface="Arial" panose="020B0604020202020204" pitchFamily="34" charset="0"/>
                <a:cs typeface="Arial" panose="020B0604020202020204" pitchFamily="34" charset="0"/>
              </a:rPr>
              <a:t>Lloyd, T., Bailey, J. and Johnson, M. (2024) ‘Digital inequalities in NHS app uptake across England: Evidence from national datasets’, </a:t>
            </a:r>
            <a:r>
              <a:rPr lang="en-US" sz="1400" i="1" dirty="0">
                <a:latin typeface="Arial" panose="020B0604020202020204" pitchFamily="34" charset="0"/>
                <a:cs typeface="Arial" panose="020B0604020202020204" pitchFamily="34" charset="0"/>
              </a:rPr>
              <a:t>BMJ Open</a:t>
            </a:r>
            <a:r>
              <a:rPr lang="en-US" sz="1400" dirty="0">
                <a:latin typeface="Arial" panose="020B0604020202020204" pitchFamily="34" charset="0"/>
                <a:cs typeface="Arial" panose="020B0604020202020204" pitchFamily="34" charset="0"/>
              </a:rPr>
              <a:t>, 14(3), e056432.</a:t>
            </a:r>
          </a:p>
          <a:p>
            <a:pPr algn="just"/>
            <a:r>
              <a:rPr lang="en-US" sz="1400" dirty="0">
                <a:latin typeface="Arial" panose="020B0604020202020204" pitchFamily="34" charset="0"/>
                <a:cs typeface="Arial" panose="020B0604020202020204" pitchFamily="34" charset="0"/>
              </a:rPr>
              <a:t>Marmot, M., Allen, J., Boyce, T., Goldblatt, P. and Morrison, J. (2020) </a:t>
            </a:r>
            <a:r>
              <a:rPr lang="en-US" sz="1400" i="1" dirty="0">
                <a:latin typeface="Arial" panose="020B0604020202020204" pitchFamily="34" charset="0"/>
                <a:cs typeface="Arial" panose="020B0604020202020204" pitchFamily="34" charset="0"/>
              </a:rPr>
              <a:t>Health equity in England: The Marmot Review 10 years on</a:t>
            </a:r>
            <a:r>
              <a:rPr lang="en-US" sz="1400" dirty="0">
                <a:latin typeface="Arial" panose="020B0604020202020204" pitchFamily="34" charset="0"/>
                <a:cs typeface="Arial" panose="020B0604020202020204" pitchFamily="34" charset="0"/>
              </a:rPr>
              <a:t>. London: Institute of Health Equity.</a:t>
            </a:r>
          </a:p>
          <a:p>
            <a:pPr algn="just"/>
            <a:r>
              <a:rPr lang="en-US" sz="1400" dirty="0">
                <a:latin typeface="Arial" panose="020B0604020202020204" pitchFamily="34" charset="0"/>
                <a:cs typeface="Arial" panose="020B0604020202020204" pitchFamily="34" charset="0"/>
              </a:rPr>
              <a:t>McLeroy, K.R., Bibeau, D., Steckler, A. and Glanz, K. (1988) ‘An ecological perspective on health promotion programs’, </a:t>
            </a:r>
            <a:r>
              <a:rPr lang="en-US" sz="1400" i="1" dirty="0">
                <a:latin typeface="Arial" panose="020B0604020202020204" pitchFamily="34" charset="0"/>
                <a:cs typeface="Arial" panose="020B0604020202020204" pitchFamily="34" charset="0"/>
              </a:rPr>
              <a:t>Health Education Quarterly</a:t>
            </a:r>
            <a:r>
              <a:rPr lang="en-US" sz="1400" dirty="0">
                <a:latin typeface="Arial" panose="020B0604020202020204" pitchFamily="34" charset="0"/>
                <a:cs typeface="Arial" panose="020B0604020202020204" pitchFamily="34" charset="0"/>
              </a:rPr>
              <a:t>, 15(4), pp. 351–377.</a:t>
            </a:r>
          </a:p>
          <a:p>
            <a:pPr algn="just"/>
            <a:r>
              <a:rPr lang="en-US" sz="1400" dirty="0">
                <a:latin typeface="Arial" panose="020B0604020202020204" pitchFamily="34" charset="0"/>
                <a:cs typeface="Arial" panose="020B0604020202020204" pitchFamily="34" charset="0"/>
              </a:rPr>
              <a:t>NHS England (2016) </a:t>
            </a:r>
            <a:r>
              <a:rPr lang="en-US" sz="1400" i="1" dirty="0">
                <a:latin typeface="Arial" panose="020B0604020202020204" pitchFamily="34" charset="0"/>
                <a:cs typeface="Arial" panose="020B0604020202020204" pitchFamily="34" charset="0"/>
              </a:rPr>
              <a:t>NHS Diabetes Prevention Programme: An evidence-based intervention</a:t>
            </a:r>
            <a:r>
              <a:rPr lang="en-US" sz="1400" dirty="0">
                <a:latin typeface="Arial" panose="020B0604020202020204" pitchFamily="34" charset="0"/>
                <a:cs typeface="Arial" panose="020B0604020202020204" pitchFamily="34" charset="0"/>
              </a:rPr>
              <a:t>. London: NHS England.</a:t>
            </a:r>
          </a:p>
          <a:p>
            <a:pPr algn="just"/>
            <a:r>
              <a:rPr lang="en-US" sz="1400" dirty="0">
                <a:latin typeface="Arial" panose="020B0604020202020204" pitchFamily="34" charset="0"/>
                <a:cs typeface="Arial" panose="020B0604020202020204" pitchFamily="34" charset="0"/>
              </a:rPr>
              <a:t>NHS England (2019) </a:t>
            </a:r>
            <a:r>
              <a:rPr lang="en-US" sz="1400" i="1" dirty="0">
                <a:latin typeface="Arial" panose="020B0604020202020204" pitchFamily="34" charset="0"/>
                <a:cs typeface="Arial" panose="020B0604020202020204" pitchFamily="34" charset="0"/>
              </a:rPr>
              <a:t>The NHS Long Term Plan</a:t>
            </a:r>
            <a:r>
              <a:rPr lang="en-US" sz="1400" dirty="0">
                <a:latin typeface="Arial" panose="020B0604020202020204" pitchFamily="34" charset="0"/>
                <a:cs typeface="Arial" panose="020B0604020202020204" pitchFamily="34" charset="0"/>
              </a:rPr>
              <a:t>. London: NHS England.</a:t>
            </a:r>
          </a:p>
        </p:txBody>
      </p:sp>
    </p:spTree>
    <p:extLst>
      <p:ext uri="{BB962C8B-B14F-4D97-AF65-F5344CB8AC3E}">
        <p14:creationId xmlns:p14="http://schemas.microsoft.com/office/powerpoint/2010/main" val="1430573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3749" y="153749"/>
            <a:ext cx="11830555" cy="6117578"/>
          </a:xfrm>
        </p:spPr>
        <p:txBody>
          <a:bodyPr>
            <a:normAutofit/>
          </a:bodyPr>
          <a:lstStyle/>
          <a:p>
            <a:pPr algn="just"/>
            <a:r>
              <a:rPr lang="en-US" sz="1600" dirty="0">
                <a:latin typeface="Arial" panose="020B0604020202020204" pitchFamily="34" charset="0"/>
                <a:cs typeface="Arial" panose="020B0604020202020204" pitchFamily="34" charset="0"/>
              </a:rPr>
              <a:t>Office for National Statistics (ONS) (2023) </a:t>
            </a:r>
            <a:r>
              <a:rPr lang="en-US" sz="1600" i="1" dirty="0">
                <a:latin typeface="Arial" panose="020B0604020202020204" pitchFamily="34" charset="0"/>
                <a:cs typeface="Arial" panose="020B0604020202020204" pitchFamily="34" charset="0"/>
              </a:rPr>
              <a:t>Measuring National Well-being Dashboard</a:t>
            </a:r>
            <a:r>
              <a:rPr lang="en-US" sz="1600" dirty="0">
                <a:latin typeface="Arial" panose="020B0604020202020204" pitchFamily="34" charset="0"/>
                <a:cs typeface="Arial" panose="020B0604020202020204" pitchFamily="34" charset="0"/>
              </a:rPr>
              <a:t>. Newport: ONS.</a:t>
            </a:r>
          </a:p>
          <a:p>
            <a:pPr algn="just"/>
            <a:r>
              <a:rPr lang="en-US" sz="1600" dirty="0">
                <a:latin typeface="Arial" panose="020B0604020202020204" pitchFamily="34" charset="0"/>
                <a:cs typeface="Arial" panose="020B0604020202020204" pitchFamily="34" charset="0"/>
              </a:rPr>
              <a:t>Public Health England (2016) </a:t>
            </a:r>
            <a:r>
              <a:rPr lang="en-US" sz="1600" i="1" dirty="0">
                <a:latin typeface="Arial" panose="020B0604020202020204" pitchFamily="34" charset="0"/>
                <a:cs typeface="Arial" panose="020B0604020202020204" pitchFamily="34" charset="0"/>
              </a:rPr>
              <a:t>Making Every Contact Count: Implementation Guide</a:t>
            </a:r>
            <a:r>
              <a:rPr lang="en-US" sz="1600" dirty="0">
                <a:latin typeface="Arial" panose="020B0604020202020204" pitchFamily="34" charset="0"/>
                <a:cs typeface="Arial" panose="020B0604020202020204" pitchFamily="34" charset="0"/>
              </a:rPr>
              <a:t>. London: PHE.</a:t>
            </a:r>
          </a:p>
          <a:p>
            <a:pPr algn="just"/>
            <a:r>
              <a:rPr lang="en-US" sz="1600" dirty="0">
                <a:latin typeface="Arial" panose="020B0604020202020204" pitchFamily="34" charset="0"/>
                <a:cs typeface="Arial" panose="020B0604020202020204" pitchFamily="34" charset="0"/>
              </a:rPr>
              <a:t>United Nations (2015) </a:t>
            </a:r>
            <a:r>
              <a:rPr lang="en-US" sz="1600" i="1" dirty="0">
                <a:latin typeface="Arial" panose="020B0604020202020204" pitchFamily="34" charset="0"/>
                <a:cs typeface="Arial" panose="020B0604020202020204" pitchFamily="34" charset="0"/>
              </a:rPr>
              <a:t>Transforming our world: The 2030 Agenda for Sustainable Development</a:t>
            </a:r>
            <a:r>
              <a:rPr lang="en-US" sz="1600" dirty="0">
                <a:latin typeface="Arial" panose="020B0604020202020204" pitchFamily="34" charset="0"/>
                <a:cs typeface="Arial" panose="020B0604020202020204" pitchFamily="34" charset="0"/>
              </a:rPr>
              <a:t>. New York: UN.</a:t>
            </a:r>
          </a:p>
          <a:p>
            <a:pPr algn="just"/>
            <a:r>
              <a:rPr lang="en-US" sz="1600" dirty="0">
                <a:latin typeface="Arial" panose="020B0604020202020204" pitchFamily="34" charset="0"/>
                <a:cs typeface="Arial" panose="020B0604020202020204" pitchFamily="34" charset="0"/>
              </a:rPr>
              <a:t>van Druten, L., Mertens, F. and Reijneveld, S. (2022) ‘Defining health and wellbeing in public health practice: A scoping review’, </a:t>
            </a:r>
            <a:r>
              <a:rPr lang="en-US" sz="1600" i="1" dirty="0">
                <a:latin typeface="Arial" panose="020B0604020202020204" pitchFamily="34" charset="0"/>
                <a:cs typeface="Arial" panose="020B0604020202020204" pitchFamily="34" charset="0"/>
              </a:rPr>
              <a:t>Health Promotion International</a:t>
            </a:r>
            <a:r>
              <a:rPr lang="en-US" sz="1600" dirty="0">
                <a:latin typeface="Arial" panose="020B0604020202020204" pitchFamily="34" charset="0"/>
                <a:cs typeface="Arial" panose="020B0604020202020204" pitchFamily="34" charset="0"/>
              </a:rPr>
              <a:t>, 37(5), pp. 1–14.</a:t>
            </a:r>
          </a:p>
          <a:p>
            <a:pPr algn="just"/>
            <a:r>
              <a:rPr lang="en-US" sz="1600" dirty="0">
                <a:latin typeface="Arial" panose="020B0604020202020204" pitchFamily="34" charset="0"/>
                <a:cs typeface="Arial" panose="020B0604020202020204" pitchFamily="34" charset="0"/>
              </a:rPr>
              <a:t>World Health Organization (WHO) (2014) </a:t>
            </a:r>
            <a:r>
              <a:rPr lang="en-US" sz="1600" i="1" dirty="0">
                <a:latin typeface="Arial" panose="020B0604020202020204" pitchFamily="34" charset="0"/>
                <a:cs typeface="Arial" panose="020B0604020202020204" pitchFamily="34" charset="0"/>
              </a:rPr>
              <a:t>Health in All Policies: Framework for country action</a:t>
            </a:r>
            <a:r>
              <a:rPr lang="en-US" sz="1600" dirty="0">
                <a:latin typeface="Arial" panose="020B0604020202020204" pitchFamily="34" charset="0"/>
                <a:cs typeface="Arial" panose="020B0604020202020204" pitchFamily="34" charset="0"/>
              </a:rPr>
              <a:t>. Geneva: WHO.</a:t>
            </a:r>
          </a:p>
          <a:p>
            <a:pPr algn="just"/>
            <a:r>
              <a:rPr lang="en-US" sz="1600" dirty="0">
                <a:latin typeface="Arial" panose="020B0604020202020204" pitchFamily="34" charset="0"/>
                <a:cs typeface="Arial" panose="020B0604020202020204" pitchFamily="34" charset="0"/>
              </a:rPr>
              <a:t>World Health Organization (WHO) (2020) </a:t>
            </a:r>
            <a:r>
              <a:rPr lang="en-US" sz="1600" i="1" dirty="0">
                <a:latin typeface="Arial" panose="020B0604020202020204" pitchFamily="34" charset="0"/>
                <a:cs typeface="Arial" panose="020B0604020202020204" pitchFamily="34" charset="0"/>
              </a:rPr>
              <a:t>Constitution of the World Health Organization</a:t>
            </a:r>
            <a:r>
              <a:rPr lang="en-US" sz="1600" dirty="0">
                <a:latin typeface="Arial" panose="020B0604020202020204" pitchFamily="34" charset="0"/>
                <a:cs typeface="Arial" panose="020B0604020202020204" pitchFamily="34" charset="0"/>
              </a:rPr>
              <a:t>. Geneva: WHO.</a:t>
            </a:r>
          </a:p>
          <a:p>
            <a:pPr algn="just"/>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6895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Health Fitness 16x9">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lth and fitness presentation (widescreen).potx" id="{ABFD658B-2256-413B-9244-0F977A0B2D12}" vid="{E4CB021D-C859-4C82-BDBB-2F2FACCF0D80}"/>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Health and fitness presentation (widescreen)</Template>
  <TotalTime>0</TotalTime>
  <Words>2932</Words>
  <Application>Microsoft Office PowerPoint</Application>
  <PresentationFormat>Widescreen</PresentationFormat>
  <Paragraphs>169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Health Fitness 16x9</vt:lpstr>
      <vt:lpstr>Health, Wellbeing and Sustainable Development </vt:lpstr>
      <vt:lpstr>INTRODUCTION</vt:lpstr>
      <vt:lpstr>Definations </vt:lpstr>
      <vt:lpstr>Eight Dimensions of Wellbeing</vt:lpstr>
      <vt:lpstr>Objective and Subjective Wellbeing Indicators</vt:lpstr>
      <vt:lpstr>SDG Goal 3</vt:lpstr>
      <vt:lpstr>NHS Diabetes Prevention Programme (NHS England, 2016)</vt:lpstr>
      <vt:lpstr>How the NHS Diabetes Prevention Programme  Integrates Health, Wellbeing &amp; Sustainability</vt:lpstr>
      <vt:lpstr>Theoretical Models</vt:lpstr>
      <vt:lpstr>Health Belief Model (HBM)</vt:lpstr>
      <vt:lpstr>Case studies</vt:lpstr>
      <vt:lpstr>   Policy and governance</vt:lpstr>
      <vt:lpstr>Equity &amp; Access in UK Health and Social Care</vt:lpstr>
      <vt:lpstr>Recommendations</vt:lpstr>
      <vt:lpstr>PowerPoint Presentation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With Pictures layout</dc:title>
  <dc:creator>shazia</dc:creator>
  <cp:lastModifiedBy>Shazia Shaban (2224730)</cp:lastModifiedBy>
  <cp:revision>46</cp:revision>
  <dcterms:created xsi:type="dcterms:W3CDTF">2025-09-13T11:08:21Z</dcterms:created>
  <dcterms:modified xsi:type="dcterms:W3CDTF">2025-10-03T20:58:02Z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