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handoutMasterIdLst>
    <p:handoutMasterId r:id="rId17"/>
  </p:handoutMasterIdLst>
  <p:sldIdLst>
    <p:sldId id="257" r:id="rId2"/>
    <p:sldId id="268" r:id="rId3"/>
    <p:sldId id="269" r:id="rId4"/>
    <p:sldId id="271" r:id="rId5"/>
    <p:sldId id="259" r:id="rId6"/>
    <p:sldId id="260" r:id="rId7"/>
    <p:sldId id="261" r:id="rId8"/>
    <p:sldId id="262" r:id="rId9"/>
    <p:sldId id="263" r:id="rId10"/>
    <p:sldId id="264" r:id="rId11"/>
    <p:sldId id="265" r:id="rId12"/>
    <p:sldId id="266" r:id="rId13"/>
    <p:sldId id="267" r:id="rId14"/>
    <p:sldId id="272" r:id="rId1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EDE6046-C91F-4C9C-B8FC-39E6918C5BE7}" type="datetimeFigureOut">
              <a:rPr lang="en-GB" smtClean="0"/>
              <a:t>11/05/2019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142C460-4750-49DE-9573-BD368538CD0E}" type="slidenum">
              <a:rPr lang="en-GB" smtClean="0"/>
              <a:t>‹#›</a:t>
            </a:fld>
            <a:endParaRPr lang="en-GB"/>
          </a:p>
        </p:txBody>
      </p:sp>
    </p:spTree>
    <p:extLst>
      <p:ext uri="{BB962C8B-B14F-4D97-AF65-F5344CB8AC3E}">
        <p14:creationId xmlns:p14="http://schemas.microsoft.com/office/powerpoint/2010/main" val="34981729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B1F9D77-8B72-48EE-8F52-9EB7C596322E}" type="datetimeFigureOut">
              <a:rPr lang="en-GB" smtClean="0"/>
              <a:t>11/05/2019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4B073E7-F012-4C94-86CE-96F2F7634567}" type="slidenum">
              <a:rPr lang="en-GB" smtClean="0"/>
              <a:t>‹#›</a:t>
            </a:fld>
            <a:endParaRPr lang="en-GB"/>
          </a:p>
        </p:txBody>
      </p:sp>
    </p:spTree>
    <p:extLst>
      <p:ext uri="{BB962C8B-B14F-4D97-AF65-F5344CB8AC3E}">
        <p14:creationId xmlns:p14="http://schemas.microsoft.com/office/powerpoint/2010/main" val="1780022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a:t>
            </a:fld>
            <a:endParaRPr lang="en-US"/>
          </a:p>
        </p:txBody>
      </p:sp>
    </p:spTree>
    <p:extLst>
      <p:ext uri="{BB962C8B-B14F-4D97-AF65-F5344CB8AC3E}">
        <p14:creationId xmlns:p14="http://schemas.microsoft.com/office/powerpoint/2010/main" val="56954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a:t>
            </a:fld>
            <a:endParaRPr lang="en-US"/>
          </a:p>
        </p:txBody>
      </p:sp>
    </p:spTree>
    <p:extLst>
      <p:ext uri="{BB962C8B-B14F-4D97-AF65-F5344CB8AC3E}">
        <p14:creationId xmlns:p14="http://schemas.microsoft.com/office/powerpoint/2010/main" val="3469070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4</a:t>
            </a:fld>
            <a:endParaRPr lang="en-US"/>
          </a:p>
        </p:txBody>
      </p:sp>
    </p:spTree>
    <p:extLst>
      <p:ext uri="{BB962C8B-B14F-4D97-AF65-F5344CB8AC3E}">
        <p14:creationId xmlns:p14="http://schemas.microsoft.com/office/powerpoint/2010/main" val="486585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5/11/2019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5/11/2019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5/11/2019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5/11/2019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5/11/2019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5/11/2019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5/11/2019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5/11/2019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5/11/2019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jZr9uSiLTLAhWFuhQKHQuOCzMQjRwIBw&amp;url=http://www.shutterstock.com/s/man%2Bchopping%2Bwood/search-vectors.html&amp;psig=AFQjCNEkfeVX98nfTqvDdy6cRmFl_x8TNA&amp;ust=145762868764196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2856" y="943217"/>
            <a:ext cx="10318418" cy="4394988"/>
          </a:xfrm>
        </p:spPr>
        <p:txBody>
          <a:bodyPr>
            <a:normAutofit/>
          </a:bodyPr>
          <a:lstStyle/>
          <a:p>
            <a:r>
              <a:rPr lang="en-GB" sz="4000" dirty="0" smtClean="0"/>
              <a:t>Level 7 </a:t>
            </a:r>
            <a:br>
              <a:rPr lang="en-GB" sz="4000" dirty="0" smtClean="0"/>
            </a:br>
            <a:r>
              <a:rPr lang="en-GB" sz="4000" dirty="0" smtClean="0"/>
              <a:t>Fieldwork </a:t>
            </a:r>
            <a:br>
              <a:rPr lang="en-GB" sz="4000" dirty="0" smtClean="0"/>
            </a:br>
            <a:r>
              <a:rPr lang="en-GB" sz="4000" dirty="0" smtClean="0"/>
              <a:t>top-up day</a:t>
            </a:r>
            <a:endParaRPr lang="en-GB" sz="4000" dirty="0"/>
          </a:p>
        </p:txBody>
      </p:sp>
      <p:sp>
        <p:nvSpPr>
          <p:cNvPr id="3" name="Subtitle 2"/>
          <p:cNvSpPr>
            <a:spLocks noGrp="1"/>
          </p:cNvSpPr>
          <p:nvPr>
            <p:ph type="subTitle" idx="1"/>
          </p:nvPr>
        </p:nvSpPr>
        <p:spPr>
          <a:xfrm>
            <a:off x="1252450" y="6056781"/>
            <a:ext cx="10329950" cy="742279"/>
          </a:xfrm>
        </p:spPr>
        <p:txBody>
          <a:bodyPr/>
          <a:lstStyle/>
          <a:p>
            <a:r>
              <a:rPr lang="en-GB" dirty="0" smtClean="0"/>
              <a:t>Reflective Practice and reflective journals</a:t>
            </a:r>
            <a:endParaRPr lang="en-GB" dirty="0"/>
          </a:p>
        </p:txBody>
      </p:sp>
    </p:spTree>
    <p:extLst>
      <p:ext uri="{BB962C8B-B14F-4D97-AF65-F5344CB8AC3E}">
        <p14:creationId xmlns:p14="http://schemas.microsoft.com/office/powerpoint/2010/main" val="1562047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noProof="0" dirty="0" err="1" smtClean="0"/>
              <a:t>Youth</a:t>
            </a:r>
            <a:r>
              <a:rPr lang="cy-GB" noProof="0" dirty="0" smtClean="0"/>
              <a:t> </a:t>
            </a:r>
            <a:r>
              <a:rPr lang="cy-GB" noProof="0" dirty="0" err="1" smtClean="0"/>
              <a:t>work</a:t>
            </a:r>
            <a:endParaRPr lang="cy-GB" noProof="0" dirty="0"/>
          </a:p>
        </p:txBody>
      </p:sp>
      <p:sp>
        <p:nvSpPr>
          <p:cNvPr id="5" name="Content Placeholder 4"/>
          <p:cNvSpPr>
            <a:spLocks noGrp="1"/>
          </p:cNvSpPr>
          <p:nvPr>
            <p:ph sz="half" idx="1"/>
          </p:nvPr>
        </p:nvSpPr>
        <p:spPr>
          <a:xfrm>
            <a:off x="1208116" y="1825626"/>
            <a:ext cx="10145684" cy="4879974"/>
          </a:xfrm>
        </p:spPr>
        <p:txBody>
          <a:bodyPr>
            <a:normAutofit/>
          </a:bodyPr>
          <a:lstStyle/>
          <a:p>
            <a:pPr algn="just"/>
            <a:r>
              <a:rPr lang="cy-GB" sz="2400" noProof="0" dirty="0" err="1" smtClean="0">
                <a:solidFill>
                  <a:schemeClr val="tx1"/>
                </a:solidFill>
              </a:rPr>
              <a:t>Very</a:t>
            </a:r>
            <a:r>
              <a:rPr lang="cy-GB" sz="2400" noProof="0" dirty="0" smtClean="0">
                <a:solidFill>
                  <a:schemeClr val="tx1"/>
                </a:solidFill>
              </a:rPr>
              <a:t> </a:t>
            </a:r>
            <a:r>
              <a:rPr lang="cy-GB" sz="2400" noProof="0" dirty="0" err="1" smtClean="0">
                <a:solidFill>
                  <a:schemeClr val="tx1"/>
                </a:solidFill>
              </a:rPr>
              <a:t>often</a:t>
            </a:r>
            <a:r>
              <a:rPr lang="cy-GB" sz="2400" noProof="0" dirty="0" smtClean="0">
                <a:solidFill>
                  <a:schemeClr val="tx1"/>
                </a:solidFill>
              </a:rPr>
              <a:t> as </a:t>
            </a:r>
            <a:r>
              <a:rPr lang="cy-GB" sz="2400" noProof="0" dirty="0" err="1" smtClean="0">
                <a:solidFill>
                  <a:schemeClr val="tx1"/>
                </a:solidFill>
              </a:rPr>
              <a:t>youth</a:t>
            </a:r>
            <a:r>
              <a:rPr lang="cy-GB" sz="2400" noProof="0" dirty="0" smtClean="0">
                <a:solidFill>
                  <a:schemeClr val="tx1"/>
                </a:solidFill>
              </a:rPr>
              <a:t> </a:t>
            </a:r>
            <a:r>
              <a:rPr lang="cy-GB" sz="2400" noProof="0" dirty="0" err="1" smtClean="0">
                <a:solidFill>
                  <a:schemeClr val="tx1"/>
                </a:solidFill>
              </a:rPr>
              <a:t>workers</a:t>
            </a:r>
            <a:r>
              <a:rPr lang="cy-GB" sz="2400" noProof="0" dirty="0" smtClean="0">
                <a:solidFill>
                  <a:schemeClr val="tx1"/>
                </a:solidFill>
              </a:rPr>
              <a:t>, we </a:t>
            </a:r>
            <a:r>
              <a:rPr lang="cy-GB" sz="2400" noProof="0" dirty="0" err="1" smtClean="0">
                <a:solidFill>
                  <a:schemeClr val="tx1"/>
                </a:solidFill>
              </a:rPr>
              <a:t>are</a:t>
            </a:r>
            <a:r>
              <a:rPr lang="cy-GB" sz="2400" noProof="0" dirty="0" smtClean="0">
                <a:solidFill>
                  <a:schemeClr val="tx1"/>
                </a:solidFill>
              </a:rPr>
              <a:t> </a:t>
            </a:r>
            <a:r>
              <a:rPr lang="cy-GB" sz="2400" noProof="0" dirty="0" err="1" smtClean="0">
                <a:solidFill>
                  <a:schemeClr val="tx1"/>
                </a:solidFill>
              </a:rPr>
              <a:t>expected</a:t>
            </a:r>
            <a:r>
              <a:rPr lang="cy-GB" sz="2400" noProof="0" dirty="0" smtClean="0">
                <a:solidFill>
                  <a:schemeClr val="tx1"/>
                </a:solidFill>
              </a:rPr>
              <a:t> to </a:t>
            </a:r>
            <a:r>
              <a:rPr lang="cy-GB" sz="2400" noProof="0" dirty="0" err="1" smtClean="0">
                <a:solidFill>
                  <a:schemeClr val="tx1"/>
                </a:solidFill>
              </a:rPr>
              <a:t>work</a:t>
            </a:r>
            <a:r>
              <a:rPr lang="cy-GB" sz="2400" noProof="0" dirty="0" smtClean="0">
                <a:solidFill>
                  <a:schemeClr val="tx1"/>
                </a:solidFill>
              </a:rPr>
              <a:t> </a:t>
            </a:r>
            <a:r>
              <a:rPr lang="cy-GB" sz="2400" noProof="0" dirty="0" err="1" smtClean="0">
                <a:solidFill>
                  <a:schemeClr val="tx1"/>
                </a:solidFill>
              </a:rPr>
              <a:t>with</a:t>
            </a:r>
            <a:r>
              <a:rPr lang="cy-GB" sz="2400" noProof="0" dirty="0" smtClean="0">
                <a:solidFill>
                  <a:schemeClr val="tx1"/>
                </a:solidFill>
              </a:rPr>
              <a:t> </a:t>
            </a:r>
            <a:r>
              <a:rPr lang="cy-GB" sz="2400" noProof="0" dirty="0" err="1" smtClean="0">
                <a:solidFill>
                  <a:schemeClr val="tx1"/>
                </a:solidFill>
              </a:rPr>
              <a:t>young</a:t>
            </a:r>
            <a:r>
              <a:rPr lang="cy-GB" sz="2400" noProof="0" dirty="0" smtClean="0">
                <a:solidFill>
                  <a:schemeClr val="tx1"/>
                </a:solidFill>
              </a:rPr>
              <a:t> </a:t>
            </a:r>
            <a:r>
              <a:rPr lang="cy-GB" sz="2400" noProof="0" dirty="0" err="1" smtClean="0">
                <a:solidFill>
                  <a:schemeClr val="tx1"/>
                </a:solidFill>
              </a:rPr>
              <a:t>people</a:t>
            </a:r>
            <a:r>
              <a:rPr lang="cy-GB" sz="2400" noProof="0" dirty="0" smtClean="0">
                <a:solidFill>
                  <a:schemeClr val="tx1"/>
                </a:solidFill>
              </a:rPr>
              <a:t> </a:t>
            </a:r>
            <a:r>
              <a:rPr lang="cy-GB" sz="2400" noProof="0" dirty="0" err="1" smtClean="0">
                <a:solidFill>
                  <a:schemeClr val="tx1"/>
                </a:solidFill>
              </a:rPr>
              <a:t>without</a:t>
            </a:r>
            <a:r>
              <a:rPr lang="cy-GB" sz="2400" noProof="0" dirty="0" smtClean="0">
                <a:solidFill>
                  <a:schemeClr val="tx1"/>
                </a:solidFill>
              </a:rPr>
              <a:t> </a:t>
            </a:r>
            <a:r>
              <a:rPr lang="cy-GB" sz="2400" noProof="0" dirty="0" err="1" smtClean="0">
                <a:solidFill>
                  <a:schemeClr val="tx1"/>
                </a:solidFill>
              </a:rPr>
              <a:t>resources</a:t>
            </a:r>
            <a:r>
              <a:rPr lang="cy-GB" sz="2400" noProof="0" dirty="0" smtClean="0">
                <a:solidFill>
                  <a:schemeClr val="tx1"/>
                </a:solidFill>
              </a:rPr>
              <a:t> </a:t>
            </a:r>
            <a:r>
              <a:rPr lang="cy-GB" sz="2400" noProof="0" dirty="0" err="1" smtClean="0">
                <a:solidFill>
                  <a:schemeClr val="tx1"/>
                </a:solidFill>
              </a:rPr>
              <a:t>other</a:t>
            </a:r>
            <a:r>
              <a:rPr lang="cy-GB" sz="2400" noProof="0" dirty="0" smtClean="0">
                <a:solidFill>
                  <a:schemeClr val="tx1"/>
                </a:solidFill>
              </a:rPr>
              <a:t> than </a:t>
            </a:r>
            <a:r>
              <a:rPr lang="cy-GB" sz="2400" noProof="0" dirty="0" err="1" smtClean="0">
                <a:solidFill>
                  <a:schemeClr val="tx1"/>
                </a:solidFill>
              </a:rPr>
              <a:t>ourselves</a:t>
            </a:r>
            <a:r>
              <a:rPr lang="cy-GB" sz="2400" noProof="0" dirty="0" smtClean="0">
                <a:solidFill>
                  <a:schemeClr val="tx1"/>
                </a:solidFill>
              </a:rPr>
              <a:t>, </a:t>
            </a:r>
            <a:r>
              <a:rPr lang="cy-GB" sz="2400" noProof="0" dirty="0" err="1" smtClean="0">
                <a:solidFill>
                  <a:schemeClr val="tx1"/>
                </a:solidFill>
              </a:rPr>
              <a:t>using</a:t>
            </a:r>
            <a:r>
              <a:rPr lang="cy-GB" sz="2400" noProof="0" dirty="0" smtClean="0">
                <a:solidFill>
                  <a:schemeClr val="tx1"/>
                </a:solidFill>
              </a:rPr>
              <a:t> </a:t>
            </a:r>
            <a:r>
              <a:rPr lang="cy-GB" sz="2400" noProof="0" dirty="0" err="1" smtClean="0">
                <a:solidFill>
                  <a:schemeClr val="tx1"/>
                </a:solidFill>
              </a:rPr>
              <a:t>our</a:t>
            </a:r>
            <a:r>
              <a:rPr lang="cy-GB" sz="2400" noProof="0" dirty="0" smtClean="0">
                <a:solidFill>
                  <a:schemeClr val="tx1"/>
                </a:solidFill>
              </a:rPr>
              <a:t> </a:t>
            </a:r>
            <a:r>
              <a:rPr lang="cy-GB" sz="2400" noProof="0" dirty="0" err="1" smtClean="0">
                <a:solidFill>
                  <a:schemeClr val="tx1"/>
                </a:solidFill>
              </a:rPr>
              <a:t>skills</a:t>
            </a:r>
            <a:r>
              <a:rPr lang="cy-GB" sz="2400" noProof="0" dirty="0" smtClean="0">
                <a:solidFill>
                  <a:schemeClr val="tx1"/>
                </a:solidFill>
              </a:rPr>
              <a:t> </a:t>
            </a:r>
            <a:r>
              <a:rPr lang="cy-GB" sz="2400" noProof="0" dirty="0" err="1" smtClean="0">
                <a:solidFill>
                  <a:schemeClr val="tx1"/>
                </a:solidFill>
              </a:rPr>
              <a:t>and</a:t>
            </a:r>
            <a:r>
              <a:rPr lang="cy-GB" sz="2400" noProof="0" dirty="0" smtClean="0">
                <a:solidFill>
                  <a:schemeClr val="tx1"/>
                </a:solidFill>
              </a:rPr>
              <a:t> </a:t>
            </a:r>
            <a:r>
              <a:rPr lang="cy-GB" sz="2400" noProof="0" dirty="0" err="1" smtClean="0">
                <a:solidFill>
                  <a:schemeClr val="tx1"/>
                </a:solidFill>
              </a:rPr>
              <a:t>abilities</a:t>
            </a:r>
            <a:r>
              <a:rPr lang="cy-GB" sz="2400" noProof="0" dirty="0" smtClean="0">
                <a:solidFill>
                  <a:schemeClr val="tx1"/>
                </a:solidFill>
              </a:rPr>
              <a:t> to </a:t>
            </a:r>
            <a:r>
              <a:rPr lang="cy-GB" sz="2400" noProof="0" dirty="0" err="1" smtClean="0">
                <a:solidFill>
                  <a:schemeClr val="tx1"/>
                </a:solidFill>
              </a:rPr>
              <a:t>form</a:t>
            </a:r>
            <a:r>
              <a:rPr lang="cy-GB" sz="2400" noProof="0" dirty="0" smtClean="0">
                <a:solidFill>
                  <a:schemeClr val="tx1"/>
                </a:solidFill>
              </a:rPr>
              <a:t> </a:t>
            </a:r>
            <a:r>
              <a:rPr lang="cy-GB" sz="2400" noProof="0" dirty="0" err="1" smtClean="0">
                <a:solidFill>
                  <a:schemeClr val="tx1"/>
                </a:solidFill>
              </a:rPr>
              <a:t>relationships</a:t>
            </a:r>
            <a:r>
              <a:rPr lang="cy-GB" sz="2400" noProof="0" dirty="0" smtClean="0">
                <a:solidFill>
                  <a:schemeClr val="tx1"/>
                </a:solidFill>
              </a:rPr>
              <a:t> </a:t>
            </a:r>
            <a:r>
              <a:rPr lang="cy-GB" sz="2400" noProof="0" dirty="0" err="1" smtClean="0">
                <a:solidFill>
                  <a:schemeClr val="tx1"/>
                </a:solidFill>
              </a:rPr>
              <a:t>with</a:t>
            </a:r>
            <a:r>
              <a:rPr lang="cy-GB" sz="2400" noProof="0" dirty="0" smtClean="0">
                <a:solidFill>
                  <a:schemeClr val="tx1"/>
                </a:solidFill>
              </a:rPr>
              <a:t> </a:t>
            </a:r>
            <a:r>
              <a:rPr lang="cy-GB" sz="2400" noProof="0" dirty="0" err="1" smtClean="0">
                <a:solidFill>
                  <a:schemeClr val="tx1"/>
                </a:solidFill>
              </a:rPr>
              <a:t>others</a:t>
            </a:r>
            <a:r>
              <a:rPr lang="cy-GB" sz="2400" noProof="0" dirty="0" smtClean="0">
                <a:solidFill>
                  <a:schemeClr val="tx1"/>
                </a:solidFill>
              </a:rPr>
              <a:t>.</a:t>
            </a:r>
          </a:p>
          <a:p>
            <a:pPr algn="just"/>
            <a:r>
              <a:rPr lang="en-GB" sz="2400" dirty="0">
                <a:solidFill>
                  <a:schemeClr val="tx1"/>
                </a:solidFill>
              </a:rPr>
              <a:t>“Through these associations you endeavour to foster opportunities for others that make for human flourishing.  The relationship is voluntary, in that you engage with people who choose to associate with you and work to provide an environment of mutual respect and active involvement.  You are often called to work with people at times of tension and vulnerability.  You often have to work on your own, sometimes in isolated situations.  You are expected to be able to take decisions that are underpinned by the values and aims of the work you are doing and take responsibility for the work done</a:t>
            </a:r>
            <a:r>
              <a:rPr lang="en-GB" sz="2400" dirty="0" smtClean="0">
                <a:solidFill>
                  <a:schemeClr val="tx1"/>
                </a:solidFill>
              </a:rPr>
              <a:t>” (</a:t>
            </a:r>
            <a:r>
              <a:rPr lang="en-GB" sz="2400" dirty="0">
                <a:solidFill>
                  <a:schemeClr val="tx1"/>
                </a:solidFill>
              </a:rPr>
              <a:t>Woods, 2006, p. 249</a:t>
            </a:r>
            <a:r>
              <a:rPr lang="en-GB" sz="2400" dirty="0" smtClean="0">
                <a:solidFill>
                  <a:schemeClr val="tx1"/>
                </a:solidFill>
              </a:rPr>
              <a:t>).</a:t>
            </a:r>
            <a:endParaRPr lang="en-US" sz="2400" dirty="0">
              <a:solidFill>
                <a:schemeClr val="tx1"/>
              </a:solidFill>
            </a:endParaRPr>
          </a:p>
          <a:p>
            <a:endParaRPr lang="cy-GB" sz="2400" noProof="0" dirty="0" smtClean="0">
              <a:solidFill>
                <a:schemeClr val="tx1"/>
              </a:solidFill>
            </a:endParaRPr>
          </a:p>
          <a:p>
            <a:pPr marL="0" indent="0">
              <a:buNone/>
            </a:pPr>
            <a:endParaRPr lang="cy-GB" noProof="0" dirty="0"/>
          </a:p>
        </p:txBody>
      </p:sp>
    </p:spTree>
    <p:extLst>
      <p:ext uri="{BB962C8B-B14F-4D97-AF65-F5344CB8AC3E}">
        <p14:creationId xmlns:p14="http://schemas.microsoft.com/office/powerpoint/2010/main" val="5628614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293716"/>
            <a:ext cx="10178322" cy="1492132"/>
          </a:xfrm>
        </p:spPr>
        <p:txBody>
          <a:bodyPr/>
          <a:lstStyle/>
          <a:p>
            <a:r>
              <a:rPr lang="cy-GB" noProof="0" dirty="0" err="1" smtClean="0"/>
              <a:t>Youth</a:t>
            </a:r>
            <a:r>
              <a:rPr lang="cy-GB" noProof="0" dirty="0" smtClean="0"/>
              <a:t> </a:t>
            </a:r>
            <a:r>
              <a:rPr lang="cy-GB" noProof="0" dirty="0" err="1" smtClean="0"/>
              <a:t>work</a:t>
            </a:r>
            <a:endParaRPr lang="cy-GB" noProof="0" dirty="0"/>
          </a:p>
        </p:txBody>
      </p:sp>
      <p:sp>
        <p:nvSpPr>
          <p:cNvPr id="3" name="Content Placeholder 2"/>
          <p:cNvSpPr>
            <a:spLocks noGrp="1"/>
          </p:cNvSpPr>
          <p:nvPr>
            <p:ph sz="half" idx="1"/>
          </p:nvPr>
        </p:nvSpPr>
        <p:spPr>
          <a:xfrm>
            <a:off x="1120833" y="1930919"/>
            <a:ext cx="10591800" cy="4663846"/>
          </a:xfrm>
        </p:spPr>
        <p:txBody>
          <a:bodyPr>
            <a:normAutofit fontScale="92500"/>
          </a:bodyPr>
          <a:lstStyle/>
          <a:p>
            <a:pPr lvl="0" algn="just"/>
            <a:r>
              <a:rPr lang="cy-GB" sz="2600" noProof="0" dirty="0" err="1" smtClean="0">
                <a:solidFill>
                  <a:schemeClr val="tx1"/>
                </a:solidFill>
              </a:rPr>
              <a:t>Schön</a:t>
            </a:r>
            <a:r>
              <a:rPr lang="cy-GB" sz="2600" noProof="0" dirty="0" smtClean="0">
                <a:solidFill>
                  <a:schemeClr val="tx1"/>
                </a:solidFill>
              </a:rPr>
              <a:t> </a:t>
            </a:r>
            <a:r>
              <a:rPr lang="cy-GB" sz="2600" noProof="0" dirty="0" err="1" smtClean="0">
                <a:solidFill>
                  <a:schemeClr val="tx1"/>
                </a:solidFill>
              </a:rPr>
              <a:t>describes</a:t>
            </a:r>
            <a:r>
              <a:rPr lang="cy-GB" sz="2600" noProof="0" dirty="0" smtClean="0">
                <a:solidFill>
                  <a:schemeClr val="tx1"/>
                </a:solidFill>
              </a:rPr>
              <a:t> </a:t>
            </a:r>
            <a:r>
              <a:rPr lang="cy-GB" sz="2600" noProof="0" dirty="0" err="1" smtClean="0">
                <a:solidFill>
                  <a:schemeClr val="tx1"/>
                </a:solidFill>
              </a:rPr>
              <a:t>these</a:t>
            </a:r>
            <a:r>
              <a:rPr lang="cy-GB" sz="2600" noProof="0" dirty="0" smtClean="0">
                <a:solidFill>
                  <a:schemeClr val="tx1"/>
                </a:solidFill>
              </a:rPr>
              <a:t> </a:t>
            </a:r>
            <a:r>
              <a:rPr lang="cy-GB" sz="2600" noProof="0" dirty="0" err="1" smtClean="0">
                <a:solidFill>
                  <a:schemeClr val="tx1"/>
                </a:solidFill>
              </a:rPr>
              <a:t>factors</a:t>
            </a:r>
            <a:r>
              <a:rPr lang="cy-GB" sz="2600" noProof="0" dirty="0" smtClean="0">
                <a:solidFill>
                  <a:schemeClr val="tx1"/>
                </a:solidFill>
              </a:rPr>
              <a:t> </a:t>
            </a:r>
            <a:r>
              <a:rPr lang="cy-GB" sz="2600" noProof="0" dirty="0" err="1" smtClean="0">
                <a:solidFill>
                  <a:schemeClr val="tx1"/>
                </a:solidFill>
              </a:rPr>
              <a:t>as</a:t>
            </a:r>
            <a:r>
              <a:rPr lang="cy-GB" sz="2600" noProof="0" dirty="0" smtClean="0">
                <a:solidFill>
                  <a:schemeClr val="tx1"/>
                </a:solidFill>
              </a:rPr>
              <a:t> </a:t>
            </a:r>
            <a:r>
              <a:rPr lang="cy-GB" sz="2600" noProof="0" dirty="0" err="1" smtClean="0">
                <a:solidFill>
                  <a:schemeClr val="tx1"/>
                </a:solidFill>
              </a:rPr>
              <a:t>meaning</a:t>
            </a:r>
            <a:r>
              <a:rPr lang="cy-GB" sz="2600" noProof="0" dirty="0" smtClean="0">
                <a:solidFill>
                  <a:schemeClr val="tx1"/>
                </a:solidFill>
              </a:rPr>
              <a:t> </a:t>
            </a:r>
            <a:r>
              <a:rPr lang="cy-GB" sz="2600" noProof="0" dirty="0" err="1" smtClean="0">
                <a:solidFill>
                  <a:schemeClr val="tx1"/>
                </a:solidFill>
              </a:rPr>
              <a:t>that</a:t>
            </a:r>
            <a:r>
              <a:rPr lang="cy-GB" sz="2600" noProof="0" dirty="0" smtClean="0">
                <a:solidFill>
                  <a:schemeClr val="tx1"/>
                </a:solidFill>
              </a:rPr>
              <a:t> </a:t>
            </a:r>
            <a:r>
              <a:rPr lang="cy-GB" sz="2600" noProof="0" dirty="0" err="1" smtClean="0">
                <a:solidFill>
                  <a:schemeClr val="tx1"/>
                </a:solidFill>
              </a:rPr>
              <a:t>our</a:t>
            </a:r>
            <a:r>
              <a:rPr lang="cy-GB" sz="2600" noProof="0" dirty="0" smtClean="0">
                <a:solidFill>
                  <a:schemeClr val="tx1"/>
                </a:solidFill>
              </a:rPr>
              <a:t> </a:t>
            </a:r>
            <a:r>
              <a:rPr lang="cy-GB" sz="2600" noProof="0" dirty="0" err="1" smtClean="0">
                <a:solidFill>
                  <a:schemeClr val="tx1"/>
                </a:solidFill>
              </a:rPr>
              <a:t>work</a:t>
            </a:r>
            <a:r>
              <a:rPr lang="cy-GB" sz="2600" noProof="0" dirty="0" smtClean="0">
                <a:solidFill>
                  <a:schemeClr val="tx1"/>
                </a:solidFill>
              </a:rPr>
              <a:t> is </a:t>
            </a:r>
            <a:r>
              <a:rPr lang="cy-GB" sz="2600" noProof="0" dirty="0" err="1" smtClean="0">
                <a:solidFill>
                  <a:schemeClr val="tx1"/>
                </a:solidFill>
              </a:rPr>
              <a:t>often</a:t>
            </a:r>
            <a:r>
              <a:rPr lang="cy-GB" sz="2600" noProof="0" dirty="0" smtClean="0">
                <a:solidFill>
                  <a:schemeClr val="tx1"/>
                </a:solidFill>
              </a:rPr>
              <a:t> </a:t>
            </a:r>
            <a:r>
              <a:rPr lang="cy-GB" sz="2600" noProof="0" dirty="0" err="1" smtClean="0">
                <a:solidFill>
                  <a:schemeClr val="tx1"/>
                </a:solidFill>
              </a:rPr>
              <a:t>unique</a:t>
            </a:r>
            <a:r>
              <a:rPr lang="cy-GB" sz="2600" noProof="0" dirty="0" smtClean="0">
                <a:solidFill>
                  <a:schemeClr val="tx1"/>
                </a:solidFill>
              </a:rPr>
              <a:t>, </a:t>
            </a:r>
            <a:r>
              <a:rPr lang="cy-GB" sz="2600" noProof="0" dirty="0" err="1" smtClean="0">
                <a:solidFill>
                  <a:schemeClr val="tx1"/>
                </a:solidFill>
              </a:rPr>
              <a:t>complex</a:t>
            </a:r>
            <a:r>
              <a:rPr lang="cy-GB" sz="2600" noProof="0" dirty="0" smtClean="0">
                <a:solidFill>
                  <a:schemeClr val="tx1"/>
                </a:solidFill>
              </a:rPr>
              <a:t> </a:t>
            </a:r>
            <a:r>
              <a:rPr lang="cy-GB" sz="2600" noProof="0" dirty="0" err="1" smtClean="0">
                <a:solidFill>
                  <a:schemeClr val="tx1"/>
                </a:solidFill>
              </a:rPr>
              <a:t>and</a:t>
            </a:r>
            <a:r>
              <a:rPr lang="cy-GB" sz="2600" noProof="0" dirty="0" smtClean="0">
                <a:solidFill>
                  <a:schemeClr val="tx1"/>
                </a:solidFill>
              </a:rPr>
              <a:t> </a:t>
            </a:r>
            <a:r>
              <a:rPr lang="cy-GB" sz="2600" noProof="0" dirty="0" err="1" smtClean="0">
                <a:solidFill>
                  <a:schemeClr val="tx1"/>
                </a:solidFill>
              </a:rPr>
              <a:t>uncertain</a:t>
            </a:r>
            <a:r>
              <a:rPr lang="cy-GB" sz="2600" noProof="0" dirty="0" smtClean="0">
                <a:solidFill>
                  <a:schemeClr val="tx1"/>
                </a:solidFill>
              </a:rPr>
              <a:t> (</a:t>
            </a:r>
            <a:r>
              <a:rPr lang="cy-GB" sz="2600" noProof="0" dirty="0" err="1" smtClean="0">
                <a:solidFill>
                  <a:schemeClr val="tx1"/>
                </a:solidFill>
              </a:rPr>
              <a:t>Schön</a:t>
            </a:r>
            <a:r>
              <a:rPr lang="cy-GB" sz="2600" noProof="0" dirty="0" smtClean="0">
                <a:solidFill>
                  <a:schemeClr val="tx1"/>
                </a:solidFill>
              </a:rPr>
              <a:t> 1982, p. 39 </a:t>
            </a:r>
            <a:r>
              <a:rPr lang="cy-GB" sz="2600" i="1" noProof="0" dirty="0" err="1" smtClean="0">
                <a:solidFill>
                  <a:schemeClr val="tx1"/>
                </a:solidFill>
              </a:rPr>
              <a:t>cited</a:t>
            </a:r>
            <a:r>
              <a:rPr lang="cy-GB" sz="2600" i="1" noProof="0" dirty="0" smtClean="0">
                <a:solidFill>
                  <a:schemeClr val="tx1"/>
                </a:solidFill>
              </a:rPr>
              <a:t> </a:t>
            </a:r>
            <a:r>
              <a:rPr lang="cy-GB" sz="2600" i="1" noProof="0" dirty="0" err="1" smtClean="0">
                <a:solidFill>
                  <a:schemeClr val="tx1"/>
                </a:solidFill>
              </a:rPr>
              <a:t>in</a:t>
            </a:r>
            <a:r>
              <a:rPr lang="cy-GB" sz="2600" i="1" noProof="0" dirty="0" smtClean="0">
                <a:solidFill>
                  <a:schemeClr val="tx1"/>
                </a:solidFill>
              </a:rPr>
              <a:t> </a:t>
            </a:r>
            <a:r>
              <a:rPr lang="cy-GB" sz="2600" noProof="0" dirty="0" smtClean="0">
                <a:solidFill>
                  <a:schemeClr val="tx1"/>
                </a:solidFill>
              </a:rPr>
              <a:t>Woods, 2006, p. 249).</a:t>
            </a:r>
          </a:p>
          <a:p>
            <a:pPr lvl="0" algn="just"/>
            <a:r>
              <a:rPr lang="cy-GB" sz="2600" noProof="0" dirty="0" err="1" smtClean="0">
                <a:solidFill>
                  <a:schemeClr val="tx1"/>
                </a:solidFill>
              </a:rPr>
              <a:t>Due</a:t>
            </a:r>
            <a:r>
              <a:rPr lang="cy-GB" sz="2600" noProof="0" dirty="0" smtClean="0">
                <a:solidFill>
                  <a:schemeClr val="tx1"/>
                </a:solidFill>
              </a:rPr>
              <a:t> to the </a:t>
            </a:r>
            <a:r>
              <a:rPr lang="cy-GB" sz="2600" noProof="0" dirty="0" err="1" smtClean="0">
                <a:solidFill>
                  <a:schemeClr val="tx1"/>
                </a:solidFill>
              </a:rPr>
              <a:t>fact</a:t>
            </a:r>
            <a:r>
              <a:rPr lang="cy-GB" sz="2600" noProof="0" dirty="0" smtClean="0">
                <a:solidFill>
                  <a:schemeClr val="tx1"/>
                </a:solidFill>
              </a:rPr>
              <a:t> </a:t>
            </a:r>
            <a:r>
              <a:rPr lang="cy-GB" sz="2600" noProof="0" dirty="0" err="1" smtClean="0">
                <a:solidFill>
                  <a:schemeClr val="tx1"/>
                </a:solidFill>
              </a:rPr>
              <a:t>that</a:t>
            </a:r>
            <a:r>
              <a:rPr lang="cy-GB" sz="2600" noProof="0" dirty="0" smtClean="0">
                <a:solidFill>
                  <a:schemeClr val="tx1"/>
                </a:solidFill>
              </a:rPr>
              <a:t> </a:t>
            </a:r>
            <a:r>
              <a:rPr lang="cy-GB" sz="2600" noProof="0" dirty="0" err="1" smtClean="0">
                <a:solidFill>
                  <a:schemeClr val="tx1"/>
                </a:solidFill>
              </a:rPr>
              <a:t>our</a:t>
            </a:r>
            <a:r>
              <a:rPr lang="cy-GB" sz="2600" noProof="0" dirty="0" smtClean="0">
                <a:solidFill>
                  <a:schemeClr val="tx1"/>
                </a:solidFill>
              </a:rPr>
              <a:t> </a:t>
            </a:r>
            <a:r>
              <a:rPr lang="cy-GB" sz="2600" noProof="0" dirty="0" err="1" smtClean="0">
                <a:solidFill>
                  <a:schemeClr val="tx1"/>
                </a:solidFill>
              </a:rPr>
              <a:t>work</a:t>
            </a:r>
            <a:r>
              <a:rPr lang="cy-GB" sz="2600" noProof="0" dirty="0" smtClean="0">
                <a:solidFill>
                  <a:schemeClr val="tx1"/>
                </a:solidFill>
              </a:rPr>
              <a:t> can be </a:t>
            </a:r>
            <a:r>
              <a:rPr lang="cy-GB" sz="2600" noProof="0" dirty="0" err="1" smtClean="0">
                <a:solidFill>
                  <a:schemeClr val="tx1"/>
                </a:solidFill>
              </a:rPr>
              <a:t>complex</a:t>
            </a:r>
            <a:r>
              <a:rPr lang="cy-GB" sz="2600" noProof="0" dirty="0" smtClean="0">
                <a:solidFill>
                  <a:schemeClr val="tx1"/>
                </a:solidFill>
              </a:rPr>
              <a:t>, </a:t>
            </a:r>
            <a:r>
              <a:rPr lang="cy-GB" sz="2600" noProof="0" dirty="0" err="1" smtClean="0">
                <a:solidFill>
                  <a:schemeClr val="tx1"/>
                </a:solidFill>
              </a:rPr>
              <a:t>there</a:t>
            </a:r>
            <a:r>
              <a:rPr lang="cy-GB" sz="2600" noProof="0" dirty="0" smtClean="0">
                <a:solidFill>
                  <a:schemeClr val="tx1"/>
                </a:solidFill>
              </a:rPr>
              <a:t> </a:t>
            </a:r>
            <a:r>
              <a:rPr lang="cy-GB" sz="2600" noProof="0" dirty="0" err="1" smtClean="0">
                <a:solidFill>
                  <a:schemeClr val="tx1"/>
                </a:solidFill>
              </a:rPr>
              <a:t>may</a:t>
            </a:r>
            <a:r>
              <a:rPr lang="cy-GB" sz="2600" noProof="0" dirty="0" smtClean="0">
                <a:solidFill>
                  <a:schemeClr val="tx1"/>
                </a:solidFill>
              </a:rPr>
              <a:t> not </a:t>
            </a:r>
            <a:r>
              <a:rPr lang="cy-GB" sz="2600" noProof="0" dirty="0" err="1" smtClean="0">
                <a:solidFill>
                  <a:schemeClr val="tx1"/>
                </a:solidFill>
              </a:rPr>
              <a:t>always</a:t>
            </a:r>
            <a:r>
              <a:rPr lang="cy-GB" sz="2600" noProof="0" dirty="0" smtClean="0">
                <a:solidFill>
                  <a:schemeClr val="tx1"/>
                </a:solidFill>
              </a:rPr>
              <a:t> be </a:t>
            </a:r>
            <a:r>
              <a:rPr lang="cy-GB" sz="2600" noProof="0" dirty="0" err="1" smtClean="0">
                <a:solidFill>
                  <a:schemeClr val="tx1"/>
                </a:solidFill>
              </a:rPr>
              <a:t>obvious</a:t>
            </a:r>
            <a:r>
              <a:rPr lang="cy-GB" sz="2600" noProof="0" dirty="0" smtClean="0">
                <a:solidFill>
                  <a:schemeClr val="tx1"/>
                </a:solidFill>
              </a:rPr>
              <a:t> </a:t>
            </a:r>
            <a:r>
              <a:rPr lang="cy-GB" sz="2600" noProof="0" dirty="0" err="1" smtClean="0">
                <a:solidFill>
                  <a:schemeClr val="tx1"/>
                </a:solidFill>
              </a:rPr>
              <a:t>solutions</a:t>
            </a:r>
            <a:r>
              <a:rPr lang="cy-GB" sz="2600" noProof="0" dirty="0" smtClean="0">
                <a:solidFill>
                  <a:schemeClr val="tx1"/>
                </a:solidFill>
              </a:rPr>
              <a:t> to </a:t>
            </a:r>
            <a:r>
              <a:rPr lang="cy-GB" sz="2600" noProof="0" dirty="0" err="1" smtClean="0">
                <a:solidFill>
                  <a:schemeClr val="tx1"/>
                </a:solidFill>
              </a:rPr>
              <a:t>problems</a:t>
            </a:r>
            <a:r>
              <a:rPr lang="cy-GB" sz="2600" noProof="0" dirty="0" smtClean="0">
                <a:solidFill>
                  <a:schemeClr val="tx1"/>
                </a:solidFill>
              </a:rPr>
              <a:t>, </a:t>
            </a:r>
            <a:r>
              <a:rPr lang="cy-GB" sz="2600" noProof="0" dirty="0" err="1" smtClean="0">
                <a:solidFill>
                  <a:schemeClr val="tx1"/>
                </a:solidFill>
              </a:rPr>
              <a:t>and</a:t>
            </a:r>
            <a:r>
              <a:rPr lang="cy-GB" sz="2600" noProof="0" dirty="0" smtClean="0">
                <a:solidFill>
                  <a:schemeClr val="tx1"/>
                </a:solidFill>
              </a:rPr>
              <a:t> “</a:t>
            </a:r>
            <a:r>
              <a:rPr lang="cy-GB" sz="2600" noProof="0" dirty="0" err="1" smtClean="0">
                <a:solidFill>
                  <a:schemeClr val="tx1"/>
                </a:solidFill>
              </a:rPr>
              <a:t>there</a:t>
            </a:r>
            <a:r>
              <a:rPr lang="cy-GB" sz="2600" noProof="0" dirty="0" smtClean="0">
                <a:solidFill>
                  <a:schemeClr val="tx1"/>
                </a:solidFill>
              </a:rPr>
              <a:t> is not </a:t>
            </a:r>
            <a:r>
              <a:rPr lang="cy-GB" sz="2600" noProof="0" dirty="0" err="1" smtClean="0">
                <a:solidFill>
                  <a:schemeClr val="tx1"/>
                </a:solidFill>
              </a:rPr>
              <a:t>always</a:t>
            </a:r>
            <a:r>
              <a:rPr lang="cy-GB" sz="2600" noProof="0" dirty="0" smtClean="0">
                <a:solidFill>
                  <a:schemeClr val="tx1"/>
                </a:solidFill>
              </a:rPr>
              <a:t> </a:t>
            </a:r>
            <a:r>
              <a:rPr lang="cy-GB" sz="2600" noProof="0" dirty="0" err="1" smtClean="0">
                <a:solidFill>
                  <a:schemeClr val="tx1"/>
                </a:solidFill>
              </a:rPr>
              <a:t>an</a:t>
            </a:r>
            <a:r>
              <a:rPr lang="cy-GB" sz="2600" noProof="0" dirty="0" smtClean="0">
                <a:solidFill>
                  <a:schemeClr val="tx1"/>
                </a:solidFill>
              </a:rPr>
              <a:t> </a:t>
            </a:r>
            <a:r>
              <a:rPr lang="cy-GB" sz="2600" noProof="0" dirty="0" err="1" smtClean="0">
                <a:solidFill>
                  <a:schemeClr val="tx1"/>
                </a:solidFill>
              </a:rPr>
              <a:t>opportunity</a:t>
            </a:r>
            <a:r>
              <a:rPr lang="cy-GB" sz="2600" noProof="0" dirty="0" smtClean="0">
                <a:solidFill>
                  <a:schemeClr val="tx1"/>
                </a:solidFill>
              </a:rPr>
              <a:t> </a:t>
            </a:r>
            <a:r>
              <a:rPr lang="cy-GB" sz="2600" noProof="0" dirty="0" err="1" smtClean="0">
                <a:solidFill>
                  <a:schemeClr val="tx1"/>
                </a:solidFill>
              </a:rPr>
              <a:t>for</a:t>
            </a:r>
            <a:r>
              <a:rPr lang="cy-GB" sz="2600" noProof="0" dirty="0" smtClean="0">
                <a:solidFill>
                  <a:schemeClr val="tx1"/>
                </a:solidFill>
              </a:rPr>
              <a:t> </a:t>
            </a:r>
            <a:r>
              <a:rPr lang="cy-GB" sz="2600" noProof="0" dirty="0" err="1" smtClean="0">
                <a:solidFill>
                  <a:schemeClr val="tx1"/>
                </a:solidFill>
              </a:rPr>
              <a:t>you</a:t>
            </a:r>
            <a:r>
              <a:rPr lang="cy-GB" sz="2600" noProof="0" dirty="0" smtClean="0">
                <a:solidFill>
                  <a:schemeClr val="tx1"/>
                </a:solidFill>
              </a:rPr>
              <a:t> to go </a:t>
            </a:r>
            <a:r>
              <a:rPr lang="cy-GB" sz="2600" noProof="0" dirty="0" err="1" smtClean="0">
                <a:solidFill>
                  <a:schemeClr val="tx1"/>
                </a:solidFill>
              </a:rPr>
              <a:t>away</a:t>
            </a:r>
            <a:r>
              <a:rPr lang="cy-GB" sz="2600" noProof="0" dirty="0" smtClean="0">
                <a:solidFill>
                  <a:schemeClr val="tx1"/>
                </a:solidFill>
              </a:rPr>
              <a:t> </a:t>
            </a:r>
            <a:r>
              <a:rPr lang="cy-GB" sz="2600" noProof="0" dirty="0" err="1" smtClean="0">
                <a:solidFill>
                  <a:schemeClr val="tx1"/>
                </a:solidFill>
              </a:rPr>
              <a:t>and</a:t>
            </a:r>
            <a:r>
              <a:rPr lang="cy-GB" sz="2600" noProof="0" dirty="0" smtClean="0">
                <a:solidFill>
                  <a:schemeClr val="tx1"/>
                </a:solidFill>
              </a:rPr>
              <a:t> </a:t>
            </a:r>
            <a:r>
              <a:rPr lang="cy-GB" sz="2600" noProof="0" dirty="0" err="1" smtClean="0">
                <a:solidFill>
                  <a:schemeClr val="tx1"/>
                </a:solidFill>
              </a:rPr>
              <a:t>think</a:t>
            </a:r>
            <a:r>
              <a:rPr lang="cy-GB" sz="2600" noProof="0" dirty="0" smtClean="0">
                <a:solidFill>
                  <a:schemeClr val="tx1"/>
                </a:solidFill>
              </a:rPr>
              <a:t> </a:t>
            </a:r>
            <a:r>
              <a:rPr lang="cy-GB" sz="2600" noProof="0" dirty="0" err="1" smtClean="0">
                <a:solidFill>
                  <a:schemeClr val="tx1"/>
                </a:solidFill>
              </a:rPr>
              <a:t>about</a:t>
            </a:r>
            <a:r>
              <a:rPr lang="cy-GB" sz="2600" noProof="0" dirty="0" smtClean="0">
                <a:solidFill>
                  <a:schemeClr val="tx1"/>
                </a:solidFill>
              </a:rPr>
              <a:t> </a:t>
            </a:r>
            <a:r>
              <a:rPr lang="cy-GB" sz="2600" noProof="0" dirty="0" err="1" smtClean="0">
                <a:solidFill>
                  <a:schemeClr val="tx1"/>
                </a:solidFill>
              </a:rPr>
              <a:t>what</a:t>
            </a:r>
            <a:r>
              <a:rPr lang="cy-GB" sz="2600" noProof="0" dirty="0" smtClean="0">
                <a:solidFill>
                  <a:schemeClr val="tx1"/>
                </a:solidFill>
              </a:rPr>
              <a:t> to do” (Woods, 2006, p. 249).</a:t>
            </a:r>
          </a:p>
          <a:p>
            <a:pPr algn="just"/>
            <a:r>
              <a:rPr lang="cy-GB" sz="2600" noProof="0" dirty="0" err="1" smtClean="0">
                <a:solidFill>
                  <a:schemeClr val="tx1"/>
                </a:solidFill>
              </a:rPr>
              <a:t>This</a:t>
            </a:r>
            <a:r>
              <a:rPr lang="cy-GB" sz="2600" noProof="0" dirty="0" smtClean="0">
                <a:solidFill>
                  <a:schemeClr val="tx1"/>
                </a:solidFill>
              </a:rPr>
              <a:t> is </a:t>
            </a:r>
            <a:r>
              <a:rPr lang="cy-GB" sz="2600" noProof="0" dirty="0" err="1" smtClean="0">
                <a:solidFill>
                  <a:schemeClr val="tx1"/>
                </a:solidFill>
              </a:rPr>
              <a:t>where</a:t>
            </a:r>
            <a:r>
              <a:rPr lang="cy-GB" sz="2600" noProof="0" dirty="0" smtClean="0">
                <a:solidFill>
                  <a:schemeClr val="tx1"/>
                </a:solidFill>
              </a:rPr>
              <a:t> </a:t>
            </a:r>
            <a:r>
              <a:rPr lang="cy-GB" sz="2600" noProof="0" dirty="0" err="1" smtClean="0">
                <a:solidFill>
                  <a:schemeClr val="tx1"/>
                </a:solidFill>
              </a:rPr>
              <a:t>reflecting</a:t>
            </a:r>
            <a:r>
              <a:rPr lang="cy-GB" sz="2600" noProof="0" dirty="0" smtClean="0">
                <a:solidFill>
                  <a:schemeClr val="tx1"/>
                </a:solidFill>
              </a:rPr>
              <a:t> </a:t>
            </a:r>
            <a:r>
              <a:rPr lang="cy-GB" sz="2600" noProof="0" dirty="0" err="1" smtClean="0">
                <a:solidFill>
                  <a:schemeClr val="tx1"/>
                </a:solidFill>
              </a:rPr>
              <a:t>in</a:t>
            </a:r>
            <a:r>
              <a:rPr lang="cy-GB" sz="2600" noProof="0" dirty="0" smtClean="0">
                <a:solidFill>
                  <a:schemeClr val="tx1"/>
                </a:solidFill>
              </a:rPr>
              <a:t> action </a:t>
            </a:r>
            <a:r>
              <a:rPr lang="cy-GB" sz="2600" noProof="0" dirty="0" err="1" smtClean="0">
                <a:solidFill>
                  <a:schemeClr val="tx1"/>
                </a:solidFill>
              </a:rPr>
              <a:t>takes</a:t>
            </a:r>
            <a:r>
              <a:rPr lang="cy-GB" sz="2600" noProof="0" dirty="0" smtClean="0">
                <a:solidFill>
                  <a:schemeClr val="tx1"/>
                </a:solidFill>
              </a:rPr>
              <a:t> </a:t>
            </a:r>
            <a:r>
              <a:rPr lang="cy-GB" sz="2600" noProof="0" dirty="0" err="1" smtClean="0">
                <a:solidFill>
                  <a:schemeClr val="tx1"/>
                </a:solidFill>
              </a:rPr>
              <a:t>place</a:t>
            </a:r>
            <a:r>
              <a:rPr lang="cy-GB" sz="2600" noProof="0" dirty="0" smtClean="0">
                <a:solidFill>
                  <a:schemeClr val="tx1"/>
                </a:solidFill>
              </a:rPr>
              <a:t>, “</a:t>
            </a:r>
            <a:r>
              <a:rPr lang="cy-GB" sz="2600" noProof="0" dirty="0" err="1" smtClean="0">
                <a:solidFill>
                  <a:schemeClr val="tx1"/>
                </a:solidFill>
              </a:rPr>
              <a:t>where</a:t>
            </a:r>
            <a:r>
              <a:rPr lang="cy-GB" sz="2600" noProof="0" dirty="0" smtClean="0">
                <a:solidFill>
                  <a:schemeClr val="tx1"/>
                </a:solidFill>
              </a:rPr>
              <a:t> </a:t>
            </a:r>
            <a:r>
              <a:rPr lang="cy-GB" sz="2600" noProof="0" dirty="0" err="1" smtClean="0">
                <a:solidFill>
                  <a:schemeClr val="tx1"/>
                </a:solidFill>
              </a:rPr>
              <a:t>you</a:t>
            </a:r>
            <a:r>
              <a:rPr lang="cy-GB" sz="2600" noProof="0" dirty="0" smtClean="0">
                <a:solidFill>
                  <a:schemeClr val="tx1"/>
                </a:solidFill>
              </a:rPr>
              <a:t> </a:t>
            </a:r>
            <a:r>
              <a:rPr lang="cy-GB" sz="2600" noProof="0" dirty="0" err="1" smtClean="0">
                <a:solidFill>
                  <a:schemeClr val="tx1"/>
                </a:solidFill>
              </a:rPr>
              <a:t>reflect</a:t>
            </a:r>
            <a:r>
              <a:rPr lang="cy-GB" sz="2600" noProof="0" dirty="0" smtClean="0">
                <a:solidFill>
                  <a:schemeClr val="tx1"/>
                </a:solidFill>
              </a:rPr>
              <a:t> </a:t>
            </a:r>
            <a:r>
              <a:rPr lang="cy-GB" sz="2600" noProof="0" dirty="0" err="1" smtClean="0">
                <a:solidFill>
                  <a:schemeClr val="tx1"/>
                </a:solidFill>
              </a:rPr>
              <a:t>on</a:t>
            </a:r>
            <a:r>
              <a:rPr lang="cy-GB" sz="2600" noProof="0" dirty="0" smtClean="0">
                <a:solidFill>
                  <a:schemeClr val="tx1"/>
                </a:solidFill>
              </a:rPr>
              <a:t> </a:t>
            </a:r>
            <a:r>
              <a:rPr lang="cy-GB" sz="2600" noProof="0" dirty="0" err="1" smtClean="0">
                <a:solidFill>
                  <a:schemeClr val="tx1"/>
                </a:solidFill>
              </a:rPr>
              <a:t>what</a:t>
            </a:r>
            <a:r>
              <a:rPr lang="cy-GB" sz="2600" noProof="0" dirty="0" smtClean="0">
                <a:solidFill>
                  <a:schemeClr val="tx1"/>
                </a:solidFill>
              </a:rPr>
              <a:t> is </a:t>
            </a:r>
            <a:r>
              <a:rPr lang="cy-GB" sz="2600" noProof="0" dirty="0" err="1" smtClean="0">
                <a:solidFill>
                  <a:schemeClr val="tx1"/>
                </a:solidFill>
              </a:rPr>
              <a:t>being</a:t>
            </a:r>
            <a:r>
              <a:rPr lang="cy-GB" sz="2600" noProof="0" dirty="0" smtClean="0">
                <a:solidFill>
                  <a:schemeClr val="tx1"/>
                </a:solidFill>
              </a:rPr>
              <a:t> </a:t>
            </a:r>
            <a:r>
              <a:rPr lang="cy-GB" sz="2600" noProof="0" dirty="0" err="1" smtClean="0">
                <a:solidFill>
                  <a:schemeClr val="tx1"/>
                </a:solidFill>
              </a:rPr>
              <a:t>said</a:t>
            </a:r>
            <a:r>
              <a:rPr lang="cy-GB" sz="2600" noProof="0" dirty="0" smtClean="0">
                <a:solidFill>
                  <a:schemeClr val="tx1"/>
                </a:solidFill>
              </a:rPr>
              <a:t>, </a:t>
            </a:r>
            <a:r>
              <a:rPr lang="cy-GB" sz="2600" noProof="0" dirty="0" err="1" smtClean="0">
                <a:solidFill>
                  <a:schemeClr val="tx1"/>
                </a:solidFill>
              </a:rPr>
              <a:t>and</a:t>
            </a:r>
            <a:r>
              <a:rPr lang="cy-GB" sz="2600" noProof="0" dirty="0" smtClean="0">
                <a:solidFill>
                  <a:schemeClr val="tx1"/>
                </a:solidFill>
              </a:rPr>
              <a:t> </a:t>
            </a:r>
            <a:r>
              <a:rPr lang="cy-GB" sz="2600" noProof="0" dirty="0" err="1" smtClean="0">
                <a:solidFill>
                  <a:schemeClr val="tx1"/>
                </a:solidFill>
              </a:rPr>
              <a:t>think</a:t>
            </a:r>
            <a:r>
              <a:rPr lang="cy-GB" sz="2600" noProof="0" dirty="0" smtClean="0">
                <a:solidFill>
                  <a:schemeClr val="tx1"/>
                </a:solidFill>
              </a:rPr>
              <a:t>, </a:t>
            </a:r>
            <a:r>
              <a:rPr lang="cy-GB" sz="2600" noProof="0" dirty="0" err="1" smtClean="0">
                <a:solidFill>
                  <a:schemeClr val="tx1"/>
                </a:solidFill>
              </a:rPr>
              <a:t>on</a:t>
            </a:r>
            <a:r>
              <a:rPr lang="cy-GB" sz="2600" noProof="0" dirty="0" smtClean="0">
                <a:solidFill>
                  <a:schemeClr val="tx1"/>
                </a:solidFill>
              </a:rPr>
              <a:t> the </a:t>
            </a:r>
            <a:r>
              <a:rPr lang="cy-GB" sz="2600" noProof="0" dirty="0" err="1" smtClean="0">
                <a:solidFill>
                  <a:schemeClr val="tx1"/>
                </a:solidFill>
              </a:rPr>
              <a:t>spot</a:t>
            </a:r>
            <a:r>
              <a:rPr lang="cy-GB" sz="2600" noProof="0" dirty="0" smtClean="0">
                <a:solidFill>
                  <a:schemeClr val="tx1"/>
                </a:solidFill>
              </a:rPr>
              <a:t>, </a:t>
            </a:r>
            <a:r>
              <a:rPr lang="cy-GB" sz="2600" noProof="0" dirty="0" err="1" smtClean="0">
                <a:solidFill>
                  <a:schemeClr val="tx1"/>
                </a:solidFill>
              </a:rPr>
              <a:t>about</a:t>
            </a:r>
            <a:r>
              <a:rPr lang="cy-GB" sz="2600" noProof="0" dirty="0" smtClean="0">
                <a:solidFill>
                  <a:schemeClr val="tx1"/>
                </a:solidFill>
              </a:rPr>
              <a:t> </a:t>
            </a:r>
            <a:r>
              <a:rPr lang="cy-GB" sz="2600" noProof="0" dirty="0" err="1" smtClean="0">
                <a:solidFill>
                  <a:schemeClr val="tx1"/>
                </a:solidFill>
              </a:rPr>
              <a:t>how</a:t>
            </a:r>
            <a:r>
              <a:rPr lang="cy-GB" sz="2600" noProof="0" dirty="0" smtClean="0">
                <a:solidFill>
                  <a:schemeClr val="tx1"/>
                </a:solidFill>
              </a:rPr>
              <a:t> </a:t>
            </a:r>
            <a:r>
              <a:rPr lang="cy-GB" sz="2600" noProof="0" dirty="0" err="1" smtClean="0">
                <a:solidFill>
                  <a:schemeClr val="tx1"/>
                </a:solidFill>
              </a:rPr>
              <a:t>you</a:t>
            </a:r>
            <a:r>
              <a:rPr lang="cy-GB" sz="2600" noProof="0" dirty="0" smtClean="0">
                <a:solidFill>
                  <a:schemeClr val="tx1"/>
                </a:solidFill>
              </a:rPr>
              <a:t> </a:t>
            </a:r>
            <a:r>
              <a:rPr lang="cy-GB" sz="2600" noProof="0" dirty="0" err="1" smtClean="0">
                <a:solidFill>
                  <a:schemeClr val="tx1"/>
                </a:solidFill>
              </a:rPr>
              <a:t>might</a:t>
            </a:r>
            <a:r>
              <a:rPr lang="cy-GB" sz="2600" noProof="0" dirty="0" smtClean="0">
                <a:solidFill>
                  <a:schemeClr val="tx1"/>
                </a:solidFill>
              </a:rPr>
              <a:t> </a:t>
            </a:r>
            <a:r>
              <a:rPr lang="cy-GB" sz="2600" noProof="0" dirty="0" err="1" smtClean="0">
                <a:solidFill>
                  <a:schemeClr val="tx1"/>
                </a:solidFill>
              </a:rPr>
              <a:t>respond</a:t>
            </a:r>
            <a:r>
              <a:rPr lang="cy-GB" sz="2600" noProof="0" dirty="0" smtClean="0">
                <a:solidFill>
                  <a:schemeClr val="tx1"/>
                </a:solidFill>
              </a:rPr>
              <a:t>” (Woods, 2006, p. 249).</a:t>
            </a:r>
          </a:p>
          <a:p>
            <a:pPr algn="just"/>
            <a:r>
              <a:rPr lang="en-GB" sz="2600" dirty="0">
                <a:solidFill>
                  <a:schemeClr val="tx1"/>
                </a:solidFill>
              </a:rPr>
              <a:t>However, there may be times when it may not be easy to recognise what it happening, and it may not be easy to find the right solution.</a:t>
            </a:r>
          </a:p>
          <a:p>
            <a:pPr algn="just"/>
            <a:r>
              <a:rPr lang="en-GB" sz="2600" dirty="0">
                <a:solidFill>
                  <a:schemeClr val="tx1"/>
                </a:solidFill>
              </a:rPr>
              <a:t>Supervision is the platform to discuss situations like these.</a:t>
            </a:r>
          </a:p>
          <a:p>
            <a:pPr marL="0" indent="0" algn="just">
              <a:buNone/>
            </a:pPr>
            <a:endParaRPr lang="cy-GB" sz="2600" noProof="0" dirty="0" smtClean="0">
              <a:solidFill>
                <a:schemeClr val="tx1"/>
              </a:solidFill>
            </a:endParaRPr>
          </a:p>
          <a:p>
            <a:pPr algn="just"/>
            <a:endParaRPr lang="cy-GB" sz="2600" noProof="0" dirty="0" smtClean="0">
              <a:solidFill>
                <a:schemeClr val="tx1"/>
              </a:solidFill>
            </a:endParaRPr>
          </a:p>
          <a:p>
            <a:pPr lvl="0"/>
            <a:endParaRPr lang="cy-GB" noProof="0" dirty="0" smtClean="0"/>
          </a:p>
          <a:p>
            <a:endParaRPr lang="cy-GB" noProof="0" dirty="0" smtClean="0"/>
          </a:p>
          <a:p>
            <a:pPr lvl="0"/>
            <a:endParaRPr lang="cy-GB" noProof="0" dirty="0" smtClean="0"/>
          </a:p>
          <a:p>
            <a:endParaRPr lang="cy-GB" noProof="0" dirty="0"/>
          </a:p>
        </p:txBody>
      </p:sp>
    </p:spTree>
    <p:extLst>
      <p:ext uri="{BB962C8B-B14F-4D97-AF65-F5344CB8AC3E}">
        <p14:creationId xmlns:p14="http://schemas.microsoft.com/office/powerpoint/2010/main" val="1763742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thumb101.shutterstock.com/display_pic_with_logo/929926/375120913/stock-vector-a-man-with-an-ax-chopping-trees-375120913.jp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882685" y="1788280"/>
            <a:ext cx="5455404" cy="5252525"/>
          </a:xfrm>
          <a:prstGeom prst="rect">
            <a:avLst/>
          </a:prstGeom>
          <a:noFill/>
          <a:ln>
            <a:noFill/>
          </a:ln>
        </p:spPr>
      </p:pic>
      <p:sp>
        <p:nvSpPr>
          <p:cNvPr id="8" name="Title 7"/>
          <p:cNvSpPr>
            <a:spLocks noGrp="1"/>
          </p:cNvSpPr>
          <p:nvPr>
            <p:ph type="title"/>
          </p:nvPr>
        </p:nvSpPr>
        <p:spPr>
          <a:xfrm>
            <a:off x="1075112" y="233834"/>
            <a:ext cx="10763009" cy="1325563"/>
          </a:xfrm>
        </p:spPr>
        <p:txBody>
          <a:bodyPr>
            <a:noAutofit/>
          </a:bodyPr>
          <a:lstStyle/>
          <a:p>
            <a:r>
              <a:rPr lang="en-GB" sz="4800" b="1" dirty="0" smtClean="0"/>
              <a:t>Importance of reflection </a:t>
            </a:r>
            <a:br>
              <a:rPr lang="en-GB" sz="4800" b="1" dirty="0" smtClean="0"/>
            </a:br>
            <a:r>
              <a:rPr lang="en-GB" sz="4800" b="1" dirty="0" smtClean="0"/>
              <a:t>(and supervision)</a:t>
            </a:r>
            <a:endParaRPr lang="en-US" sz="4800" b="1" dirty="0"/>
          </a:p>
        </p:txBody>
      </p:sp>
    </p:spTree>
    <p:extLst>
      <p:ext uri="{BB962C8B-B14F-4D97-AF65-F5344CB8AC3E}">
        <p14:creationId xmlns:p14="http://schemas.microsoft.com/office/powerpoint/2010/main" val="8196242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from experience</a:t>
            </a:r>
            <a:endParaRPr lang="en-GB" dirty="0"/>
          </a:p>
        </p:txBody>
      </p:sp>
      <p:sp>
        <p:nvSpPr>
          <p:cNvPr id="3" name="Content Placeholder 2"/>
          <p:cNvSpPr>
            <a:spLocks noGrp="1"/>
          </p:cNvSpPr>
          <p:nvPr>
            <p:ph sz="quarter" idx="1"/>
          </p:nvPr>
        </p:nvSpPr>
        <p:spPr>
          <a:xfrm>
            <a:off x="1251678" y="1923011"/>
            <a:ext cx="10178322" cy="4849091"/>
          </a:xfrm>
        </p:spPr>
        <p:txBody>
          <a:bodyPr>
            <a:normAutofit/>
          </a:bodyPr>
          <a:lstStyle/>
          <a:p>
            <a:r>
              <a:rPr lang="en-GB" dirty="0" smtClean="0">
                <a:solidFill>
                  <a:schemeClr val="tx1"/>
                </a:solidFill>
              </a:rPr>
              <a:t>As students it would not be unusual to hold the attitude – ‘I’m going to learn a lot over the next few years’.</a:t>
            </a:r>
          </a:p>
          <a:p>
            <a:r>
              <a:rPr lang="en-GB" dirty="0" smtClean="0">
                <a:solidFill>
                  <a:schemeClr val="tx1"/>
                </a:solidFill>
              </a:rPr>
              <a:t>However I would like to explore during today’s session the idea that we have been students all of our lives, and will continue to be.</a:t>
            </a:r>
          </a:p>
          <a:p>
            <a:r>
              <a:rPr lang="en-GB" dirty="0" smtClean="0">
                <a:solidFill>
                  <a:schemeClr val="tx1"/>
                </a:solidFill>
              </a:rPr>
              <a:t>The ‘course’ that you are on – your ‘area of study’ – has been provided by the experiences we have had in our everyday lives.</a:t>
            </a:r>
          </a:p>
          <a:p>
            <a:r>
              <a:rPr lang="en-GB" dirty="0" smtClean="0">
                <a:solidFill>
                  <a:schemeClr val="tx1"/>
                </a:solidFill>
              </a:rPr>
              <a:t>Our lives are surrounded by learning – the experiences we have from day to day help to shape who we are, how we think and feel, how we act.</a:t>
            </a:r>
          </a:p>
          <a:p>
            <a:r>
              <a:rPr lang="en-GB" dirty="0" smtClean="0">
                <a:solidFill>
                  <a:schemeClr val="tx1"/>
                </a:solidFill>
              </a:rPr>
              <a:t>It is from these experiences that we have developed our knowledge, our attitudes and our skills.</a:t>
            </a:r>
          </a:p>
        </p:txBody>
      </p:sp>
    </p:spTree>
    <p:extLst>
      <p:ext uri="{BB962C8B-B14F-4D97-AF65-F5344CB8AC3E}">
        <p14:creationId xmlns:p14="http://schemas.microsoft.com/office/powerpoint/2010/main" val="18062274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process of Reflection</a:t>
            </a:r>
            <a:endParaRPr lang="en-GB" dirty="0"/>
          </a:p>
        </p:txBody>
      </p:sp>
      <p:sp>
        <p:nvSpPr>
          <p:cNvPr id="3" name="Content Placeholder 2"/>
          <p:cNvSpPr>
            <a:spLocks noGrp="1"/>
          </p:cNvSpPr>
          <p:nvPr>
            <p:ph sz="quarter" idx="1"/>
          </p:nvPr>
        </p:nvSpPr>
        <p:spPr>
          <a:xfrm>
            <a:off x="1251678" y="1874517"/>
            <a:ext cx="10178322" cy="4759039"/>
          </a:xfrm>
        </p:spPr>
        <p:txBody>
          <a:bodyPr/>
          <a:lstStyle/>
          <a:p>
            <a:r>
              <a:rPr lang="en-GB" dirty="0" smtClean="0">
                <a:solidFill>
                  <a:schemeClr val="tx1"/>
                </a:solidFill>
              </a:rPr>
              <a:t>If then we are learning from our everyday experiences, what is the importance of drawing attention to this process?</a:t>
            </a:r>
          </a:p>
          <a:p>
            <a:r>
              <a:rPr lang="en-GB" dirty="0" smtClean="0">
                <a:solidFill>
                  <a:schemeClr val="tx1"/>
                </a:solidFill>
              </a:rPr>
              <a:t>Firstly, as informal and </a:t>
            </a:r>
            <a:r>
              <a:rPr lang="en-GB" dirty="0" smtClean="0">
                <a:solidFill>
                  <a:schemeClr val="tx1"/>
                </a:solidFill>
              </a:rPr>
              <a:t>non-formal educators </a:t>
            </a:r>
            <a:r>
              <a:rPr lang="en-GB" dirty="0" smtClean="0">
                <a:solidFill>
                  <a:schemeClr val="tx1"/>
                </a:solidFill>
              </a:rPr>
              <a:t>we are concerned with learning, especially the learning that takes place in everyday life.</a:t>
            </a:r>
          </a:p>
          <a:p>
            <a:r>
              <a:rPr lang="en-GB" dirty="0" smtClean="0">
                <a:solidFill>
                  <a:schemeClr val="tx1"/>
                </a:solidFill>
              </a:rPr>
              <a:t>To have an understanding of the process taking place when people learn from experience can be helpful when thinking about the way we work.</a:t>
            </a:r>
          </a:p>
          <a:p>
            <a:r>
              <a:rPr lang="en-GB" dirty="0" smtClean="0">
                <a:solidFill>
                  <a:schemeClr val="tx1"/>
                </a:solidFill>
              </a:rPr>
              <a:t>It is also important to have an understanding about the way you learn from your experiences.</a:t>
            </a:r>
            <a:endParaRPr lang="en-GB" dirty="0">
              <a:solidFill>
                <a:schemeClr val="tx1"/>
              </a:solidFill>
            </a:endParaRPr>
          </a:p>
        </p:txBody>
      </p:sp>
    </p:spTree>
    <p:extLst>
      <p:ext uri="{BB962C8B-B14F-4D97-AF65-F5344CB8AC3E}">
        <p14:creationId xmlns:p14="http://schemas.microsoft.com/office/powerpoint/2010/main" val="39183610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lstStyle/>
          <a:p>
            <a:r>
              <a:rPr lang="en-GB" dirty="0" smtClean="0">
                <a:solidFill>
                  <a:schemeClr val="tx1"/>
                </a:solidFill>
              </a:rPr>
              <a:t>We do not always learn from the experiences we have. </a:t>
            </a:r>
          </a:p>
          <a:p>
            <a:r>
              <a:rPr lang="en-GB" dirty="0" smtClean="0">
                <a:solidFill>
                  <a:schemeClr val="tx1"/>
                </a:solidFill>
              </a:rPr>
              <a:t>To have an experience alone, it would seem, is not enough. </a:t>
            </a:r>
          </a:p>
          <a:p>
            <a:r>
              <a:rPr lang="en-GB" dirty="0" smtClean="0">
                <a:solidFill>
                  <a:schemeClr val="tx1"/>
                </a:solidFill>
              </a:rPr>
              <a:t>We have to engage in certain thought processes in order to learn effectively from these experiences.</a:t>
            </a:r>
          </a:p>
          <a:p>
            <a:r>
              <a:rPr lang="en-GB" dirty="0" smtClean="0">
                <a:solidFill>
                  <a:schemeClr val="tx1"/>
                </a:solidFill>
              </a:rPr>
              <a:t>Sometimes we do this naturally, other times we do not and miss the opportunity of learning from an experience that may be of importance to our development.</a:t>
            </a:r>
          </a:p>
          <a:p>
            <a:r>
              <a:rPr lang="en-GB" dirty="0" smtClean="0">
                <a:solidFill>
                  <a:schemeClr val="tx1"/>
                </a:solidFill>
              </a:rPr>
              <a:t>Today then we will look more closely at the process of learning from experience.</a:t>
            </a:r>
          </a:p>
        </p:txBody>
      </p:sp>
    </p:spTree>
    <p:extLst>
      <p:ext uri="{BB962C8B-B14F-4D97-AF65-F5344CB8AC3E}">
        <p14:creationId xmlns:p14="http://schemas.microsoft.com/office/powerpoint/2010/main" val="3854942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lstStyle/>
          <a:p>
            <a:r>
              <a:rPr lang="en-GB" dirty="0" smtClean="0">
                <a:solidFill>
                  <a:schemeClr val="tx1"/>
                </a:solidFill>
              </a:rPr>
              <a:t>We are aware then that we have experiences every day from which we may learn. </a:t>
            </a:r>
          </a:p>
          <a:p>
            <a:r>
              <a:rPr lang="en-GB" dirty="0" smtClean="0">
                <a:solidFill>
                  <a:schemeClr val="tx1"/>
                </a:solidFill>
              </a:rPr>
              <a:t>What happens alongside this experience that enables us to learn from it?</a:t>
            </a:r>
          </a:p>
          <a:p>
            <a:r>
              <a:rPr lang="en-GB" dirty="0" smtClean="0">
                <a:solidFill>
                  <a:schemeClr val="tx1"/>
                </a:solidFill>
              </a:rPr>
              <a:t>There are many theories that have been written about this subject and you will be introduced to </a:t>
            </a:r>
            <a:r>
              <a:rPr lang="en-GB" dirty="0" smtClean="0">
                <a:solidFill>
                  <a:schemeClr val="tx1"/>
                </a:solidFill>
              </a:rPr>
              <a:t>two </a:t>
            </a:r>
            <a:r>
              <a:rPr lang="en-GB" dirty="0" smtClean="0">
                <a:solidFill>
                  <a:schemeClr val="tx1"/>
                </a:solidFill>
              </a:rPr>
              <a:t>of </a:t>
            </a:r>
            <a:r>
              <a:rPr lang="en-GB" dirty="0" smtClean="0">
                <a:solidFill>
                  <a:schemeClr val="tx1"/>
                </a:solidFill>
              </a:rPr>
              <a:t>these today.</a:t>
            </a:r>
          </a:p>
          <a:p>
            <a:r>
              <a:rPr lang="en-GB" dirty="0" smtClean="0">
                <a:solidFill>
                  <a:schemeClr val="tx1"/>
                </a:solidFill>
              </a:rPr>
              <a:t>A term that is often used by theorists to describe this process is experiential learning – thus placing an importance on the role that experience plays in the process of learning. </a:t>
            </a:r>
            <a:endParaRPr lang="en-GB" dirty="0">
              <a:solidFill>
                <a:schemeClr val="tx1"/>
              </a:solidFill>
            </a:endParaRPr>
          </a:p>
        </p:txBody>
      </p:sp>
    </p:spTree>
    <p:extLst>
      <p:ext uri="{BB962C8B-B14F-4D97-AF65-F5344CB8AC3E}">
        <p14:creationId xmlns:p14="http://schemas.microsoft.com/office/powerpoint/2010/main" val="2242976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reflection and reflective practice?</a:t>
            </a:r>
            <a:endParaRPr lang="en-GB" dirty="0"/>
          </a:p>
        </p:txBody>
      </p:sp>
      <p:sp>
        <p:nvSpPr>
          <p:cNvPr id="3" name="Content Placeholder 2"/>
          <p:cNvSpPr>
            <a:spLocks noGrp="1"/>
          </p:cNvSpPr>
          <p:nvPr>
            <p:ph sz="quarter" idx="1"/>
          </p:nvPr>
        </p:nvSpPr>
        <p:spPr/>
        <p:txBody>
          <a:bodyPr/>
          <a:lstStyle/>
          <a:p>
            <a:r>
              <a:rPr lang="en-GB" dirty="0" smtClean="0">
                <a:solidFill>
                  <a:schemeClr val="tx1"/>
                </a:solidFill>
              </a:rPr>
              <a:t>Reflective Practice has been identified as one of the key ways in which we can learn from our experiences and is recognised as an essential tool for students to make links between theory and practice.</a:t>
            </a:r>
          </a:p>
          <a:p>
            <a:r>
              <a:rPr lang="en-GB" dirty="0" smtClean="0">
                <a:solidFill>
                  <a:schemeClr val="tx1"/>
                </a:solidFill>
              </a:rPr>
              <a:t>It enables you to develop your knowledge and skills towards becoming professional practitioners. </a:t>
            </a:r>
          </a:p>
          <a:p>
            <a:r>
              <a:rPr lang="en-GB" dirty="0" smtClean="0">
                <a:solidFill>
                  <a:schemeClr val="tx1"/>
                </a:solidFill>
              </a:rPr>
              <a:t>Essentially reflective practice means taking our experience as a starting point for learning.</a:t>
            </a:r>
          </a:p>
          <a:p>
            <a:r>
              <a:rPr lang="en-GB" dirty="0" smtClean="0">
                <a:solidFill>
                  <a:schemeClr val="tx1"/>
                </a:solidFill>
              </a:rPr>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1183632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normAutofit/>
          </a:bodyPr>
          <a:lstStyle/>
          <a:p>
            <a:r>
              <a:rPr lang="en-GB" dirty="0" smtClean="0">
                <a:solidFill>
                  <a:schemeClr val="tx1"/>
                </a:solidFill>
              </a:rPr>
              <a:t>One of the more well-known theories on experiential learning by David Kolb.</a:t>
            </a:r>
          </a:p>
          <a:p>
            <a:r>
              <a:rPr lang="en-GB" dirty="0" smtClean="0">
                <a:solidFill>
                  <a:schemeClr val="tx1"/>
                </a:solidFill>
              </a:rPr>
              <a:t>Kolb (1976, 1984) presents us with a model that is comprised of four stages.</a:t>
            </a:r>
          </a:p>
          <a:p>
            <a:r>
              <a:rPr lang="en-GB" dirty="0" smtClean="0">
                <a:solidFill>
                  <a:schemeClr val="tx1"/>
                </a:solidFill>
              </a:rPr>
              <a:t>The pattern begins with an experience, this could be any event that takes place in daily life, or a piece of practice with a group of young people.</a:t>
            </a:r>
          </a:p>
          <a:p>
            <a:r>
              <a:rPr lang="en-GB" dirty="0" smtClean="0">
                <a:solidFill>
                  <a:schemeClr val="tx1"/>
                </a:solidFill>
              </a:rPr>
              <a:t>Kolb calls this a </a:t>
            </a:r>
            <a:r>
              <a:rPr lang="en-GB" b="1" dirty="0" smtClean="0">
                <a:solidFill>
                  <a:schemeClr val="tx1"/>
                </a:solidFill>
              </a:rPr>
              <a:t>concrete experience</a:t>
            </a:r>
            <a:r>
              <a:rPr lang="en-GB" dirty="0" smtClean="0">
                <a:solidFill>
                  <a:schemeClr val="tx1"/>
                </a:solidFill>
              </a:rPr>
              <a:t>. </a:t>
            </a:r>
            <a:r>
              <a:rPr lang="en-GB" dirty="0" smtClean="0">
                <a:solidFill>
                  <a:schemeClr val="tx1"/>
                </a:solidFill>
              </a:rPr>
              <a:t>This concrete experience may then lead to a period of reflection </a:t>
            </a:r>
            <a:r>
              <a:rPr lang="en-GB" b="1" dirty="0" smtClean="0">
                <a:solidFill>
                  <a:schemeClr val="tx1"/>
                </a:solidFill>
              </a:rPr>
              <a:t>(reflective </a:t>
            </a:r>
            <a:r>
              <a:rPr lang="en-GB" b="1" dirty="0" smtClean="0">
                <a:solidFill>
                  <a:schemeClr val="tx1"/>
                </a:solidFill>
              </a:rPr>
              <a:t>observation).  </a:t>
            </a:r>
            <a:r>
              <a:rPr lang="en-GB" dirty="0">
                <a:solidFill>
                  <a:schemeClr val="tx1"/>
                </a:solidFill>
              </a:rPr>
              <a:t>T</a:t>
            </a:r>
            <a:r>
              <a:rPr lang="en-GB" dirty="0" smtClean="0">
                <a:solidFill>
                  <a:schemeClr val="tx1"/>
                </a:solidFill>
              </a:rPr>
              <a:t>his </a:t>
            </a:r>
            <a:r>
              <a:rPr lang="en-GB" dirty="0" smtClean="0">
                <a:solidFill>
                  <a:schemeClr val="tx1"/>
                </a:solidFill>
              </a:rPr>
              <a:t>is when we think about the experience itself.  This then leads on to a process of theory making which Kolb calls </a:t>
            </a:r>
            <a:r>
              <a:rPr lang="en-GB" b="1" dirty="0" smtClean="0">
                <a:solidFill>
                  <a:schemeClr val="tx1"/>
                </a:solidFill>
              </a:rPr>
              <a:t>abstract conceptualisation</a:t>
            </a:r>
            <a:r>
              <a:rPr lang="en-GB" dirty="0" smtClean="0">
                <a:solidFill>
                  <a:schemeClr val="tx1"/>
                </a:solidFill>
              </a:rPr>
              <a:t>. Then we </a:t>
            </a:r>
            <a:r>
              <a:rPr lang="en-GB" dirty="0" smtClean="0">
                <a:solidFill>
                  <a:schemeClr val="tx1"/>
                </a:solidFill>
              </a:rPr>
              <a:t>test out our new theory or understanding in </a:t>
            </a:r>
            <a:r>
              <a:rPr lang="en-GB" dirty="0" smtClean="0">
                <a:solidFill>
                  <a:schemeClr val="tx1"/>
                </a:solidFill>
              </a:rPr>
              <a:t>practice, which Kolb calls </a:t>
            </a:r>
            <a:r>
              <a:rPr lang="en-GB" b="1" dirty="0" smtClean="0">
                <a:solidFill>
                  <a:schemeClr val="tx1"/>
                </a:solidFill>
              </a:rPr>
              <a:t>active experimentation</a:t>
            </a:r>
            <a:r>
              <a:rPr lang="en-GB" dirty="0" smtClean="0">
                <a:solidFill>
                  <a:schemeClr val="tx1"/>
                </a:solidFill>
              </a:rPr>
              <a:t>. </a:t>
            </a:r>
            <a:r>
              <a:rPr lang="en-GB" dirty="0" smtClean="0">
                <a:solidFill>
                  <a:schemeClr val="tx1"/>
                </a:solidFill>
              </a:rPr>
              <a:t>From this we move into another </a:t>
            </a:r>
            <a:r>
              <a:rPr lang="en-GB" b="1" dirty="0" smtClean="0">
                <a:solidFill>
                  <a:schemeClr val="tx1"/>
                </a:solidFill>
              </a:rPr>
              <a:t>concrete experience</a:t>
            </a:r>
            <a:r>
              <a:rPr lang="en-GB" dirty="0" smtClean="0">
                <a:solidFill>
                  <a:schemeClr val="tx1"/>
                </a:solidFill>
              </a:rPr>
              <a:t>. </a:t>
            </a:r>
            <a:endParaRPr lang="en-GB" b="1" dirty="0">
              <a:solidFill>
                <a:schemeClr val="tx1"/>
              </a:solidFill>
            </a:endParaRPr>
          </a:p>
        </p:txBody>
      </p:sp>
    </p:spTree>
    <p:extLst>
      <p:ext uri="{BB962C8B-B14F-4D97-AF65-F5344CB8AC3E}">
        <p14:creationId xmlns:p14="http://schemas.microsoft.com/office/powerpoint/2010/main" val="77198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Kolb’s Learning Cycle (1984)</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86562" y="2395537"/>
            <a:ext cx="4524375" cy="3400425"/>
          </a:xfrm>
        </p:spPr>
      </p:pic>
      <p:pic>
        <p:nvPicPr>
          <p:cNvPr id="6" name="Picture 3"/>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195035" y="2395536"/>
            <a:ext cx="4925132" cy="3400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9193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Gibbs’ Model of Reflection 1988 </a:t>
            </a:r>
            <a:endParaRPr lang="en-GB" dirty="0"/>
          </a:p>
        </p:txBody>
      </p:sp>
      <p:pic>
        <p:nvPicPr>
          <p:cNvPr id="2053" name="Picture 5"/>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991544" y="1124744"/>
            <a:ext cx="8136904"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5600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br>
              <a:rPr lang="en-GB" dirty="0" smtClean="0"/>
            </a:br>
            <a:r>
              <a:rPr lang="en-GB" dirty="0" smtClean="0"/>
              <a:t>Individual Task </a:t>
            </a:r>
            <a:endParaRPr lang="en-GB" dirty="0"/>
          </a:p>
        </p:txBody>
      </p:sp>
      <p:sp>
        <p:nvSpPr>
          <p:cNvPr id="3" name="Content Placeholder 2"/>
          <p:cNvSpPr>
            <a:spLocks noGrp="1"/>
          </p:cNvSpPr>
          <p:nvPr>
            <p:ph sz="quarter" idx="1"/>
          </p:nvPr>
        </p:nvSpPr>
        <p:spPr/>
        <p:txBody>
          <a:bodyPr/>
          <a:lstStyle/>
          <a:p>
            <a:pPr lvl="1"/>
            <a:r>
              <a:rPr lang="en-GB" dirty="0" smtClean="0">
                <a:solidFill>
                  <a:schemeClr val="tx1"/>
                </a:solidFill>
              </a:rPr>
              <a:t>Using one of the models introduced in today’s lecture, consider an event or piece of practice you have been involved in and use the model to help you with this reflection.</a:t>
            </a:r>
          </a:p>
          <a:p>
            <a:pPr lvl="1"/>
            <a:r>
              <a:rPr lang="en-GB" dirty="0" smtClean="0">
                <a:solidFill>
                  <a:schemeClr val="tx1"/>
                </a:solidFill>
              </a:rPr>
              <a:t>You can u</a:t>
            </a:r>
            <a:r>
              <a:rPr lang="en-GB" dirty="0" smtClean="0">
                <a:solidFill>
                  <a:schemeClr val="tx1"/>
                </a:solidFill>
              </a:rPr>
              <a:t>se </a:t>
            </a:r>
            <a:r>
              <a:rPr lang="en-GB" dirty="0" smtClean="0">
                <a:solidFill>
                  <a:schemeClr val="tx1"/>
                </a:solidFill>
              </a:rPr>
              <a:t>the stages of the model of reflection as headings in your journal.</a:t>
            </a:r>
          </a:p>
          <a:p>
            <a:pPr lvl="1"/>
            <a:r>
              <a:rPr lang="en-GB" dirty="0" smtClean="0">
                <a:solidFill>
                  <a:schemeClr val="tx1"/>
                </a:solidFill>
              </a:rPr>
              <a:t>Be creative – think about how you label each Journal</a:t>
            </a:r>
          </a:p>
          <a:p>
            <a:pPr lvl="2"/>
            <a:r>
              <a:rPr lang="en-GB" dirty="0" smtClean="0">
                <a:solidFill>
                  <a:schemeClr val="tx1"/>
                </a:solidFill>
              </a:rPr>
              <a:t>Reflective Journal 1, 2, 3</a:t>
            </a:r>
            <a:r>
              <a:rPr lang="en-GB" dirty="0" smtClean="0">
                <a:solidFill>
                  <a:schemeClr val="tx1"/>
                </a:solidFill>
              </a:rPr>
              <a:t>…</a:t>
            </a:r>
          </a:p>
          <a:p>
            <a:pPr lvl="2"/>
            <a:r>
              <a:rPr lang="en-GB" dirty="0" smtClean="0">
                <a:solidFill>
                  <a:schemeClr val="tx1"/>
                </a:solidFill>
              </a:rPr>
              <a:t>Think of a creative title, or begin</a:t>
            </a:r>
            <a:r>
              <a:rPr lang="en-GB" dirty="0" smtClean="0">
                <a:solidFill>
                  <a:schemeClr val="tx1"/>
                </a:solidFill>
              </a:rPr>
              <a:t> </a:t>
            </a:r>
            <a:r>
              <a:rPr lang="en-GB" dirty="0" smtClean="0">
                <a:solidFill>
                  <a:schemeClr val="tx1"/>
                </a:solidFill>
              </a:rPr>
              <a:t>with </a:t>
            </a:r>
            <a:r>
              <a:rPr lang="en-GB" dirty="0" smtClean="0">
                <a:solidFill>
                  <a:schemeClr val="tx1"/>
                </a:solidFill>
              </a:rPr>
              <a:t>an excerpts </a:t>
            </a:r>
            <a:r>
              <a:rPr lang="en-GB" dirty="0" smtClean="0">
                <a:solidFill>
                  <a:schemeClr val="tx1"/>
                </a:solidFill>
              </a:rPr>
              <a:t>from practice?</a:t>
            </a:r>
          </a:p>
          <a:p>
            <a:pPr lvl="3"/>
            <a:r>
              <a:rPr lang="en-GB" dirty="0">
                <a:solidFill>
                  <a:schemeClr val="tx1"/>
                </a:solidFill>
              </a:rPr>
              <a:t>For example: “a young person came up to me today saying that they are being bullied in </a:t>
            </a:r>
            <a:r>
              <a:rPr lang="en-GB" dirty="0" smtClean="0">
                <a:solidFill>
                  <a:schemeClr val="tx1"/>
                </a:solidFill>
              </a:rPr>
              <a:t>school”</a:t>
            </a:r>
          </a:p>
          <a:p>
            <a:pPr lvl="1"/>
            <a:r>
              <a:rPr lang="en-GB" dirty="0" smtClean="0">
                <a:solidFill>
                  <a:schemeClr val="tx1"/>
                </a:solidFill>
              </a:rPr>
              <a:t>Share this with Darrel for feedback – this can then be one of your 8 Reflective Journals for your Portfolio!</a:t>
            </a:r>
            <a:endParaRPr lang="en-GB" dirty="0">
              <a:solidFill>
                <a:schemeClr val="tx1"/>
              </a:solidFill>
            </a:endParaRPr>
          </a:p>
        </p:txBody>
      </p:sp>
    </p:spTree>
    <p:extLst>
      <p:ext uri="{BB962C8B-B14F-4D97-AF65-F5344CB8AC3E}">
        <p14:creationId xmlns:p14="http://schemas.microsoft.com/office/powerpoint/2010/main" val="3309750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cy-GB" dirty="0">
                <a:solidFill>
                  <a:schemeClr val="tx1"/>
                </a:solidFill>
              </a:rPr>
              <a:t>Woods, J (2006) “</a:t>
            </a:r>
            <a:r>
              <a:rPr lang="cy-GB" dirty="0" err="1">
                <a:solidFill>
                  <a:schemeClr val="tx1"/>
                </a:solidFill>
              </a:rPr>
              <a:t>Using</a:t>
            </a:r>
            <a:r>
              <a:rPr lang="cy-GB" dirty="0">
                <a:solidFill>
                  <a:schemeClr val="tx1"/>
                </a:solidFill>
              </a:rPr>
              <a:t> </a:t>
            </a:r>
            <a:r>
              <a:rPr lang="cy-GB" dirty="0" err="1">
                <a:solidFill>
                  <a:schemeClr val="tx1"/>
                </a:solidFill>
              </a:rPr>
              <a:t>supervision</a:t>
            </a:r>
            <a:r>
              <a:rPr lang="cy-GB" dirty="0">
                <a:solidFill>
                  <a:schemeClr val="tx1"/>
                </a:solidFill>
              </a:rPr>
              <a:t> </a:t>
            </a:r>
            <a:r>
              <a:rPr lang="cy-GB" dirty="0" err="1">
                <a:solidFill>
                  <a:schemeClr val="tx1"/>
                </a:solidFill>
              </a:rPr>
              <a:t>for</a:t>
            </a:r>
            <a:r>
              <a:rPr lang="cy-GB" dirty="0">
                <a:solidFill>
                  <a:schemeClr val="tx1"/>
                </a:solidFill>
              </a:rPr>
              <a:t> </a:t>
            </a:r>
            <a:r>
              <a:rPr lang="cy-GB" dirty="0" err="1">
                <a:solidFill>
                  <a:schemeClr val="tx1"/>
                </a:solidFill>
              </a:rPr>
              <a:t>professional</a:t>
            </a:r>
            <a:r>
              <a:rPr lang="cy-GB" dirty="0">
                <a:solidFill>
                  <a:schemeClr val="tx1"/>
                </a:solidFill>
              </a:rPr>
              <a:t> </a:t>
            </a:r>
            <a:r>
              <a:rPr lang="cy-GB" dirty="0" err="1">
                <a:solidFill>
                  <a:schemeClr val="tx1"/>
                </a:solidFill>
              </a:rPr>
              <a:t>development</a:t>
            </a:r>
            <a:r>
              <a:rPr lang="cy-GB" dirty="0">
                <a:solidFill>
                  <a:schemeClr val="tx1"/>
                </a:solidFill>
              </a:rPr>
              <a:t>” </a:t>
            </a:r>
            <a:r>
              <a:rPr lang="cy-GB" dirty="0" err="1">
                <a:solidFill>
                  <a:schemeClr val="tx1"/>
                </a:solidFill>
              </a:rPr>
              <a:t>in</a:t>
            </a:r>
            <a:r>
              <a:rPr lang="cy-GB" dirty="0">
                <a:solidFill>
                  <a:schemeClr val="tx1"/>
                </a:solidFill>
              </a:rPr>
              <a:t> Richardson, L. D. &amp; </a:t>
            </a:r>
            <a:r>
              <a:rPr lang="cy-GB" dirty="0" err="1">
                <a:solidFill>
                  <a:schemeClr val="tx1"/>
                </a:solidFill>
              </a:rPr>
              <a:t>Wolfe</a:t>
            </a:r>
            <a:r>
              <a:rPr lang="cy-GB" dirty="0">
                <a:solidFill>
                  <a:schemeClr val="tx1"/>
                </a:solidFill>
              </a:rPr>
              <a:t>, M. (</a:t>
            </a:r>
            <a:r>
              <a:rPr lang="cy-GB" dirty="0" err="1">
                <a:solidFill>
                  <a:schemeClr val="tx1"/>
                </a:solidFill>
              </a:rPr>
              <a:t>eds</a:t>
            </a:r>
            <a:r>
              <a:rPr lang="cy-GB" dirty="0">
                <a:solidFill>
                  <a:schemeClr val="tx1"/>
                </a:solidFill>
              </a:rPr>
              <a:t>). (2001) </a:t>
            </a:r>
            <a:r>
              <a:rPr lang="cy-GB" i="1" dirty="0" err="1">
                <a:solidFill>
                  <a:schemeClr val="tx1"/>
                </a:solidFill>
              </a:rPr>
              <a:t>Principles</a:t>
            </a:r>
            <a:r>
              <a:rPr lang="cy-GB" i="1" dirty="0">
                <a:solidFill>
                  <a:schemeClr val="tx1"/>
                </a:solidFill>
              </a:rPr>
              <a:t> </a:t>
            </a:r>
            <a:r>
              <a:rPr lang="cy-GB" i="1" dirty="0" err="1">
                <a:solidFill>
                  <a:schemeClr val="tx1"/>
                </a:solidFill>
              </a:rPr>
              <a:t>and</a:t>
            </a:r>
            <a:r>
              <a:rPr lang="cy-GB" i="1" dirty="0">
                <a:solidFill>
                  <a:schemeClr val="tx1"/>
                </a:solidFill>
              </a:rPr>
              <a:t> </a:t>
            </a:r>
            <a:r>
              <a:rPr lang="cy-GB" i="1" dirty="0" err="1">
                <a:solidFill>
                  <a:schemeClr val="tx1"/>
                </a:solidFill>
              </a:rPr>
              <a:t>practice</a:t>
            </a:r>
            <a:r>
              <a:rPr lang="cy-GB" i="1" dirty="0">
                <a:solidFill>
                  <a:schemeClr val="tx1"/>
                </a:solidFill>
              </a:rPr>
              <a:t> of </a:t>
            </a:r>
            <a:r>
              <a:rPr lang="cy-GB" i="1" dirty="0" err="1">
                <a:solidFill>
                  <a:schemeClr val="tx1"/>
                </a:solidFill>
              </a:rPr>
              <a:t>informal</a:t>
            </a:r>
            <a:r>
              <a:rPr lang="cy-GB" i="1" dirty="0">
                <a:solidFill>
                  <a:schemeClr val="tx1"/>
                </a:solidFill>
              </a:rPr>
              <a:t> </a:t>
            </a:r>
            <a:r>
              <a:rPr lang="cy-GB" i="1" dirty="0" err="1">
                <a:solidFill>
                  <a:schemeClr val="tx1"/>
                </a:solidFill>
              </a:rPr>
              <a:t>education</a:t>
            </a:r>
            <a:r>
              <a:rPr lang="cy-GB" i="1" dirty="0">
                <a:solidFill>
                  <a:schemeClr val="tx1"/>
                </a:solidFill>
              </a:rPr>
              <a:t>: </a:t>
            </a:r>
            <a:r>
              <a:rPr lang="cy-GB" i="1" dirty="0" err="1">
                <a:solidFill>
                  <a:schemeClr val="tx1"/>
                </a:solidFill>
              </a:rPr>
              <a:t>learning</a:t>
            </a:r>
            <a:r>
              <a:rPr lang="cy-GB" i="1" dirty="0">
                <a:solidFill>
                  <a:schemeClr val="tx1"/>
                </a:solidFill>
              </a:rPr>
              <a:t> </a:t>
            </a:r>
            <a:r>
              <a:rPr lang="cy-GB" i="1" dirty="0" err="1">
                <a:solidFill>
                  <a:schemeClr val="tx1"/>
                </a:solidFill>
              </a:rPr>
              <a:t>through</a:t>
            </a:r>
            <a:r>
              <a:rPr lang="cy-GB" i="1" dirty="0">
                <a:solidFill>
                  <a:schemeClr val="tx1"/>
                </a:solidFill>
              </a:rPr>
              <a:t> </a:t>
            </a:r>
            <a:r>
              <a:rPr lang="cy-GB" i="1" dirty="0" err="1">
                <a:solidFill>
                  <a:schemeClr val="tx1"/>
                </a:solidFill>
              </a:rPr>
              <a:t>life</a:t>
            </a:r>
            <a:r>
              <a:rPr lang="cy-GB" i="1" dirty="0">
                <a:solidFill>
                  <a:schemeClr val="tx1"/>
                </a:solidFill>
              </a:rPr>
              <a:t>, </a:t>
            </a:r>
            <a:r>
              <a:rPr lang="cy-GB" dirty="0">
                <a:solidFill>
                  <a:schemeClr val="tx1"/>
                </a:solidFill>
              </a:rPr>
              <a:t>London: Routledge, </a:t>
            </a:r>
            <a:r>
              <a:rPr lang="cy-GB" dirty="0" err="1">
                <a:solidFill>
                  <a:schemeClr val="tx1"/>
                </a:solidFill>
              </a:rPr>
              <a:t>pp</a:t>
            </a:r>
            <a:r>
              <a:rPr lang="cy-GB" dirty="0">
                <a:solidFill>
                  <a:schemeClr val="tx1"/>
                </a:solidFill>
              </a:rPr>
              <a:t>. 249-268.</a:t>
            </a:r>
          </a:p>
          <a:p>
            <a:endParaRPr lang="en-GB" dirty="0"/>
          </a:p>
        </p:txBody>
      </p:sp>
    </p:spTree>
    <p:extLst>
      <p:ext uri="{BB962C8B-B14F-4D97-AF65-F5344CB8AC3E}">
        <p14:creationId xmlns:p14="http://schemas.microsoft.com/office/powerpoint/2010/main" val="1429771192"/>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82</TotalTime>
  <Words>1161</Words>
  <Application>Microsoft Office PowerPoint</Application>
  <PresentationFormat>Widescreen</PresentationFormat>
  <Paragraphs>63</Paragraphs>
  <Slides>14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Impact</vt:lpstr>
      <vt:lpstr>Badge</vt:lpstr>
      <vt:lpstr>Level 7  Fieldwork  top-up day</vt:lpstr>
      <vt:lpstr>Youth work</vt:lpstr>
      <vt:lpstr>Youth work</vt:lpstr>
      <vt:lpstr>Importance of reflection  (and supervision)</vt:lpstr>
      <vt:lpstr>Learning from experience</vt:lpstr>
      <vt:lpstr>The process of Reflection</vt:lpstr>
      <vt:lpstr>The process of Reflection</vt:lpstr>
      <vt:lpstr>The process of Reflection</vt:lpstr>
      <vt:lpstr>What is reflection and reflective practice?</vt:lpstr>
      <vt:lpstr>The process of Reflection</vt:lpstr>
      <vt:lpstr>Kolb’s Learning Cycle (1984)</vt:lpstr>
      <vt:lpstr>Gibbs’ Model of Reflection 1988 </vt:lpstr>
      <vt:lpstr>Directed Study: Individual Task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8</cp:revision>
  <cp:lastPrinted>2019-05-11T10:48:43Z</cp:lastPrinted>
  <dcterms:created xsi:type="dcterms:W3CDTF">2019-05-11T09:32:32Z</dcterms:created>
  <dcterms:modified xsi:type="dcterms:W3CDTF">2019-05-11T11:04:35Z</dcterms:modified>
</cp:coreProperties>
</file>