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351" r:id="rId2"/>
    <p:sldId id="352" r:id="rId3"/>
    <p:sldId id="349" r:id="rId4"/>
    <p:sldId id="348" r:id="rId5"/>
    <p:sldId id="350" r:id="rId6"/>
    <p:sldId id="353" r:id="rId7"/>
    <p:sldId id="354" r:id="rId8"/>
    <p:sldId id="355" r:id="rId9"/>
    <p:sldId id="357" r:id="rId10"/>
    <p:sldId id="359" r:id="rId11"/>
  </p:sldIdLst>
  <p:sldSz cx="12192000" cy="6858000"/>
  <p:notesSz cx="6797675" cy="9926638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Vaughan,Ian swp57805" initials="Vs" lastIdx="2" clrIdx="0">
    <p:extLst>
      <p:ext uri="{19B8F6BF-5375-455C-9EA6-DF929625EA0E}">
        <p15:presenceInfo xmlns:p15="http://schemas.microsoft.com/office/powerpoint/2012/main" userId="S-1-5-21-2367750985-1535263722-1889921875-70482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922D75-3265-451F-884B-75823468DD11}" v="7" dt="2022-07-20T15:44:25.878"/>
    <p1510:client id="{B9331E58-3F7C-491F-A95B-63E859A8A0E4}" v="12" dt="2022-07-21T13:28:30.5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812" autoAdjust="0"/>
  </p:normalViewPr>
  <p:slideViewPr>
    <p:cSldViewPr snapToGrid="0">
      <p:cViewPr varScale="1">
        <p:scale>
          <a:sx n="48" d="100"/>
          <a:sy n="48" d="100"/>
        </p:scale>
        <p:origin x="1340" y="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vans,Justin swp930" userId="a35d9ec5-7715-44fa-b9fb-6c29a93f4a21" providerId="ADAL" clId="{1D922D75-3265-451F-884B-75823468DD11}"/>
    <pc:docChg chg="custSel modSld">
      <pc:chgData name="Evans,Justin swp930" userId="a35d9ec5-7715-44fa-b9fb-6c29a93f4a21" providerId="ADAL" clId="{1D922D75-3265-451F-884B-75823468DD11}" dt="2022-07-20T15:42:28.334" v="722" actId="20577"/>
      <pc:docMkLst>
        <pc:docMk/>
      </pc:docMkLst>
      <pc:sldChg chg="modNotesTx">
        <pc:chgData name="Evans,Justin swp930" userId="a35d9ec5-7715-44fa-b9fb-6c29a93f4a21" providerId="ADAL" clId="{1D922D75-3265-451F-884B-75823468DD11}" dt="2022-07-20T15:09:32.310" v="676" actId="20577"/>
        <pc:sldMkLst>
          <pc:docMk/>
          <pc:sldMk cId="4270743492" sldId="349"/>
        </pc:sldMkLst>
      </pc:sldChg>
      <pc:sldChg chg="modSp mod">
        <pc:chgData name="Evans,Justin swp930" userId="a35d9ec5-7715-44fa-b9fb-6c29a93f4a21" providerId="ADAL" clId="{1D922D75-3265-451F-884B-75823468DD11}" dt="2022-07-20T15:42:28.334" v="722" actId="20577"/>
        <pc:sldMkLst>
          <pc:docMk/>
          <pc:sldMk cId="1716803973" sldId="350"/>
        </pc:sldMkLst>
        <pc:spChg chg="mod">
          <ac:chgData name="Evans,Justin swp930" userId="a35d9ec5-7715-44fa-b9fb-6c29a93f4a21" providerId="ADAL" clId="{1D922D75-3265-451F-884B-75823468DD11}" dt="2022-07-20T15:42:28.334" v="722" actId="20577"/>
          <ac:spMkLst>
            <pc:docMk/>
            <pc:sldMk cId="1716803973" sldId="350"/>
            <ac:spMk id="3" creationId="{21CE8FC9-BD73-4328-9718-4C96D24D660C}"/>
          </ac:spMkLst>
        </pc:spChg>
      </pc:sldChg>
    </pc:docChg>
  </pc:docChgLst>
  <pc:docChgLst>
    <pc:chgData name="Evans,Justin swp930" userId="a35d9ec5-7715-44fa-b9fb-6c29a93f4a21" providerId="ADAL" clId="{B9331E58-3F7C-491F-A95B-63E859A8A0E4}"/>
    <pc:docChg chg="undo custSel addSld delSld modSld">
      <pc:chgData name="Evans,Justin swp930" userId="a35d9ec5-7715-44fa-b9fb-6c29a93f4a21" providerId="ADAL" clId="{B9331E58-3F7C-491F-A95B-63E859A8A0E4}" dt="2022-07-21T13:57:58.010" v="1881"/>
      <pc:docMkLst>
        <pc:docMk/>
      </pc:docMkLst>
      <pc:sldChg chg="modNotesTx">
        <pc:chgData name="Evans,Justin swp930" userId="a35d9ec5-7715-44fa-b9fb-6c29a93f4a21" providerId="ADAL" clId="{B9331E58-3F7C-491F-A95B-63E859A8A0E4}" dt="2022-07-21T06:04:18.302" v="1772" actId="20577"/>
        <pc:sldMkLst>
          <pc:docMk/>
          <pc:sldMk cId="1664755353" sldId="348"/>
        </pc:sldMkLst>
      </pc:sldChg>
      <pc:sldChg chg="modNotesTx">
        <pc:chgData name="Evans,Justin swp930" userId="a35d9ec5-7715-44fa-b9fb-6c29a93f4a21" providerId="ADAL" clId="{B9331E58-3F7C-491F-A95B-63E859A8A0E4}" dt="2022-07-21T05:45:56.478" v="1747" actId="20577"/>
        <pc:sldMkLst>
          <pc:docMk/>
          <pc:sldMk cId="4270743492" sldId="349"/>
        </pc:sldMkLst>
      </pc:sldChg>
      <pc:sldChg chg="modSp mod modNotesTx">
        <pc:chgData name="Evans,Justin swp930" userId="a35d9ec5-7715-44fa-b9fb-6c29a93f4a21" providerId="ADAL" clId="{B9331E58-3F7C-491F-A95B-63E859A8A0E4}" dt="2022-07-20T19:56:50.737" v="238" actId="20577"/>
        <pc:sldMkLst>
          <pc:docMk/>
          <pc:sldMk cId="1716803973" sldId="350"/>
        </pc:sldMkLst>
        <pc:spChg chg="mod">
          <ac:chgData name="Evans,Justin swp930" userId="a35d9ec5-7715-44fa-b9fb-6c29a93f4a21" providerId="ADAL" clId="{B9331E58-3F7C-491F-A95B-63E859A8A0E4}" dt="2022-07-20T19:52:40.275" v="171" actId="20577"/>
          <ac:spMkLst>
            <pc:docMk/>
            <pc:sldMk cId="1716803973" sldId="350"/>
            <ac:spMk id="3" creationId="{21CE8FC9-BD73-4328-9718-4C96D24D660C}"/>
          </ac:spMkLst>
        </pc:spChg>
      </pc:sldChg>
      <pc:sldChg chg="modNotesTx">
        <pc:chgData name="Evans,Justin swp930" userId="a35d9ec5-7715-44fa-b9fb-6c29a93f4a21" providerId="ADAL" clId="{B9331E58-3F7C-491F-A95B-63E859A8A0E4}" dt="2022-07-21T05:30:06.151" v="952" actId="20577"/>
        <pc:sldMkLst>
          <pc:docMk/>
          <pc:sldMk cId="876887085" sldId="351"/>
        </pc:sldMkLst>
      </pc:sldChg>
      <pc:sldChg chg="modNotesTx">
        <pc:chgData name="Evans,Justin swp930" userId="a35d9ec5-7715-44fa-b9fb-6c29a93f4a21" providerId="ADAL" clId="{B9331E58-3F7C-491F-A95B-63E859A8A0E4}" dt="2022-07-21T05:45:02.233" v="1743" actId="20577"/>
        <pc:sldMkLst>
          <pc:docMk/>
          <pc:sldMk cId="2815141839" sldId="352"/>
        </pc:sldMkLst>
      </pc:sldChg>
      <pc:sldChg chg="addSp delSp modSp new mod setBg setClrOvrMap">
        <pc:chgData name="Evans,Justin swp930" userId="a35d9ec5-7715-44fa-b9fb-6c29a93f4a21" providerId="ADAL" clId="{B9331E58-3F7C-491F-A95B-63E859A8A0E4}" dt="2022-07-21T13:57:38.010" v="1878" actId="20577"/>
        <pc:sldMkLst>
          <pc:docMk/>
          <pc:sldMk cId="2954050352" sldId="354"/>
        </pc:sldMkLst>
        <pc:spChg chg="mod">
          <ac:chgData name="Evans,Justin swp930" userId="a35d9ec5-7715-44fa-b9fb-6c29a93f4a21" providerId="ADAL" clId="{B9331E58-3F7C-491F-A95B-63E859A8A0E4}" dt="2022-07-21T13:57:38.010" v="1878" actId="20577"/>
          <ac:spMkLst>
            <pc:docMk/>
            <pc:sldMk cId="2954050352" sldId="354"/>
            <ac:spMk id="2" creationId="{58048EED-6AB8-430C-AF6E-D7193D9173BB}"/>
          </ac:spMkLst>
        </pc:spChg>
        <pc:spChg chg="add del mod">
          <ac:chgData name="Evans,Justin swp930" userId="a35d9ec5-7715-44fa-b9fb-6c29a93f4a21" providerId="ADAL" clId="{B9331E58-3F7C-491F-A95B-63E859A8A0E4}" dt="2022-07-21T13:25:33.458" v="1798" actId="26606"/>
          <ac:spMkLst>
            <pc:docMk/>
            <pc:sldMk cId="2954050352" sldId="354"/>
            <ac:spMk id="3" creationId="{8EF95B13-30DF-4420-9A46-85A719550F8F}"/>
          </ac:spMkLst>
        </pc:spChg>
        <pc:spChg chg="add del mod">
          <ac:chgData name="Evans,Justin swp930" userId="a35d9ec5-7715-44fa-b9fb-6c29a93f4a21" providerId="ADAL" clId="{B9331E58-3F7C-491F-A95B-63E859A8A0E4}" dt="2022-07-21T13:24:36.638" v="1787"/>
          <ac:spMkLst>
            <pc:docMk/>
            <pc:sldMk cId="2954050352" sldId="354"/>
            <ac:spMk id="4" creationId="{A1807C9A-10C8-40EF-90AB-5240D77258CE}"/>
          </ac:spMkLst>
        </pc:spChg>
        <pc:spChg chg="add">
          <ac:chgData name="Evans,Justin swp930" userId="a35d9ec5-7715-44fa-b9fb-6c29a93f4a21" providerId="ADAL" clId="{B9331E58-3F7C-491F-A95B-63E859A8A0E4}" dt="2022-07-21T13:25:33.458" v="1798" actId="26606"/>
          <ac:spMkLst>
            <pc:docMk/>
            <pc:sldMk cId="2954050352" sldId="354"/>
            <ac:spMk id="8" creationId="{EA67B5B4-3A24-436E-B663-1B2EBFF8A0CD}"/>
          </ac:spMkLst>
        </pc:spChg>
        <pc:spChg chg="add">
          <ac:chgData name="Evans,Justin swp930" userId="a35d9ec5-7715-44fa-b9fb-6c29a93f4a21" providerId="ADAL" clId="{B9331E58-3F7C-491F-A95B-63E859A8A0E4}" dt="2022-07-21T13:25:33.458" v="1798" actId="26606"/>
          <ac:spMkLst>
            <pc:docMk/>
            <pc:sldMk cId="2954050352" sldId="354"/>
            <ac:spMk id="10" creationId="{987FDF89-C993-41F4-A1B8-DBAFF16008A9}"/>
          </ac:spMkLst>
        </pc:spChg>
        <pc:spChg chg="add">
          <ac:chgData name="Evans,Justin swp930" userId="a35d9ec5-7715-44fa-b9fb-6c29a93f4a21" providerId="ADAL" clId="{B9331E58-3F7C-491F-A95B-63E859A8A0E4}" dt="2022-07-21T13:25:33.458" v="1798" actId="26606"/>
          <ac:spMkLst>
            <pc:docMk/>
            <pc:sldMk cId="2954050352" sldId="354"/>
            <ac:spMk id="12" creationId="{64E585EA-75FD-4025-8270-F66A58A15CDA}"/>
          </ac:spMkLst>
        </pc:spChg>
      </pc:sldChg>
      <pc:sldChg chg="addSp modSp mod setBg setClrOvrMap delDesignElem chgLayout">
        <pc:chgData name="Evans,Justin swp930" userId="a35d9ec5-7715-44fa-b9fb-6c29a93f4a21" providerId="ADAL" clId="{B9331E58-3F7C-491F-A95B-63E859A8A0E4}" dt="2022-07-21T13:57:47.579" v="1879"/>
        <pc:sldMkLst>
          <pc:docMk/>
          <pc:sldMk cId="2238121222" sldId="355"/>
        </pc:sldMkLst>
        <pc:spChg chg="mod ord">
          <ac:chgData name="Evans,Justin swp930" userId="a35d9ec5-7715-44fa-b9fb-6c29a93f4a21" providerId="ADAL" clId="{B9331E58-3F7C-491F-A95B-63E859A8A0E4}" dt="2022-07-21T13:57:47.579" v="1879"/>
          <ac:spMkLst>
            <pc:docMk/>
            <pc:sldMk cId="2238121222" sldId="355"/>
            <ac:spMk id="2" creationId="{58048EED-6AB8-430C-AF6E-D7193D9173BB}"/>
          </ac:spMkLst>
        </pc:spChg>
        <pc:spChg chg="mod ord">
          <ac:chgData name="Evans,Justin swp930" userId="a35d9ec5-7715-44fa-b9fb-6c29a93f4a21" providerId="ADAL" clId="{B9331E58-3F7C-491F-A95B-63E859A8A0E4}" dt="2022-07-21T13:27:11.409" v="1841" actId="20577"/>
          <ac:spMkLst>
            <pc:docMk/>
            <pc:sldMk cId="2238121222" sldId="355"/>
            <ac:spMk id="3" creationId="{8EF95B13-30DF-4420-9A46-85A719550F8F}"/>
          </ac:spMkLst>
        </pc:spChg>
        <pc:spChg chg="add">
          <ac:chgData name="Evans,Justin swp930" userId="a35d9ec5-7715-44fa-b9fb-6c29a93f4a21" providerId="ADAL" clId="{B9331E58-3F7C-491F-A95B-63E859A8A0E4}" dt="2022-07-21T13:26:37.824" v="1817" actId="26606"/>
          <ac:spMkLst>
            <pc:docMk/>
            <pc:sldMk cId="2238121222" sldId="355"/>
            <ac:spMk id="8" creationId="{EA67B5B4-3A24-436E-B663-1B2EBFF8A0CD}"/>
          </ac:spMkLst>
        </pc:spChg>
        <pc:spChg chg="add">
          <ac:chgData name="Evans,Justin swp930" userId="a35d9ec5-7715-44fa-b9fb-6c29a93f4a21" providerId="ADAL" clId="{B9331E58-3F7C-491F-A95B-63E859A8A0E4}" dt="2022-07-21T13:26:37.824" v="1817" actId="26606"/>
          <ac:spMkLst>
            <pc:docMk/>
            <pc:sldMk cId="2238121222" sldId="355"/>
            <ac:spMk id="10" creationId="{987FDF89-C993-41F4-A1B8-DBAFF16008A9}"/>
          </ac:spMkLst>
        </pc:spChg>
        <pc:spChg chg="add">
          <ac:chgData name="Evans,Justin swp930" userId="a35d9ec5-7715-44fa-b9fb-6c29a93f4a21" providerId="ADAL" clId="{B9331E58-3F7C-491F-A95B-63E859A8A0E4}" dt="2022-07-21T13:26:37.824" v="1817" actId="26606"/>
          <ac:spMkLst>
            <pc:docMk/>
            <pc:sldMk cId="2238121222" sldId="355"/>
            <ac:spMk id="12" creationId="{64E585EA-75FD-4025-8270-F66A58A15CDA}"/>
          </ac:spMkLst>
        </pc:spChg>
      </pc:sldChg>
      <pc:sldChg chg="new del">
        <pc:chgData name="Evans,Justin swp930" userId="a35d9ec5-7715-44fa-b9fb-6c29a93f4a21" providerId="ADAL" clId="{B9331E58-3F7C-491F-A95B-63E859A8A0E4}" dt="2022-07-21T13:28:14.462" v="1849" actId="2696"/>
        <pc:sldMkLst>
          <pc:docMk/>
          <pc:sldMk cId="904938958" sldId="356"/>
        </pc:sldMkLst>
      </pc:sldChg>
      <pc:sldChg chg="del delDesignElem">
        <pc:chgData name="Evans,Justin swp930" userId="a35d9ec5-7715-44fa-b9fb-6c29a93f4a21" providerId="ADAL" clId="{B9331E58-3F7C-491F-A95B-63E859A8A0E4}" dt="2022-07-21T13:26:21.193" v="1815" actId="47"/>
        <pc:sldMkLst>
          <pc:docMk/>
          <pc:sldMk cId="2759104033" sldId="356"/>
        </pc:sldMkLst>
      </pc:sldChg>
      <pc:sldChg chg="modSp del mod delDesignElem">
        <pc:chgData name="Evans,Justin swp930" userId="a35d9ec5-7715-44fa-b9fb-6c29a93f4a21" providerId="ADAL" clId="{B9331E58-3F7C-491F-A95B-63E859A8A0E4}" dt="2022-07-21T13:26:19.573" v="1814" actId="47"/>
        <pc:sldMkLst>
          <pc:docMk/>
          <pc:sldMk cId="96705317" sldId="357"/>
        </pc:sldMkLst>
        <pc:spChg chg="mod">
          <ac:chgData name="Evans,Justin swp930" userId="a35d9ec5-7715-44fa-b9fb-6c29a93f4a21" providerId="ADAL" clId="{B9331E58-3F7C-491F-A95B-63E859A8A0E4}" dt="2022-07-21T13:26:16.406" v="1813" actId="20577"/>
          <ac:spMkLst>
            <pc:docMk/>
            <pc:sldMk cId="96705317" sldId="357"/>
            <ac:spMk id="2" creationId="{58048EED-6AB8-430C-AF6E-D7193D9173BB}"/>
          </ac:spMkLst>
        </pc:spChg>
      </pc:sldChg>
      <pc:sldChg chg="addSp delSp modSp add mod setBg setClrOvrMap delDesignElem">
        <pc:chgData name="Evans,Justin swp930" userId="a35d9ec5-7715-44fa-b9fb-6c29a93f4a21" providerId="ADAL" clId="{B9331E58-3F7C-491F-A95B-63E859A8A0E4}" dt="2022-07-21T13:57:53.895" v="1880"/>
        <pc:sldMkLst>
          <pc:docMk/>
          <pc:sldMk cId="2136302738" sldId="357"/>
        </pc:sldMkLst>
        <pc:spChg chg="mod">
          <ac:chgData name="Evans,Justin swp930" userId="a35d9ec5-7715-44fa-b9fb-6c29a93f4a21" providerId="ADAL" clId="{B9331E58-3F7C-491F-A95B-63E859A8A0E4}" dt="2022-07-21T13:57:53.895" v="1880"/>
          <ac:spMkLst>
            <pc:docMk/>
            <pc:sldMk cId="2136302738" sldId="357"/>
            <ac:spMk id="2" creationId="{58048EED-6AB8-430C-AF6E-D7193D9173BB}"/>
          </ac:spMkLst>
        </pc:spChg>
        <pc:spChg chg="mod">
          <ac:chgData name="Evans,Justin swp930" userId="a35d9ec5-7715-44fa-b9fb-6c29a93f4a21" providerId="ADAL" clId="{B9331E58-3F7C-491F-A95B-63E859A8A0E4}" dt="2022-07-21T13:28:07.545" v="1848" actId="27636"/>
          <ac:spMkLst>
            <pc:docMk/>
            <pc:sldMk cId="2136302738" sldId="357"/>
            <ac:spMk id="3" creationId="{8EF95B13-30DF-4420-9A46-85A719550F8F}"/>
          </ac:spMkLst>
        </pc:spChg>
        <pc:spChg chg="add">
          <ac:chgData name="Evans,Justin swp930" userId="a35d9ec5-7715-44fa-b9fb-6c29a93f4a21" providerId="ADAL" clId="{B9331E58-3F7C-491F-A95B-63E859A8A0E4}" dt="2022-07-21T13:27:41.081" v="1845" actId="26606"/>
          <ac:spMkLst>
            <pc:docMk/>
            <pc:sldMk cId="2136302738" sldId="357"/>
            <ac:spMk id="5" creationId="{EA67B5B4-3A24-436E-B663-1B2EBFF8A0CD}"/>
          </ac:spMkLst>
        </pc:spChg>
        <pc:spChg chg="add">
          <ac:chgData name="Evans,Justin swp930" userId="a35d9ec5-7715-44fa-b9fb-6c29a93f4a21" providerId="ADAL" clId="{B9331E58-3F7C-491F-A95B-63E859A8A0E4}" dt="2022-07-21T13:27:41.081" v="1845" actId="26606"/>
          <ac:spMkLst>
            <pc:docMk/>
            <pc:sldMk cId="2136302738" sldId="357"/>
            <ac:spMk id="6" creationId="{987FDF89-C993-41F4-A1B8-DBAFF16008A9}"/>
          </ac:spMkLst>
        </pc:spChg>
        <pc:spChg chg="add">
          <ac:chgData name="Evans,Justin swp930" userId="a35d9ec5-7715-44fa-b9fb-6c29a93f4a21" providerId="ADAL" clId="{B9331E58-3F7C-491F-A95B-63E859A8A0E4}" dt="2022-07-21T13:27:41.081" v="1845" actId="26606"/>
          <ac:spMkLst>
            <pc:docMk/>
            <pc:sldMk cId="2136302738" sldId="357"/>
            <ac:spMk id="7" creationId="{64E585EA-75FD-4025-8270-F66A58A15CDA}"/>
          </ac:spMkLst>
        </pc:spChg>
        <pc:spChg chg="del">
          <ac:chgData name="Evans,Justin swp930" userId="a35d9ec5-7715-44fa-b9fb-6c29a93f4a21" providerId="ADAL" clId="{B9331E58-3F7C-491F-A95B-63E859A8A0E4}" dt="2022-07-21T13:27:37.793" v="1844"/>
          <ac:spMkLst>
            <pc:docMk/>
            <pc:sldMk cId="2136302738" sldId="357"/>
            <ac:spMk id="8" creationId="{EA67B5B4-3A24-436E-B663-1B2EBFF8A0CD}"/>
          </ac:spMkLst>
        </pc:spChg>
        <pc:spChg chg="del">
          <ac:chgData name="Evans,Justin swp930" userId="a35d9ec5-7715-44fa-b9fb-6c29a93f4a21" providerId="ADAL" clId="{B9331E58-3F7C-491F-A95B-63E859A8A0E4}" dt="2022-07-21T13:27:37.793" v="1844"/>
          <ac:spMkLst>
            <pc:docMk/>
            <pc:sldMk cId="2136302738" sldId="357"/>
            <ac:spMk id="10" creationId="{987FDF89-C993-41F4-A1B8-DBAFF16008A9}"/>
          </ac:spMkLst>
        </pc:spChg>
        <pc:spChg chg="del">
          <ac:chgData name="Evans,Justin swp930" userId="a35d9ec5-7715-44fa-b9fb-6c29a93f4a21" providerId="ADAL" clId="{B9331E58-3F7C-491F-A95B-63E859A8A0E4}" dt="2022-07-21T13:27:37.793" v="1844"/>
          <ac:spMkLst>
            <pc:docMk/>
            <pc:sldMk cId="2136302738" sldId="357"/>
            <ac:spMk id="12" creationId="{64E585EA-75FD-4025-8270-F66A58A15CDA}"/>
          </ac:spMkLst>
        </pc:spChg>
      </pc:sldChg>
      <pc:sldChg chg="new del">
        <pc:chgData name="Evans,Justin swp930" userId="a35d9ec5-7715-44fa-b9fb-6c29a93f4a21" providerId="ADAL" clId="{B9331E58-3F7C-491F-A95B-63E859A8A0E4}" dt="2022-07-21T13:28:53.430" v="1856" actId="2696"/>
        <pc:sldMkLst>
          <pc:docMk/>
          <pc:sldMk cId="1177473695" sldId="358"/>
        </pc:sldMkLst>
      </pc:sldChg>
      <pc:sldChg chg="addSp delSp modSp add mod setBg setClrOvrMap delDesignElem">
        <pc:chgData name="Evans,Justin swp930" userId="a35d9ec5-7715-44fa-b9fb-6c29a93f4a21" providerId="ADAL" clId="{B9331E58-3F7C-491F-A95B-63E859A8A0E4}" dt="2022-07-21T13:57:58.010" v="1881"/>
        <pc:sldMkLst>
          <pc:docMk/>
          <pc:sldMk cId="1745297036" sldId="359"/>
        </pc:sldMkLst>
        <pc:spChg chg="mod">
          <ac:chgData name="Evans,Justin swp930" userId="a35d9ec5-7715-44fa-b9fb-6c29a93f4a21" providerId="ADAL" clId="{B9331E58-3F7C-491F-A95B-63E859A8A0E4}" dt="2022-07-21T13:57:58.010" v="1881"/>
          <ac:spMkLst>
            <pc:docMk/>
            <pc:sldMk cId="1745297036" sldId="359"/>
            <ac:spMk id="2" creationId="{58048EED-6AB8-430C-AF6E-D7193D9173BB}"/>
          </ac:spMkLst>
        </pc:spChg>
        <pc:spChg chg="mod">
          <ac:chgData name="Evans,Justin swp930" userId="a35d9ec5-7715-44fa-b9fb-6c29a93f4a21" providerId="ADAL" clId="{B9331E58-3F7C-491F-A95B-63E859A8A0E4}" dt="2022-07-21T13:28:47.697" v="1855"/>
          <ac:spMkLst>
            <pc:docMk/>
            <pc:sldMk cId="1745297036" sldId="359"/>
            <ac:spMk id="3" creationId="{8EF95B13-30DF-4420-9A46-85A719550F8F}"/>
          </ac:spMkLst>
        </pc:spChg>
        <pc:spChg chg="add">
          <ac:chgData name="Evans,Justin swp930" userId="a35d9ec5-7715-44fa-b9fb-6c29a93f4a21" providerId="ADAL" clId="{B9331E58-3F7C-491F-A95B-63E859A8A0E4}" dt="2022-07-21T13:28:33.513" v="1853" actId="26606"/>
          <ac:spMkLst>
            <pc:docMk/>
            <pc:sldMk cId="1745297036" sldId="359"/>
            <ac:spMk id="5" creationId="{EA67B5B4-3A24-436E-B663-1B2EBFF8A0CD}"/>
          </ac:spMkLst>
        </pc:spChg>
        <pc:spChg chg="add">
          <ac:chgData name="Evans,Justin swp930" userId="a35d9ec5-7715-44fa-b9fb-6c29a93f4a21" providerId="ADAL" clId="{B9331E58-3F7C-491F-A95B-63E859A8A0E4}" dt="2022-07-21T13:28:33.513" v="1853" actId="26606"/>
          <ac:spMkLst>
            <pc:docMk/>
            <pc:sldMk cId="1745297036" sldId="359"/>
            <ac:spMk id="6" creationId="{987FDF89-C993-41F4-A1B8-DBAFF16008A9}"/>
          </ac:spMkLst>
        </pc:spChg>
        <pc:spChg chg="add">
          <ac:chgData name="Evans,Justin swp930" userId="a35d9ec5-7715-44fa-b9fb-6c29a93f4a21" providerId="ADAL" clId="{B9331E58-3F7C-491F-A95B-63E859A8A0E4}" dt="2022-07-21T13:28:33.513" v="1853" actId="26606"/>
          <ac:spMkLst>
            <pc:docMk/>
            <pc:sldMk cId="1745297036" sldId="359"/>
            <ac:spMk id="7" creationId="{64E585EA-75FD-4025-8270-F66A58A15CDA}"/>
          </ac:spMkLst>
        </pc:spChg>
        <pc:spChg chg="del">
          <ac:chgData name="Evans,Justin swp930" userId="a35d9ec5-7715-44fa-b9fb-6c29a93f4a21" providerId="ADAL" clId="{B9331E58-3F7C-491F-A95B-63E859A8A0E4}" dt="2022-07-21T13:28:30.562" v="1852"/>
          <ac:spMkLst>
            <pc:docMk/>
            <pc:sldMk cId="1745297036" sldId="359"/>
            <ac:spMk id="8" creationId="{EA67B5B4-3A24-436E-B663-1B2EBFF8A0CD}"/>
          </ac:spMkLst>
        </pc:spChg>
        <pc:spChg chg="del">
          <ac:chgData name="Evans,Justin swp930" userId="a35d9ec5-7715-44fa-b9fb-6c29a93f4a21" providerId="ADAL" clId="{B9331E58-3F7C-491F-A95B-63E859A8A0E4}" dt="2022-07-21T13:28:30.562" v="1852"/>
          <ac:spMkLst>
            <pc:docMk/>
            <pc:sldMk cId="1745297036" sldId="359"/>
            <ac:spMk id="10" creationId="{987FDF89-C993-41F4-A1B8-DBAFF16008A9}"/>
          </ac:spMkLst>
        </pc:spChg>
        <pc:spChg chg="del">
          <ac:chgData name="Evans,Justin swp930" userId="a35d9ec5-7715-44fa-b9fb-6c29a93f4a21" providerId="ADAL" clId="{B9331E58-3F7C-491F-A95B-63E859A8A0E4}" dt="2022-07-21T13:28:30.562" v="1852"/>
          <ac:spMkLst>
            <pc:docMk/>
            <pc:sldMk cId="1745297036" sldId="359"/>
            <ac:spMk id="12" creationId="{64E585EA-75FD-4025-8270-F66A58A15CDA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0C39DA-E672-4019-BB06-8988BA840F26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2D2FEA-30A9-4356-920F-D36BC963A4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667890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46DFA2-5B67-4110-A4D3-5715CA151005}" type="datetimeFigureOut">
              <a:rPr lang="en-GB" smtClean="0"/>
              <a:t>22/07/2022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22275" y="1241425"/>
            <a:ext cx="59531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C4E293-6E15-48A2-902B-B00DD872C5C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283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Whilst 2500 word supporting paper examines some of the wider issues regarding the development and implementation of the PEQF, this presentation will focus on one particular element – how does a graduate profession thrive within a hierarchal structure?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C4E293-6E15-48A2-902B-B00DD872C5C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369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Introduction of the PEQF in 2016, sought to align academic qualifications with ranks within policing (College of Policing, 2020).</a:t>
            </a:r>
          </a:p>
          <a:p>
            <a:r>
              <a:rPr lang="en-GB" dirty="0" err="1"/>
              <a:t>Neyroud’s</a:t>
            </a:r>
            <a:r>
              <a:rPr lang="en-GB" dirty="0"/>
              <a:t> (2011) review into policing made several recommendations with regards new recruit training, including the ‘professionalisation’ of the service and the introduction of a level 4 academic qualification.</a:t>
            </a:r>
          </a:p>
          <a:p>
            <a:r>
              <a:rPr lang="en-GB" dirty="0"/>
              <a:t>Programme should maximise collaboration between forces and HEIs (</a:t>
            </a:r>
            <a:r>
              <a:rPr lang="en-GB" dirty="0" err="1"/>
              <a:t>Mulkeen</a:t>
            </a:r>
            <a:r>
              <a:rPr lang="en-GB" dirty="0"/>
              <a:t>, et al, 2019).</a:t>
            </a:r>
          </a:p>
          <a:p>
            <a:r>
              <a:rPr lang="en-GB" dirty="0"/>
              <a:t>Key elements of a profession include access to an organised body of research material (Knutsson and </a:t>
            </a:r>
            <a:r>
              <a:rPr lang="en-GB" dirty="0" err="1"/>
              <a:t>Tompson</a:t>
            </a:r>
            <a:r>
              <a:rPr lang="en-GB" dirty="0"/>
              <a:t>, 2017) and for its members to demonstrate a </a:t>
            </a:r>
            <a:r>
              <a:rPr lang="en-GB" dirty="0" err="1"/>
              <a:t>significan</a:t>
            </a:r>
            <a:r>
              <a:rPr lang="en-GB" dirty="0"/>
              <a:t> degree of autonomy or independent thinking (College of Policing , 2020).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C4E293-6E15-48A2-902B-B00DD872C5C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0228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Drawbacks of discretion were articulated by Freitas (2016).</a:t>
            </a:r>
          </a:p>
          <a:p>
            <a:r>
              <a:rPr lang="en-GB" dirty="0"/>
              <a:t>Policer officer graduates will possess critical thinking skills, allowing them to make independent decisions &amp; apply discretion – helping elevate policing to a profession ( College of Policing 2020; NPCC, 2016; Ramshaw and </a:t>
            </a:r>
            <a:r>
              <a:rPr lang="en-GB" dirty="0" err="1"/>
              <a:t>Soppitt</a:t>
            </a:r>
            <a:r>
              <a:rPr lang="en-GB" dirty="0"/>
              <a:t>, 2018).</a:t>
            </a:r>
          </a:p>
          <a:p>
            <a:r>
              <a:rPr lang="en-GB" dirty="0"/>
              <a:t>Fleming (2014), </a:t>
            </a:r>
            <a:r>
              <a:rPr lang="en-GB" dirty="0" err="1"/>
              <a:t>Holdaway</a:t>
            </a:r>
            <a:r>
              <a:rPr lang="en-GB" dirty="0"/>
              <a:t> (2017), and </a:t>
            </a:r>
            <a:r>
              <a:rPr lang="en-GB" dirty="0" err="1"/>
              <a:t>Sklansky</a:t>
            </a:r>
            <a:r>
              <a:rPr lang="en-GB" dirty="0"/>
              <a:t> (2014) argue that this concept has not been rigorously examined in concept nor practice.</a:t>
            </a:r>
          </a:p>
          <a:p>
            <a:r>
              <a:rPr lang="en-GB" dirty="0"/>
              <a:t>The historic transactional leadership approaches were established to limit discretion, and enhance legitimacy / accountability (Campbell and </a:t>
            </a:r>
            <a:r>
              <a:rPr lang="en-GB" dirty="0" err="1"/>
              <a:t>Kodtz</a:t>
            </a:r>
            <a:r>
              <a:rPr lang="en-GB" dirty="0"/>
              <a:t>, 2011).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C4E293-6E15-48A2-902B-B00DD872C5C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939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managerial control and maintenance of authority through hierarchical structures (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Evetts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2011)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</a:rPr>
              <a:t>Contrary to CoP aspirations (College of Policing, 2020)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</a:rPr>
              <a:t>Compliance based approaches resulting from risk eversion / avoidance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(Black and Lumsden</a:t>
            </a:r>
            <a:r>
              <a:rPr lang="en-GB" sz="180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2020; 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Rowe et al., 2018; Wood and Williams, 2017). 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</a:rPr>
              <a:t>Overuse of Transactional leadership (College of Policing, 2015).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</a:rPr>
              <a:t>Benefits of transformational leadership (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(Campbell and </a:t>
            </a:r>
            <a:r>
              <a:rPr lang="en-GB" sz="18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Kodz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, 2011; </a:t>
            </a:r>
            <a:r>
              <a:rPr lang="en-GB" sz="1800" dirty="0" err="1">
                <a:effectLst/>
                <a:latin typeface="Arial" panose="020B0604020202020204" pitchFamily="34" charset="0"/>
              </a:rPr>
              <a:t>Cockroft</a:t>
            </a:r>
            <a:r>
              <a:rPr lang="en-GB" sz="1800" dirty="0">
                <a:effectLst/>
                <a:latin typeface="Arial" panose="020B0604020202020204" pitchFamily="34" charset="0"/>
              </a:rPr>
              <a:t>, 2014).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</a:rPr>
              <a:t>Police leadership decisions do adversely impact of officers’ discretion (Bacon, 2019)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C4E293-6E15-48A2-902B-B00DD872C5C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4263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Benefits of transformational leadership (Bass and </a:t>
            </a:r>
            <a:r>
              <a:rPr lang="en-GB" dirty="0" err="1"/>
              <a:t>Aviolo</a:t>
            </a:r>
            <a:r>
              <a:rPr lang="en-GB" dirty="0"/>
              <a:t>, 1990)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Wagner (2006) described reflective practice as essential. This improves future performance (Cottrell, 2015; </a:t>
            </a:r>
            <a:r>
              <a:rPr lang="en-GB" sz="18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Rushmer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et al., 2004): </a:t>
            </a:r>
          </a:p>
          <a:p>
            <a:r>
              <a:rPr lang="en-GB" sz="1800" dirty="0">
                <a:effectLst/>
                <a:latin typeface="Arial" panose="020B0604020202020204" pitchFamily="34" charset="0"/>
              </a:rPr>
              <a:t>Importance of developing the evidence base (Pepper et al, 2020)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8C4E293-6E15-48A2-902B-B00DD872C5C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736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E36BA-167B-9C43-8109-3D9EEC4985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80D253-F369-6D47-8B2C-3A20031429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7FC4CD-7E5C-DD40-AE4A-571CF91876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0C0103-27CF-6A4F-91EC-120346F3EC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762719-76C6-3C46-B84A-CAB805915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47244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5D8719-785D-8642-81EB-0964A651C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3E295-F3C2-BA42-B22D-B496AB42F5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97F7F-6881-9B44-8620-B3DCF50651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3944D0-3E5D-8F4B-B4F5-C858EA847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DCB00-9383-3145-96FF-AACC13E2E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2234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227C5-1B7E-9740-BD1A-092A58D8C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2649E9-A82C-5B4E-B175-0261C50163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D69AB3-3D50-A141-9DF4-01CF232F4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B3A351-A029-6740-90DF-AC94E4D560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7EBCC0-529E-774C-A12D-ADA1C63653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50182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D194B-FE98-6A4D-8356-C4A885B7CD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52AE31-BD2C-9645-9CF0-A84C26E92F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FFA2E4-D3FD-EF4D-A5E4-5AA42F60AF0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94C6CB-F752-544B-ACEF-692A3E94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4AB3B2-C241-EF4D-B02F-9A8B1D0B0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7F2E18-E38C-9C41-BBAA-FC78E653F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7968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61CF26-7887-2E44-B912-0CA5C853C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10094-75C3-2B44-9573-D7BCAEB4DF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B4EC49-5F97-F348-B9B1-FE3F19589C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84DE2A4-31D1-D44F-8E50-18D0F135827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FF96A4A-84D0-0C4D-AC43-3B74E66A8B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240C15D-4B2E-104D-BC85-E4E8BD7AC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6FF923-DBBD-E14D-BDA5-1F4AE95FF3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A995E5B-73FA-454C-B4DE-10D4D4A73B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5308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077E6A-B86C-6847-BEB3-372BF783E4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1CF9DD3-33B1-6A41-AC54-E5AD25EE2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9EF2BF8-CB90-9940-B477-0D4F5E9A3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A76141-9E96-EC4C-A2DF-3F45670E5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1828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CBB9165-8403-B242-8B7E-9AC1D479B2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7FD60B4-23ED-A74E-B2DC-ADE2BDEB3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3E169E6-037E-6949-B72D-7FBDACD4F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5146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0A2783-2656-5445-A44B-567BD9CD28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679FF-0143-A048-ABEA-396984A3F3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8EC75C-4BA1-9142-8567-9B9C93D46A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A2D32E-2BD6-B54B-BB66-224464246D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959C933-235C-8043-8058-7E09113726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49015F-EA57-DE40-958C-DC5DC4E75E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2074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C6C42-9630-2F44-BDD6-D3C29DB07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573EFD3-0A35-274B-988C-1853C1012A0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E1A2101-331D-4147-8F3A-5E93ED3FC09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CEDD7F-217D-2041-859F-133D8E692A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D46B0C-500D-634E-BCD6-508D9F4805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D549AD-5F6B-4A4A-9C7F-6177C86192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14719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F74218-A246-8B4D-B186-31D53A63C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B40BCB-15FB-DD48-A53C-52B127B404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ECC37-3C35-9345-AD96-941A0D4FA9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B0660D-F2D8-664C-9BE5-ED3E58723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3B017-3427-B74D-9334-3FD5479FAC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757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5CE7C4B-CBE4-AF42-B789-F2C7F3A301A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BE72D7-1674-C64F-93B3-74878F4B6F7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2E578-D56E-6445-B026-3186919A7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7DBE0C-03F5-7041-87AB-3FED6FC57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FF18FD-AA98-4F46-9C2D-29662B9367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43122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7CC1FA3-D759-6042-89A1-3D70BAD88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064AE4-23DA-B847-A14F-30EA1E22FC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1E3715-D694-5F4E-B625-8ED1D8B225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E3C555-9EB7-B74C-8DC6-CCAFB2C03EB0}" type="datetimeFigureOut">
              <a:rPr lang="en-US" smtClean="0"/>
              <a:t>7/22/2022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7E7E2C-ED75-A84D-8F86-4D7140FEA6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9C8F54-C405-654C-A0BA-139DC28BE6C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A2BF6A-8755-9F4D-B0FD-9871C69D18C2}" type="slidenum">
              <a:rPr lang="en-US" smtClean="0"/>
              <a:t>‹#›</a:t>
            </a:fld>
            <a:endParaRPr lang="en-US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4303976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4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jpe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e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3.jpe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7" name="Rectangle 6156">
            <a:extLst>
              <a:ext uri="{FF2B5EF4-FFF2-40B4-BE49-F238E27FC236}">
                <a16:creationId xmlns:a16="http://schemas.microsoft.com/office/drawing/2014/main" id="{C991AD47-9C99-472F-BDAA-21B183F33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12192001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9" name="Freeform 15">
            <a:extLst>
              <a:ext uri="{FF2B5EF4-FFF2-40B4-BE49-F238E27FC236}">
                <a16:creationId xmlns:a16="http://schemas.microsoft.com/office/drawing/2014/main" id="{9E706731-3860-4E73-9335-A870F6741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42603" cy="6858000"/>
          </a:xfrm>
          <a:custGeom>
            <a:avLst/>
            <a:gdLst>
              <a:gd name="connsiteX0" fmla="*/ 0 w 9742603"/>
              <a:gd name="connsiteY0" fmla="*/ 0 h 6858000"/>
              <a:gd name="connsiteX1" fmla="*/ 152400 w 9742603"/>
              <a:gd name="connsiteY1" fmla="*/ 0 h 6858000"/>
              <a:gd name="connsiteX2" fmla="*/ 6566449 w 9742603"/>
              <a:gd name="connsiteY2" fmla="*/ 0 h 6858000"/>
              <a:gd name="connsiteX3" fmla="*/ 9742603 w 9742603"/>
              <a:gd name="connsiteY3" fmla="*/ 6858000 h 6858000"/>
              <a:gd name="connsiteX4" fmla="*/ 152400 w 9742603"/>
              <a:gd name="connsiteY4" fmla="*/ 6858000 h 6858000"/>
              <a:gd name="connsiteX5" fmla="*/ 0 w 9742603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42603" h="6858000">
                <a:moveTo>
                  <a:pt x="0" y="0"/>
                </a:moveTo>
                <a:lnTo>
                  <a:pt x="152400" y="0"/>
                </a:lnTo>
                <a:lnTo>
                  <a:pt x="6566449" y="0"/>
                </a:lnTo>
                <a:lnTo>
                  <a:pt x="9742603" y="6858000"/>
                </a:lnTo>
                <a:lnTo>
                  <a:pt x="152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161" name="Freeform 11">
            <a:extLst>
              <a:ext uri="{FF2B5EF4-FFF2-40B4-BE49-F238E27FC236}">
                <a16:creationId xmlns:a16="http://schemas.microsoft.com/office/drawing/2014/main" id="{CD2ED21F-DC95-4AD1-8327-D561F5FCA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380336" cy="6858000"/>
          </a:xfrm>
          <a:custGeom>
            <a:avLst/>
            <a:gdLst>
              <a:gd name="connsiteX0" fmla="*/ 0 w 9380336"/>
              <a:gd name="connsiteY0" fmla="*/ 0 h 6858000"/>
              <a:gd name="connsiteX1" fmla="*/ 6204182 w 9380336"/>
              <a:gd name="connsiteY1" fmla="*/ 0 h 6858000"/>
              <a:gd name="connsiteX2" fmla="*/ 9380336 w 9380336"/>
              <a:gd name="connsiteY2" fmla="*/ 6858000 h 6858000"/>
              <a:gd name="connsiteX3" fmla="*/ 0 w 938033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80336" h="6858000">
                <a:moveTo>
                  <a:pt x="0" y="0"/>
                </a:moveTo>
                <a:lnTo>
                  <a:pt x="6204182" y="0"/>
                </a:lnTo>
                <a:lnTo>
                  <a:pt x="93803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DFE81B-017B-4C2E-B437-AA475AB473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191125" cy="1325563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Contemporary issues in Policing.</a:t>
            </a:r>
            <a:br>
              <a:rPr lang="en-US" sz="2800" dirty="0"/>
            </a:br>
            <a:r>
              <a:rPr lang="en-US" sz="2800" dirty="0"/>
              <a:t>Module code BMPO 7006.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University of Wales Trinity St David</a:t>
            </a:r>
            <a:br>
              <a:rPr lang="en-US" sz="2800" dirty="0"/>
            </a:br>
            <a:endParaRPr lang="en-GB" sz="2800" dirty="0"/>
          </a:p>
        </p:txBody>
      </p:sp>
      <p:sp>
        <p:nvSpPr>
          <p:cNvPr id="6154" name="Content Placeholder 6153">
            <a:extLst>
              <a:ext uri="{FF2B5EF4-FFF2-40B4-BE49-F238E27FC236}">
                <a16:creationId xmlns:a16="http://schemas.microsoft.com/office/drawing/2014/main" id="{6A1366B9-336A-3CE2-2AF3-318B34CF1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1249"/>
            <a:ext cx="5707565" cy="415571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4000" dirty="0"/>
              <a:t>PEQF – Developing a graduate profession within a Police hierarchy.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US" sz="2000" dirty="0"/>
              <a:t>Justin Daniel Evans</a:t>
            </a:r>
          </a:p>
          <a:p>
            <a:pPr marL="0" indent="0">
              <a:buNone/>
            </a:pPr>
            <a:r>
              <a:rPr lang="en-US" sz="2000" dirty="0"/>
              <a:t>Student no: 2016153</a:t>
            </a:r>
          </a:p>
        </p:txBody>
      </p:sp>
      <p:pic>
        <p:nvPicPr>
          <p:cNvPr id="6150" name="Picture 6" descr="Warwickshire Police is looking for new student police officers to expand  the front line further - Office of the Police and Crime Commissioner for  Warwickshire">
            <a:extLst>
              <a:ext uri="{FF2B5EF4-FFF2-40B4-BE49-F238E27FC236}">
                <a16:creationId xmlns:a16="http://schemas.microsoft.com/office/drawing/2014/main" id="{4AB27F32-2CE7-43C7-A59B-A8CA908620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04035" y="321732"/>
            <a:ext cx="3206093" cy="181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6" name="Picture 2" descr="Press Releases 2019 | University of Wales Trinity Saint David">
            <a:extLst>
              <a:ext uri="{FF2B5EF4-FFF2-40B4-BE49-F238E27FC236}">
                <a16:creationId xmlns:a16="http://schemas.microsoft.com/office/drawing/2014/main" id="{933B83C6-B06C-481A-AA79-CC59E833F5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95276" y="2426124"/>
            <a:ext cx="1852240" cy="181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hief Constable Jeremy Vaughan | South Wales Police">
            <a:extLst>
              <a:ext uri="{FF2B5EF4-FFF2-40B4-BE49-F238E27FC236}">
                <a16:creationId xmlns:a16="http://schemas.microsoft.com/office/drawing/2014/main" id="{D7F4F12C-145C-40F2-9024-F5859E652B1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969818" y="4559299"/>
            <a:ext cx="1484203" cy="1797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BEE93BE-016D-4233-9833-3B9CB0EADF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88708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9573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264F718-7FAC-4056-9FA9-A603EC682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0"/>
            <a:ext cx="1219047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74639F7-E3C7-4165-A83E-6386A86BA1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6356349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tx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B3AF0F1-707A-463E-B5EE-33C63A40CF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5979591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1A69D5-99CD-48BF-A1BF-3DC7B87EA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04088"/>
            <a:ext cx="3529953" cy="298094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PEQF – The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32B855-658A-48E8-B887-5DC7B84703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12410" y="704088"/>
            <a:ext cx="5135293" cy="5248656"/>
          </a:xfrm>
        </p:spPr>
        <p:txBody>
          <a:bodyPr anchor="ctr">
            <a:normAutofit lnSpcReduction="10000"/>
          </a:bodyPr>
          <a:lstStyle/>
          <a:p>
            <a:r>
              <a:rPr lang="en-GB" sz="2400" dirty="0"/>
              <a:t>2016 – College of Policing announced the PEQF.</a:t>
            </a:r>
          </a:p>
          <a:p>
            <a:r>
              <a:rPr lang="en-GB" sz="2400" dirty="0"/>
              <a:t>Aligned academic achievements to ranks within policing.</a:t>
            </a:r>
          </a:p>
          <a:p>
            <a:r>
              <a:rPr lang="en-GB" sz="2400" dirty="0"/>
              <a:t>Initial focus on new police recruits achieving degree level qualification.</a:t>
            </a:r>
          </a:p>
          <a:p>
            <a:r>
              <a:rPr lang="en-GB" sz="2400" dirty="0"/>
              <a:t>Not without controversy – went further than </a:t>
            </a:r>
            <a:r>
              <a:rPr lang="en-GB" sz="2400" dirty="0" err="1"/>
              <a:t>Neyroud’s</a:t>
            </a:r>
            <a:r>
              <a:rPr lang="en-GB" sz="2400" dirty="0"/>
              <a:t>(2011) recommendations.</a:t>
            </a:r>
          </a:p>
          <a:p>
            <a:r>
              <a:rPr lang="en-GB" sz="2400" dirty="0"/>
              <a:t>Require collaboration with HEIs.</a:t>
            </a:r>
          </a:p>
          <a:p>
            <a:r>
              <a:rPr lang="en-GB" sz="2400" dirty="0"/>
              <a:t>Professionalism of policing.</a:t>
            </a:r>
          </a:p>
          <a:p>
            <a:r>
              <a:rPr lang="en-GB" sz="2400" dirty="0"/>
              <a:t>Seeks to align theory with activity.</a:t>
            </a:r>
          </a:p>
          <a:p>
            <a:r>
              <a:rPr lang="en-GB" sz="2400" dirty="0"/>
              <a:t>Key elements within a ‘profession’ as opposed to an ‘occupation’.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8C779F7-1A6D-4C8D-AFBC-8DD807259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N.B. Wider considerations are contained within accompanying paper.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CC47CEE-2BB9-4BCA-895B-D284CF58853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5141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986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99" name="Rectangle 3098">
            <a:extLst>
              <a:ext uri="{FF2B5EF4-FFF2-40B4-BE49-F238E27FC236}">
                <a16:creationId xmlns:a16="http://schemas.microsoft.com/office/drawing/2014/main" id="{C991AD47-9C99-472F-BDAA-21B183F33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12192001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01" name="Freeform 15">
            <a:extLst>
              <a:ext uri="{FF2B5EF4-FFF2-40B4-BE49-F238E27FC236}">
                <a16:creationId xmlns:a16="http://schemas.microsoft.com/office/drawing/2014/main" id="{9E706731-3860-4E73-9335-A870F6741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42603" cy="6858000"/>
          </a:xfrm>
          <a:custGeom>
            <a:avLst/>
            <a:gdLst>
              <a:gd name="connsiteX0" fmla="*/ 0 w 9742603"/>
              <a:gd name="connsiteY0" fmla="*/ 0 h 6858000"/>
              <a:gd name="connsiteX1" fmla="*/ 152400 w 9742603"/>
              <a:gd name="connsiteY1" fmla="*/ 0 h 6858000"/>
              <a:gd name="connsiteX2" fmla="*/ 6566449 w 9742603"/>
              <a:gd name="connsiteY2" fmla="*/ 0 h 6858000"/>
              <a:gd name="connsiteX3" fmla="*/ 9742603 w 9742603"/>
              <a:gd name="connsiteY3" fmla="*/ 6858000 h 6858000"/>
              <a:gd name="connsiteX4" fmla="*/ 152400 w 9742603"/>
              <a:gd name="connsiteY4" fmla="*/ 6858000 h 6858000"/>
              <a:gd name="connsiteX5" fmla="*/ 0 w 9742603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42603" h="6858000">
                <a:moveTo>
                  <a:pt x="0" y="0"/>
                </a:moveTo>
                <a:lnTo>
                  <a:pt x="152400" y="0"/>
                </a:lnTo>
                <a:lnTo>
                  <a:pt x="6566449" y="0"/>
                </a:lnTo>
                <a:lnTo>
                  <a:pt x="9742603" y="6858000"/>
                </a:lnTo>
                <a:lnTo>
                  <a:pt x="152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103" name="Freeform 11">
            <a:extLst>
              <a:ext uri="{FF2B5EF4-FFF2-40B4-BE49-F238E27FC236}">
                <a16:creationId xmlns:a16="http://schemas.microsoft.com/office/drawing/2014/main" id="{CD2ED21F-DC95-4AD1-8327-D561F5FCA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380336" cy="6858000"/>
          </a:xfrm>
          <a:custGeom>
            <a:avLst/>
            <a:gdLst>
              <a:gd name="connsiteX0" fmla="*/ 0 w 9380336"/>
              <a:gd name="connsiteY0" fmla="*/ 0 h 6858000"/>
              <a:gd name="connsiteX1" fmla="*/ 6204182 w 9380336"/>
              <a:gd name="connsiteY1" fmla="*/ 0 h 6858000"/>
              <a:gd name="connsiteX2" fmla="*/ 9380336 w 9380336"/>
              <a:gd name="connsiteY2" fmla="*/ 6858000 h 6858000"/>
              <a:gd name="connsiteX3" fmla="*/ 0 w 938033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80336" h="6858000">
                <a:moveTo>
                  <a:pt x="0" y="0"/>
                </a:moveTo>
                <a:lnTo>
                  <a:pt x="6204182" y="0"/>
                </a:lnTo>
                <a:lnTo>
                  <a:pt x="93803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F868CF-D248-4002-8AC3-AF1678C8D3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191125" cy="1325563"/>
          </a:xfrm>
        </p:spPr>
        <p:txBody>
          <a:bodyPr>
            <a:normAutofit/>
          </a:bodyPr>
          <a:lstStyle/>
          <a:p>
            <a:r>
              <a:rPr lang="en-GB" dirty="0"/>
              <a:t>Policing – a graduate profession?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DF4AA3-4835-48B2-B020-36F4F2D74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5413"/>
            <a:ext cx="5707565" cy="5067758"/>
          </a:xfrm>
        </p:spPr>
        <p:txBody>
          <a:bodyPr>
            <a:normAutofit fontScale="85000" lnSpcReduction="10000"/>
          </a:bodyPr>
          <a:lstStyle/>
          <a:p>
            <a:r>
              <a:rPr lang="en-GB" sz="2600" dirty="0"/>
              <a:t>Professional discretion is a key element of a ‘profession’. Application of discretion within policing requires good judgement in different scenarios </a:t>
            </a:r>
            <a:r>
              <a:rPr lang="en-GB" sz="2600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</a:t>
            </a:r>
            <a:r>
              <a:rPr lang="en-GB" sz="2600" dirty="0" err="1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Lustgarten</a:t>
            </a:r>
            <a:r>
              <a:rPr lang="en-GB" sz="2600" dirty="0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1986; Reiner, 2010</a:t>
            </a:r>
            <a:r>
              <a:rPr lang="en-GB" sz="2600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600" dirty="0"/>
          </a:p>
          <a:p>
            <a:r>
              <a:rPr lang="en-GB" sz="2600" dirty="0"/>
              <a:t>Police officers have a high level of personal discretion</a:t>
            </a:r>
            <a:r>
              <a:rPr lang="en-GB" sz="2600" dirty="0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(McLaughlin, 2007; Savage, 2007).</a:t>
            </a:r>
            <a:r>
              <a:rPr lang="en-GB" sz="2600" dirty="0"/>
              <a:t>. Police discretion can be problematic – what are the public’s expectations? </a:t>
            </a:r>
            <a:r>
              <a:rPr lang="en-GB" sz="2600" dirty="0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(Phillips, 2016; Rowe, 2007)</a:t>
            </a:r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600" dirty="0"/>
          </a:p>
          <a:p>
            <a:r>
              <a:rPr lang="en-GB" sz="2600" dirty="0"/>
              <a:t>College of Policing aspiration for PEQF is to see officers operating with independent professional judgement and autonomy</a:t>
            </a:r>
            <a:r>
              <a:rPr lang="en-GB" sz="2600" dirty="0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(College of Policing, 2019; </a:t>
            </a:r>
            <a:r>
              <a:rPr lang="en-GB" sz="2600" dirty="0" err="1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Evetts</a:t>
            </a:r>
            <a:r>
              <a:rPr lang="en-GB" sz="2600" dirty="0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2011).</a:t>
            </a:r>
            <a:r>
              <a:rPr lang="en-GB" sz="2600" dirty="0"/>
              <a:t>.</a:t>
            </a:r>
          </a:p>
          <a:p>
            <a:r>
              <a:rPr lang="en-GB" sz="2600" dirty="0"/>
              <a:t>Organisational structure based on military rank structure, managerial control and maintenance of authority</a:t>
            </a:r>
            <a:r>
              <a:rPr lang="en-GB" sz="2600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600" dirty="0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600" dirty="0" err="1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Evetts</a:t>
            </a:r>
            <a:r>
              <a:rPr lang="en-GB" sz="2600" dirty="0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2011; </a:t>
            </a:r>
            <a:r>
              <a:rPr lang="en-GB" sz="2600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Herrington &amp; Colvin, 2016)</a:t>
            </a:r>
            <a:r>
              <a:rPr lang="en-GB" sz="2600" dirty="0"/>
              <a:t>.</a:t>
            </a:r>
          </a:p>
          <a:p>
            <a:pPr marL="2743200" lvl="6" indent="0">
              <a:buNone/>
            </a:pPr>
            <a:endParaRPr lang="en-GB" sz="2600" dirty="0"/>
          </a:p>
          <a:p>
            <a:pPr marL="0" indent="0">
              <a:buNone/>
            </a:pPr>
            <a:endParaRPr lang="en-GB" sz="1900" dirty="0"/>
          </a:p>
          <a:p>
            <a:endParaRPr lang="en-GB" sz="1300" dirty="0"/>
          </a:p>
        </p:txBody>
      </p:sp>
      <p:pic>
        <p:nvPicPr>
          <p:cNvPr id="5" name="Picture 8" descr="College of Policing - Wikipedia">
            <a:extLst>
              <a:ext uri="{FF2B5EF4-FFF2-40B4-BE49-F238E27FC236}">
                <a16:creationId xmlns:a16="http://schemas.microsoft.com/office/drawing/2014/main" id="{82955F17-1293-4037-802A-96DDE4DD39C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43896" y="532598"/>
            <a:ext cx="4126372" cy="13897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The benefits of critical thinking for students and how to develop it">
            <a:extLst>
              <a:ext uri="{FF2B5EF4-FFF2-40B4-BE49-F238E27FC236}">
                <a16:creationId xmlns:a16="http://schemas.microsoft.com/office/drawing/2014/main" id="{F790E74D-27FD-45B4-9022-9BE696DF4C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742603" y="4935693"/>
            <a:ext cx="2415256" cy="181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Police Discretion by Mariana Freitas">
            <a:extLst>
              <a:ext uri="{FF2B5EF4-FFF2-40B4-BE49-F238E27FC236}">
                <a16:creationId xmlns:a16="http://schemas.microsoft.com/office/drawing/2014/main" id="{D5B3BEDF-9E2E-4918-8A8A-3FE73A8553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884209" y="1817188"/>
            <a:ext cx="2572965" cy="2572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D717CB7A-8E2B-43D7-B7C4-F714BD64CB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743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803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0" name="Picture 6" descr="Police Discretion Stock Illustrations – 29 Police Discretion Stock  Illustrations, Vectors &amp; Clipart - Dreamstime">
            <a:extLst>
              <a:ext uri="{FF2B5EF4-FFF2-40B4-BE49-F238E27FC236}">
                <a16:creationId xmlns:a16="http://schemas.microsoft.com/office/drawing/2014/main" id="{224BAA6E-98A1-4ECC-9904-6DA06C19B37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41" r="-2" b="20682"/>
          <a:stretch/>
        </p:blipFill>
        <p:spPr bwMode="auto">
          <a:xfrm>
            <a:off x="6015107" y="-1"/>
            <a:ext cx="6176895" cy="29379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UK Policing Ranks from PC to Chief Constable - Police Success">
            <a:extLst>
              <a:ext uri="{FF2B5EF4-FFF2-40B4-BE49-F238E27FC236}">
                <a16:creationId xmlns:a16="http://schemas.microsoft.com/office/drawing/2014/main" id="{6769BB8A-4080-48C2-BEE0-F729AAD4105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0" r="1"/>
          <a:stretch/>
        </p:blipFill>
        <p:spPr bwMode="auto">
          <a:xfrm>
            <a:off x="4203638" y="2937953"/>
            <a:ext cx="7988360" cy="3920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9" name="Freeform: Shape 1048">
            <a:extLst>
              <a:ext uri="{FF2B5EF4-FFF2-40B4-BE49-F238E27FC236}">
                <a16:creationId xmlns:a16="http://schemas.microsoft.com/office/drawing/2014/main" id="{8F23F8A3-8FD7-4779-8323-FDC26BE998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859800" cy="6858478"/>
          </a:xfrm>
          <a:custGeom>
            <a:avLst/>
            <a:gdLst>
              <a:gd name="connsiteX0" fmla="*/ 7859800 w 7859800"/>
              <a:gd name="connsiteY0" fmla="*/ 6858478 h 6858478"/>
              <a:gd name="connsiteX1" fmla="*/ 435245 w 7859800"/>
              <a:gd name="connsiteY1" fmla="*/ 6858478 h 6858478"/>
              <a:gd name="connsiteX2" fmla="*/ 435505 w 7859800"/>
              <a:gd name="connsiteY2" fmla="*/ 6857916 h 6858478"/>
              <a:gd name="connsiteX3" fmla="*/ 0 w 7859800"/>
              <a:gd name="connsiteY3" fmla="*/ 6857916 h 6858478"/>
              <a:gd name="connsiteX4" fmla="*/ 0 w 7859800"/>
              <a:gd name="connsiteY4" fmla="*/ 0 h 6858478"/>
              <a:gd name="connsiteX5" fmla="*/ 3611620 w 7859800"/>
              <a:gd name="connsiteY5" fmla="*/ 0 h 6858478"/>
              <a:gd name="connsiteX6" fmla="*/ 4677848 w 7859800"/>
              <a:gd name="connsiteY6" fmla="*/ 0 h 6858478"/>
              <a:gd name="connsiteX7" fmla="*/ 4683425 w 7859800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859800" h="6858478">
                <a:moveTo>
                  <a:pt x="7859800" y="6858478"/>
                </a:moveTo>
                <a:lnTo>
                  <a:pt x="435245" y="6858478"/>
                </a:lnTo>
                <a:lnTo>
                  <a:pt x="435505" y="6857916"/>
                </a:lnTo>
                <a:lnTo>
                  <a:pt x="0" y="6857916"/>
                </a:lnTo>
                <a:lnTo>
                  <a:pt x="0" y="0"/>
                </a:lnTo>
                <a:lnTo>
                  <a:pt x="3611620" y="0"/>
                </a:lnTo>
                <a:lnTo>
                  <a:pt x="4677848" y="0"/>
                </a:lnTo>
                <a:lnTo>
                  <a:pt x="4683425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51" name="Freeform: Shape 1050">
            <a:extLst>
              <a:ext uri="{FF2B5EF4-FFF2-40B4-BE49-F238E27FC236}">
                <a16:creationId xmlns:a16="http://schemas.microsoft.com/office/drawing/2014/main" id="{F605C4CC-A25C-416F-8333-7CB7DC97D8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-478"/>
            <a:ext cx="7431174" cy="6858478"/>
          </a:xfrm>
          <a:custGeom>
            <a:avLst/>
            <a:gdLst>
              <a:gd name="connsiteX0" fmla="*/ 7431174 w 7431174"/>
              <a:gd name="connsiteY0" fmla="*/ 6858478 h 6858478"/>
              <a:gd name="connsiteX1" fmla="*/ 6619 w 7431174"/>
              <a:gd name="connsiteY1" fmla="*/ 6858478 h 6858478"/>
              <a:gd name="connsiteX2" fmla="*/ 6879 w 7431174"/>
              <a:gd name="connsiteY2" fmla="*/ 6857916 h 6858478"/>
              <a:gd name="connsiteX3" fmla="*/ 0 w 7431174"/>
              <a:gd name="connsiteY3" fmla="*/ 6857916 h 6858478"/>
              <a:gd name="connsiteX4" fmla="*/ 0 w 7431174"/>
              <a:gd name="connsiteY4" fmla="*/ 0 h 6858478"/>
              <a:gd name="connsiteX5" fmla="*/ 3182994 w 7431174"/>
              <a:gd name="connsiteY5" fmla="*/ 0 h 6858478"/>
              <a:gd name="connsiteX6" fmla="*/ 4249222 w 7431174"/>
              <a:gd name="connsiteY6" fmla="*/ 0 h 6858478"/>
              <a:gd name="connsiteX7" fmla="*/ 4254799 w 7431174"/>
              <a:gd name="connsiteY7" fmla="*/ 0 h 68584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431174" h="6858478">
                <a:moveTo>
                  <a:pt x="7431174" y="6858478"/>
                </a:moveTo>
                <a:lnTo>
                  <a:pt x="6619" y="6858478"/>
                </a:lnTo>
                <a:lnTo>
                  <a:pt x="6879" y="6857916"/>
                </a:lnTo>
                <a:lnTo>
                  <a:pt x="0" y="6857916"/>
                </a:lnTo>
                <a:lnTo>
                  <a:pt x="0" y="0"/>
                </a:lnTo>
                <a:lnTo>
                  <a:pt x="3182994" y="0"/>
                </a:lnTo>
                <a:lnTo>
                  <a:pt x="4249222" y="0"/>
                </a:lnTo>
                <a:lnTo>
                  <a:pt x="4254799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B700E9-8452-4DA5-A6B5-1D1CBB2F93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365125"/>
            <a:ext cx="5266155" cy="1325563"/>
          </a:xfrm>
        </p:spPr>
        <p:txBody>
          <a:bodyPr>
            <a:normAutofit/>
          </a:bodyPr>
          <a:lstStyle/>
          <a:p>
            <a:r>
              <a:rPr lang="en-GB" dirty="0"/>
              <a:t>PEQF – The Police hierarchy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65C99C-21FD-4F8E-A1E9-2AF368869F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022601"/>
            <a:ext cx="3941499" cy="4154361"/>
          </a:xfrm>
        </p:spPr>
        <p:txBody>
          <a:bodyPr>
            <a:normAutofit fontScale="92500"/>
          </a:bodyPr>
          <a:lstStyle/>
          <a:p>
            <a:r>
              <a:rPr lang="en-GB" sz="1800" dirty="0"/>
              <a:t>Conflict between critical thinking graduates and existing police hierarchal approaches? Contrary to independence of thought? Autonomous decision making? </a:t>
            </a:r>
            <a:r>
              <a:rPr lang="en-GB" sz="1800" dirty="0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(Bradford and Quinton, 2014; Goode and Lumsden, 2018).</a:t>
            </a:r>
            <a:endParaRPr lang="en-GB" sz="1800" dirty="0"/>
          </a:p>
          <a:p>
            <a:r>
              <a:rPr lang="en-GB" sz="1900" dirty="0"/>
              <a:t>Compliance based approaches – deploying IT to monitor adherence!</a:t>
            </a:r>
            <a:r>
              <a:rPr lang="en-GB" sz="1900" dirty="0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(Bacon, 2019)</a:t>
            </a:r>
            <a:r>
              <a:rPr lang="en-GB" sz="19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r>
              <a:rPr lang="en-GB" sz="1900" dirty="0"/>
              <a:t> </a:t>
            </a:r>
          </a:p>
          <a:p>
            <a:r>
              <a:rPr lang="en-GB" sz="1900" dirty="0"/>
              <a:t>Reluctance to challenge (or question) senior officers</a:t>
            </a:r>
            <a:r>
              <a:rPr lang="en-GB" sz="1900" dirty="0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(Davis, 2020)</a:t>
            </a:r>
            <a:r>
              <a:rPr lang="en-GB" sz="1900" dirty="0"/>
              <a:t>.</a:t>
            </a:r>
          </a:p>
          <a:p>
            <a:r>
              <a:rPr lang="en-GB" sz="1900" dirty="0"/>
              <a:t>Police leadership decisions – restrict discretion? </a:t>
            </a:r>
            <a:r>
              <a:rPr lang="en-GB" sz="1900" dirty="0">
                <a:solidFill>
                  <a:srgbClr val="4472C4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(Bradford and Quinton, 2014; Goode and Lumsden, 2018)</a:t>
            </a:r>
            <a:r>
              <a:rPr lang="en-GB" sz="19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  <a:p>
            <a:endParaRPr lang="en-GB" sz="1900" dirty="0"/>
          </a:p>
        </p:txBody>
      </p:sp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FFDF2C18-902E-4CBA-9D92-B456CC0D12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47553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1194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0" name="Rectangle 5139">
            <a:extLst>
              <a:ext uri="{FF2B5EF4-FFF2-40B4-BE49-F238E27FC236}">
                <a16:creationId xmlns:a16="http://schemas.microsoft.com/office/drawing/2014/main" id="{C991AD47-9C99-472F-BDAA-21B183F33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"/>
            <a:ext cx="12192001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42" name="Freeform 15">
            <a:extLst>
              <a:ext uri="{FF2B5EF4-FFF2-40B4-BE49-F238E27FC236}">
                <a16:creationId xmlns:a16="http://schemas.microsoft.com/office/drawing/2014/main" id="{9E706731-3860-4E73-9335-A870F6741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42603" cy="6858000"/>
          </a:xfrm>
          <a:custGeom>
            <a:avLst/>
            <a:gdLst>
              <a:gd name="connsiteX0" fmla="*/ 0 w 9742603"/>
              <a:gd name="connsiteY0" fmla="*/ 0 h 6858000"/>
              <a:gd name="connsiteX1" fmla="*/ 152400 w 9742603"/>
              <a:gd name="connsiteY1" fmla="*/ 0 h 6858000"/>
              <a:gd name="connsiteX2" fmla="*/ 6566449 w 9742603"/>
              <a:gd name="connsiteY2" fmla="*/ 0 h 6858000"/>
              <a:gd name="connsiteX3" fmla="*/ 9742603 w 9742603"/>
              <a:gd name="connsiteY3" fmla="*/ 6858000 h 6858000"/>
              <a:gd name="connsiteX4" fmla="*/ 152400 w 9742603"/>
              <a:gd name="connsiteY4" fmla="*/ 6858000 h 6858000"/>
              <a:gd name="connsiteX5" fmla="*/ 0 w 9742603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742603" h="6858000">
                <a:moveTo>
                  <a:pt x="0" y="0"/>
                </a:moveTo>
                <a:lnTo>
                  <a:pt x="152400" y="0"/>
                </a:lnTo>
                <a:lnTo>
                  <a:pt x="6566449" y="0"/>
                </a:lnTo>
                <a:lnTo>
                  <a:pt x="9742603" y="6858000"/>
                </a:lnTo>
                <a:lnTo>
                  <a:pt x="152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144" name="Freeform 11">
            <a:extLst>
              <a:ext uri="{FF2B5EF4-FFF2-40B4-BE49-F238E27FC236}">
                <a16:creationId xmlns:a16="http://schemas.microsoft.com/office/drawing/2014/main" id="{CD2ED21F-DC95-4AD1-8327-D561F5FCA3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380336" cy="6858000"/>
          </a:xfrm>
          <a:custGeom>
            <a:avLst/>
            <a:gdLst>
              <a:gd name="connsiteX0" fmla="*/ 0 w 9380336"/>
              <a:gd name="connsiteY0" fmla="*/ 0 h 6858000"/>
              <a:gd name="connsiteX1" fmla="*/ 6204182 w 9380336"/>
              <a:gd name="connsiteY1" fmla="*/ 0 h 6858000"/>
              <a:gd name="connsiteX2" fmla="*/ 9380336 w 9380336"/>
              <a:gd name="connsiteY2" fmla="*/ 6858000 h 6858000"/>
              <a:gd name="connsiteX3" fmla="*/ 0 w 938033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380336" h="6858000">
                <a:moveTo>
                  <a:pt x="0" y="0"/>
                </a:moveTo>
                <a:lnTo>
                  <a:pt x="6204182" y="0"/>
                </a:lnTo>
                <a:lnTo>
                  <a:pt x="938033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6C9DA3-3B0D-4D83-97E3-9892F94C7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191125" cy="1325563"/>
          </a:xfrm>
        </p:spPr>
        <p:txBody>
          <a:bodyPr>
            <a:normAutofit/>
          </a:bodyPr>
          <a:lstStyle/>
          <a:p>
            <a:r>
              <a:rPr lang="en-GB" dirty="0"/>
              <a:t>PEQF - The challenge &amp; response?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CE8FC9-BD73-4328-9718-4C96D24D66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21249"/>
            <a:ext cx="5707565" cy="4155713"/>
          </a:xfrm>
        </p:spPr>
        <p:txBody>
          <a:bodyPr>
            <a:normAutofit/>
          </a:bodyPr>
          <a:lstStyle/>
          <a:p>
            <a:r>
              <a:rPr lang="en-GB" sz="2000" dirty="0"/>
              <a:t>Transformational Leadership, proactively engaging graduate police officers in decision making.</a:t>
            </a:r>
          </a:p>
          <a:p>
            <a:pPr>
              <a:tabLst>
                <a:tab pos="457200" algn="l"/>
              </a:tabLs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Creation of discretionary space which encourages reflective practice, and subsequently develops decision making competence.</a:t>
            </a:r>
          </a:p>
          <a:p>
            <a:r>
              <a:rPr lang="en-GB" sz="2000" dirty="0"/>
              <a:t>Develop the professional knowledge base in line with the principles of evidence based policing.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" name="Picture 6" descr="Impact of Individual Decision-making Styles on Marketing Information System  Based Decision-making - Research leap">
            <a:extLst>
              <a:ext uri="{FF2B5EF4-FFF2-40B4-BE49-F238E27FC236}">
                <a16:creationId xmlns:a16="http://schemas.microsoft.com/office/drawing/2014/main" id="{D5EE9E69-8C22-45F6-8E87-716A199066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196910" y="321732"/>
            <a:ext cx="3220343" cy="1811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The Elements of Transformational Leadership">
            <a:extLst>
              <a:ext uri="{FF2B5EF4-FFF2-40B4-BE49-F238E27FC236}">
                <a16:creationId xmlns:a16="http://schemas.microsoft.com/office/drawing/2014/main" id="{8B16B2AE-2242-4795-BFC4-B2844F164A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112212" y="2426124"/>
            <a:ext cx="2418368" cy="18114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Reflective Practice">
            <a:extLst>
              <a:ext uri="{FF2B5EF4-FFF2-40B4-BE49-F238E27FC236}">
                <a16:creationId xmlns:a16="http://schemas.microsoft.com/office/drawing/2014/main" id="{B5197733-362D-4145-A80A-BA1FF7ABA1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553574" y="4589065"/>
            <a:ext cx="2316691" cy="17375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C4D47B-98BB-42B4-B74C-E10B8040FF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680397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7217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06BB77-BA4E-4124-BE45-4602AA86C2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PEQF - Conclusions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AD9D2C-518D-4386-8EA6-1A44850D2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22601"/>
            <a:ext cx="10515598" cy="4154361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PEQF has the opportunity to develop police professionals.</a:t>
            </a:r>
          </a:p>
          <a:p>
            <a:r>
              <a:rPr lang="en-GB" sz="2000" dirty="0">
                <a:solidFill>
                  <a:srgbClr val="FFFFFF"/>
                </a:solidFill>
                <a:cs typeface="Times New Roman" panose="02020603050405020304" pitchFamily="18" charset="0"/>
              </a:rPr>
              <a:t>Policing must recognise and acknowledge the status of graduate recruits as professionals in Policing, with a sound understanding of both the theoretical and practical elements.</a:t>
            </a:r>
            <a:r>
              <a:rPr lang="en-GB" sz="2000" dirty="0">
                <a:solidFill>
                  <a:srgbClr val="FFFFFF"/>
                </a:solidFill>
              </a:rPr>
              <a:t> </a:t>
            </a:r>
          </a:p>
          <a:p>
            <a:r>
              <a:rPr lang="en-GB" sz="2000" dirty="0">
                <a:solidFill>
                  <a:srgbClr val="FFFFFF"/>
                </a:solidFill>
              </a:rPr>
              <a:t>PEQF has</a:t>
            </a:r>
            <a:r>
              <a:rPr lang="en-GB" sz="20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 the potential to challenge the current rank-based structure of authority and decision-making.</a:t>
            </a:r>
          </a:p>
          <a:p>
            <a:r>
              <a:rPr lang="en-GB" sz="20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In taking account of graduate’s professional knowledge forces should design structures and processes that allow knowledge to be shared and considered.</a:t>
            </a:r>
          </a:p>
          <a:p>
            <a:r>
              <a:rPr lang="en-GB" sz="2000" dirty="0">
                <a:solidFill>
                  <a:srgbClr val="FFFFFF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PEQF programmes must facilitate the provision of academic and research material to forces as part of the evidence base in policing.</a:t>
            </a:r>
          </a:p>
          <a:p>
            <a:endParaRPr lang="en-GB" sz="2000" dirty="0">
              <a:solidFill>
                <a:srgbClr val="FFFFFF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000" dirty="0">
              <a:solidFill>
                <a:srgbClr val="FFFFFF"/>
              </a:solidFill>
            </a:endParaRP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819BDF6-22B9-4ECF-A63C-CD3FA00063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5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335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048EED-6AB8-430C-AF6E-D7193D917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95B13-30DF-4420-9A46-85A719550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22601"/>
            <a:ext cx="10515598" cy="4154361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Bacon, C., 2019. Beyond the scope of managerialism: explaining the </a:t>
            </a:r>
            <a:r>
              <a:rPr lang="en-US" sz="1300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organisational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invisibility of police work.. In: P. </a:t>
            </a:r>
            <a:r>
              <a:rPr lang="en-US" sz="1300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Wankhade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 </a:t>
            </a:r>
            <a:r>
              <a:rPr lang="en-US" sz="1300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Mccan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P. Murphy, eds. </a:t>
            </a:r>
            <a:r>
              <a:rPr lang="en-US" sz="1300" i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Critical perspectives on the management and organization of emergency </a:t>
            </a:r>
            <a:r>
              <a:rPr lang="en-US" sz="1300" i="1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serices</a:t>
            </a:r>
            <a:r>
              <a:rPr lang="en-US" sz="1300" i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Oxon: </a:t>
            </a:r>
            <a:r>
              <a:rPr lang="en-US" sz="1300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Routeledge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pp. 107-121.</a:t>
            </a:r>
            <a:endParaRPr lang="en-GB" sz="13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Bass, B. &amp; </a:t>
            </a:r>
            <a:r>
              <a:rPr lang="en-US" sz="1300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Aviolo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B., 1990. Developing the transformational leadership: 1992 and beyond. </a:t>
            </a:r>
            <a:r>
              <a:rPr lang="en-US" sz="1300" i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European Industrial Training, 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14(5), pp. 21-27.</a:t>
            </a:r>
            <a:endParaRPr lang="en-GB" sz="13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Black, A. &amp; Lumsden, K., 2020. Precautionary policing and </a:t>
            </a:r>
            <a:r>
              <a:rPr lang="en-US" sz="1300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dispositives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risk in a police force control room in domestic abuse incidents: an ethnography of call handlers, dispatchers and response officers. </a:t>
            </a:r>
            <a:r>
              <a:rPr lang="en-US" sz="1300" i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 and Society, 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30(1), pp. 65-80.</a:t>
            </a:r>
            <a:endParaRPr lang="en-GB" sz="13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Campbell, I. K. J., 2011. </a:t>
            </a:r>
            <a:r>
              <a:rPr lang="en-US" sz="1300" i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makes great police leadership? A rapid evidence review. 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300" u="sng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file:///C:/Users/swp930/Downloads/What_makes_great_police_leadership_Conte.pdf</a:t>
            </a:r>
            <a:b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7 July 2022].</a:t>
            </a:r>
            <a:endParaRPr lang="en-GB" sz="13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College of Policing, 2015. </a:t>
            </a:r>
            <a:r>
              <a:rPr lang="en-US" sz="1300" i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Leadership Review. 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300" u="sng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https://www.college.police.uk/about/leadership-review</a:t>
            </a:r>
            <a:b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19 May 2021].</a:t>
            </a:r>
            <a:endParaRPr lang="en-GB" sz="13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College of Policing, 2020. </a:t>
            </a:r>
            <a:r>
              <a:rPr lang="en-US" sz="1300" i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 Education Qualifications Framework. initial entry routes. Learning to date: development and implementation, 2016 to 2019. </a:t>
            </a:r>
            <a:r>
              <a:rPr lang="en-US" sz="1300" dirty="0" err="1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College of Policing.</a:t>
            </a:r>
            <a:endParaRPr lang="en-GB" sz="13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Cottrell, S., 2015. </a:t>
            </a:r>
            <a:r>
              <a:rPr lang="en-US" sz="1300" i="1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Skills for Success : Personal Development and Employability. </a:t>
            </a:r>
            <a:r>
              <a:rPr lang="en-US" sz="1300" dirty="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3 ed. London: Macmillan Education UK.</a:t>
            </a:r>
            <a:endParaRPr lang="en-GB" sz="1300" dirty="0">
              <a:solidFill>
                <a:srgbClr val="FFFFFF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40503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048EED-6AB8-430C-AF6E-D7193D917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95B13-30DF-4420-9A46-85A719550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22601"/>
            <a:ext cx="10515598" cy="4154361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Evetts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2011. A new professionalism? Challenges and opportunities’.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Current Sociology,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59(4), pp. 406-422.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Fleming, J., 2014. The pursuit of professionalism: lessons from Australasia,. In: J. Brown, ed.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future of policing.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Oxford: Routledge, pp. 355-366.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Fleming, J. &amp; Rhodes, R., 2018. Can experience be evidence? Craft knowledge and evidence-based policing..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Policy &amp; Politics,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46(1), pp. 3-26.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Freitas, M., 2016.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discretion.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Holdaway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2017. The re-professionalization of the police in England and Wales.. </a:t>
            </a:r>
            <a:r>
              <a:rPr lang="en-US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Crimiology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Criminal Justice,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17(5), pp. 1-17.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Knutsson, J. &amp;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Tompson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L., 2017.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Advances in Evidence-Based Policing.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Mulkeen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J., Abdou, H., Leigh, J. &amp; Ward, P. (2019). Degree and higher level apprenticeships: an empirical investigation of stakeholder perceptions of challenges and opportunities..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Studies in Higher Education,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44(2), pp. 33-346.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3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8121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048EED-6AB8-430C-AF6E-D7193D917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95B13-30DF-4420-9A46-85A719550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22601"/>
            <a:ext cx="10515598" cy="415436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Neyroud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P., 2011.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Review of Police Leadership and Training.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https://assets.publishing.service.gov.uk/government/uploads/system/uploads/attachment_data/file/118222/report.pdf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8 July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NPCC. National Police Chief's Council, 2016.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 Vision 2025.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https://www.npcc.police.uk/documents/Policing%20Vision.pdf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8 July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Pepper, I., Rogers, C. &amp; Martin, H., 2020. "Evidence based policing: a view on its development within the police service".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Work-Applied Management,,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12(1), pp. 91-96.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Ramshaw, P. &amp; </a:t>
            </a: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Soppitt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S., 2018. 'Educating the recruited and recruiting the educated: Can the new Police Education Qualifications Framework in England and Wales succeed where others have faltered'.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Police Science and Management,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20(4), pp. 243-250.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63027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0404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EA67B5B4-3A24-436E-B663-1B2EBFF8A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324"/>
            <a:ext cx="12192000" cy="686132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reeform 13">
            <a:extLst>
              <a:ext uri="{FF2B5EF4-FFF2-40B4-BE49-F238E27FC236}">
                <a16:creationId xmlns:a16="http://schemas.microsoft.com/office/drawing/2014/main" id="{987FDF89-C993-41F4-A1B8-DBAFF1600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786754" cy="6858000"/>
          </a:xfrm>
          <a:custGeom>
            <a:avLst/>
            <a:gdLst>
              <a:gd name="connsiteX0" fmla="*/ 0 w 11786754"/>
              <a:gd name="connsiteY0" fmla="*/ 0 h 6858000"/>
              <a:gd name="connsiteX1" fmla="*/ 8610600 w 11786754"/>
              <a:gd name="connsiteY1" fmla="*/ 0 h 6858000"/>
              <a:gd name="connsiteX2" fmla="*/ 11786754 w 11786754"/>
              <a:gd name="connsiteY2" fmla="*/ 6858000 h 6858000"/>
              <a:gd name="connsiteX3" fmla="*/ 0 w 11786754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786754" h="6858000">
                <a:moveTo>
                  <a:pt x="0" y="0"/>
                </a:moveTo>
                <a:lnTo>
                  <a:pt x="8610600" y="0"/>
                </a:lnTo>
                <a:lnTo>
                  <a:pt x="11786754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11">
            <a:extLst>
              <a:ext uri="{FF2B5EF4-FFF2-40B4-BE49-F238E27FC236}">
                <a16:creationId xmlns:a16="http://schemas.microsoft.com/office/drawing/2014/main" id="{64E585EA-75FD-4025-8270-F66A58A15C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581400" cy="6858000"/>
          </a:xfrm>
          <a:custGeom>
            <a:avLst/>
            <a:gdLst>
              <a:gd name="connsiteX0" fmla="*/ 0 w 3581400"/>
              <a:gd name="connsiteY0" fmla="*/ 0 h 6858000"/>
              <a:gd name="connsiteX1" fmla="*/ 405246 w 3581400"/>
              <a:gd name="connsiteY1" fmla="*/ 0 h 6858000"/>
              <a:gd name="connsiteX2" fmla="*/ 3581400 w 3581400"/>
              <a:gd name="connsiteY2" fmla="*/ 6858000 h 6858000"/>
              <a:gd name="connsiteX3" fmla="*/ 0 w 3581400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81400" h="6858000">
                <a:moveTo>
                  <a:pt x="0" y="0"/>
                </a:moveTo>
                <a:lnTo>
                  <a:pt x="405246" y="0"/>
                </a:lnTo>
                <a:lnTo>
                  <a:pt x="35814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000000">
              <a:alpha val="2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8048EED-6AB8-430C-AF6E-D7193D9173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3002" y="365125"/>
            <a:ext cx="10520702" cy="13255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F95B13-30DF-4420-9A46-85A719550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022601"/>
            <a:ext cx="10515598" cy="4154361"/>
          </a:xfrm>
        </p:spPr>
        <p:txBody>
          <a:bodyPr>
            <a:norm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Rushmer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R. et al., 2004. Introducing the Learning Practice – III. Leadership, empowerment, protected time and reflective practice as core contextual conditions.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Journal of Evaluation of </a:t>
            </a:r>
            <a:r>
              <a:rPr lang="en-US" sz="18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Clincal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Practice,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10(3), pp. 399-405.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Sklansky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D., 2014. The promise and the perils of police professionalism. In: J. Brown, ed.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future of policing.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London: Routledge, pp. 341-414.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Williams, E., Norman, J. &amp; Rowe, M., 2019. The police education qualification framework: a professional agenda or building professionals.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Police Practice &amp; Research,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20(3), pp. 259-272.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Wood, D., 2020. Embedding Learning and Assessment Within Police Practice: The Opportunities and Challenges Arising from the Introduction of the PEQF in England and Wales.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Policing: A Journal of Policy and Practice,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14(2), pp. 374-382.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6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2970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COUNT" val="3"/>
  <p:tag name="ARTICULATE_PROJECT_OPEN" val="0"/>
</p:tagLst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2242</TotalTime>
  <Words>1748</Words>
  <Application>Microsoft Office PowerPoint</Application>
  <PresentationFormat>Widescreen</PresentationFormat>
  <Paragraphs>91</Paragraphs>
  <Slides>10</Slides>
  <Notes>5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Microsoft Sans Serif</vt:lpstr>
      <vt:lpstr>1_Office Theme</vt:lpstr>
      <vt:lpstr>Contemporary issues in Policing. Module code BMPO 7006.  University of Wales Trinity St David </vt:lpstr>
      <vt:lpstr>PEQF – The context</vt:lpstr>
      <vt:lpstr>Policing – a graduate profession?</vt:lpstr>
      <vt:lpstr>PEQF – The Police hierarchy</vt:lpstr>
      <vt:lpstr>PEQF - The challenge &amp; response?</vt:lpstr>
      <vt:lpstr>PEQF - Conclusions</vt:lpstr>
      <vt:lpstr>References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Stevenson,Mark swp57154</dc:creator>
  <cp:lastModifiedBy>Evans,Justin swp930</cp:lastModifiedBy>
  <cp:revision>5</cp:revision>
  <cp:lastPrinted>2020-07-13T09:25:15Z</cp:lastPrinted>
  <dcterms:created xsi:type="dcterms:W3CDTF">2020-06-16T08:22:54Z</dcterms:created>
  <dcterms:modified xsi:type="dcterms:W3CDTF">2022-07-22T05:25:07Z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66cf8fe5-b7b7-4df7-b38d-1c61ac2f6639_Enabled">
    <vt:lpwstr>true</vt:lpwstr>
  </property>
  <property fmtid="{D5CDD505-2E9C-101B-9397-08002B2CF9AE}" pid="3" name="MSIP_Label_66cf8fe5-b7b7-4df7-b38d-1c61ac2f6639_SetDate">
    <vt:lpwstr>2020-06-16T09:24:16Z</vt:lpwstr>
  </property>
  <property fmtid="{D5CDD505-2E9C-101B-9397-08002B2CF9AE}" pid="4" name="MSIP_Label_66cf8fe5-b7b7-4df7-b38d-1c61ac2f6639_Method">
    <vt:lpwstr>Standard</vt:lpwstr>
  </property>
  <property fmtid="{D5CDD505-2E9C-101B-9397-08002B2CF9AE}" pid="5" name="MSIP_Label_66cf8fe5-b7b7-4df7-b38d-1c61ac2f6639_Name">
    <vt:lpwstr>66cf8fe5-b7b7-4df7-b38d-1c61ac2f6639</vt:lpwstr>
  </property>
  <property fmtid="{D5CDD505-2E9C-101B-9397-08002B2CF9AE}" pid="6" name="MSIP_Label_66cf8fe5-b7b7-4df7-b38d-1c61ac2f6639_SiteId">
    <vt:lpwstr>270c2f4d-fd0c-4f08-92a9-e5bdd8a87e09</vt:lpwstr>
  </property>
  <property fmtid="{D5CDD505-2E9C-101B-9397-08002B2CF9AE}" pid="7" name="MSIP_Label_66cf8fe5-b7b7-4df7-b38d-1c61ac2f6639_ActionId">
    <vt:lpwstr>daa4226e-191d-49cf-94ea-5a2d4d87a470</vt:lpwstr>
  </property>
  <property fmtid="{D5CDD505-2E9C-101B-9397-08002B2CF9AE}" pid="8" name="MSIP_Label_66cf8fe5-b7b7-4df7-b38d-1c61ac2f6639_ContentBits">
    <vt:lpwstr>0</vt:lpwstr>
  </property>
  <property fmtid="{D5CDD505-2E9C-101B-9397-08002B2CF9AE}" pid="9" name="TitusGUID">
    <vt:lpwstr>0b6cda18-f47b-4bf8-a58f-87003786a53e</vt:lpwstr>
  </property>
  <property fmtid="{D5CDD505-2E9C-101B-9397-08002B2CF9AE}" pid="10" name="Classification">
    <vt:lpwstr>OFFICIAL</vt:lpwstr>
  </property>
  <property fmtid="{D5CDD505-2E9C-101B-9397-08002B2CF9AE}" pid="11" name="Visibility">
    <vt:lpwstr>NOT VISIBLE</vt:lpwstr>
  </property>
  <property fmtid="{D5CDD505-2E9C-101B-9397-08002B2CF9AE}" pid="12" name="ArticulateGUID">
    <vt:lpwstr>2E3B96F5-5539-4021-8E83-2AD60755E887</vt:lpwstr>
  </property>
  <property fmtid="{D5CDD505-2E9C-101B-9397-08002B2CF9AE}" pid="13" name="ArticulatePath">
    <vt:lpwstr>POD Performance DCC COG May 2021</vt:lpwstr>
  </property>
</Properties>
</file>