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22"/>
  </p:notesMasterIdLst>
  <p:handoutMasterIdLst>
    <p:handoutMasterId r:id="rId23"/>
  </p:handoutMasterIdLst>
  <p:sldIdLst>
    <p:sldId id="257" r:id="rId5"/>
    <p:sldId id="272" r:id="rId6"/>
    <p:sldId id="293" r:id="rId7"/>
    <p:sldId id="275" r:id="rId8"/>
    <p:sldId id="294" r:id="rId9"/>
    <p:sldId id="299" r:id="rId10"/>
    <p:sldId id="295" r:id="rId11"/>
    <p:sldId id="286" r:id="rId12"/>
    <p:sldId id="288" r:id="rId13"/>
    <p:sldId id="287" r:id="rId14"/>
    <p:sldId id="300" r:id="rId15"/>
    <p:sldId id="289" r:id="rId16"/>
    <p:sldId id="296" r:id="rId17"/>
    <p:sldId id="297" r:id="rId18"/>
    <p:sldId id="298" r:id="rId19"/>
    <p:sldId id="277" r:id="rId20"/>
    <p:sldId id="292" r:id="rId21"/>
  </p:sldIdLst>
  <p:sldSz cx="12188825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pos="3839" userDrawn="1">
          <p15:clr>
            <a:srgbClr val="A4A3A4"/>
          </p15:clr>
        </p15:guide>
        <p15:guide id="2" orient="horz" pos="216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3B4B98B0-60AC-42C2-AFA5-B58CD77FA1E5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9012ECD-51FC-41F1-AA8D-1B2483CD663E}" styleName="Light Style 2 - Accent 1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</a:tcStyle>
    </a:band1H>
    <a:band1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1V>
    <a:band2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1"/>
        </a:fillRef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6996" autoAdjust="0"/>
    <p:restoredTop sz="94280" autoAdjust="0"/>
  </p:normalViewPr>
  <p:slideViewPr>
    <p:cSldViewPr>
      <p:cViewPr varScale="1">
        <p:scale>
          <a:sx n="86" d="100"/>
          <a:sy n="86" d="100"/>
        </p:scale>
        <p:origin x="51" y="153"/>
      </p:cViewPr>
      <p:guideLst>
        <p:guide pos="3839"/>
        <p:guide orient="horz" pos="216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63" d="100"/>
          <a:sy n="63" d="100"/>
        </p:scale>
        <p:origin x="1986" y="108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theme" Target="theme/theme1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viewProps" Target="viewProp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presProps" Target="presProp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handoutMaster" Target="handoutMasters/handoutMaster1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notesMaster" Target="notesMasters/notesMaster1.xml"/><Relationship Id="rId27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A5A207F-0F91-42F2-96D0-049C6003623B}" type="datetimeFigureOut">
              <a:rPr lang="en-US"/>
              <a:t>9/30/2019</a:t>
            </a:fld>
            <a:endParaRPr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C567D4A-04CB-4EDF-8FB1-342A02FC8EC5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1580125311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8CC13F5-F2B1-464B-BE8F-27ABFBD2FBDE}" type="datetimeFigureOut">
              <a:rPr lang="en-US"/>
              <a:t>9/30/2019</a:t>
            </a:fld>
            <a:endParaRPr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382588" y="685800"/>
            <a:ext cx="6092825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/>
              <a:t>Click to edit Master text styles</a:t>
            </a:r>
          </a:p>
          <a:p>
            <a:pPr lvl="1"/>
            <a:r>
              <a:rPr/>
              <a:t>Second level</a:t>
            </a:r>
          </a:p>
          <a:p>
            <a:pPr lvl="2"/>
            <a:r>
              <a:rPr/>
              <a:t>Third level</a:t>
            </a:r>
          </a:p>
          <a:p>
            <a:pPr lvl="3"/>
            <a:r>
              <a:rPr/>
              <a:t>Fourth level</a:t>
            </a:r>
          </a:p>
          <a:p>
            <a:pPr lvl="4"/>
            <a:r>
              <a:rPr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E61351F-DBB1-4664-ADA9-83BC7CB8848D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364236207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Slide Image Placeholder 1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4579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smtClean="0"/>
          </a:p>
        </p:txBody>
      </p:sp>
      <p:sp>
        <p:nvSpPr>
          <p:cNvPr id="24580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fld id="{6635DB7A-6C5A-4524-ACCB-8687D763A4D7}" type="slidenum">
              <a:rPr lang="en-GB" altLang="en-US" sz="1200" smtClean="0"/>
              <a:pPr/>
              <a:t>8</a:t>
            </a:fld>
            <a:endParaRPr lang="en-GB" altLang="en-US" sz="1200" smtClean="0"/>
          </a:p>
        </p:txBody>
      </p:sp>
    </p:spTree>
    <p:extLst>
      <p:ext uri="{BB962C8B-B14F-4D97-AF65-F5344CB8AC3E}">
        <p14:creationId xmlns:p14="http://schemas.microsoft.com/office/powerpoint/2010/main" val="425216792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Slide Image Placeholder 1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6627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smtClean="0"/>
          </a:p>
        </p:txBody>
      </p:sp>
      <p:sp>
        <p:nvSpPr>
          <p:cNvPr id="2662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fld id="{6BD9CCDC-5026-4EC4-9723-6A835504E966}" type="slidenum">
              <a:rPr lang="en-GB" altLang="en-US" sz="1200" smtClean="0"/>
              <a:pPr/>
              <a:t>9</a:t>
            </a:fld>
            <a:endParaRPr lang="en-GB" altLang="en-US" sz="1200" smtClean="0"/>
          </a:p>
        </p:txBody>
      </p:sp>
    </p:spTree>
    <p:extLst>
      <p:ext uri="{BB962C8B-B14F-4D97-AF65-F5344CB8AC3E}">
        <p14:creationId xmlns:p14="http://schemas.microsoft.com/office/powerpoint/2010/main" val="35019470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Slide Image Placeholder 1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6627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smtClean="0"/>
          </a:p>
        </p:txBody>
      </p:sp>
      <p:sp>
        <p:nvSpPr>
          <p:cNvPr id="2662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fld id="{6BD9CCDC-5026-4EC4-9723-6A835504E966}" type="slidenum">
              <a:rPr lang="en-GB" altLang="en-US" sz="1200" smtClean="0"/>
              <a:pPr/>
              <a:t>10</a:t>
            </a:fld>
            <a:endParaRPr lang="en-GB" altLang="en-US" sz="1200" smtClean="0"/>
          </a:p>
        </p:txBody>
      </p:sp>
    </p:spTree>
    <p:extLst>
      <p:ext uri="{BB962C8B-B14F-4D97-AF65-F5344CB8AC3E}">
        <p14:creationId xmlns:p14="http://schemas.microsoft.com/office/powerpoint/2010/main" val="2071604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A2CF978-118B-4FB7-A80A-9FFDBEA4161F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89338692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A2CF978-118B-4FB7-A80A-9FFDBEA4161F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7651606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A2CF978-118B-4FB7-A80A-9FFDBEA4161F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6717068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293814" y="990600"/>
            <a:ext cx="8458200" cy="3200400"/>
          </a:xfrm>
        </p:spPr>
        <p:txBody>
          <a:bodyPr>
            <a:normAutofit/>
          </a:bodyPr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293813" y="4267200"/>
            <a:ext cx="8458200" cy="1371600"/>
          </a:xfrm>
        </p:spPr>
        <p:txBody>
          <a:bodyPr>
            <a:normAutofit/>
          </a:bodyPr>
          <a:lstStyle>
            <a:lvl1pPr marL="0" indent="0" algn="l">
              <a:spcBef>
                <a:spcPts val="0"/>
              </a:spcBef>
              <a:buNone/>
              <a:defRPr sz="24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sz="1100"/>
            </a:lvl1pPr>
          </a:lstStyle>
          <a:p>
            <a:fld id="{3CD9712D-992A-4AB1-A5C2-575F75921AA2}" type="datetimeFigureOut">
              <a:rPr lang="en-US" smtClean="0"/>
              <a:pPr/>
              <a:t>9/30/2019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sz="1100"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z="1100"/>
            </a:lvl1pPr>
          </a:lstStyle>
          <a:p>
            <a:fld id="{81FEFA0A-2F20-4B60-98C6-5FFDA469AA1C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135381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extLst mod="1"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3839" userDrawn="1">
          <p15:clr>
            <a:srgbClr val="FBAE40"/>
          </p15:clr>
        </p15:guide>
      </p15:sldGuideLst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defRPr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sz="1100"/>
            </a:lvl1pPr>
          </a:lstStyle>
          <a:p>
            <a:fld id="{3CD9712D-992A-4AB1-A5C2-575F75921AA2}" type="datetimeFigureOut">
              <a:rPr lang="en-US" smtClean="0"/>
              <a:pPr/>
              <a:t>9/30/2019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sz="1100"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z="1100"/>
            </a:lvl1pPr>
          </a:lstStyle>
          <a:p>
            <a:fld id="{81FEFA0A-2F20-4B60-98C6-5FFDA469AA1C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47688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3813" y="2057400"/>
            <a:ext cx="8458201" cy="2666999"/>
          </a:xfrm>
        </p:spPr>
        <p:txBody>
          <a:bodyPr anchor="b">
            <a:normAutofit/>
          </a:bodyPr>
          <a:lstStyle>
            <a:lvl1pPr algn="l">
              <a:defRPr sz="4800" b="0" i="0" cap="none" baseline="0"/>
            </a:lvl1pPr>
          </a:lstStyle>
          <a:p>
            <a:r>
              <a:rPr lang="en-US" smtClean="0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3813" y="4876800"/>
            <a:ext cx="8458201" cy="1143000"/>
          </a:xfrm>
        </p:spPr>
        <p:txBody>
          <a:bodyPr anchor="t">
            <a:normAutofit/>
          </a:bodyPr>
          <a:lstStyle>
            <a:lvl1pPr marL="0" indent="0">
              <a:spcBef>
                <a:spcPts val="0"/>
              </a:spcBef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sz="1100"/>
            </a:lvl1pPr>
          </a:lstStyle>
          <a:p>
            <a:fld id="{3CD9712D-992A-4AB1-A5C2-575F75921AA2}" type="datetimeFigureOut">
              <a:rPr lang="en-US" smtClean="0"/>
              <a:pPr/>
              <a:t>9/30/2019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sz="1100"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z="1100"/>
            </a:lvl1pPr>
          </a:lstStyle>
          <a:p>
            <a:fld id="{81FEFA0A-2F20-4B60-98C6-5FFDA469AA1C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786201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293812" y="1676400"/>
            <a:ext cx="4700016" cy="4495800"/>
          </a:xfrm>
        </p:spPr>
        <p:txBody>
          <a:bodyPr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 marL="1600200">
              <a:defRPr sz="1600"/>
            </a:lvl6pPr>
            <a:lvl7pPr marL="1874520">
              <a:defRPr sz="1600"/>
            </a:lvl7pPr>
            <a:lvl8pPr marL="2148840">
              <a:defRPr sz="1600"/>
            </a:lvl8pPr>
            <a:lvl9pPr marL="2423160">
              <a:defRPr sz="16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02035" y="1676401"/>
            <a:ext cx="4700016" cy="4495800"/>
          </a:xfrm>
        </p:spPr>
        <p:txBody>
          <a:bodyPr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 marL="1600200">
              <a:defRPr sz="1600"/>
            </a:lvl6pPr>
            <a:lvl7pPr marL="1874520">
              <a:defRPr sz="1600"/>
            </a:lvl7pPr>
            <a:lvl8pPr marL="2148840">
              <a:defRPr sz="1600"/>
            </a:lvl8pPr>
            <a:lvl9pPr marL="2423160">
              <a:defRPr sz="16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sz="1100"/>
            </a:lvl1pPr>
          </a:lstStyle>
          <a:p>
            <a:fld id="{3CD9712D-992A-4AB1-A5C2-575F75921AA2}" type="datetimeFigureOut">
              <a:rPr lang="en-US" smtClean="0"/>
              <a:pPr/>
              <a:t>9/30/2019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sz="11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z="1100"/>
            </a:lvl1pPr>
          </a:lstStyle>
          <a:p>
            <a:fld id="{81FEFA0A-2F20-4B60-98C6-5FFDA469AA1C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074621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3813" y="1676399"/>
            <a:ext cx="4701142" cy="762001"/>
          </a:xfrm>
        </p:spPr>
        <p:txBody>
          <a:bodyPr anchor="ctr">
            <a:noAutofit/>
          </a:bodyPr>
          <a:lstStyle>
            <a:lvl1pPr marL="0" indent="0">
              <a:spcBef>
                <a:spcPts val="0"/>
              </a:spcBef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293813" y="2516457"/>
            <a:ext cx="4701142" cy="3655743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 marL="1600200">
              <a:defRPr sz="1600"/>
            </a:lvl6pPr>
            <a:lvl7pPr marL="1874520">
              <a:defRPr sz="1600"/>
            </a:lvl7pPr>
            <a:lvl8pPr marL="2148840">
              <a:defRPr sz="1600"/>
            </a:lvl8pPr>
            <a:lvl9pPr marL="2423160">
              <a:defRPr sz="16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1754" y="1676399"/>
            <a:ext cx="4703259" cy="762001"/>
          </a:xfrm>
        </p:spPr>
        <p:txBody>
          <a:bodyPr anchor="ctr">
            <a:noAutofit/>
          </a:bodyPr>
          <a:lstStyle>
            <a:lvl1pPr marL="0" indent="0">
              <a:spcBef>
                <a:spcPts val="0"/>
              </a:spcBef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1754" y="2516457"/>
            <a:ext cx="4703259" cy="3655743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 marL="1600200">
              <a:defRPr sz="1600"/>
            </a:lvl6pPr>
            <a:lvl7pPr marL="1874520">
              <a:defRPr sz="1600"/>
            </a:lvl7pPr>
            <a:lvl8pPr marL="2148840">
              <a:defRPr sz="1600"/>
            </a:lvl8pPr>
            <a:lvl9pPr marL="2423160">
              <a:defRPr sz="16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sz="1100"/>
            </a:lvl1pPr>
          </a:lstStyle>
          <a:p>
            <a:fld id="{3CD9712D-992A-4AB1-A5C2-575F75921AA2}" type="datetimeFigureOut">
              <a:rPr lang="en-US" smtClean="0"/>
              <a:pPr/>
              <a:t>9/30/2019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sz="1100"/>
            </a:lvl1pPr>
          </a:lstStyle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z="1100"/>
            </a:lvl1pPr>
          </a:lstStyle>
          <a:p>
            <a:fld id="{81FEFA0A-2F20-4B60-98C6-5FFDA469AA1C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885527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sz="1100"/>
            </a:lvl1pPr>
          </a:lstStyle>
          <a:p>
            <a:fld id="{3CD9712D-992A-4AB1-A5C2-575F75921AA2}" type="datetimeFigureOut">
              <a:rPr lang="en-US" smtClean="0"/>
              <a:pPr/>
              <a:t>9/30/2019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sz="1100"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z="1100"/>
            </a:lvl1pPr>
          </a:lstStyle>
          <a:p>
            <a:fld id="{81FEFA0A-2F20-4B60-98C6-5FFDA469AA1C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615957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sz="1100"/>
            </a:lvl1pPr>
          </a:lstStyle>
          <a:p>
            <a:fld id="{3CD9712D-992A-4AB1-A5C2-575F75921AA2}" type="datetimeFigureOut">
              <a:rPr lang="en-US" smtClean="0"/>
              <a:pPr/>
              <a:t>9/30/2019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sz="1100"/>
            </a:lvl1pPr>
          </a:lstStyle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z="1100"/>
            </a:lvl1pPr>
          </a:lstStyle>
          <a:p>
            <a:fld id="{81FEFA0A-2F20-4B60-98C6-5FFDA469AA1C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433994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770811" y="1676400"/>
            <a:ext cx="3810000" cy="2438400"/>
          </a:xfrm>
        </p:spPr>
        <p:txBody>
          <a:bodyPr anchor="b">
            <a:normAutofit/>
          </a:bodyPr>
          <a:lstStyle>
            <a:lvl1pPr algn="l">
              <a:defRPr sz="3200" b="0"/>
            </a:lvl1pPr>
          </a:lstStyle>
          <a:p>
            <a:r>
              <a:rPr lang="en-US" smtClean="0"/>
              <a:t>Click to edit Master title style</a:t>
            </a:r>
            <a:endParaRPr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93813" y="685800"/>
            <a:ext cx="6172200" cy="5486400"/>
          </a:xfrm>
        </p:spPr>
        <p:txBody>
          <a:bodyPr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770811" y="4191000"/>
            <a:ext cx="3810000" cy="1524000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sz="1100"/>
            </a:lvl1pPr>
          </a:lstStyle>
          <a:p>
            <a:fld id="{3CD9712D-992A-4AB1-A5C2-575F75921AA2}" type="datetimeFigureOut">
              <a:rPr lang="en-US" smtClean="0"/>
              <a:pPr/>
              <a:t>9/30/2019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sz="11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z="1100"/>
            </a:lvl1pPr>
          </a:lstStyle>
          <a:p>
            <a:fld id="{81FEFA0A-2F20-4B60-98C6-5FFDA469AA1C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288585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770812" y="1676400"/>
            <a:ext cx="3810000" cy="2438400"/>
          </a:xfrm>
        </p:spPr>
        <p:txBody>
          <a:bodyPr anchor="b">
            <a:noAutofit/>
          </a:bodyPr>
          <a:lstStyle>
            <a:lvl1pPr algn="l">
              <a:defRPr sz="3200" b="0"/>
            </a:lvl1pPr>
          </a:lstStyle>
          <a:p>
            <a:r>
              <a:rPr lang="en-US" smtClean="0"/>
              <a:t>Click to edit Master title style</a:t>
            </a:r>
            <a:endParaRPr/>
          </a:p>
        </p:txBody>
      </p:sp>
      <p:sp>
        <p:nvSpPr>
          <p:cNvPr id="3" name="Picture Placeholder 2" descr="An empty placeholder to add an image. Click on the placeholder and select the image that you wish to add."/>
          <p:cNvSpPr>
            <a:spLocks noGrp="1"/>
          </p:cNvSpPr>
          <p:nvPr>
            <p:ph type="pic" idx="1"/>
          </p:nvPr>
        </p:nvSpPr>
        <p:spPr>
          <a:xfrm>
            <a:off x="1522412" y="0"/>
            <a:ext cx="5943601" cy="6858000"/>
          </a:xfrm>
        </p:spPr>
        <p:txBody>
          <a:bodyPr tIns="914400">
            <a:normAutofit/>
          </a:bodyPr>
          <a:lstStyle>
            <a:lvl1pPr marL="0" indent="0" algn="ctr">
              <a:buNone/>
              <a:defRPr sz="24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770812" y="4191000"/>
            <a:ext cx="3810000" cy="1524000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8394903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lvl5pPr>
              <a:defRPr/>
            </a:lvl5pPr>
            <a:lvl6pPr marL="1600200">
              <a:defRPr/>
            </a:lvl6pPr>
            <a:lvl7pPr marL="1874520">
              <a:defRPr/>
            </a:lvl7pPr>
            <a:lvl8pPr marL="2148840">
              <a:defRPr/>
            </a:lvl8pPr>
            <a:lvl9pPr marL="2423160">
              <a:defRPr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sz="1100"/>
            </a:lvl1pPr>
          </a:lstStyle>
          <a:p>
            <a:fld id="{3CD9712D-992A-4AB1-A5C2-575F75921AA2}" type="datetimeFigureOut">
              <a:rPr lang="en-US" smtClean="0"/>
              <a:pPr/>
              <a:t>9/30/2019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sz="1100"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z="1100"/>
            </a:lvl1pPr>
          </a:lstStyle>
          <a:p>
            <a:fld id="{81FEFA0A-2F20-4B60-98C6-5FFDA469AA1C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575757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752014" y="381000"/>
            <a:ext cx="1904998" cy="5791200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293814" y="381000"/>
            <a:ext cx="8305800" cy="5791200"/>
          </a:xfrm>
        </p:spPr>
        <p:txBody>
          <a:bodyPr vert="eaVert"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defRPr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sz="1100"/>
            </a:lvl1pPr>
          </a:lstStyle>
          <a:p>
            <a:fld id="{3CD9712D-992A-4AB1-A5C2-575F75921AA2}" type="datetimeFigureOut">
              <a:rPr lang="en-US" smtClean="0"/>
              <a:pPr/>
              <a:t>9/30/2019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sz="1100"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z="1100"/>
            </a:lvl1pPr>
          </a:lstStyle>
          <a:p>
            <a:fld id="{81FEFA0A-2F20-4B60-98C6-5FFDA469AA1C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322648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836614" y="0"/>
            <a:ext cx="11352212" cy="6858000"/>
          </a:xfrm>
          <a:prstGeom prst="rect">
            <a:avLst/>
          </a:prstGeom>
          <a:gradFill>
            <a:gsLst>
              <a:gs pos="0">
                <a:schemeClr val="bg1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293813" y="381000"/>
            <a:ext cx="9601200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mtClean="0"/>
              <a:t>Click to edit Master title style</a:t>
            </a:r>
            <a:endParaRPr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3813" y="1676400"/>
            <a:ext cx="9601200" cy="4495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271781" y="6356351"/>
            <a:ext cx="284405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1">
                    <a:lumMod val="90000"/>
                    <a:lumOff val="10000"/>
                  </a:schemeClr>
                </a:solidFill>
              </a:defRPr>
            </a:lvl1pPr>
          </a:lstStyle>
          <a:p>
            <a:fld id="{3CD9712D-992A-4AB1-A5C2-575F75921AA2}" type="datetimeFigureOut">
              <a:rPr lang="en-US" smtClean="0"/>
              <a:pPr/>
              <a:t>9/30/2019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164515" y="6356351"/>
            <a:ext cx="385979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100">
                <a:solidFill>
                  <a:schemeClr val="tx1">
                    <a:lumMod val="90000"/>
                    <a:lumOff val="10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051225" y="6356351"/>
            <a:ext cx="284405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>
                <a:solidFill>
                  <a:schemeClr val="tx1">
                    <a:lumMod val="90000"/>
                    <a:lumOff val="10000"/>
                  </a:schemeClr>
                </a:solidFill>
              </a:defRPr>
            </a:lvl1pPr>
          </a:lstStyle>
          <a:p>
            <a:fld id="{81FEFA0A-2F20-4B60-98C6-5FFDA469AA1C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287214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3838" indent="-228600" algn="l" defTabSz="914400" rtl="0" eaLnBrk="1" latinLnBrk="0" hangingPunct="1">
        <a:lnSpc>
          <a:spcPct val="90000"/>
        </a:lnSpc>
        <a:spcBef>
          <a:spcPts val="16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02920" indent="-228600" algn="l" defTabSz="914400" rtl="0" eaLnBrk="1" latinLnBrk="0" hangingPunct="1">
        <a:lnSpc>
          <a:spcPct val="90000"/>
        </a:lnSpc>
        <a:spcBef>
          <a:spcPts val="600"/>
        </a:spcBef>
        <a:buFont typeface="Euphemia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777240" indent="-228600" algn="l" defTabSz="914400" rtl="0" eaLnBrk="1" latinLnBrk="0" hangingPunct="1">
        <a:lnSpc>
          <a:spcPct val="90000"/>
        </a:lnSpc>
        <a:spcBef>
          <a:spcPts val="600"/>
        </a:spcBef>
        <a:buFont typeface="Euphemia" pitchFamily="34" charset="0"/>
        <a:buChar char="–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051560" indent="-228600" algn="l" defTabSz="914400" rtl="0" eaLnBrk="1" latinLnBrk="0" hangingPunct="1">
        <a:lnSpc>
          <a:spcPct val="90000"/>
        </a:lnSpc>
        <a:spcBef>
          <a:spcPts val="600"/>
        </a:spcBef>
        <a:buFont typeface="Euphemia" pitchFamily="34" charset="0"/>
        <a:buChar char="–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325880" indent="-228600" algn="l" defTabSz="914400" rtl="0" eaLnBrk="1" latinLnBrk="0" hangingPunct="1">
        <a:lnSpc>
          <a:spcPct val="90000"/>
        </a:lnSpc>
        <a:spcBef>
          <a:spcPts val="600"/>
        </a:spcBef>
        <a:buFont typeface="Euphemia" pitchFamily="34" charset="0"/>
        <a:buChar char="–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defTabSz="914400" rtl="0" eaLnBrk="1" latinLnBrk="0" hangingPunct="1">
        <a:spcBef>
          <a:spcPts val="600"/>
        </a:spcBef>
        <a:buFont typeface="Euphemia" pitchFamily="34" charset="0"/>
        <a:buChar char="–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874520" indent="-228600" algn="l" defTabSz="914400" rtl="0" eaLnBrk="1" latinLnBrk="0" hangingPunct="1">
        <a:spcBef>
          <a:spcPts val="600"/>
        </a:spcBef>
        <a:buFont typeface="Euphemia" pitchFamily="34" charset="0"/>
        <a:buChar char="–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48840" indent="-228600" algn="l" defTabSz="914400" rtl="0" eaLnBrk="1" latinLnBrk="0" hangingPunct="1">
        <a:spcBef>
          <a:spcPts val="600"/>
        </a:spcBef>
        <a:buFont typeface="Euphemia" pitchFamily="34" charset="0"/>
        <a:buChar char="–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23160" indent="-228600" algn="l" defTabSz="914400" rtl="0" eaLnBrk="1" latinLnBrk="0" hangingPunct="1">
        <a:spcBef>
          <a:spcPts val="600"/>
        </a:spcBef>
        <a:buFont typeface="Euphemia" pitchFamily="34" charset="0"/>
        <a:buChar char="–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 smtClean="0"/>
              <a:t>The Therapeutic Process</a:t>
            </a:r>
            <a:br>
              <a:rPr lang="en-US" dirty="0" smtClean="0"/>
            </a:br>
            <a:r>
              <a:rPr lang="en-US" dirty="0" smtClean="0"/>
              <a:t>ECHC5002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US" dirty="0" smtClean="0"/>
              <a:t>Module Leader: </a:t>
            </a:r>
          </a:p>
          <a:p>
            <a:r>
              <a:rPr lang="en-US" dirty="0" smtClean="0"/>
              <a:t>Andrea Williams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981769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itle 1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The Therapeutic Process Module Aims</a:t>
            </a:r>
            <a:endParaRPr lang="en-US" dirty="0"/>
          </a:p>
        </p:txBody>
      </p:sp>
      <p:sp>
        <p:nvSpPr>
          <p:cNvPr id="14" name="Content Placeholder 1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lvl="0" indent="0" fontAlgn="base" hangingPunct="0">
              <a:buNone/>
            </a:pPr>
            <a:r>
              <a:rPr lang="en-GB" dirty="0"/>
              <a:t>	</a:t>
            </a:r>
            <a:r>
              <a:rPr lang="en-GB" dirty="0" smtClean="0"/>
              <a:t>   </a:t>
            </a:r>
          </a:p>
          <a:p>
            <a:pPr marL="0" lvl="0" indent="0" fontAlgn="base" hangingPunct="0">
              <a:buNone/>
            </a:pPr>
            <a:endParaRPr lang="en-GB" dirty="0"/>
          </a:p>
          <a:p>
            <a:pPr marL="342900" lvl="0" indent="-342900" fontAlgn="base" hangingPunct="0">
              <a:buFont typeface="Wingdings" panose="05000000000000000000" pitchFamily="2" charset="2"/>
              <a:buChar char="Ø"/>
            </a:pPr>
            <a:r>
              <a:rPr lang="en-GB" dirty="0" smtClean="0"/>
              <a:t>       </a:t>
            </a:r>
            <a:r>
              <a:rPr lang="en-GB" sz="3200" dirty="0" smtClean="0"/>
              <a:t>To </a:t>
            </a:r>
            <a:r>
              <a:rPr lang="en-GB" sz="3200" dirty="0"/>
              <a:t>develop therapeutic practice.</a:t>
            </a:r>
          </a:p>
          <a:p>
            <a:pPr marL="342900" lvl="0" indent="-342900" fontAlgn="base" hangingPunct="0">
              <a:buFont typeface="Wingdings" panose="05000000000000000000" pitchFamily="2" charset="2"/>
              <a:buChar char="Ø"/>
            </a:pPr>
            <a:r>
              <a:rPr lang="en-GB" sz="3200" dirty="0"/>
              <a:t>	To engage in Humanistic therapeutic theory.</a:t>
            </a:r>
          </a:p>
          <a:p>
            <a:pPr marL="342900" lvl="0" indent="-342900" fontAlgn="base" hangingPunct="0">
              <a:buFont typeface="Wingdings" panose="05000000000000000000" pitchFamily="2" charset="2"/>
              <a:buChar char="Ø"/>
            </a:pPr>
            <a:r>
              <a:rPr lang="en-GB" sz="3200" dirty="0"/>
              <a:t>	To engage with evidence-based practice</a:t>
            </a:r>
          </a:p>
          <a:p>
            <a:pPr marL="0" lvl="0" indent="0" fontAlgn="base" hangingPunct="0">
              <a:buNone/>
            </a:pPr>
            <a:endParaRPr lang="en-GB" sz="3200" dirty="0" smtClean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708215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Module Learning Outcomes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en-US" dirty="0" smtClean="0"/>
          </a:p>
          <a:p>
            <a:pPr marL="0" indent="0">
              <a:buNone/>
            </a:pPr>
            <a:r>
              <a:rPr lang="en-US" dirty="0" smtClean="0"/>
              <a:t>Upon </a:t>
            </a:r>
            <a:r>
              <a:rPr lang="en-US" dirty="0"/>
              <a:t>the successful completion of this module, the student should be able to demonstrate the ability to:</a:t>
            </a:r>
            <a:endParaRPr lang="en-GB" dirty="0"/>
          </a:p>
          <a:p>
            <a:pPr lvl="0">
              <a:buFont typeface="Wingdings" panose="05000000000000000000" pitchFamily="2" charset="2"/>
              <a:buChar char="Ø"/>
            </a:pPr>
            <a:r>
              <a:rPr lang="en-GB" dirty="0"/>
              <a:t>Critically assess the social and cultural context of practice.</a:t>
            </a:r>
          </a:p>
          <a:p>
            <a:pPr lvl="0">
              <a:buFont typeface="Wingdings" panose="05000000000000000000" pitchFamily="2" charset="2"/>
              <a:buChar char="Ø"/>
            </a:pPr>
            <a:r>
              <a:rPr lang="en-GB" dirty="0"/>
              <a:t>Develop case formulation strategies, and critically articulate ways in which Counselling/psychotherapy can address them.</a:t>
            </a:r>
          </a:p>
          <a:p>
            <a:pPr lvl="0">
              <a:buFont typeface="Wingdings" panose="05000000000000000000" pitchFamily="2" charset="2"/>
              <a:buChar char="Ø"/>
            </a:pPr>
            <a:r>
              <a:rPr lang="en-GB" dirty="0"/>
              <a:t>Critically engage with a model of assessment compatible with the core theoretical model in order to determine therapeutic needs while maintaining an awareness of other assessment strategies.</a:t>
            </a:r>
          </a:p>
          <a:p>
            <a:pPr marL="0" indent="0" hangingPunct="0">
              <a:buNone/>
            </a:pPr>
            <a:endParaRPr lang="en-GB" b="1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474632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Therapeutic Process Module Structure</a:t>
            </a:r>
            <a:endParaRPr lang="en-GB" dirty="0"/>
          </a:p>
        </p:txBody>
      </p:sp>
      <p:graphicFrame>
        <p:nvGraphicFramePr>
          <p:cNvPr id="5" name="Content Placeholder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523374594"/>
              </p:ext>
            </p:extLst>
          </p:nvPr>
        </p:nvGraphicFramePr>
        <p:xfrm>
          <a:off x="2061962" y="1916833"/>
          <a:ext cx="8496945" cy="4249150"/>
        </p:xfrm>
        <a:graphic>
          <a:graphicData uri="http://schemas.openxmlformats.org/drawingml/2006/table">
            <a:tbl>
              <a:tblPr firstRow="1" firstCol="1" bandRow="1">
                <a:tableStyleId>{3B4B98B0-60AC-42C2-AFA5-B58CD77FA1E5}</a:tableStyleId>
              </a:tblPr>
              <a:tblGrid>
                <a:gridCol w="2828047">
                  <a:extLst>
                    <a:ext uri="{9D8B030D-6E8A-4147-A177-3AD203B41FA5}">
                      <a16:colId xmlns:a16="http://schemas.microsoft.com/office/drawing/2014/main" val="1971156332"/>
                    </a:ext>
                  </a:extLst>
                </a:gridCol>
                <a:gridCol w="1379112">
                  <a:extLst>
                    <a:ext uri="{9D8B030D-6E8A-4147-A177-3AD203B41FA5}">
                      <a16:colId xmlns:a16="http://schemas.microsoft.com/office/drawing/2014/main" val="4033782237"/>
                    </a:ext>
                  </a:extLst>
                </a:gridCol>
                <a:gridCol w="4289786">
                  <a:extLst>
                    <a:ext uri="{9D8B030D-6E8A-4147-A177-3AD203B41FA5}">
                      <a16:colId xmlns:a16="http://schemas.microsoft.com/office/drawing/2014/main" val="2130993464"/>
                    </a:ext>
                  </a:extLst>
                </a:gridCol>
              </a:tblGrid>
              <a:tr h="21681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200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Module</a:t>
                      </a:r>
                      <a:r>
                        <a:rPr lang="en-US" sz="2000" baseline="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 Structure</a:t>
                      </a:r>
                      <a:endParaRPr lang="en-GB" sz="2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2000">
                          <a:effectLst/>
                        </a:rPr>
                        <a:t>Hours</a:t>
                      </a:r>
                      <a:endParaRPr lang="en-GB" sz="2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2000">
                          <a:effectLst/>
                        </a:rPr>
                        <a:t>Percentage</a:t>
                      </a:r>
                      <a:endParaRPr lang="en-GB" sz="2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929825468"/>
                  </a:ext>
                </a:extLst>
              </a:tr>
              <a:tr h="117472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2000">
                          <a:effectLst/>
                        </a:rPr>
                        <a:t>Scheduled learning</a:t>
                      </a:r>
                      <a:endParaRPr lang="en-GB" sz="2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2000">
                          <a:effectLst/>
                        </a:rPr>
                        <a:t>40</a:t>
                      </a:r>
                      <a:endParaRPr lang="en-GB" sz="2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2000">
                          <a:effectLst/>
                        </a:rPr>
                        <a:t>20%</a:t>
                      </a:r>
                      <a:endParaRPr lang="en-GB" sz="2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3598127061"/>
                  </a:ext>
                </a:extLst>
              </a:tr>
              <a:tr h="117472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2000">
                          <a:effectLst/>
                        </a:rPr>
                        <a:t>Independent learning</a:t>
                      </a:r>
                      <a:endParaRPr lang="en-GB" sz="2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2000">
                          <a:effectLst/>
                        </a:rPr>
                        <a:t>160</a:t>
                      </a:r>
                      <a:endParaRPr lang="en-GB" sz="2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2000">
                          <a:effectLst/>
                        </a:rPr>
                        <a:t>80%</a:t>
                      </a:r>
                      <a:endParaRPr lang="en-GB" sz="2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3655682269"/>
                  </a:ext>
                </a:extLst>
              </a:tr>
              <a:tr h="117472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2000">
                          <a:effectLst/>
                        </a:rPr>
                        <a:t>Placement learning</a:t>
                      </a:r>
                      <a:endParaRPr lang="en-GB" sz="2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2000">
                          <a:effectLst/>
                        </a:rPr>
                        <a:t> </a:t>
                      </a:r>
                      <a:endParaRPr lang="en-GB" sz="2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2000">
                          <a:effectLst/>
                        </a:rPr>
                        <a:t> </a:t>
                      </a:r>
                      <a:endParaRPr lang="en-GB" sz="2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811150383"/>
                  </a:ext>
                </a:extLst>
              </a:tr>
              <a:tr h="37444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2000">
                          <a:effectLst/>
                        </a:rPr>
                        <a:t>TOTAL</a:t>
                      </a:r>
                      <a:endParaRPr lang="en-GB" sz="2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2000">
                          <a:effectLst/>
                        </a:rPr>
                        <a:t>200</a:t>
                      </a:r>
                      <a:endParaRPr lang="en-GB" sz="2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2000" dirty="0">
                          <a:effectLst/>
                        </a:rPr>
                        <a:t>100%</a:t>
                      </a:r>
                      <a:endParaRPr lang="en-GB" sz="2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456402191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7283799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25860" y="1556792"/>
            <a:ext cx="10873208" cy="3600868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12886540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Harvard Referencing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834375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Indicative Content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 lvl="0"/>
            <a:r>
              <a:rPr lang="en-US" dirty="0"/>
              <a:t>The Therapeutic Relationship</a:t>
            </a:r>
            <a:endParaRPr lang="en-GB" dirty="0"/>
          </a:p>
          <a:p>
            <a:pPr lvl="0"/>
            <a:r>
              <a:rPr lang="en-US" dirty="0"/>
              <a:t>Working at </a:t>
            </a:r>
            <a:r>
              <a:rPr lang="en-US" dirty="0" smtClean="0"/>
              <a:t>Relational </a:t>
            </a:r>
            <a:r>
              <a:rPr lang="en-US" dirty="0"/>
              <a:t>D</a:t>
            </a:r>
            <a:r>
              <a:rPr lang="en-US" dirty="0" smtClean="0"/>
              <a:t>epth</a:t>
            </a:r>
            <a:endParaRPr lang="en-GB" dirty="0"/>
          </a:p>
          <a:p>
            <a:pPr lvl="0"/>
            <a:r>
              <a:rPr lang="en-US" dirty="0"/>
              <a:t>Experiential </a:t>
            </a:r>
            <a:r>
              <a:rPr lang="en-US" dirty="0" smtClean="0"/>
              <a:t>Process</a:t>
            </a:r>
            <a:endParaRPr lang="en-GB" dirty="0"/>
          </a:p>
          <a:p>
            <a:pPr lvl="0"/>
            <a:r>
              <a:rPr lang="en-US" dirty="0"/>
              <a:t>Developing strategies of interventions</a:t>
            </a:r>
            <a:endParaRPr lang="en-GB" dirty="0"/>
          </a:p>
          <a:p>
            <a:pPr lvl="0"/>
            <a:r>
              <a:rPr lang="en-US" dirty="0"/>
              <a:t>Case </a:t>
            </a:r>
            <a:r>
              <a:rPr lang="en-US" dirty="0" smtClean="0"/>
              <a:t>Formulation</a:t>
            </a:r>
            <a:endParaRPr lang="en-GB" dirty="0"/>
          </a:p>
          <a:p>
            <a:pPr lvl="0"/>
            <a:r>
              <a:rPr lang="en-US" dirty="0" smtClean="0"/>
              <a:t>Assessment Strategies</a:t>
            </a:r>
            <a:endParaRPr lang="en-GB" dirty="0"/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 lvl="0"/>
            <a:r>
              <a:rPr lang="en-US" dirty="0"/>
              <a:t>Person-</a:t>
            </a:r>
            <a:r>
              <a:rPr lang="en-US" dirty="0" err="1"/>
              <a:t>centred</a:t>
            </a:r>
            <a:r>
              <a:rPr lang="en-US" dirty="0"/>
              <a:t> </a:t>
            </a:r>
            <a:r>
              <a:rPr lang="en-US" dirty="0" smtClean="0"/>
              <a:t>Theory</a:t>
            </a:r>
            <a:endParaRPr lang="en-GB" dirty="0"/>
          </a:p>
          <a:p>
            <a:pPr lvl="0"/>
            <a:r>
              <a:rPr lang="en-US" dirty="0"/>
              <a:t>Experiential </a:t>
            </a:r>
            <a:r>
              <a:rPr lang="en-US" dirty="0" smtClean="0"/>
              <a:t>Work</a:t>
            </a:r>
            <a:endParaRPr lang="en-GB" dirty="0"/>
          </a:p>
          <a:p>
            <a:pPr lvl="0"/>
            <a:r>
              <a:rPr lang="en-US" dirty="0"/>
              <a:t>Gestalt T</a:t>
            </a:r>
            <a:r>
              <a:rPr lang="en-US" dirty="0" smtClean="0"/>
              <a:t>heory</a:t>
            </a:r>
            <a:endParaRPr lang="en-GB" dirty="0"/>
          </a:p>
          <a:p>
            <a:pPr lvl="0"/>
            <a:r>
              <a:rPr lang="en-US" dirty="0"/>
              <a:t>Emotion Focused Therapy – including its foundation in neuroscience</a:t>
            </a:r>
            <a:endParaRPr lang="en-GB" dirty="0"/>
          </a:p>
          <a:p>
            <a:pPr lvl="0"/>
            <a:r>
              <a:rPr lang="en-US" dirty="0"/>
              <a:t>Existential Therapy</a:t>
            </a:r>
            <a:endParaRPr lang="en-GB" dirty="0"/>
          </a:p>
          <a:p>
            <a:pPr lvl="0"/>
            <a:r>
              <a:rPr lang="en-US" dirty="0" smtClean="0"/>
              <a:t>Research and Evidence Based Practice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334516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DA9261BA-B0DF-4C62-835A-8A60B4E3603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526522784"/>
              </p:ext>
            </p:extLst>
          </p:nvPr>
        </p:nvGraphicFramePr>
        <p:xfrm>
          <a:off x="909836" y="44624"/>
          <a:ext cx="11278990" cy="6813376"/>
        </p:xfrm>
        <a:graphic>
          <a:graphicData uri="http://schemas.openxmlformats.org/drawingml/2006/table">
            <a:tbl>
              <a:tblPr firstRow="1" firstCol="1" lastRow="1" lastCol="1" bandRow="1" bandCol="1">
                <a:tableStyleId>{5C22544A-7EE6-4342-B048-85BDC9FD1C3A}</a:tableStyleId>
              </a:tblPr>
              <a:tblGrid>
                <a:gridCol w="1754133">
                  <a:extLst>
                    <a:ext uri="{9D8B030D-6E8A-4147-A177-3AD203B41FA5}">
                      <a16:colId xmlns:a16="http://schemas.microsoft.com/office/drawing/2014/main" val="3635683113"/>
                    </a:ext>
                  </a:extLst>
                </a:gridCol>
                <a:gridCol w="2436294">
                  <a:extLst>
                    <a:ext uri="{9D8B030D-6E8A-4147-A177-3AD203B41FA5}">
                      <a16:colId xmlns:a16="http://schemas.microsoft.com/office/drawing/2014/main" val="3601234793"/>
                    </a:ext>
                  </a:extLst>
                </a:gridCol>
                <a:gridCol w="1071972">
                  <a:extLst>
                    <a:ext uri="{9D8B030D-6E8A-4147-A177-3AD203B41FA5}">
                      <a16:colId xmlns:a16="http://schemas.microsoft.com/office/drawing/2014/main" val="3857112997"/>
                    </a:ext>
                  </a:extLst>
                </a:gridCol>
                <a:gridCol w="1364326">
                  <a:extLst>
                    <a:ext uri="{9D8B030D-6E8A-4147-A177-3AD203B41FA5}">
                      <a16:colId xmlns:a16="http://schemas.microsoft.com/office/drawing/2014/main" val="255193735"/>
                    </a:ext>
                  </a:extLst>
                </a:gridCol>
                <a:gridCol w="4652265">
                  <a:extLst>
                    <a:ext uri="{9D8B030D-6E8A-4147-A177-3AD203B41FA5}">
                      <a16:colId xmlns:a16="http://schemas.microsoft.com/office/drawing/2014/main" val="1843769292"/>
                    </a:ext>
                  </a:extLst>
                </a:gridCol>
              </a:tblGrid>
              <a:tr h="1127888">
                <a:tc>
                  <a:txBody>
                    <a:bodyPr/>
                    <a:lstStyle/>
                    <a:p>
                      <a:pPr fontAlgn="base" hangingPunct="0">
                        <a:lnSpc>
                          <a:spcPct val="150000"/>
                        </a:lnSpc>
                        <a:spcAft>
                          <a:spcPts val="0"/>
                        </a:spcAft>
                        <a:tabLst>
                          <a:tab pos="-914400" algn="l"/>
                        </a:tabLst>
                      </a:pPr>
                      <a:r>
                        <a:rPr lang="en-US" sz="2400" dirty="0">
                          <a:solidFill>
                            <a:schemeClr val="bg2">
                              <a:lumMod val="25000"/>
                            </a:schemeClr>
                          </a:solidFill>
                          <a:effectLst/>
                        </a:rPr>
                        <a:t>Module Code</a:t>
                      </a:r>
                      <a:endParaRPr lang="en-GB" sz="2400" dirty="0">
                        <a:solidFill>
                          <a:schemeClr val="bg2">
                            <a:lumMod val="25000"/>
                          </a:schemeClr>
                        </a:solidFill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51435" marR="51435" marT="0" marB="0"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fontAlgn="base" hangingPunct="0">
                        <a:lnSpc>
                          <a:spcPct val="150000"/>
                        </a:lnSpc>
                        <a:spcAft>
                          <a:spcPts val="0"/>
                        </a:spcAft>
                        <a:tabLst>
                          <a:tab pos="-914400" algn="l"/>
                        </a:tabLst>
                      </a:pPr>
                      <a:r>
                        <a:rPr lang="en-US" sz="2400" dirty="0">
                          <a:solidFill>
                            <a:schemeClr val="bg2">
                              <a:lumMod val="25000"/>
                            </a:schemeClr>
                          </a:solidFill>
                          <a:effectLst/>
                        </a:rPr>
                        <a:t>Module Title</a:t>
                      </a:r>
                      <a:endParaRPr lang="en-GB" sz="2400" dirty="0">
                        <a:solidFill>
                          <a:schemeClr val="bg2">
                            <a:lumMod val="25000"/>
                          </a:schemeClr>
                        </a:solidFill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51435" marR="51435" marT="0" marB="0"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fontAlgn="base" hangingPunct="0">
                        <a:lnSpc>
                          <a:spcPct val="150000"/>
                        </a:lnSpc>
                        <a:spcAft>
                          <a:spcPts val="0"/>
                        </a:spcAft>
                        <a:tabLst>
                          <a:tab pos="-914400" algn="l"/>
                        </a:tabLst>
                      </a:pPr>
                      <a:r>
                        <a:rPr lang="en-US" sz="2400" dirty="0">
                          <a:solidFill>
                            <a:schemeClr val="bg2">
                              <a:lumMod val="25000"/>
                            </a:schemeClr>
                          </a:solidFill>
                          <a:effectLst/>
                        </a:rPr>
                        <a:t>Level</a:t>
                      </a:r>
                      <a:endParaRPr lang="en-GB" sz="2400" dirty="0">
                        <a:solidFill>
                          <a:schemeClr val="bg2">
                            <a:lumMod val="25000"/>
                          </a:schemeClr>
                        </a:solidFill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51435" marR="51435" marT="0" marB="0"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fontAlgn="base" hangingPunct="0">
                        <a:lnSpc>
                          <a:spcPct val="150000"/>
                        </a:lnSpc>
                        <a:spcAft>
                          <a:spcPts val="0"/>
                        </a:spcAft>
                        <a:tabLst>
                          <a:tab pos="-914400" algn="l"/>
                        </a:tabLst>
                      </a:pPr>
                      <a:r>
                        <a:rPr lang="en-US" sz="2400" dirty="0">
                          <a:solidFill>
                            <a:schemeClr val="bg2">
                              <a:lumMod val="25000"/>
                            </a:schemeClr>
                          </a:solidFill>
                          <a:effectLst/>
                        </a:rPr>
                        <a:t>Credits</a:t>
                      </a:r>
                      <a:endParaRPr lang="en-GB" sz="2400" dirty="0">
                        <a:solidFill>
                          <a:schemeClr val="bg2">
                            <a:lumMod val="25000"/>
                          </a:schemeClr>
                        </a:solidFill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51435" marR="51435" marT="0" marB="0"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fontAlgn="base" hangingPunct="0">
                        <a:lnSpc>
                          <a:spcPct val="150000"/>
                        </a:lnSpc>
                        <a:spcAft>
                          <a:spcPts val="0"/>
                        </a:spcAft>
                        <a:tabLst>
                          <a:tab pos="-914400" algn="l"/>
                        </a:tabLst>
                      </a:pPr>
                      <a:r>
                        <a:rPr lang="en-US" sz="2400" dirty="0">
                          <a:solidFill>
                            <a:schemeClr val="bg2">
                              <a:lumMod val="25000"/>
                            </a:schemeClr>
                          </a:solidFill>
                          <a:effectLst/>
                        </a:rPr>
                        <a:t>Assessment Details</a:t>
                      </a:r>
                      <a:endParaRPr lang="en-GB" sz="2400" dirty="0">
                        <a:solidFill>
                          <a:schemeClr val="bg2">
                            <a:lumMod val="25000"/>
                          </a:schemeClr>
                        </a:solidFill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51435" marR="51435" marT="0" marB="0">
                    <a:solidFill>
                      <a:schemeClr val="bg2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383544053"/>
                  </a:ext>
                </a:extLst>
              </a:tr>
              <a:tr h="5685488">
                <a:tc>
                  <a:txBody>
                    <a:bodyPr/>
                    <a:lstStyle/>
                    <a:p>
                      <a:pPr fontAlgn="base" hangingPunct="0">
                        <a:lnSpc>
                          <a:spcPct val="150000"/>
                        </a:lnSpc>
                        <a:spcAft>
                          <a:spcPts val="0"/>
                        </a:spcAft>
                        <a:tabLst>
                          <a:tab pos="-914400" algn="l"/>
                        </a:tabLst>
                      </a:pPr>
                      <a:r>
                        <a:rPr lang="en-US" sz="2400" dirty="0" smtClean="0">
                          <a:solidFill>
                            <a:schemeClr val="bg2">
                              <a:lumMod val="25000"/>
                            </a:schemeClr>
                          </a:solidFill>
                          <a:effectLst/>
                        </a:rPr>
                        <a:t>ECHC5002</a:t>
                      </a:r>
                      <a:endParaRPr lang="en-GB" sz="2400" dirty="0">
                        <a:solidFill>
                          <a:schemeClr val="bg2">
                            <a:lumMod val="25000"/>
                          </a:schemeClr>
                        </a:solidFill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51435" marR="51435" marT="0" marB="0"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fontAlgn="base" hangingPunct="0">
                        <a:lnSpc>
                          <a:spcPct val="150000"/>
                        </a:lnSpc>
                        <a:spcAft>
                          <a:spcPts val="0"/>
                        </a:spcAft>
                        <a:tabLst>
                          <a:tab pos="-914400" algn="l"/>
                        </a:tabLst>
                      </a:pPr>
                      <a:r>
                        <a:rPr lang="en-GB" sz="2400" dirty="0" smtClean="0">
                          <a:solidFill>
                            <a:schemeClr val="bg2">
                              <a:lumMod val="25000"/>
                            </a:schemeClr>
                          </a:solidFill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The</a:t>
                      </a:r>
                      <a:r>
                        <a:rPr lang="en-GB" sz="2400" baseline="0" dirty="0" smtClean="0">
                          <a:solidFill>
                            <a:schemeClr val="bg2">
                              <a:lumMod val="25000"/>
                            </a:schemeClr>
                          </a:solidFill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 Therapeutic Process</a:t>
                      </a:r>
                      <a:endParaRPr lang="en-GB" sz="2400" dirty="0">
                        <a:solidFill>
                          <a:schemeClr val="bg2">
                            <a:lumMod val="25000"/>
                          </a:schemeClr>
                        </a:solidFill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51435" marR="51435" marT="0" marB="0"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fontAlgn="base" hangingPunct="0">
                        <a:lnSpc>
                          <a:spcPct val="150000"/>
                        </a:lnSpc>
                        <a:spcAft>
                          <a:spcPts val="0"/>
                        </a:spcAft>
                        <a:tabLst>
                          <a:tab pos="-914400" algn="l"/>
                        </a:tabLst>
                      </a:pPr>
                      <a:r>
                        <a:rPr lang="en-US" sz="2400" dirty="0" smtClean="0">
                          <a:solidFill>
                            <a:schemeClr val="bg2">
                              <a:lumMod val="25000"/>
                            </a:schemeClr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5</a:t>
                      </a:r>
                      <a:endParaRPr lang="en-GB" sz="2400" dirty="0">
                        <a:solidFill>
                          <a:schemeClr val="bg2">
                            <a:lumMod val="25000"/>
                          </a:schemeClr>
                        </a:solidFill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51435" marR="51435" marT="0" marB="0"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fontAlgn="base" hangingPunct="0">
                        <a:lnSpc>
                          <a:spcPct val="150000"/>
                        </a:lnSpc>
                        <a:spcAft>
                          <a:spcPts val="0"/>
                        </a:spcAft>
                        <a:tabLst>
                          <a:tab pos="-914400" algn="l"/>
                        </a:tabLst>
                      </a:pPr>
                      <a:r>
                        <a:rPr lang="en-US" sz="2400" dirty="0">
                          <a:solidFill>
                            <a:schemeClr val="bg2">
                              <a:lumMod val="25000"/>
                            </a:schemeClr>
                          </a:solidFill>
                          <a:effectLst/>
                        </a:rPr>
                        <a:t>2</a:t>
                      </a:r>
                      <a:r>
                        <a:rPr lang="en-US" sz="2400" dirty="0" smtClean="0">
                          <a:solidFill>
                            <a:schemeClr val="bg2">
                              <a:lumMod val="25000"/>
                            </a:schemeClr>
                          </a:solidFill>
                          <a:effectLst/>
                        </a:rPr>
                        <a:t>0</a:t>
                      </a:r>
                      <a:endParaRPr lang="en-GB" sz="2400" dirty="0">
                        <a:solidFill>
                          <a:schemeClr val="bg2">
                            <a:lumMod val="25000"/>
                          </a:schemeClr>
                        </a:solidFill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51435" marR="51435" marT="0" marB="0"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1" kern="1200" dirty="0">
                          <a:solidFill>
                            <a:schemeClr val="bg2">
                              <a:lumMod val="25000"/>
                            </a:schemeClr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Assessment Component 1: 50</a:t>
                      </a:r>
                      <a:r>
                        <a:rPr lang="en-US" sz="2400" b="1" kern="1200" dirty="0" smtClean="0">
                          <a:solidFill>
                            <a:schemeClr val="bg2">
                              <a:lumMod val="25000"/>
                            </a:schemeClr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%</a:t>
                      </a:r>
                    </a:p>
                    <a:p>
                      <a:r>
                        <a:rPr lang="en-US" sz="2400" b="1" kern="1200" dirty="0" smtClean="0">
                          <a:solidFill>
                            <a:schemeClr val="bg2">
                              <a:lumMod val="25000"/>
                            </a:schemeClr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Practical Presentation (20 Minutes)</a:t>
                      </a:r>
                    </a:p>
                    <a:p>
                      <a:r>
                        <a:rPr lang="en-US" sz="2400" b="1" kern="1200" dirty="0" smtClean="0">
                          <a:solidFill>
                            <a:schemeClr val="bg2">
                              <a:lumMod val="25000"/>
                            </a:schemeClr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Submission Date: </a:t>
                      </a:r>
                    </a:p>
                    <a:p>
                      <a:r>
                        <a:rPr lang="en-US" sz="2400" b="1" kern="1200" dirty="0" smtClean="0">
                          <a:solidFill>
                            <a:schemeClr val="bg2">
                              <a:lumMod val="25000"/>
                            </a:schemeClr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18</a:t>
                      </a:r>
                      <a:r>
                        <a:rPr lang="en-US" sz="2400" b="1" kern="1200" baseline="30000" dirty="0" smtClean="0">
                          <a:solidFill>
                            <a:schemeClr val="bg2">
                              <a:lumMod val="25000"/>
                            </a:schemeClr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th</a:t>
                      </a:r>
                      <a:r>
                        <a:rPr lang="en-US" sz="2400" b="1" kern="1200" dirty="0" smtClean="0">
                          <a:solidFill>
                            <a:schemeClr val="bg2">
                              <a:lumMod val="25000"/>
                            </a:schemeClr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November 2019</a:t>
                      </a:r>
                    </a:p>
                    <a:p>
                      <a:endParaRPr lang="en-US" sz="2400" b="1" kern="1200" dirty="0" smtClean="0">
                        <a:solidFill>
                          <a:schemeClr val="bg2">
                            <a:lumMod val="25000"/>
                          </a:schemeClr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endParaRPr lang="en-US" sz="2400" dirty="0">
                        <a:solidFill>
                          <a:schemeClr val="bg2">
                            <a:lumMod val="25000"/>
                          </a:schemeClr>
                        </a:solidFill>
                        <a:effectLst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2400" dirty="0">
                          <a:solidFill>
                            <a:schemeClr val="bg2">
                              <a:lumMod val="25000"/>
                            </a:schemeClr>
                          </a:solidFill>
                          <a:effectLst/>
                        </a:rPr>
                        <a:t>Assessment Component </a:t>
                      </a:r>
                      <a:r>
                        <a:rPr lang="en-US" sz="2400" dirty="0" smtClean="0">
                          <a:solidFill>
                            <a:schemeClr val="bg2">
                              <a:lumMod val="25000"/>
                            </a:schemeClr>
                          </a:solidFill>
                          <a:effectLst/>
                        </a:rPr>
                        <a:t>2 </a:t>
                      </a:r>
                      <a:r>
                        <a:rPr lang="en-US" sz="2400" dirty="0">
                          <a:solidFill>
                            <a:schemeClr val="bg2">
                              <a:lumMod val="25000"/>
                            </a:schemeClr>
                          </a:solidFill>
                          <a:effectLst/>
                        </a:rPr>
                        <a:t>– </a:t>
                      </a:r>
                      <a:r>
                        <a:rPr lang="en-US" sz="2400" dirty="0" smtClean="0">
                          <a:solidFill>
                            <a:schemeClr val="bg2">
                              <a:lumMod val="25000"/>
                            </a:schemeClr>
                          </a:solidFill>
                          <a:effectLst/>
                        </a:rPr>
                        <a:t>50%</a:t>
                      </a:r>
                      <a:r>
                        <a:rPr lang="en-GB" sz="2400" baseline="0" dirty="0" smtClean="0">
                          <a:solidFill>
                            <a:schemeClr val="bg2">
                              <a:lumMod val="25000"/>
                            </a:schemeClr>
                          </a:solidFill>
                          <a:effectLst/>
                        </a:rPr>
                        <a:t> </a:t>
                      </a:r>
                      <a:endParaRPr lang="en-GB" sz="2400" baseline="0" dirty="0">
                        <a:solidFill>
                          <a:schemeClr val="bg2">
                            <a:lumMod val="25000"/>
                          </a:schemeClr>
                        </a:solidFill>
                        <a:effectLst/>
                      </a:endParaRPr>
                    </a:p>
                    <a:p>
                      <a:pPr fontAlgn="base" hangingPunct="0">
                        <a:lnSpc>
                          <a:spcPct val="150000"/>
                        </a:lnSpc>
                        <a:spcAft>
                          <a:spcPts val="0"/>
                        </a:spcAft>
                        <a:tabLst>
                          <a:tab pos="-914400" algn="l"/>
                        </a:tabLst>
                      </a:pPr>
                      <a:r>
                        <a:rPr lang="en-GB" sz="2400" baseline="0" dirty="0" smtClean="0">
                          <a:solidFill>
                            <a:schemeClr val="bg2">
                              <a:lumMod val="25000"/>
                            </a:schemeClr>
                          </a:solidFill>
                          <a:effectLst/>
                        </a:rPr>
                        <a:t>Portfolio (4 </a:t>
                      </a:r>
                      <a:r>
                        <a:rPr lang="en-GB" sz="2400" baseline="0" dirty="0">
                          <a:solidFill>
                            <a:schemeClr val="bg2">
                              <a:lumMod val="25000"/>
                            </a:schemeClr>
                          </a:solidFill>
                          <a:effectLst/>
                        </a:rPr>
                        <a:t>Elements)</a:t>
                      </a:r>
                    </a:p>
                    <a:p>
                      <a:pPr fontAlgn="base" hangingPunct="0">
                        <a:lnSpc>
                          <a:spcPct val="150000"/>
                        </a:lnSpc>
                        <a:spcAft>
                          <a:spcPts val="0"/>
                        </a:spcAft>
                        <a:tabLst>
                          <a:tab pos="-914400" algn="l"/>
                        </a:tabLst>
                      </a:pPr>
                      <a:r>
                        <a:rPr lang="en-GB" sz="2400" baseline="0" dirty="0">
                          <a:solidFill>
                            <a:schemeClr val="bg2">
                              <a:lumMod val="25000"/>
                            </a:schemeClr>
                          </a:solidFill>
                          <a:effectLst/>
                        </a:rPr>
                        <a:t>Submission Date: </a:t>
                      </a:r>
                      <a:r>
                        <a:rPr lang="en-GB" sz="2400" baseline="0" dirty="0" smtClean="0">
                          <a:solidFill>
                            <a:schemeClr val="tx1"/>
                          </a:solidFill>
                          <a:effectLst/>
                        </a:rPr>
                        <a:t>24</a:t>
                      </a:r>
                      <a:r>
                        <a:rPr lang="en-GB" sz="2400" baseline="30000" dirty="0" smtClean="0">
                          <a:solidFill>
                            <a:schemeClr val="tx1"/>
                          </a:solidFill>
                          <a:effectLst/>
                        </a:rPr>
                        <a:t>th</a:t>
                      </a:r>
                      <a:r>
                        <a:rPr lang="en-GB" sz="2400" baseline="0" dirty="0" smtClean="0">
                          <a:solidFill>
                            <a:schemeClr val="tx1"/>
                          </a:solidFill>
                          <a:effectLst/>
                        </a:rPr>
                        <a:t> March 2020</a:t>
                      </a:r>
                      <a:endParaRPr lang="en-GB" sz="2400" dirty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51435" marR="51435" marT="0" marB="0">
                    <a:solidFill>
                      <a:schemeClr val="bg2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680948979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646330031"/>
      </p:ext>
    </p:extLst>
  </p:cSld>
  <p:clrMapOvr>
    <a:masterClrMapping/>
  </p:clrMapOvr>
  <p:transition spd="med">
    <p:fade/>
  </p:transition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16CFD3-7BBD-4D37-9F66-1F5B6C67AFE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93813" y="381000"/>
            <a:ext cx="9601200" cy="599728"/>
          </a:xfrm>
        </p:spPr>
        <p:txBody>
          <a:bodyPr/>
          <a:lstStyle/>
          <a:p>
            <a:pPr>
              <a:defRPr/>
            </a:pPr>
            <a:r>
              <a:rPr lang="en-GB" b="1" dirty="0"/>
              <a:t>Assessment Component </a:t>
            </a:r>
            <a:r>
              <a:rPr lang="en-GB" b="1" dirty="0" smtClean="0"/>
              <a:t>One </a:t>
            </a:r>
            <a:r>
              <a:rPr lang="en-GB" b="1" dirty="0"/>
              <a:t>– </a:t>
            </a:r>
            <a:r>
              <a:rPr lang="en-GB" b="1" dirty="0" smtClean="0"/>
              <a:t>50%</a:t>
            </a:r>
            <a:endParaRPr lang="en-GB" b="1" dirty="0"/>
          </a:p>
        </p:txBody>
      </p:sp>
      <p:sp>
        <p:nvSpPr>
          <p:cNvPr id="25603" name="Content Placeholder 2"/>
          <p:cNvSpPr>
            <a:spLocks noGrp="1"/>
          </p:cNvSpPr>
          <p:nvPr>
            <p:ph idx="1"/>
          </p:nvPr>
        </p:nvSpPr>
        <p:spPr>
          <a:xfrm>
            <a:off x="1527176" y="1124744"/>
            <a:ext cx="10183860" cy="5688631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altLang="en-US" dirty="0" smtClean="0"/>
              <a:t>Practical Presentation (20 Minutes)</a:t>
            </a:r>
          </a:p>
          <a:p>
            <a:pPr marL="0" indent="0">
              <a:buNone/>
            </a:pPr>
            <a:r>
              <a:rPr lang="en-GB" dirty="0"/>
              <a:t>This assessment task is set as seminar presentation, delivered to a peer group within a seminar setting.</a:t>
            </a:r>
          </a:p>
          <a:p>
            <a:pPr marL="0" indent="0">
              <a:buNone/>
            </a:pPr>
            <a:endParaRPr lang="en-GB" altLang="en-US" dirty="0" smtClean="0"/>
          </a:p>
          <a:p>
            <a:pPr marL="0" indent="0">
              <a:buNone/>
            </a:pPr>
            <a:r>
              <a:rPr lang="en-GB" dirty="0"/>
              <a:t>‘ Critically evaluate one principle from the common relationship principles discussed within </a:t>
            </a:r>
            <a:r>
              <a:rPr lang="en-GB" dirty="0" err="1"/>
              <a:t>Markin’s</a:t>
            </a:r>
            <a:r>
              <a:rPr lang="en-GB" dirty="0"/>
              <a:t> article’</a:t>
            </a:r>
          </a:p>
          <a:p>
            <a:pPr marL="0" indent="0">
              <a:buNone/>
            </a:pPr>
            <a:endParaRPr lang="en-GB" altLang="en-US" dirty="0" smtClean="0"/>
          </a:p>
          <a:p>
            <a:pPr marL="0" indent="0">
              <a:buNone/>
            </a:pPr>
            <a:r>
              <a:rPr lang="en-GB" altLang="en-US" dirty="0" smtClean="0"/>
              <a:t>Submission </a:t>
            </a:r>
            <a:r>
              <a:rPr lang="en-GB" altLang="en-US" dirty="0"/>
              <a:t>Details: Submit your recording to the </a:t>
            </a:r>
            <a:r>
              <a:rPr lang="en-GB" altLang="en-US" dirty="0" err="1"/>
              <a:t>Panopto</a:t>
            </a:r>
            <a:r>
              <a:rPr lang="en-GB" altLang="en-US" dirty="0"/>
              <a:t> submission portal</a:t>
            </a:r>
          </a:p>
          <a:p>
            <a:pPr marL="0" indent="0">
              <a:buNone/>
            </a:pPr>
            <a:r>
              <a:rPr lang="en-US" altLang="en-US" dirty="0" smtClean="0"/>
              <a:t>Submission Date: 18</a:t>
            </a:r>
            <a:r>
              <a:rPr lang="en-US" altLang="en-US" baseline="30000" dirty="0" smtClean="0"/>
              <a:t>th</a:t>
            </a:r>
            <a:r>
              <a:rPr lang="en-US" altLang="en-US" dirty="0"/>
              <a:t> </a:t>
            </a:r>
            <a:r>
              <a:rPr lang="en-US" altLang="en-US" dirty="0" smtClean="0"/>
              <a:t>November 2019, no later than 23:59  </a:t>
            </a:r>
            <a:endParaRPr lang="en-GB" altLang="en-US" dirty="0" smtClean="0"/>
          </a:p>
          <a:p>
            <a:endParaRPr lang="en-GB" altLang="en-US" dirty="0" smtClean="0"/>
          </a:p>
        </p:txBody>
      </p:sp>
    </p:spTree>
    <p:extLst>
      <p:ext uri="{BB962C8B-B14F-4D97-AF65-F5344CB8AC3E}">
        <p14:creationId xmlns:p14="http://schemas.microsoft.com/office/powerpoint/2010/main" val="18061141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16CFD3-7BBD-4D37-9F66-1F5B6C67AFE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b="1" dirty="0"/>
              <a:t>Assessment Component </a:t>
            </a:r>
            <a:r>
              <a:rPr lang="en-GB" b="1" dirty="0" smtClean="0"/>
              <a:t>Two </a:t>
            </a:r>
            <a:r>
              <a:rPr lang="en-GB" b="1" dirty="0"/>
              <a:t>– </a:t>
            </a:r>
            <a:r>
              <a:rPr lang="en-GB" b="1" dirty="0" smtClean="0"/>
              <a:t>50%</a:t>
            </a:r>
            <a:endParaRPr lang="en-GB" b="1" dirty="0"/>
          </a:p>
        </p:txBody>
      </p:sp>
      <p:sp>
        <p:nvSpPr>
          <p:cNvPr id="25603" name="Content Placeholder 2"/>
          <p:cNvSpPr>
            <a:spLocks noGrp="1"/>
          </p:cNvSpPr>
          <p:nvPr>
            <p:ph idx="1"/>
          </p:nvPr>
        </p:nvSpPr>
        <p:spPr>
          <a:xfrm>
            <a:off x="1527176" y="1765301"/>
            <a:ext cx="9178925" cy="4832051"/>
          </a:xfrm>
        </p:spPr>
        <p:txBody>
          <a:bodyPr>
            <a:normAutofit lnSpcReduction="10000"/>
          </a:bodyPr>
          <a:lstStyle/>
          <a:p>
            <a:r>
              <a:rPr lang="en-US" altLang="en-US" sz="2100" b="1" dirty="0"/>
              <a:t>Assignment Task</a:t>
            </a:r>
            <a:r>
              <a:rPr lang="en-US" altLang="en-US" sz="2100" b="1" dirty="0" smtClean="0"/>
              <a:t>:</a:t>
            </a:r>
          </a:p>
          <a:p>
            <a:r>
              <a:rPr lang="en-GB" dirty="0" smtClean="0"/>
              <a:t>Portfolio </a:t>
            </a:r>
            <a:r>
              <a:rPr lang="en-GB" dirty="0"/>
              <a:t>(4 pieces)</a:t>
            </a:r>
          </a:p>
          <a:p>
            <a:r>
              <a:rPr lang="en-GB" dirty="0"/>
              <a:t>Within your chosen </a:t>
            </a:r>
            <a:r>
              <a:rPr lang="en-GB" dirty="0" smtClean="0"/>
              <a:t>Theoretical approach </a:t>
            </a:r>
            <a:r>
              <a:rPr lang="en-GB" dirty="0"/>
              <a:t>provide evidence of:</a:t>
            </a:r>
          </a:p>
          <a:p>
            <a:r>
              <a:rPr lang="en-GB" dirty="0"/>
              <a:t>1: Client contract/boundary positioning</a:t>
            </a:r>
          </a:p>
          <a:p>
            <a:r>
              <a:rPr lang="en-GB" dirty="0"/>
              <a:t>2: Overview of the therapeutic relationship (700 words)</a:t>
            </a:r>
          </a:p>
          <a:p>
            <a:r>
              <a:rPr lang="en-GB" dirty="0"/>
              <a:t>3: Assessment and case formulation – link to your chosen approach (understanding of the process of change)</a:t>
            </a:r>
          </a:p>
          <a:p>
            <a:r>
              <a:rPr lang="en-GB" dirty="0"/>
              <a:t>4: Process </a:t>
            </a:r>
            <a:r>
              <a:rPr lang="en-GB" dirty="0" smtClean="0"/>
              <a:t>notes</a:t>
            </a:r>
            <a:endParaRPr lang="en-US" altLang="en-US" sz="2100" b="1" dirty="0"/>
          </a:p>
          <a:p>
            <a:r>
              <a:rPr lang="en-US" altLang="en-US" b="1" dirty="0" smtClean="0"/>
              <a:t>Submission Details: TURNITIN</a:t>
            </a:r>
          </a:p>
          <a:p>
            <a:r>
              <a:rPr lang="en-US" altLang="en-US" b="1" dirty="0" smtClean="0"/>
              <a:t>Submission Date: 24</a:t>
            </a:r>
            <a:r>
              <a:rPr lang="en-US" altLang="en-US" b="1" baseline="30000" dirty="0" smtClean="0"/>
              <a:t>th</a:t>
            </a:r>
            <a:r>
              <a:rPr lang="en-US" altLang="en-US" b="1" dirty="0" smtClean="0"/>
              <a:t> March 2020 </a:t>
            </a:r>
            <a:endParaRPr lang="en-GB" altLang="en-US" dirty="0" smtClean="0"/>
          </a:p>
          <a:p>
            <a:endParaRPr lang="en-GB" altLang="en-US" dirty="0" smtClean="0"/>
          </a:p>
        </p:txBody>
      </p:sp>
    </p:spTree>
    <p:extLst>
      <p:ext uri="{BB962C8B-B14F-4D97-AF65-F5344CB8AC3E}">
        <p14:creationId xmlns:p14="http://schemas.microsoft.com/office/powerpoint/2010/main" val="1496943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79612" y="274638"/>
            <a:ext cx="8229600" cy="922114"/>
          </a:xfrm>
        </p:spPr>
        <p:txBody>
          <a:bodyPr/>
          <a:lstStyle/>
          <a:p>
            <a:r>
              <a:rPr lang="en-GB" dirty="0" smtClean="0">
                <a:solidFill>
                  <a:schemeClr val="accent1">
                    <a:lumMod val="50000"/>
                  </a:schemeClr>
                </a:solidFill>
                <a:latin typeface="+mn-lt"/>
                <a:cs typeface="Arial" panose="020B0604020202020204" pitchFamily="34" charset="0"/>
              </a:rPr>
              <a:t>Humanistic Counselling Practice</a:t>
            </a:r>
            <a:endParaRPr lang="en-GB" dirty="0">
              <a:solidFill>
                <a:schemeClr val="accent1">
                  <a:lumMod val="50000"/>
                </a:schemeClr>
              </a:solidFill>
              <a:latin typeface="+mn-lt"/>
              <a:cs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979612" y="1196753"/>
            <a:ext cx="8229600" cy="4320481"/>
          </a:xfrm>
        </p:spPr>
        <p:txBody>
          <a:bodyPr>
            <a:normAutofit fontScale="25000" lnSpcReduction="20000"/>
          </a:bodyPr>
          <a:lstStyle/>
          <a:p>
            <a:pPr defTabSz="457200" fontAlgn="base">
              <a:spcBef>
                <a:spcPts val="0"/>
              </a:spcBef>
              <a:buClr>
                <a:srgbClr val="404040"/>
              </a:buClr>
              <a:buFont typeface="Wingdings" panose="05000000000000000000" pitchFamily="2" charset="2"/>
              <a:buChar char="v"/>
              <a:defRPr/>
            </a:pPr>
            <a:endParaRPr lang="en-GB" sz="2600" b="1" dirty="0">
              <a:solidFill>
                <a:schemeClr val="tx2">
                  <a:lumMod val="50000"/>
                </a:schemeClr>
              </a:solidFill>
              <a:cs typeface="Arial" panose="020B0604020202020204" pitchFamily="34" charset="0"/>
            </a:endParaRPr>
          </a:p>
          <a:p>
            <a:pPr marL="0" indent="0" defTabSz="457200" fontAlgn="base">
              <a:spcBef>
                <a:spcPts val="0"/>
              </a:spcBef>
              <a:buClr>
                <a:srgbClr val="404040"/>
              </a:buClr>
              <a:buNone/>
              <a:defRPr/>
            </a:pPr>
            <a:endParaRPr lang="en-GB" sz="5000" b="1" dirty="0">
              <a:solidFill>
                <a:schemeClr val="accent1">
                  <a:lumMod val="50000"/>
                </a:schemeClr>
              </a:solidFill>
              <a:cs typeface="Arial" panose="020B0604020202020204" pitchFamily="34" charset="0"/>
            </a:endParaRPr>
          </a:p>
          <a:p>
            <a:pPr defTabSz="457200" fontAlgn="base">
              <a:spcBef>
                <a:spcPts val="0"/>
              </a:spcBef>
              <a:buClr>
                <a:srgbClr val="404040"/>
              </a:buClr>
              <a:buFont typeface="Wingdings" panose="05000000000000000000" pitchFamily="2" charset="2"/>
              <a:buChar char="v"/>
              <a:defRPr/>
            </a:pPr>
            <a:r>
              <a:rPr lang="en-GB" sz="8000" b="1" dirty="0">
                <a:solidFill>
                  <a:schemeClr val="accent1">
                    <a:lumMod val="50000"/>
                  </a:schemeClr>
                </a:solidFill>
                <a:cs typeface="Arial" panose="020B0604020202020204" pitchFamily="34" charset="0"/>
              </a:rPr>
              <a:t>Certificate of Higher Education in Counselling Theory and </a:t>
            </a:r>
            <a:r>
              <a:rPr lang="en-GB" sz="8000" b="1" dirty="0">
                <a:solidFill>
                  <a:schemeClr val="accent1">
                    <a:lumMod val="50000"/>
                  </a:schemeClr>
                </a:solidFill>
                <a:cs typeface="Arial" panose="020B0604020202020204" pitchFamily="34" charset="0"/>
              </a:rPr>
              <a:t>Skills</a:t>
            </a:r>
          </a:p>
          <a:p>
            <a:pPr marL="0" indent="0" defTabSz="457200" fontAlgn="base">
              <a:spcBef>
                <a:spcPts val="0"/>
              </a:spcBef>
              <a:buClr>
                <a:srgbClr val="404040"/>
              </a:buClr>
              <a:buNone/>
              <a:defRPr/>
            </a:pPr>
            <a:r>
              <a:rPr lang="en-GB" sz="4800" b="1" dirty="0">
                <a:solidFill>
                  <a:schemeClr val="accent1">
                    <a:lumMod val="50000"/>
                  </a:schemeClr>
                </a:solidFill>
                <a:cs typeface="Arial" panose="020B0604020202020204" pitchFamily="34" charset="0"/>
              </a:rPr>
              <a:t>        (</a:t>
            </a:r>
            <a:r>
              <a:rPr lang="en-GB" sz="4800" b="1" dirty="0">
                <a:solidFill>
                  <a:schemeClr val="accent1">
                    <a:lumMod val="50000"/>
                  </a:schemeClr>
                </a:solidFill>
                <a:cs typeface="Arial" panose="020B0604020202020204" pitchFamily="34" charset="0"/>
              </a:rPr>
              <a:t>1 year full-time Programme – Level 4 – 120 credits)</a:t>
            </a:r>
          </a:p>
          <a:p>
            <a:pPr marL="0" indent="0" defTabSz="457200" fontAlgn="base">
              <a:spcBef>
                <a:spcPts val="0"/>
              </a:spcBef>
              <a:buClr>
                <a:srgbClr val="404040"/>
              </a:buClr>
              <a:buNone/>
              <a:defRPr/>
            </a:pPr>
            <a:endParaRPr lang="en-GB" sz="8000" b="1" dirty="0">
              <a:solidFill>
                <a:schemeClr val="accent1">
                  <a:lumMod val="50000"/>
                </a:schemeClr>
              </a:solidFill>
              <a:cs typeface="Arial" panose="020B0604020202020204" pitchFamily="34" charset="0"/>
            </a:endParaRPr>
          </a:p>
          <a:p>
            <a:pPr defTabSz="457200" fontAlgn="base">
              <a:spcBef>
                <a:spcPts val="0"/>
              </a:spcBef>
              <a:buClr>
                <a:srgbClr val="404040"/>
              </a:buClr>
              <a:buFont typeface="Wingdings" panose="05000000000000000000" pitchFamily="2" charset="2"/>
              <a:buChar char="v"/>
              <a:defRPr/>
            </a:pPr>
            <a:r>
              <a:rPr lang="en-GB" sz="8000" b="1" dirty="0">
                <a:solidFill>
                  <a:schemeClr val="accent1">
                    <a:lumMod val="50000"/>
                  </a:schemeClr>
                </a:solidFill>
                <a:cs typeface="Arial" panose="020B0604020202020204" pitchFamily="34" charset="0"/>
              </a:rPr>
              <a:t>Diploma of Higher Education in Counselling Theory and Skills</a:t>
            </a:r>
          </a:p>
          <a:p>
            <a:pPr marL="0" indent="0" defTabSz="457200" fontAlgn="base">
              <a:spcBef>
                <a:spcPts val="0"/>
              </a:spcBef>
              <a:buClr>
                <a:srgbClr val="404040"/>
              </a:buClr>
              <a:buNone/>
              <a:defRPr/>
            </a:pPr>
            <a:r>
              <a:rPr lang="en-GB" sz="5000" b="1" dirty="0">
                <a:solidFill>
                  <a:schemeClr val="accent1">
                    <a:lumMod val="50000"/>
                  </a:schemeClr>
                </a:solidFill>
                <a:cs typeface="Arial" panose="020B0604020202020204" pitchFamily="34" charset="0"/>
              </a:rPr>
              <a:t>       (</a:t>
            </a:r>
            <a:r>
              <a:rPr lang="en-GB" sz="5000" b="1" dirty="0">
                <a:solidFill>
                  <a:schemeClr val="accent1">
                    <a:lumMod val="50000"/>
                  </a:schemeClr>
                </a:solidFill>
                <a:cs typeface="Arial" panose="020B0604020202020204" pitchFamily="34" charset="0"/>
              </a:rPr>
              <a:t>2</a:t>
            </a:r>
            <a:r>
              <a:rPr lang="en-GB" sz="5000" b="1" dirty="0">
                <a:solidFill>
                  <a:schemeClr val="accent1">
                    <a:lumMod val="50000"/>
                  </a:schemeClr>
                </a:solidFill>
                <a:cs typeface="Arial" panose="020B0604020202020204" pitchFamily="34" charset="0"/>
              </a:rPr>
              <a:t> </a:t>
            </a:r>
            <a:r>
              <a:rPr lang="en-GB" sz="5000" b="1" dirty="0">
                <a:solidFill>
                  <a:schemeClr val="accent1">
                    <a:lumMod val="50000"/>
                  </a:schemeClr>
                </a:solidFill>
                <a:cs typeface="Arial" panose="020B0604020202020204" pitchFamily="34" charset="0"/>
              </a:rPr>
              <a:t>year </a:t>
            </a:r>
            <a:r>
              <a:rPr lang="en-GB" sz="5000" b="1" dirty="0">
                <a:solidFill>
                  <a:schemeClr val="accent1">
                    <a:lumMod val="50000"/>
                  </a:schemeClr>
                </a:solidFill>
                <a:cs typeface="Arial" panose="020B0604020202020204" pitchFamily="34" charset="0"/>
              </a:rPr>
              <a:t>full-time Programme </a:t>
            </a:r>
            <a:r>
              <a:rPr lang="en-GB" sz="5000" b="1" dirty="0">
                <a:solidFill>
                  <a:schemeClr val="accent1">
                    <a:lumMod val="50000"/>
                  </a:schemeClr>
                </a:solidFill>
                <a:cs typeface="Arial" panose="020B0604020202020204" pitchFamily="34" charset="0"/>
              </a:rPr>
              <a:t>– Level </a:t>
            </a:r>
            <a:r>
              <a:rPr lang="en-GB" sz="5000" b="1" dirty="0">
                <a:solidFill>
                  <a:schemeClr val="accent1">
                    <a:lumMod val="50000"/>
                  </a:schemeClr>
                </a:solidFill>
                <a:cs typeface="Arial" panose="020B0604020202020204" pitchFamily="34" charset="0"/>
              </a:rPr>
              <a:t>5 </a:t>
            </a:r>
            <a:r>
              <a:rPr lang="en-GB" sz="5000" b="1" dirty="0">
                <a:solidFill>
                  <a:schemeClr val="accent1">
                    <a:lumMod val="50000"/>
                  </a:schemeClr>
                </a:solidFill>
                <a:cs typeface="Arial" panose="020B0604020202020204" pitchFamily="34" charset="0"/>
              </a:rPr>
              <a:t>– </a:t>
            </a:r>
            <a:r>
              <a:rPr lang="en-GB" sz="5000" b="1" dirty="0">
                <a:solidFill>
                  <a:schemeClr val="accent1">
                    <a:lumMod val="50000"/>
                  </a:schemeClr>
                </a:solidFill>
                <a:cs typeface="Arial" panose="020B0604020202020204" pitchFamily="34" charset="0"/>
              </a:rPr>
              <a:t>240 </a:t>
            </a:r>
            <a:r>
              <a:rPr lang="en-GB" sz="5000" b="1" dirty="0">
                <a:solidFill>
                  <a:schemeClr val="accent1">
                    <a:lumMod val="50000"/>
                  </a:schemeClr>
                </a:solidFill>
                <a:cs typeface="Arial" panose="020B0604020202020204" pitchFamily="34" charset="0"/>
              </a:rPr>
              <a:t>credits</a:t>
            </a:r>
            <a:r>
              <a:rPr lang="en-GB" sz="5000" b="1" dirty="0">
                <a:solidFill>
                  <a:schemeClr val="accent1">
                    <a:lumMod val="50000"/>
                  </a:schemeClr>
                </a:solidFill>
                <a:cs typeface="Arial" panose="020B0604020202020204" pitchFamily="34" charset="0"/>
              </a:rPr>
              <a:t>)</a:t>
            </a:r>
          </a:p>
          <a:p>
            <a:pPr marL="0" indent="0" defTabSz="457200" fontAlgn="base">
              <a:spcBef>
                <a:spcPts val="0"/>
              </a:spcBef>
              <a:buClr>
                <a:srgbClr val="404040"/>
              </a:buClr>
              <a:buNone/>
              <a:defRPr/>
            </a:pPr>
            <a:endParaRPr lang="en-GB" sz="5000" b="1" dirty="0">
              <a:solidFill>
                <a:schemeClr val="accent1">
                  <a:lumMod val="50000"/>
                </a:schemeClr>
              </a:solidFill>
              <a:cs typeface="Arial" panose="020B0604020202020204" pitchFamily="34" charset="0"/>
            </a:endParaRPr>
          </a:p>
          <a:p>
            <a:pPr defTabSz="457200" fontAlgn="base">
              <a:spcBef>
                <a:spcPts val="0"/>
              </a:spcBef>
              <a:buClr>
                <a:srgbClr val="404040"/>
              </a:buClr>
              <a:buFont typeface="Wingdings" panose="05000000000000000000" pitchFamily="2" charset="2"/>
              <a:buChar char="v"/>
              <a:defRPr/>
            </a:pPr>
            <a:r>
              <a:rPr lang="en-GB" sz="8800" b="1" dirty="0">
                <a:solidFill>
                  <a:schemeClr val="accent1">
                    <a:lumMod val="50000"/>
                  </a:schemeClr>
                </a:solidFill>
                <a:cs typeface="Arial" panose="020B0604020202020204" pitchFamily="34" charset="0"/>
              </a:rPr>
              <a:t>BA (Hons) Humanistic Counselling Practice</a:t>
            </a:r>
            <a:endParaRPr lang="en-GB" sz="10000" b="1" dirty="0">
              <a:solidFill>
                <a:schemeClr val="accent1">
                  <a:lumMod val="50000"/>
                </a:schemeClr>
              </a:solidFill>
              <a:cs typeface="Arial" panose="020B0604020202020204" pitchFamily="34" charset="0"/>
            </a:endParaRPr>
          </a:p>
          <a:p>
            <a:pPr marL="0" indent="0" defTabSz="457200" fontAlgn="base">
              <a:spcBef>
                <a:spcPts val="0"/>
              </a:spcBef>
              <a:buClr>
                <a:srgbClr val="404040"/>
              </a:buClr>
              <a:buNone/>
              <a:defRPr/>
            </a:pPr>
            <a:r>
              <a:rPr lang="en-GB" sz="8800" b="1" dirty="0">
                <a:solidFill>
                  <a:schemeClr val="accent1">
                    <a:lumMod val="50000"/>
                  </a:schemeClr>
                </a:solidFill>
                <a:cs typeface="Arial" panose="020B0604020202020204" pitchFamily="34" charset="0"/>
              </a:rPr>
              <a:t>     </a:t>
            </a:r>
            <a:r>
              <a:rPr lang="en-GB" sz="5400" b="1" dirty="0">
                <a:solidFill>
                  <a:schemeClr val="accent1">
                    <a:lumMod val="50000"/>
                  </a:schemeClr>
                </a:solidFill>
                <a:cs typeface="Arial" panose="020B0604020202020204" pitchFamily="34" charset="0"/>
              </a:rPr>
              <a:t>(3 years full-time Single Honours: 360 credits</a:t>
            </a:r>
            <a:r>
              <a:rPr lang="en-GB" sz="5400" b="1" dirty="0">
                <a:solidFill>
                  <a:schemeClr val="accent1">
                    <a:lumMod val="50000"/>
                  </a:schemeClr>
                </a:solidFill>
                <a:cs typeface="Arial" panose="020B0604020202020204" pitchFamily="34" charset="0"/>
              </a:rPr>
              <a:t>)</a:t>
            </a:r>
            <a:endParaRPr lang="en-GB" sz="5000" b="1" dirty="0">
              <a:solidFill>
                <a:schemeClr val="accent1">
                  <a:lumMod val="50000"/>
                </a:schemeClr>
              </a:solidFill>
              <a:cs typeface="Arial" panose="020B0604020202020204" pitchFamily="34" charset="0"/>
            </a:endParaRPr>
          </a:p>
          <a:p>
            <a:pPr marL="0" indent="0" defTabSz="457200" fontAlgn="base">
              <a:spcBef>
                <a:spcPts val="0"/>
              </a:spcBef>
              <a:buClr>
                <a:srgbClr val="404040"/>
              </a:buClr>
              <a:buNone/>
              <a:defRPr/>
            </a:pPr>
            <a:endParaRPr lang="en-GB" sz="5000" b="1" dirty="0">
              <a:solidFill>
                <a:schemeClr val="accent1">
                  <a:lumMod val="50000"/>
                </a:schemeClr>
              </a:solidFill>
              <a:cs typeface="Arial" panose="020B0604020202020204" pitchFamily="34" charset="0"/>
            </a:endParaRPr>
          </a:p>
          <a:p>
            <a:pPr marL="0" indent="0" defTabSz="457200" fontAlgn="base">
              <a:spcBef>
                <a:spcPts val="0"/>
              </a:spcBef>
              <a:buClr>
                <a:srgbClr val="404040"/>
              </a:buClr>
              <a:buNone/>
              <a:defRPr/>
            </a:pPr>
            <a:endParaRPr lang="en-GB" sz="5000" b="1" dirty="0">
              <a:solidFill>
                <a:schemeClr val="accent1">
                  <a:lumMod val="50000"/>
                </a:schemeClr>
              </a:solidFill>
              <a:cs typeface="Arial" panose="020B0604020202020204" pitchFamily="34" charset="0"/>
            </a:endParaRPr>
          </a:p>
          <a:p>
            <a:pPr defTabSz="457200" fontAlgn="base">
              <a:spcBef>
                <a:spcPts val="0"/>
              </a:spcBef>
              <a:buClr>
                <a:srgbClr val="404040"/>
              </a:buClr>
              <a:buFont typeface="Wingdings" panose="05000000000000000000" pitchFamily="2" charset="2"/>
              <a:buChar char="v"/>
              <a:defRPr/>
            </a:pPr>
            <a:r>
              <a:rPr lang="en-GB" sz="8000" b="1" dirty="0">
                <a:solidFill>
                  <a:schemeClr val="accent1">
                    <a:lumMod val="50000"/>
                  </a:schemeClr>
                </a:solidFill>
                <a:cs typeface="Arial" panose="020B0604020202020204" pitchFamily="34" charset="0"/>
              </a:rPr>
              <a:t>MArts: Humanistic Counselling Practice</a:t>
            </a:r>
          </a:p>
          <a:p>
            <a:pPr marL="0" indent="0" defTabSz="457200" fontAlgn="base">
              <a:spcBef>
                <a:spcPts val="0"/>
              </a:spcBef>
              <a:buClr>
                <a:srgbClr val="404040"/>
              </a:buClr>
              <a:buNone/>
              <a:defRPr/>
            </a:pPr>
            <a:r>
              <a:rPr lang="en-GB" sz="5000" b="1" dirty="0">
                <a:solidFill>
                  <a:schemeClr val="accent1">
                    <a:lumMod val="50000"/>
                  </a:schemeClr>
                </a:solidFill>
                <a:cs typeface="Arial" panose="020B0604020202020204" pitchFamily="34" charset="0"/>
              </a:rPr>
              <a:t>        (4 years full-time 480 credits)</a:t>
            </a:r>
          </a:p>
          <a:p>
            <a:pPr marL="0" indent="0" defTabSz="457200" fontAlgn="base">
              <a:spcBef>
                <a:spcPts val="0"/>
              </a:spcBef>
              <a:buClr>
                <a:srgbClr val="404040"/>
              </a:buClr>
              <a:buNone/>
              <a:defRPr/>
            </a:pPr>
            <a:endParaRPr lang="en-GB" sz="5000" b="1" dirty="0">
              <a:solidFill>
                <a:schemeClr val="accent1">
                  <a:lumMod val="50000"/>
                </a:schemeClr>
              </a:solidFill>
              <a:cs typeface="Arial" panose="020B0604020202020204" pitchFamily="34" charset="0"/>
            </a:endParaRPr>
          </a:p>
          <a:p>
            <a:pPr marL="0" indent="0" defTabSz="457200" fontAlgn="base">
              <a:spcBef>
                <a:spcPts val="0"/>
              </a:spcBef>
              <a:buClr>
                <a:srgbClr val="404040"/>
              </a:buClr>
              <a:buNone/>
              <a:defRPr/>
            </a:pPr>
            <a:endParaRPr lang="en-GB" sz="5000" b="1" dirty="0">
              <a:solidFill>
                <a:schemeClr val="accent1">
                  <a:lumMod val="50000"/>
                </a:schemeClr>
              </a:solidFill>
              <a:cs typeface="Arial" panose="020B0604020202020204" pitchFamily="34" charset="0"/>
            </a:endParaRPr>
          </a:p>
          <a:p>
            <a:pPr marL="0" indent="0" defTabSz="457200" fontAlgn="base">
              <a:spcBef>
                <a:spcPts val="0"/>
              </a:spcBef>
              <a:buClr>
                <a:srgbClr val="404040"/>
              </a:buClr>
              <a:buNone/>
              <a:defRPr/>
            </a:pPr>
            <a:endParaRPr lang="en-GB" sz="5000" b="1" dirty="0">
              <a:solidFill>
                <a:schemeClr val="accent1">
                  <a:lumMod val="50000"/>
                </a:schemeClr>
              </a:solidFill>
              <a:cs typeface="Arial" panose="020B0604020202020204" pitchFamily="34" charset="0"/>
            </a:endParaRPr>
          </a:p>
          <a:p>
            <a:pPr marL="0" indent="0" defTabSz="457200" fontAlgn="base">
              <a:spcBef>
                <a:spcPts val="0"/>
              </a:spcBef>
              <a:buClr>
                <a:srgbClr val="404040"/>
              </a:buClr>
              <a:buNone/>
              <a:defRPr/>
            </a:pPr>
            <a:endParaRPr lang="en-GB" sz="5000" b="1" dirty="0">
              <a:solidFill>
                <a:schemeClr val="tx2">
                  <a:lumMod val="50000"/>
                </a:schemeClr>
              </a:solidFill>
              <a:cs typeface="Arial" panose="020B0604020202020204" pitchFamily="34" charset="0"/>
            </a:endParaRPr>
          </a:p>
          <a:p>
            <a:pPr defTabSz="457200" fontAlgn="base">
              <a:spcBef>
                <a:spcPts val="0"/>
              </a:spcBef>
              <a:buClr>
                <a:srgbClr val="404040"/>
              </a:buClr>
              <a:buFont typeface="Wingdings" panose="05000000000000000000" pitchFamily="2" charset="2"/>
              <a:buChar char="v"/>
              <a:defRPr/>
            </a:pPr>
            <a:endParaRPr lang="en-GB" sz="5000" b="1" dirty="0">
              <a:solidFill>
                <a:schemeClr val="tx2">
                  <a:lumMod val="50000"/>
                </a:schemeClr>
              </a:solidFill>
              <a:cs typeface="Arial" panose="020B0604020202020204" pitchFamily="34" charset="0"/>
            </a:endParaRPr>
          </a:p>
          <a:p>
            <a:pPr defTabSz="457200" fontAlgn="base">
              <a:spcBef>
                <a:spcPts val="0"/>
              </a:spcBef>
              <a:buClr>
                <a:srgbClr val="404040"/>
              </a:buClr>
              <a:buFont typeface="Wingdings" panose="05000000000000000000" pitchFamily="2" charset="2"/>
              <a:buChar char="v"/>
              <a:defRPr/>
            </a:pPr>
            <a:endParaRPr lang="en-GB" sz="5000" b="1" dirty="0">
              <a:solidFill>
                <a:schemeClr val="tx2">
                  <a:lumMod val="50000"/>
                </a:schemeClr>
              </a:solidFill>
              <a:cs typeface="Arial" panose="020B0604020202020204" pitchFamily="34" charset="0"/>
            </a:endParaRPr>
          </a:p>
          <a:p>
            <a:pPr defTabSz="457200" fontAlgn="base">
              <a:spcBef>
                <a:spcPts val="0"/>
              </a:spcBef>
              <a:buClr>
                <a:srgbClr val="404040"/>
              </a:buClr>
              <a:buFont typeface="Wingdings" panose="05000000000000000000" pitchFamily="2" charset="2"/>
              <a:buChar char="v"/>
              <a:defRPr/>
            </a:pPr>
            <a:endParaRPr lang="en-GB" sz="2300" b="1" dirty="0">
              <a:solidFill>
                <a:schemeClr val="tx2">
                  <a:lumMod val="50000"/>
                </a:schemeClr>
              </a:solidFill>
            </a:endParaRPr>
          </a:p>
          <a:p>
            <a:pPr marL="0" indent="0" defTabSz="457200" fontAlgn="base">
              <a:spcBef>
                <a:spcPts val="0"/>
              </a:spcBef>
              <a:buClr>
                <a:srgbClr val="404040"/>
              </a:buClr>
              <a:buNone/>
              <a:defRPr/>
            </a:pPr>
            <a:r>
              <a:rPr lang="en-GB" sz="2300" b="1" dirty="0">
                <a:solidFill>
                  <a:schemeClr val="tx2">
                    <a:lumMod val="50000"/>
                  </a:schemeClr>
                </a:solidFill>
              </a:rPr>
              <a:t>     </a:t>
            </a:r>
          </a:p>
        </p:txBody>
      </p:sp>
    </p:spTree>
    <p:extLst>
      <p:ext uri="{BB962C8B-B14F-4D97-AF65-F5344CB8AC3E}">
        <p14:creationId xmlns:p14="http://schemas.microsoft.com/office/powerpoint/2010/main" val="16046873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26E6BE-7E8D-4F32-BEBF-3A3D493155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25868" y="3121781"/>
            <a:ext cx="4936496" cy="1786050"/>
          </a:xfrm>
        </p:spPr>
        <p:txBody>
          <a:bodyPr vert="horz" lIns="91416" tIns="45708" rIns="91416" bIns="45708" rtlCol="0" anchor="t">
            <a:normAutofit/>
          </a:bodyPr>
          <a:lstStyle/>
          <a:p>
            <a:r>
              <a:rPr lang="en-US" kern="1200" dirty="0" smtClean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   </a:t>
            </a:r>
            <a:r>
              <a:rPr lang="en-US" kern="1200" dirty="0" smtClean="0">
                <a:solidFill>
                  <a:schemeClr val="accent1">
                    <a:lumMod val="50000"/>
                  </a:schemeClr>
                </a:solidFill>
                <a:latin typeface="+mj-lt"/>
                <a:ea typeface="+mj-ea"/>
                <a:cs typeface="+mj-cs"/>
              </a:rPr>
              <a:t>Any </a:t>
            </a:r>
            <a:r>
              <a:rPr lang="en-US" kern="1200" dirty="0">
                <a:solidFill>
                  <a:schemeClr val="accent1">
                    <a:lumMod val="50000"/>
                  </a:schemeClr>
                </a:solidFill>
                <a:latin typeface="+mj-lt"/>
                <a:ea typeface="+mj-ea"/>
                <a:cs typeface="+mj-cs"/>
              </a:rPr>
              <a:t>questions?</a:t>
            </a:r>
          </a:p>
        </p:txBody>
      </p:sp>
      <p:pic>
        <p:nvPicPr>
          <p:cNvPr id="1026" name="Picture 2" descr="Image result for images of questions and answers">
            <a:extLst>
              <a:ext uri="{FF2B5EF4-FFF2-40B4-BE49-F238E27FC236}">
                <a16:creationId xmlns:a16="http://schemas.microsoft.com/office/drawing/2014/main" id="{05A85CC3-667B-4C2D-9694-68EA3F965754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377679" y="1260005"/>
            <a:ext cx="5016011" cy="4330228"/>
          </a:xfrm>
          <a:prstGeom prst="rect">
            <a:avLst/>
          </a:prstGeom>
          <a:noFill/>
          <a:ln w="9525"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815920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Person-Centred Theory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Exercise 1</a:t>
            </a:r>
          </a:p>
          <a:p>
            <a:endParaRPr lang="en-GB" dirty="0"/>
          </a:p>
          <a:p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604615" y="2223079"/>
            <a:ext cx="5078042" cy="42401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793968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1330" y="98706"/>
            <a:ext cx="10878687" cy="6476340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>
                <a:solidFill>
                  <a:schemeClr val="bg1"/>
                </a:solidFill>
              </a:rPr>
              <a:t>The </a:t>
            </a:r>
            <a:r>
              <a:rPr lang="en-GB" b="1" dirty="0">
                <a:solidFill>
                  <a:schemeClr val="bg1"/>
                </a:solidFill>
              </a:rPr>
              <a:t>A</a:t>
            </a:r>
            <a:r>
              <a:rPr lang="en-GB" b="1" dirty="0" smtClean="0">
                <a:solidFill>
                  <a:schemeClr val="bg1"/>
                </a:solidFill>
              </a:rPr>
              <a:t>ctualizing Tendency</a:t>
            </a:r>
            <a:endParaRPr lang="en-GB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428940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/>
          <p:cNvPicPr>
            <a:picLocks noGrp="1" noChangeAspect="1"/>
          </p:cNvPicPr>
          <p:nvPr>
            <p:ph idx="4294967295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79826" y="1290316"/>
            <a:ext cx="9378095" cy="4485107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23751668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490178-6E89-4675-B9D6-6B90416C9AA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dirty="0"/>
              <a:t>Reading for next week</a:t>
            </a:r>
            <a:r>
              <a:rPr lang="en-GB" dirty="0" smtClean="0"/>
              <a:t>: </a:t>
            </a:r>
            <a:endParaRPr lang="en-GB" dirty="0"/>
          </a:p>
        </p:txBody>
      </p:sp>
      <p:sp>
        <p:nvSpPr>
          <p:cNvPr id="50179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err="1"/>
              <a:t>Markin</a:t>
            </a:r>
            <a:r>
              <a:rPr lang="en-GB" dirty="0"/>
              <a:t>, R. D. (2014) ‘Toward a common identity for relationally oriented clinicians: A place to hang one’s hat’, </a:t>
            </a:r>
            <a:r>
              <a:rPr lang="en-GB" i="1" dirty="0"/>
              <a:t>Psychotherapy</a:t>
            </a:r>
            <a:r>
              <a:rPr lang="en-GB" dirty="0"/>
              <a:t>. (Therapeutic Relationship), 51(3), pp. 327–333. </a:t>
            </a:r>
            <a:r>
              <a:rPr lang="en-GB" dirty="0" err="1"/>
              <a:t>doi</a:t>
            </a:r>
            <a:r>
              <a:rPr lang="en-GB" dirty="0"/>
              <a:t>: 10.1037/a0037093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https://myusabuse.com/care-and-treatment/mental-health/working-process-dimension-relational-therapies</a:t>
            </a: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50180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90950" y="4868863"/>
            <a:ext cx="4081462" cy="11096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832260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Any Questions?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985013" y="1808679"/>
            <a:ext cx="4218798" cy="349940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479689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erenity 16x9">
  <a:themeElements>
    <a:clrScheme name="Serenity_16x9">
      <a:dk1>
        <a:srgbClr val="164B4F"/>
      </a:dk1>
      <a:lt1>
        <a:sysClr val="window" lastClr="FFFFFF"/>
      </a:lt1>
      <a:dk2>
        <a:srgbClr val="000000"/>
      </a:dk2>
      <a:lt2>
        <a:srgbClr val="C5E5EC"/>
      </a:lt2>
      <a:accent1>
        <a:srgbClr val="1B91A1"/>
      </a:accent1>
      <a:accent2>
        <a:srgbClr val="46AC6F"/>
      </a:accent2>
      <a:accent3>
        <a:srgbClr val="37AFD5"/>
      </a:accent3>
      <a:accent4>
        <a:srgbClr val="6786A9"/>
      </a:accent4>
      <a:accent5>
        <a:srgbClr val="90A693"/>
      </a:accent5>
      <a:accent6>
        <a:srgbClr val="389066"/>
      </a:accent6>
      <a:hlink>
        <a:srgbClr val="27A99A"/>
      </a:hlink>
      <a:folHlink>
        <a:srgbClr val="94AE9D"/>
      </a:folHlink>
    </a:clrScheme>
    <a:fontScheme name="Euphemia">
      <a:majorFont>
        <a:latin typeface="Euphemia"/>
        <a:ea typeface=""/>
        <a:cs typeface=""/>
      </a:majorFont>
      <a:minorFont>
        <a:latin typeface="Euphemia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/>
      <a:bodyPr rtlCol="0" anchor="ctr"/>
      <a:lstStyle>
        <a:defPPr algn="ctr">
          <a:defRPr sz="2400"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 w="12700"/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none" rtlCol="0">
        <a:spAutoFit/>
      </a:bodyPr>
      <a:lstStyle>
        <a:defPPr>
          <a:lnSpc>
            <a:spcPct val="90000"/>
          </a:lnSpc>
          <a:defRPr/>
        </a:defPPr>
      </a:lstStyle>
    </a:txDef>
  </a:objectDefaults>
  <a:extraClrSchemeLst/>
  <a:extLst>
    <a:ext uri="{05A4C25C-085E-4340-85A3-A5531E510DB2}">
      <thm15:themeFamily xmlns:thm15="http://schemas.microsoft.com/office/thememl/2012/main" name="TF02801109.potx" id="{B47C65E8-9F73-4C4F-A3C2-84725F71438E}" vid="{CFC30A9F-F7E5-41F4-B6B7-D2E5B79E3BFB}"/>
    </a:ext>
  </a:extLst>
</a:theme>
</file>

<file path=ppt/theme/theme2.xml><?xml version="1.0" encoding="utf-8"?>
<a:theme xmlns:a="http://schemas.openxmlformats.org/drawingml/2006/main" name="Office Theme">
  <a:themeElements>
    <a:clrScheme name="Serenity">
      <a:dk1>
        <a:srgbClr val="164B4F"/>
      </a:dk1>
      <a:lt1>
        <a:sysClr val="window" lastClr="FFFFFF"/>
      </a:lt1>
      <a:dk2>
        <a:srgbClr val="000000"/>
      </a:dk2>
      <a:lt2>
        <a:srgbClr val="C5E5EC"/>
      </a:lt2>
      <a:accent1>
        <a:srgbClr val="1B91A1"/>
      </a:accent1>
      <a:accent2>
        <a:srgbClr val="46AC6F"/>
      </a:accent2>
      <a:accent3>
        <a:srgbClr val="37AFD5"/>
      </a:accent3>
      <a:accent4>
        <a:srgbClr val="6786A9"/>
      </a:accent4>
      <a:accent5>
        <a:srgbClr val="90A693"/>
      </a:accent5>
      <a:accent6>
        <a:srgbClr val="389066"/>
      </a:accent6>
      <a:hlink>
        <a:srgbClr val="27A99A"/>
      </a:hlink>
      <a:folHlink>
        <a:srgbClr val="94AE9D"/>
      </a:folHlink>
    </a:clrScheme>
    <a:fontScheme name="Euphemia">
      <a:majorFont>
        <a:latin typeface="Euphemia"/>
        <a:ea typeface=""/>
        <a:cs typeface=""/>
      </a:majorFont>
      <a:minorFont>
        <a:latin typeface="Euphemia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Serenity">
      <a:dk1>
        <a:srgbClr val="164B4F"/>
      </a:dk1>
      <a:lt1>
        <a:sysClr val="window" lastClr="FFFFFF"/>
      </a:lt1>
      <a:dk2>
        <a:srgbClr val="000000"/>
      </a:dk2>
      <a:lt2>
        <a:srgbClr val="C5E5EC"/>
      </a:lt2>
      <a:accent1>
        <a:srgbClr val="1B91A1"/>
      </a:accent1>
      <a:accent2>
        <a:srgbClr val="46AC6F"/>
      </a:accent2>
      <a:accent3>
        <a:srgbClr val="37AFD5"/>
      </a:accent3>
      <a:accent4>
        <a:srgbClr val="6786A9"/>
      </a:accent4>
      <a:accent5>
        <a:srgbClr val="90A693"/>
      </a:accent5>
      <a:accent6>
        <a:srgbClr val="389066"/>
      </a:accent6>
      <a:hlink>
        <a:srgbClr val="27A99A"/>
      </a:hlink>
      <a:folHlink>
        <a:srgbClr val="94AE9D"/>
      </a:folHlink>
    </a:clrScheme>
    <a:fontScheme name="Euphemia">
      <a:majorFont>
        <a:latin typeface="Euphemia"/>
        <a:ea typeface=""/>
        <a:cs typeface=""/>
      </a:majorFont>
      <a:minorFont>
        <a:latin typeface="Euphemia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TemplateFile" ma:contentTypeID="0x0101006EDDDB5EE6D98C44930B742096920B300400F5B6D36B3EF94B4E9A635CDF2A18F5B8" ma:contentTypeVersion="72" ma:contentTypeDescription="Create a new document." ma:contentTypeScope="" ma:versionID="a23e56308344d904b51738559c3d67c9">
  <xsd:schema xmlns:xsd="http://www.w3.org/2001/XMLSchema" xmlns:xs="http://www.w3.org/2001/XMLSchema" xmlns:p="http://schemas.microsoft.com/office/2006/metadata/properties" xmlns:ns2="4873beb7-5857-4685-be1f-d57550cc96cc" targetNamespace="http://schemas.microsoft.com/office/2006/metadata/properties" ma:root="true" ma:fieldsID="cd0908cc4600e77bf5da051303e00c8d" ns2:_="">
    <xsd:import namespace="4873beb7-5857-4685-be1f-d57550cc96cc"/>
    <xsd:element name="properties">
      <xsd:complexType>
        <xsd:sequence>
          <xsd:element name="documentManagement">
            <xsd:complexType>
              <xsd:all>
                <xsd:element ref="ns2:AcquiredFrom" minOccurs="0"/>
                <xsd:element ref="ns2:UACurrentWords" minOccurs="0"/>
                <xsd:element ref="ns2:TPApplication" minOccurs="0"/>
                <xsd:element ref="ns2:ApprovalLog" minOccurs="0"/>
                <xsd:element ref="ns2:ApprovalStatus" minOccurs="0"/>
                <xsd:element ref="ns2:AssetStart" minOccurs="0"/>
                <xsd:element ref="ns2:AssetExpire" minOccurs="0"/>
                <xsd:element ref="ns2:AssetId" minOccurs="0"/>
                <xsd:element ref="ns2:IsSearchable" minOccurs="0"/>
                <xsd:element ref="ns2:AssetType" minOccurs="0"/>
                <xsd:element ref="ns2:APAuthor" minOccurs="0"/>
                <xsd:element ref="ns2:AverageRating" minOccurs="0"/>
                <xsd:element ref="ns2:BlockPublish" minOccurs="0"/>
                <xsd:element ref="ns2:BugNumber" minOccurs="0"/>
                <xsd:element ref="ns2:CampaignTagsTaxHTField0" minOccurs="0"/>
                <xsd:element ref="ns2:TPClientViewer" minOccurs="0"/>
                <xsd:element ref="ns2:ClipArtFilename" minOccurs="0"/>
                <xsd:element ref="ns2:TPCommandLine" minOccurs="0"/>
                <xsd:element ref="ns2:TPComponent" minOccurs="0"/>
                <xsd:element ref="ns2:ContentItem" minOccurs="0"/>
                <xsd:element ref="ns2:CrawlForDependencies" minOccurs="0"/>
                <xsd:element ref="ns2:CSXHash" minOccurs="0"/>
                <xsd:element ref="ns2:CSXSubmissionMarket" minOccurs="0"/>
                <xsd:element ref="ns2:CSXUpdate" minOccurs="0"/>
                <xsd:element ref="ns2:IntlLangReviewDate" minOccurs="0"/>
                <xsd:element ref="ns2:IsDeleted" minOccurs="0"/>
                <xsd:element ref="ns2:APDescription" minOccurs="0"/>
                <xsd:element ref="ns2:DirectSourceMarket" minOccurs="0"/>
                <xsd:element ref="ns2:Downloads" minOccurs="0"/>
                <xsd:element ref="ns2:DSATActionTaken" minOccurs="0"/>
                <xsd:element ref="ns2:APEditor" minOccurs="0"/>
                <xsd:element ref="ns2:EditorialStatus" minOccurs="0"/>
                <xsd:element ref="ns2:EditorialTags" minOccurs="0"/>
                <xsd:element ref="ns2:TPExecutable" minOccurs="0"/>
                <xsd:element ref="ns2:FeatureTagsTaxHTField0" minOccurs="0"/>
                <xsd:element ref="ns2:TPFriendlyName" minOccurs="0"/>
                <xsd:element ref="ns2:FriendlyTitle" minOccurs="0"/>
                <xsd:element ref="ns2:PrimaryImageGen" minOccurs="0"/>
                <xsd:element ref="ns2:HandoffToMSDN" minOccurs="0"/>
                <xsd:element ref="ns2:InProjectListLookup" minOccurs="0"/>
                <xsd:element ref="ns2:TPInstallLocation" minOccurs="0"/>
                <xsd:element ref="ns2:InternalTagsTaxHTField0" minOccurs="0"/>
                <xsd:element ref="ns2:IntlLangReview" minOccurs="0"/>
                <xsd:element ref="ns2:IntlLangReviewer" minOccurs="0"/>
                <xsd:element ref="ns2:MarketSpecific" minOccurs="0"/>
                <xsd:element ref="ns2:LastCompleteVersionLookup" minOccurs="0"/>
                <xsd:element ref="ns2:LastHandOff" minOccurs="0"/>
                <xsd:element ref="ns2:LastModifiedDateTime" minOccurs="0"/>
                <xsd:element ref="ns2:LastPreviewErrorLookup" minOccurs="0"/>
                <xsd:element ref="ns2:LastPreviewResultLookup" minOccurs="0"/>
                <xsd:element ref="ns2:LastPreviewAttemptDateLookup" minOccurs="0"/>
                <xsd:element ref="ns2:LastPreviewedByLookup" minOccurs="0"/>
                <xsd:element ref="ns2:LastPreviewTimeLookup" minOccurs="0"/>
                <xsd:element ref="ns2:LastPreviewVersionLookup" minOccurs="0"/>
                <xsd:element ref="ns2:LastPublishErrorLookup" minOccurs="0"/>
                <xsd:element ref="ns2:LastPublishResultLookup" minOccurs="0"/>
                <xsd:element ref="ns2:LastPublishAttemptDateLookup" minOccurs="0"/>
                <xsd:element ref="ns2:LastPublishedByLookup" minOccurs="0"/>
                <xsd:element ref="ns2:LastPublishTimeLookup" minOccurs="0"/>
                <xsd:element ref="ns2:LastPublishVersionLookup" minOccurs="0"/>
                <xsd:element ref="ns2:TPLaunchHelpLinkType" minOccurs="0"/>
                <xsd:element ref="ns2:LegacyData" minOccurs="0"/>
                <xsd:element ref="ns2:TPLaunchHelpLink" minOccurs="0"/>
                <xsd:element ref="ns2:LocComments" minOccurs="0"/>
                <xsd:element ref="ns2:LocLastLocAttemptVersionLookup" minOccurs="0"/>
                <xsd:element ref="ns2:LocLastLocAttemptVersionTypeLookup" minOccurs="0"/>
                <xsd:element ref="ns2:LocManualTestRequired" minOccurs="0"/>
                <xsd:element ref="ns2:LocMarketGroupTiers2" minOccurs="0"/>
                <xsd:element ref="ns2:LocNewPublishedVersionLookup" minOccurs="0"/>
                <xsd:element ref="ns2:LocOverallHandbackStatusLookup" minOccurs="0"/>
                <xsd:element ref="ns2:LocOverallLocStatusLookup" minOccurs="0"/>
                <xsd:element ref="ns2:LocOverallPreviewStatusLookup" minOccurs="0"/>
                <xsd:element ref="ns2:LocOverallPublishStatusLookup" minOccurs="0"/>
                <xsd:element ref="ns2:IntlLocPriority" minOccurs="0"/>
                <xsd:element ref="ns2:LocProcessedForHandoffsLookup" minOccurs="0"/>
                <xsd:element ref="ns2:LocProcessedForMarketsLookup" minOccurs="0"/>
                <xsd:element ref="ns2:LocPublishedDependentAssetsLookup" minOccurs="0"/>
                <xsd:element ref="ns2:LocPublishedLinkedAssetsLookup" minOccurs="0"/>
                <xsd:element ref="ns2:LocRecommendedHandoff" minOccurs="0"/>
                <xsd:element ref="ns2:LocalizationTagsTaxHTField0" minOccurs="0"/>
                <xsd:element ref="ns2:MachineTranslated" minOccurs="0"/>
                <xsd:element ref="ns2:Manager" minOccurs="0"/>
                <xsd:element ref="ns2:Markets" minOccurs="0"/>
                <xsd:element ref="ns2:Milestone" minOccurs="0"/>
                <xsd:element ref="ns2:TPNamespace" minOccurs="0"/>
                <xsd:element ref="ns2:NumericId" minOccurs="0"/>
                <xsd:element ref="ns2:NumOfRatingsLookup" minOccurs="0"/>
                <xsd:element ref="ns2:OOCacheId" minOccurs="0"/>
                <xsd:element ref="ns2:OpenTemplate" minOccurs="0"/>
                <xsd:element ref="ns2:OriginAsset" minOccurs="0"/>
                <xsd:element ref="ns2:OriginalRelease" minOccurs="0"/>
                <xsd:element ref="ns2:OriginalSourceMarket" minOccurs="0"/>
                <xsd:element ref="ns2:OutputCachingOn" minOccurs="0"/>
                <xsd:element ref="ns2:ParentAssetId" minOccurs="0"/>
                <xsd:element ref="ns2:PlannedPubDate" minOccurs="0"/>
                <xsd:element ref="ns2:PolicheckWords" minOccurs="0"/>
                <xsd:element ref="ns2:BusinessGroup" minOccurs="0"/>
                <xsd:element ref="ns2:UAProjectedTotalWords" minOccurs="0"/>
                <xsd:element ref="ns2:Provider" minOccurs="0"/>
                <xsd:element ref="ns2:Providers" minOccurs="0"/>
                <xsd:element ref="ns2:PublishStatusLookup" minOccurs="0"/>
                <xsd:element ref="ns2:PublishTargets" minOccurs="0"/>
                <xsd:element ref="ns2:RecommendationsModifier" minOccurs="0"/>
                <xsd:element ref="ns2:ArtSampleDocs" minOccurs="0"/>
                <xsd:element ref="ns2:ScenarioTagsTaxHTField0" minOccurs="0"/>
                <xsd:element ref="ns2:ShowIn" minOccurs="0"/>
                <xsd:element ref="ns2:SourceTitle" minOccurs="0"/>
                <xsd:element ref="ns2:CSXSubmissionDate" minOccurs="0"/>
                <xsd:element ref="ns2:SubmitterId" minOccurs="0"/>
                <xsd:element ref="ns2:TaxCatchAll" minOccurs="0"/>
                <xsd:element ref="ns2:TaxCatchAllLabel" minOccurs="0"/>
                <xsd:element ref="ns2:TemplateStatus" minOccurs="0"/>
                <xsd:element ref="ns2:TemplateTemplateType" minOccurs="0"/>
                <xsd:element ref="ns2:ThumbnailAssetId" minOccurs="0"/>
                <xsd:element ref="ns2:TimesCloned" minOccurs="0"/>
                <xsd:element ref="ns2:TrustLevel" minOccurs="0"/>
                <xsd:element ref="ns2:UALocComments" minOccurs="0"/>
                <xsd:element ref="ns2:UALocRecommendation" minOccurs="0"/>
                <xsd:element ref="ns2:UANotes" minOccurs="0"/>
                <xsd:element ref="ns2:TPAppVersion" minOccurs="0"/>
                <xsd:element ref="ns2:VoteCount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4873beb7-5857-4685-be1f-d57550cc96cc" elementFormDefault="qualified">
    <xsd:import namespace="http://schemas.microsoft.com/office/2006/documentManagement/types"/>
    <xsd:import namespace="http://schemas.microsoft.com/office/infopath/2007/PartnerControls"/>
    <xsd:element name="AcquiredFrom" ma:index="1" nillable="true" ma:displayName="Acquired From" ma:default="Internal MS" ma:internalName="AcquiredFrom" ma:readOnly="false">
      <xsd:simpleType>
        <xsd:restriction base="dms:Choice">
          <xsd:enumeration value="Internal MS"/>
          <xsd:enumeration value="Community"/>
          <xsd:enumeration value="MVP"/>
          <xsd:enumeration value="Publisher"/>
          <xsd:enumeration value="Partner"/>
          <xsd:enumeration value="None"/>
        </xsd:restriction>
      </xsd:simpleType>
    </xsd:element>
    <xsd:element name="UACurrentWords" ma:index="2" nillable="true" ma:displayName="Actual Word Count" ma:default="" ma:internalName="UACurrentWords" ma:readOnly="false">
      <xsd:simpleType>
        <xsd:restriction base="dms:Unknown"/>
      </xsd:simpleType>
    </xsd:element>
    <xsd:element name="TPApplication" ma:index="3" nillable="true" ma:displayName="Application to Open Template With" ma:default="" ma:internalName="TPApplication">
      <xsd:simpleType>
        <xsd:restriction base="dms:Text"/>
      </xsd:simpleType>
    </xsd:element>
    <xsd:element name="ApprovalLog" ma:index="4" nillable="true" ma:displayName="Approval Log" ma:default="" ma:hidden="true" ma:internalName="ApprovalLog" ma:readOnly="false">
      <xsd:simpleType>
        <xsd:restriction base="dms:Note"/>
      </xsd:simpleType>
    </xsd:element>
    <xsd:element name="ApprovalStatus" ma:index="5" nillable="true" ma:displayName="Approval Status" ma:default="InProgress" ma:internalName="ApprovalStatus" ma:readOnly="false">
      <xsd:simpleType>
        <xsd:restriction base="dms:Choice">
          <xsd:enumeration value="InProgress"/>
          <xsd:enumeration value="Rejected"/>
          <xsd:enumeration value="Questionable"/>
          <xsd:enumeration value="ApprovedAutomatic"/>
          <xsd:enumeration value="ApprovedManual"/>
          <xsd:enumeration value="On Hold"/>
          <xsd:enumeration value="Needs Review"/>
          <xsd:enumeration value="A Violation"/>
          <xsd:enumeration value="Unpublished Violation"/>
        </xsd:restriction>
      </xsd:simpleType>
    </xsd:element>
    <xsd:element name="AssetStart" ma:index="6" nillable="true" ma:displayName="Asset Begin Date" ma:default="[Today]" ma:internalName="AssetStart" ma:readOnly="false">
      <xsd:simpleType>
        <xsd:restriction base="dms:DateTime"/>
      </xsd:simpleType>
    </xsd:element>
    <xsd:element name="AssetExpire" ma:index="7" nillable="true" ma:displayName="Asset End Date" ma:default="2029-01-01T08:00:00Z" ma:format="DateTime" ma:internalName="AssetExpire" ma:readOnly="false">
      <xsd:simpleType>
        <xsd:restriction base="dms:DateTime"/>
      </xsd:simpleType>
    </xsd:element>
    <xsd:element name="AssetId" ma:index="8" nillable="true" ma:displayName="Asset ID" ma:default="" ma:indexed="true" ma:internalName="AssetId" ma:readOnly="false">
      <xsd:simpleType>
        <xsd:restriction base="dms:Text">
          <xsd:maxLength value="255"/>
        </xsd:restriction>
      </xsd:simpleType>
    </xsd:element>
    <xsd:element name="IsSearchable" ma:index="9" nillable="true" ma:displayName="Asset Searchable?" ma:default="true" ma:internalName="IsSearchable" ma:readOnly="false">
      <xsd:simpleType>
        <xsd:restriction base="dms:Boolean"/>
      </xsd:simpleType>
    </xsd:element>
    <xsd:element name="AssetType" ma:index="10" nillable="true" ma:displayName="Asset Type" ma:default="" ma:internalName="AssetType" ma:readOnly="false">
      <xsd:simpleType>
        <xsd:restriction base="dms:Unknown"/>
      </xsd:simpleType>
    </xsd:element>
    <xsd:element name="APAuthor" ma:index="11" nillable="true" ma:displayName="Author" ma:default="" ma:list="UserInfo" ma:internalName="APAuthor" ma:readOnly="false">
      <xsd:complexType>
        <xsd:complexContent>
          <xsd:extension base="dms:User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AverageRating" ma:index="12" nillable="true" ma:displayName="Average Rating" ma:internalName="AverageRating" ma:readOnly="false">
      <xsd:simpleType>
        <xsd:restriction base="dms:Text"/>
      </xsd:simpleType>
    </xsd:element>
    <xsd:element name="BlockPublish" ma:index="13" nillable="true" ma:displayName="Block from Publishing?" ma:default="" ma:internalName="BlockPublish" ma:readOnly="false">
      <xsd:simpleType>
        <xsd:restriction base="dms:Boolean"/>
      </xsd:simpleType>
    </xsd:element>
    <xsd:element name="BugNumber" ma:index="14" nillable="true" ma:displayName="Bug Number" ma:default="" ma:internalName="BugNumber" ma:readOnly="false">
      <xsd:simpleType>
        <xsd:restriction base="dms:Text"/>
      </xsd:simpleType>
    </xsd:element>
    <xsd:element name="CampaignTagsTaxHTField0" ma:index="16" nillable="true" ma:taxonomy="true" ma:internalName="CampaignTagsTaxHTField0" ma:taxonomyFieldName="CampaignTags" ma:displayName="Campaigns" ma:readOnly="false" ma:default="" ma:fieldId="{1df42cc3-2301-4f11-a52a-6ead923c29ed}" ma:taxonomyMulti="true" ma:sspId="8f79753a-75d3-41f5-8ca3-40b843941b4f" ma:termSetId="ca0e50d4-faa1-44ce-961e-bb1441c60e66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TPClientViewer" ma:index="17" nillable="true" ma:displayName="Client Viewer" ma:default="" ma:internalName="TPClientViewer">
      <xsd:simpleType>
        <xsd:restriction base="dms:Text"/>
      </xsd:simpleType>
    </xsd:element>
    <xsd:element name="ClipArtFilename" ma:index="18" nillable="true" ma:displayName="Clip Art Name" ma:default="" ma:internalName="ClipArtFilename" ma:readOnly="false">
      <xsd:simpleType>
        <xsd:restriction base="dms:Text"/>
      </xsd:simpleType>
    </xsd:element>
    <xsd:element name="TPCommandLine" ma:index="19" nillable="true" ma:displayName="Command Line" ma:default="" ma:internalName="TPCommandLine">
      <xsd:simpleType>
        <xsd:restriction base="dms:Text"/>
      </xsd:simpleType>
    </xsd:element>
    <xsd:element name="TPComponent" ma:index="20" nillable="true" ma:displayName="Component" ma:default="" ma:internalName="TPComponent">
      <xsd:simpleType>
        <xsd:restriction base="dms:Text"/>
      </xsd:simpleType>
    </xsd:element>
    <xsd:element name="ContentItem" ma:index="21" nillable="true" ma:displayName="Content Item" ma:default="" ma:hidden="true" ma:internalName="ContentItem" ma:readOnly="false">
      <xsd:simpleType>
        <xsd:restriction base="dms:Unknown"/>
      </xsd:simpleType>
    </xsd:element>
    <xsd:element name="CrawlForDependencies" ma:index="23" nillable="true" ma:displayName="Crawl for Dependencies?" ma:default="true" ma:internalName="CrawlForDependencies" ma:readOnly="false">
      <xsd:simpleType>
        <xsd:restriction base="dms:Boolean"/>
      </xsd:simpleType>
    </xsd:element>
    <xsd:element name="CSXHash" ma:index="26" nillable="true" ma:displayName="CSX Hash" ma:default="" ma:indexed="true" ma:internalName="CSXHash" ma:readOnly="false">
      <xsd:simpleType>
        <xsd:restriction base="dms:Text"/>
      </xsd:simpleType>
    </xsd:element>
    <xsd:element name="CSXSubmissionMarket" ma:index="27" nillable="true" ma:displayName="CSX Submission Market" ma:default="" ma:list="{2FBD1B11-2ACE-4FDC-B5A3-635D4ADF6F1B}" ma:internalName="CSXSubmissionMarket" ma:readOnly="false" ma:showField="MarketName" ma:web="4873beb7-5857-4685-be1f-d57550cc96cc">
      <xsd:simpleType>
        <xsd:restriction base="dms:Lookup"/>
      </xsd:simpleType>
    </xsd:element>
    <xsd:element name="CSXUpdate" ma:index="28" nillable="true" ma:displayName="CSX Updated?" ma:default="false" ma:internalName="CSXUpdate" ma:readOnly="false">
      <xsd:simpleType>
        <xsd:restriction base="dms:Boolean"/>
      </xsd:simpleType>
    </xsd:element>
    <xsd:element name="IntlLangReviewDate" ma:index="29" nillable="true" ma:displayName="Date to Complete Intl QA" ma:default="" ma:internalName="IntlLangReviewDate" ma:readOnly="false">
      <xsd:simpleType>
        <xsd:restriction base="dms:DateTime"/>
      </xsd:simpleType>
    </xsd:element>
    <xsd:element name="IsDeleted" ma:index="30" nillable="true" ma:displayName="Deleted?" ma:default="" ma:internalName="IsDeleted" ma:readOnly="false">
      <xsd:simpleType>
        <xsd:restriction base="dms:Boolean"/>
      </xsd:simpleType>
    </xsd:element>
    <xsd:element name="APDescription" ma:index="31" nillable="true" ma:displayName="Description" ma:default="" ma:internalName="APDescription" ma:readOnly="false">
      <xsd:simpleType>
        <xsd:restriction base="dms:Note"/>
      </xsd:simpleType>
    </xsd:element>
    <xsd:element name="DirectSourceMarket" ma:index="32" nillable="true" ma:displayName="Direct Source Market Group" ma:default="" ma:internalName="DirectSourceMarket" ma:readOnly="false">
      <xsd:simpleType>
        <xsd:restriction base="dms:Text"/>
      </xsd:simpleType>
    </xsd:element>
    <xsd:element name="Downloads" ma:index="33" nillable="true" ma:displayName="Downloads" ma:default="0" ma:hidden="true" ma:internalName="Downloads" ma:readOnly="false">
      <xsd:simpleType>
        <xsd:restriction base="dms:Unknown"/>
      </xsd:simpleType>
    </xsd:element>
    <xsd:element name="DSATActionTaken" ma:index="34" nillable="true" ma:displayName="DSAT Action Taken" ma:default="" ma:internalName="DSATActionTaken" ma:readOnly="false">
      <xsd:simpleType>
        <xsd:restriction base="dms:Choice">
          <xsd:enumeration value="Best Bets"/>
          <xsd:enumeration value="Expire"/>
          <xsd:enumeration value="Hide"/>
          <xsd:enumeration value="None"/>
        </xsd:restriction>
      </xsd:simpleType>
    </xsd:element>
    <xsd:element name="APEditor" ma:index="35" nillable="true" ma:displayName="Editor" ma:default="" ma:list="UserInfo" ma:internalName="APEditor" ma:readOnly="false">
      <xsd:complexType>
        <xsd:complexContent>
          <xsd:extension base="dms:User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EditorialStatus" ma:index="36" nillable="true" ma:displayName="Editorial Status" ma:default="" ma:internalName="EditorialStatus" ma:readOnly="false">
      <xsd:simpleType>
        <xsd:restriction base="dms:Unknown"/>
      </xsd:simpleType>
    </xsd:element>
    <xsd:element name="EditorialTags" ma:index="37" nillable="true" ma:displayName="Editorial Tags" ma:default="" ma:internalName="EditorialTags">
      <xsd:simpleType>
        <xsd:restriction base="dms:Unknown"/>
      </xsd:simpleType>
    </xsd:element>
    <xsd:element name="TPExecutable" ma:index="38" nillable="true" ma:displayName="Executable" ma:default="" ma:internalName="TPExecutable">
      <xsd:simpleType>
        <xsd:restriction base="dms:Text"/>
      </xsd:simpleType>
    </xsd:element>
    <xsd:element name="FeatureTagsTaxHTField0" ma:index="40" nillable="true" ma:taxonomy="true" ma:internalName="FeatureTagsTaxHTField0" ma:taxonomyFieldName="FeatureTags" ma:displayName="Features" ma:readOnly="false" ma:default="" ma:fieldId="{7fc0d542-15c6-4882-a8e3-13bca44403fb}" ma:taxonomyMulti="true" ma:sspId="8f79753a-75d3-41f5-8ca3-40b843941b4f" ma:termSetId="f1ab6845-967d-4854-a0ba-4ec07f0f8113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TPFriendlyName" ma:index="41" nillable="true" ma:displayName="Friendly Name" ma:default="" ma:internalName="TPFriendlyName">
      <xsd:simpleType>
        <xsd:restriction base="dms:Text"/>
      </xsd:simpleType>
    </xsd:element>
    <xsd:element name="FriendlyTitle" ma:index="42" nillable="true" ma:displayName="Friendly Title" ma:default="" ma:description="Shorter title to be used when displaying search results" ma:internalName="FriendlyTitle" ma:readOnly="false">
      <xsd:simpleType>
        <xsd:restriction base="dms:Text"/>
      </xsd:simpleType>
    </xsd:element>
    <xsd:element name="PrimaryImageGen" ma:index="43" nillable="true" ma:displayName="Generate Images?" ma:default="true" ma:internalName="PrimaryImageGen">
      <xsd:simpleType>
        <xsd:restriction base="dms:Boolean"/>
      </xsd:simpleType>
    </xsd:element>
    <xsd:element name="HandoffToMSDN" ma:index="44" nillable="true" ma:displayName="Handoff To MSDN Date" ma:default="" ma:internalName="HandoffToMSDN" ma:readOnly="false">
      <xsd:simpleType>
        <xsd:restriction base="dms:DateTime"/>
      </xsd:simpleType>
    </xsd:element>
    <xsd:element name="InProjectListLookup" ma:index="45" nillable="true" ma:displayName="InProjectListLookup" ma:list="{9E343742-310B-4684-A24C-1D137CB4B230}" ma:internalName="InProjectListLookup" ma:readOnly="true" ma:showField="InProjectList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TPInstallLocation" ma:index="46" nillable="true" ma:displayName="Install Location" ma:default="" ma:internalName="TPInstallLocation">
      <xsd:simpleType>
        <xsd:restriction base="dms:Text"/>
      </xsd:simpleType>
    </xsd:element>
    <xsd:element name="InternalTagsTaxHTField0" ma:index="48" nillable="true" ma:taxonomy="true" ma:internalName="InternalTagsTaxHTField0" ma:taxonomyFieldName="InternalTags" ma:displayName="Internal Tags" ma:readOnly="false" ma:default="" ma:fieldId="{1490b8a4-2706-41ec-b5e3-73176dccf34e}" ma:taxonomyMulti="true" ma:sspId="8f79753a-75d3-41f5-8ca3-40b843941b4f" ma:termSetId="82b6639e-f7fc-4c18-ad2d-003a6e707765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IntlLangReview" ma:index="49" nillable="true" ma:displayName="Intl Lang QA Review Required?" ma:default="" ma:internalName="IntlLangReview" ma:readOnly="false">
      <xsd:simpleType>
        <xsd:restriction base="dms:Boolean"/>
      </xsd:simpleType>
    </xsd:element>
    <xsd:element name="IntlLangReviewer" ma:index="50" nillable="true" ma:displayName="Intl Lang QA Reviewer" ma:default="" ma:internalName="IntlLangReviewer" ma:readOnly="false">
      <xsd:simpleType>
        <xsd:restriction base="dms:Text"/>
      </xsd:simpleType>
    </xsd:element>
    <xsd:element name="MarketSpecific" ma:index="51" nillable="true" ma:displayName="Is Market Specific?" ma:default="" ma:internalName="MarketSpecific" ma:readOnly="false">
      <xsd:simpleType>
        <xsd:restriction base="dms:Boolean"/>
      </xsd:simpleType>
    </xsd:element>
    <xsd:element name="LastCompleteVersionLookup" ma:index="52" nillable="true" ma:displayName="Last Complete Version Lookup" ma:default="" ma:list="{9E343742-310B-4684-A24C-1D137CB4B230}" ma:internalName="LastCompleteVersionLookup" ma:readOnly="true" ma:showField="LastCompleteVersion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HandOff" ma:index="53" nillable="true" ma:displayName="Last Hand-off" ma:default="" ma:internalName="LastHandOff" ma:readOnly="false">
      <xsd:simpleType>
        <xsd:restriction base="dms:DateTime"/>
      </xsd:simpleType>
    </xsd:element>
    <xsd:element name="LastModifiedDateTime" ma:index="54" nillable="true" ma:displayName="Last Modified Date" ma:default="" ma:internalName="LastModifiedDateTime" ma:readOnly="false">
      <xsd:simpleType>
        <xsd:restriction base="dms:DateTime"/>
      </xsd:simpleType>
    </xsd:element>
    <xsd:element name="LastPreviewErrorLookup" ma:index="55" nillable="true" ma:displayName="Last Preview Attempt Error" ma:default="" ma:list="{9E343742-310B-4684-A24C-1D137CB4B230}" ma:internalName="LastPreviewErrorLookup" ma:readOnly="true" ma:showField="LastPreviewError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PreviewResultLookup" ma:index="56" nillable="true" ma:displayName="Last Preview Attempt Result" ma:default="" ma:list="{9E343742-310B-4684-A24C-1D137CB4B230}" ma:internalName="LastPreviewResultLookup" ma:readOnly="true" ma:showField="LastPreviewResult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PreviewAttemptDateLookup" ma:index="57" nillable="true" ma:displayName="Last Preview Attempted On" ma:default="" ma:list="{9E343742-310B-4684-A24C-1D137CB4B230}" ma:internalName="LastPreviewAttemptDateLookup" ma:readOnly="true" ma:showField="LastPreviewAttemptDate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PreviewedByLookup" ma:index="58" nillable="true" ma:displayName="Last Previewed By" ma:default="" ma:list="{9E343742-310B-4684-A24C-1D137CB4B230}" ma:internalName="LastPreviewedByLookup" ma:readOnly="true" ma:showField="LastPreviewedBy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PreviewTimeLookup" ma:index="59" nillable="true" ma:displayName="Last Previewed Date" ma:default="" ma:list="{9E343742-310B-4684-A24C-1D137CB4B230}" ma:internalName="LastPreviewTimeLookup" ma:readOnly="true" ma:showField="LastPreviewTime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PreviewVersionLookup" ma:index="60" nillable="true" ma:displayName="Last Previewed Version" ma:default="" ma:list="{9E343742-310B-4684-A24C-1D137CB4B230}" ma:internalName="LastPreviewVersionLookup" ma:readOnly="true" ma:showField="LastPreviewVersion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PublishErrorLookup" ma:index="61" nillable="true" ma:displayName="Last Publish Attempt Error" ma:default="" ma:list="{9E343742-310B-4684-A24C-1D137CB4B230}" ma:internalName="LastPublishErrorLookup" ma:readOnly="true" ma:showField="LastPublishError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PublishResultLookup" ma:index="62" nillable="true" ma:displayName="Last Publish Attempt Result" ma:default="" ma:list="{9E343742-310B-4684-A24C-1D137CB4B230}" ma:internalName="LastPublishResultLookup" ma:readOnly="true" ma:showField="LastPublishResult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PublishAttemptDateLookup" ma:index="63" nillable="true" ma:displayName="Last Publish Attempted On" ma:default="" ma:list="{9E343742-310B-4684-A24C-1D137CB4B230}" ma:internalName="LastPublishAttemptDateLookup" ma:readOnly="true" ma:showField="LastPublishAttemptDate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PublishedByLookup" ma:index="64" nillable="true" ma:displayName="Last Published By" ma:default="" ma:list="{9E343742-310B-4684-A24C-1D137CB4B230}" ma:internalName="LastPublishedByLookup" ma:readOnly="true" ma:showField="LastPublishedBy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PublishTimeLookup" ma:index="65" nillable="true" ma:displayName="Last Published Date" ma:default="" ma:list="{9E343742-310B-4684-A24C-1D137CB4B230}" ma:internalName="LastPublishTimeLookup" ma:readOnly="true" ma:showField="LastPublishTime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PublishVersionLookup" ma:index="66" nillable="true" ma:displayName="Last Published Version" ma:default="" ma:list="{9E343742-310B-4684-A24C-1D137CB4B230}" ma:internalName="LastPublishVersionLookup" ma:readOnly="true" ma:showField="LastPublishVersion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TPLaunchHelpLinkType" ma:index="67" nillable="true" ma:displayName="Launch Help Link Type" ma:default="Template" ma:internalName="TPLaunchHelpLinkType">
      <xsd:simpleType>
        <xsd:restriction base="dms:Choice">
          <xsd:enumeration value="Template"/>
          <xsd:enumeration value="Training"/>
          <xsd:enumeration value="URL"/>
          <xsd:enumeration value="None"/>
        </xsd:restriction>
      </xsd:simpleType>
    </xsd:element>
    <xsd:element name="LegacyData" ma:index="68" nillable="true" ma:displayName="Legacy Data" ma:default="" ma:internalName="LegacyData" ma:readOnly="false">
      <xsd:simpleType>
        <xsd:restriction base="dms:Note"/>
      </xsd:simpleType>
    </xsd:element>
    <xsd:element name="TPLaunchHelpLink" ma:index="69" nillable="true" ma:displayName="Link to Launch Help Topic" ma:default="" ma:internalName="TPLaunchHelpLink">
      <xsd:simpleType>
        <xsd:restriction base="dms:Text"/>
      </xsd:simpleType>
    </xsd:element>
    <xsd:element name="LocComments" ma:index="70" nillable="true" ma:displayName="Loc Approval Comments" ma:default="" ma:internalName="LocComments" ma:readOnly="false">
      <xsd:simpleType>
        <xsd:restriction base="dms:Note"/>
      </xsd:simpleType>
    </xsd:element>
    <xsd:element name="LocLastLocAttemptVersionLookup" ma:index="71" nillable="true" ma:displayName="Loc Last Loc Attempt Version" ma:default="" ma:list="{7DD1DCEC-E449-43D3-891F-7DC62F62AD21}" ma:internalName="LocLastLocAttemptVersionLookup" ma:readOnly="false" ma:showField="LastLocAttemptVersion" ma:web="4873beb7-5857-4685-be1f-d57550cc96cc">
      <xsd:simpleType>
        <xsd:restriction base="dms:Lookup"/>
      </xsd:simpleType>
    </xsd:element>
    <xsd:element name="LocLastLocAttemptVersionTypeLookup" ma:index="72" nillable="true" ma:displayName="Loc Last Loc Attempt Version Type" ma:default="" ma:list="{7DD1DCEC-E449-43D3-891F-7DC62F62AD21}" ma:internalName="LocLastLocAttemptVersionTypeLookup" ma:readOnly="true" ma:showField="LastLocAttemptVersionType" ma:web="4873beb7-5857-4685-be1f-d57550cc96cc">
      <xsd:simpleType>
        <xsd:restriction base="dms:Lookup"/>
      </xsd:simpleType>
    </xsd:element>
    <xsd:element name="LocManualTestRequired" ma:index="73" nillable="true" ma:displayName="Loc Manual Test Required" ma:default="" ma:internalName="LocManualTestRequired" ma:readOnly="false">
      <xsd:simpleType>
        <xsd:restriction base="dms:Boolean"/>
      </xsd:simpleType>
    </xsd:element>
    <xsd:element name="LocMarketGroupTiers2" ma:index="74" nillable="true" ma:displayName="Loc Market Group Tiers" ma:internalName="LocMarketGroupTiers2" ma:readOnly="false">
      <xsd:simpleType>
        <xsd:restriction base="dms:Unknown"/>
      </xsd:simpleType>
    </xsd:element>
    <xsd:element name="LocNewPublishedVersionLookup" ma:index="75" nillable="true" ma:displayName="Loc New Published Version Lookup" ma:default="" ma:list="{7DD1DCEC-E449-43D3-891F-7DC62F62AD21}" ma:internalName="LocNewPublishedVersionLookup" ma:readOnly="true" ma:showField="NewPublishedVersion" ma:web="4873beb7-5857-4685-be1f-d57550cc96cc">
      <xsd:simpleType>
        <xsd:restriction base="dms:Lookup"/>
      </xsd:simpleType>
    </xsd:element>
    <xsd:element name="LocOverallHandbackStatusLookup" ma:index="76" nillable="true" ma:displayName="Loc Overall Handback Status" ma:default="" ma:list="{7DD1DCEC-E449-43D3-891F-7DC62F62AD21}" ma:internalName="LocOverallHandbackStatusLookup" ma:readOnly="true" ma:showField="OverallHandbackStatus" ma:web="4873beb7-5857-4685-be1f-d57550cc96cc">
      <xsd:simpleType>
        <xsd:restriction base="dms:Lookup"/>
      </xsd:simpleType>
    </xsd:element>
    <xsd:element name="LocOverallLocStatusLookup" ma:index="77" nillable="true" ma:displayName="Loc Overall Localize Status" ma:default="" ma:list="{7DD1DCEC-E449-43D3-891F-7DC62F62AD21}" ma:internalName="LocOverallLocStatusLookup" ma:readOnly="true" ma:showField="OverallLocStatus" ma:web="4873beb7-5857-4685-be1f-d57550cc96cc">
      <xsd:simpleType>
        <xsd:restriction base="dms:Lookup"/>
      </xsd:simpleType>
    </xsd:element>
    <xsd:element name="LocOverallPreviewStatusLookup" ma:index="78" nillable="true" ma:displayName="Loc Overall Preview Status" ma:default="" ma:list="{7DD1DCEC-E449-43D3-891F-7DC62F62AD21}" ma:internalName="LocOverallPreviewStatusLookup" ma:readOnly="true" ma:showField="OverallPreviewStatus" ma:web="4873beb7-5857-4685-be1f-d57550cc96cc">
      <xsd:simpleType>
        <xsd:restriction base="dms:Lookup"/>
      </xsd:simpleType>
    </xsd:element>
    <xsd:element name="LocOverallPublishStatusLookup" ma:index="79" nillable="true" ma:displayName="Loc Overall Publish Status" ma:default="" ma:list="{7DD1DCEC-E449-43D3-891F-7DC62F62AD21}" ma:internalName="LocOverallPublishStatusLookup" ma:readOnly="true" ma:showField="OverallPublishStatus" ma:web="4873beb7-5857-4685-be1f-d57550cc96cc">
      <xsd:simpleType>
        <xsd:restriction base="dms:Lookup"/>
      </xsd:simpleType>
    </xsd:element>
    <xsd:element name="IntlLocPriority" ma:index="80" nillable="true" ma:displayName="Loc Priority" ma:default="" ma:internalName="IntlLocPriority" ma:readOnly="false">
      <xsd:simpleType>
        <xsd:restriction base="dms:Unknown"/>
      </xsd:simpleType>
    </xsd:element>
    <xsd:element name="LocProcessedForHandoffsLookup" ma:index="81" nillable="true" ma:displayName="Loc Processed For Handoffs" ma:default="" ma:list="{7DD1DCEC-E449-43D3-891F-7DC62F62AD21}" ma:internalName="LocProcessedForHandoffsLookup" ma:readOnly="true" ma:showField="ProcessedForHandoffs" ma:web="4873beb7-5857-4685-be1f-d57550cc96cc">
      <xsd:simpleType>
        <xsd:restriction base="dms:Lookup"/>
      </xsd:simpleType>
    </xsd:element>
    <xsd:element name="LocProcessedForMarketsLookup" ma:index="82" nillable="true" ma:displayName="Loc Processed For Markets" ma:default="" ma:list="{7DD1DCEC-E449-43D3-891F-7DC62F62AD21}" ma:internalName="LocProcessedForMarketsLookup" ma:readOnly="true" ma:showField="ProcessedForMarkets" ma:web="4873beb7-5857-4685-be1f-d57550cc96cc">
      <xsd:simpleType>
        <xsd:restriction base="dms:Lookup"/>
      </xsd:simpleType>
    </xsd:element>
    <xsd:element name="LocPublishedDependentAssetsLookup" ma:index="83" nillable="true" ma:displayName="Loc Published Dependent Assets" ma:default="" ma:list="{7DD1DCEC-E449-43D3-891F-7DC62F62AD21}" ma:internalName="LocPublishedDependentAssetsLookup" ma:readOnly="true" ma:showField="PublishedDependentAssets" ma:web="4873beb7-5857-4685-be1f-d57550cc96cc">
      <xsd:simpleType>
        <xsd:restriction base="dms:Lookup"/>
      </xsd:simpleType>
    </xsd:element>
    <xsd:element name="LocPublishedLinkedAssetsLookup" ma:index="84" nillable="true" ma:displayName="Loc Published Linked Assets" ma:default="" ma:list="{7DD1DCEC-E449-43D3-891F-7DC62F62AD21}" ma:internalName="LocPublishedLinkedAssetsLookup" ma:readOnly="true" ma:showField="PublishedLinkedAssets" ma:web="4873beb7-5857-4685-be1f-d57550cc96cc">
      <xsd:simpleType>
        <xsd:restriction base="dms:Lookup"/>
      </xsd:simpleType>
    </xsd:element>
    <xsd:element name="LocRecommendedHandoff" ma:index="85" nillable="true" ma:displayName="Loc Recommended Handoff" ma:default="" ma:indexed="true" ma:internalName="LocRecommendedHandoff" ma:readOnly="false">
      <xsd:simpleType>
        <xsd:restriction base="dms:Text"/>
      </xsd:simpleType>
    </xsd:element>
    <xsd:element name="LocalizationTagsTaxHTField0" ma:index="87" nillable="true" ma:taxonomy="true" ma:internalName="LocalizationTagsTaxHTField0" ma:taxonomyFieldName="LocalizationTags" ma:displayName="Localization Tags" ma:readOnly="false" ma:default="" ma:fieldId="{00f02cb3-2c7c-424a-9c61-10e9b6878429}" ma:taxonomyMulti="true" ma:sspId="8f79753a-75d3-41f5-8ca3-40b843941b4f" ma:termSetId="5b7703a5-8e8b-4b58-8b31-1cea35331da3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MachineTranslated" ma:index="88" nillable="true" ma:displayName="Machine Translated" ma:default="" ma:internalName="MachineTranslated" ma:readOnly="false">
      <xsd:simpleType>
        <xsd:restriction base="dms:Boolean"/>
      </xsd:simpleType>
    </xsd:element>
    <xsd:element name="Manager" ma:index="89" nillable="true" ma:displayName="Manager" ma:hidden="true" ma:internalName="Manager" ma:readOnly="false">
      <xsd:simpleType>
        <xsd:restriction base="dms:Text"/>
      </xsd:simpleType>
    </xsd:element>
    <xsd:element name="Markets" ma:index="90" nillable="true" ma:displayName="Markets" ma:default="" ma:description="Leave blank to show in all markets" ma:list="{2FBD1B11-2ACE-4FDC-B5A3-635D4ADF6F1B}" ma:internalName="Markets" ma:readOnly="false" ma:showField="MarketName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Milestone" ma:index="91" nillable="true" ma:displayName="Milestone" ma:default="" ma:internalName="Milestone" ma:readOnly="false">
      <xsd:simpleType>
        <xsd:restriction base="dms:Unknown"/>
      </xsd:simpleType>
    </xsd:element>
    <xsd:element name="TPNamespace" ma:index="94" nillable="true" ma:displayName="Namespace" ma:default="" ma:internalName="TPNamespace">
      <xsd:simpleType>
        <xsd:restriction base="dms:Text"/>
      </xsd:simpleType>
    </xsd:element>
    <xsd:element name="NumericId" ma:index="95" nillable="true" ma:displayName="Numeric ID" ma:default="" ma:indexed="true" ma:internalName="NumericId" ma:readOnly="false">
      <xsd:simpleType>
        <xsd:restriction base="dms:Number"/>
      </xsd:simpleType>
    </xsd:element>
    <xsd:element name="NumOfRatingsLookup" ma:index="96" nillable="true" ma:displayName="NumOfRatings" ma:default="" ma:list="{9E343742-310B-4684-A24C-1D137CB4B230}" ma:internalName="NumOfRatingsLookup" ma:readOnly="true" ma:showField="NumOfRatings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OOCacheId" ma:index="97" nillable="true" ma:displayName="OOCacheId" ma:internalName="OOCacheId" ma:readOnly="false">
      <xsd:simpleType>
        <xsd:restriction base="dms:Text"/>
      </xsd:simpleType>
    </xsd:element>
    <xsd:element name="OpenTemplate" ma:index="98" nillable="true" ma:displayName="Open Template" ma:default="true" ma:internalName="OpenTemplate">
      <xsd:simpleType>
        <xsd:restriction base="dms:Boolean"/>
      </xsd:simpleType>
    </xsd:element>
    <xsd:element name="OriginAsset" ma:index="99" nillable="true" ma:displayName="Origin Asset" ma:default="" ma:internalName="OriginAsset" ma:readOnly="false">
      <xsd:simpleType>
        <xsd:restriction base="dms:Text"/>
      </xsd:simpleType>
    </xsd:element>
    <xsd:element name="OriginalRelease" ma:index="100" nillable="true" ma:displayName="Original Release" ma:default="15" ma:internalName="OriginalRelease" ma:readOnly="false">
      <xsd:simpleType>
        <xsd:restriction base="dms:Choice">
          <xsd:enumeration value="14"/>
          <xsd:enumeration value="15"/>
          <xsd:enumeration value="16"/>
        </xsd:restriction>
      </xsd:simpleType>
    </xsd:element>
    <xsd:element name="OriginalSourceMarket" ma:index="101" nillable="true" ma:displayName="Original Source Market Group" ma:default="" ma:internalName="OriginalSourceMarket" ma:readOnly="false">
      <xsd:simpleType>
        <xsd:restriction base="dms:Text"/>
      </xsd:simpleType>
    </xsd:element>
    <xsd:element name="OutputCachingOn" ma:index="102" nillable="true" ma:displayName="Output Caching" ma:default="true" ma:hidden="true" ma:internalName="OutputCachingOn" ma:readOnly="false">
      <xsd:simpleType>
        <xsd:restriction base="dms:Boolean"/>
      </xsd:simpleType>
    </xsd:element>
    <xsd:element name="ParentAssetId" ma:index="103" nillable="true" ma:displayName="Parent Asset Id" ma:default="" ma:internalName="ParentAssetId" ma:readOnly="false">
      <xsd:simpleType>
        <xsd:restriction base="dms:Text"/>
      </xsd:simpleType>
    </xsd:element>
    <xsd:element name="PlannedPubDate" ma:index="104" nillable="true" ma:displayName="Planned Publish Date" ma:default="" ma:indexed="true" ma:internalName="PlannedPubDate" ma:readOnly="false">
      <xsd:simpleType>
        <xsd:restriction base="dms:DateTime"/>
      </xsd:simpleType>
    </xsd:element>
    <xsd:element name="PolicheckWords" ma:index="105" nillable="true" ma:displayName="Policheck Words" ma:default="" ma:internalName="PolicheckWords" ma:readOnly="false">
      <xsd:simpleType>
        <xsd:restriction base="dms:Text"/>
      </xsd:simpleType>
    </xsd:element>
    <xsd:element name="BusinessGroup" ma:index="106" nillable="true" ma:displayName="Product Division Owner" ma:default="" ma:internalName="BusinessGroup" ma:readOnly="false">
      <xsd:simpleType>
        <xsd:restriction base="dms:Unknown"/>
      </xsd:simpleType>
    </xsd:element>
    <xsd:element name="UAProjectedTotalWords" ma:index="107" nillable="true" ma:displayName="Projected Word Count" ma:default="" ma:internalName="UAProjectedTotalWords" ma:readOnly="false">
      <xsd:simpleType>
        <xsd:restriction base="dms:Unknown"/>
      </xsd:simpleType>
    </xsd:element>
    <xsd:element name="Provider" ma:index="108" nillable="true" ma:displayName="Provider" ma:default="" ma:internalName="Provider" ma:readOnly="false">
      <xsd:simpleType>
        <xsd:restriction base="dms:Unknown"/>
      </xsd:simpleType>
    </xsd:element>
    <xsd:element name="Providers" ma:index="109" nillable="true" ma:displayName="Providers" ma:default="" ma:internalName="Providers">
      <xsd:simpleType>
        <xsd:restriction base="dms:Unknown"/>
      </xsd:simpleType>
    </xsd:element>
    <xsd:element name="PublishStatusLookup" ma:index="110" nillable="true" ma:displayName="Publish Status" ma:default="" ma:list="{9E343742-310B-4684-A24C-1D137CB4B230}" ma:internalName="PublishStatusLookup" ma:readOnly="false" ma:showField="PublishStatus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PublishTargets" ma:index="111" nillable="true" ma:displayName="Publish Target" ma:default="OfficeOnlineVNext" ma:internalName="PublishTargets" ma:readOnly="false">
      <xsd:simpleType>
        <xsd:restriction base="dms:Unknown"/>
      </xsd:simpleType>
    </xsd:element>
    <xsd:element name="RecommendationsModifier" ma:index="112" nillable="true" ma:displayName="Recommendations Modifier" ma:default="" ma:internalName="RecommendationsModifier" ma:readOnly="false">
      <xsd:simpleType>
        <xsd:restriction base="dms:Number"/>
      </xsd:simpleType>
    </xsd:element>
    <xsd:element name="ArtSampleDocs" ma:index="113" nillable="true" ma:displayName="Sample Docs" ma:default="" ma:hidden="true" ma:internalName="ArtSampleDocs" ma:readOnly="false">
      <xsd:simpleType>
        <xsd:restriction base="dms:Text"/>
      </xsd:simpleType>
    </xsd:element>
    <xsd:element name="ScenarioTagsTaxHTField0" ma:index="115" nillable="true" ma:taxonomy="true" ma:internalName="ScenarioTagsTaxHTField0" ma:taxonomyFieldName="ScenarioTags" ma:displayName="Scenarios" ma:readOnly="false" ma:default="" ma:fieldId="{93aef74d-6c78-4815-8310-51477dceeccc}" ma:taxonomyMulti="true" ma:sspId="8f79753a-75d3-41f5-8ca3-40b843941b4f" ma:termSetId="4b7d5f16-e2f2-4fc0-bab3-6e8b931e57d6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ShowIn" ma:index="117" nillable="true" ma:displayName="Show In" ma:default="Show everywhere" ma:internalName="ShowIn" ma:readOnly="false">
      <xsd:simpleType>
        <xsd:restriction base="dms:Choice">
          <xsd:enumeration value="Hide on web"/>
          <xsd:enumeration value="On Web no search"/>
          <xsd:enumeration value="Show everywhere"/>
          <xsd:enumeration value="Special use only"/>
        </xsd:restriction>
      </xsd:simpleType>
    </xsd:element>
    <xsd:element name="SourceTitle" ma:index="118" nillable="true" ma:displayName="Source Title" ma:default="" ma:indexed="true" ma:internalName="SourceTitle" ma:readOnly="false">
      <xsd:simpleType>
        <xsd:restriction base="dms:Text"/>
      </xsd:simpleType>
    </xsd:element>
    <xsd:element name="CSXSubmissionDate" ma:index="119" nillable="true" ma:displayName="Submission Date" ma:default="" ma:internalName="CSXSubmissionDate" ma:readOnly="false">
      <xsd:simpleType>
        <xsd:restriction base="dms:DateTime"/>
      </xsd:simpleType>
    </xsd:element>
    <xsd:element name="SubmitterId" ma:index="120" nillable="true" ma:displayName="Submitter ID" ma:default="" ma:internalName="SubmitterId" ma:readOnly="false">
      <xsd:simpleType>
        <xsd:restriction base="dms:Text"/>
      </xsd:simpleType>
    </xsd:element>
    <xsd:element name="TaxCatchAll" ma:index="121" nillable="true" ma:displayName="Taxonomy Catch All Column" ma:hidden="true" ma:list="{530f955b-6704-4601-bd83-f81d87f1e440}" ma:internalName="TaxCatchAll" ma:showField="CatchAllData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TaxCatchAllLabel" ma:index="122" nillable="true" ma:displayName="Taxonomy Catch All Column1" ma:hidden="true" ma:list="{530f955b-6704-4601-bd83-f81d87f1e440}" ma:internalName="TaxCatchAllLabel" ma:readOnly="true" ma:showField="CatchAllDataLabel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TemplateStatus" ma:index="123" nillable="true" ma:displayName="Template Status" ma:default="" ma:internalName="TemplateStatus">
      <xsd:simpleType>
        <xsd:restriction base="dms:Unknown"/>
      </xsd:simpleType>
    </xsd:element>
    <xsd:element name="TemplateTemplateType" ma:index="124" nillable="true" ma:displayName="Template Type" ma:default="" ma:internalName="TemplateTemplateType">
      <xsd:simpleType>
        <xsd:restriction base="dms:Unknown"/>
      </xsd:simpleType>
    </xsd:element>
    <xsd:element name="ThumbnailAssetId" ma:index="125" nillable="true" ma:displayName="Thumbnail Image Asset" ma:default="" ma:internalName="ThumbnailAssetId" ma:readOnly="false">
      <xsd:simpleType>
        <xsd:restriction base="dms:Text"/>
      </xsd:simpleType>
    </xsd:element>
    <xsd:element name="TimesCloned" ma:index="126" nillable="true" ma:displayName="Times Cloned" ma:default="" ma:internalName="TimesCloned" ma:readOnly="false">
      <xsd:simpleType>
        <xsd:restriction base="dms:Number"/>
      </xsd:simpleType>
    </xsd:element>
    <xsd:element name="TrustLevel" ma:index="128" nillable="true" ma:displayName="Trust Level" ma:default="1 Microsoft Managed Content" ma:internalName="TrustLevel" ma:readOnly="false">
      <xsd:simpleType>
        <xsd:restriction base="dms:Unknown"/>
      </xsd:simpleType>
    </xsd:element>
    <xsd:element name="UALocComments" ma:index="129" nillable="true" ma:displayName="UA Loc Comments" ma:default="" ma:internalName="UALocComments" ma:readOnly="false">
      <xsd:simpleType>
        <xsd:restriction base="dms:Note"/>
      </xsd:simpleType>
    </xsd:element>
    <xsd:element name="UALocRecommendation" ma:index="130" nillable="true" ma:displayName="UA Loc Recommendation" ma:default="Localize" ma:internalName="UALocRecommendation" ma:readOnly="false">
      <xsd:simpleType>
        <xsd:restriction base="dms:Choice">
          <xsd:enumeration value="Localize"/>
          <xsd:enumeration value="Never Localize"/>
          <xsd:enumeration value="Priority Localize"/>
        </xsd:restriction>
      </xsd:simpleType>
    </xsd:element>
    <xsd:element name="UANotes" ma:index="131" nillable="true" ma:displayName="UA Notes" ma:default="" ma:internalName="UANotes" ma:readOnly="false">
      <xsd:simpleType>
        <xsd:restriction base="dms:Note"/>
      </xsd:simpleType>
    </xsd:element>
    <xsd:element name="TPAppVersion" ma:index="132" nillable="true" ma:displayName="Version" ma:default="" ma:internalName="TPAppVersion">
      <xsd:simpleType>
        <xsd:restriction base="dms:Text"/>
      </xsd:simpleType>
    </xsd:element>
    <xsd:element name="VoteCount" ma:index="133" nillable="true" ma:displayName="Vote Count" ma:default="" ma:internalName="VoteCount" ma:readOnly="false">
      <xsd:simpleType>
        <xsd:restriction base="dms:Unknown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22" ma:displayName="Content Type"/>
        <xsd:element ref="dc:title" minOccurs="0" maxOccurs="1" ma:index="127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DirectSourceMarket xmlns="4873beb7-5857-4685-be1f-d57550cc96cc" xsi:nil="true"/>
    <ApprovalStatus xmlns="4873beb7-5857-4685-be1f-d57550cc96cc">InProgress</ApprovalStatus>
    <MarketSpecific xmlns="4873beb7-5857-4685-be1f-d57550cc96cc">false</MarketSpecific>
    <LocComments xmlns="4873beb7-5857-4685-be1f-d57550cc96cc" xsi:nil="true"/>
    <ThumbnailAssetId xmlns="4873beb7-5857-4685-be1f-d57550cc96cc" xsi:nil="true"/>
    <PrimaryImageGen xmlns="4873beb7-5857-4685-be1f-d57550cc96cc">false</PrimaryImageGen>
    <LegacyData xmlns="4873beb7-5857-4685-be1f-d57550cc96cc" xsi:nil="true"/>
    <LocRecommendedHandoff xmlns="4873beb7-5857-4685-be1f-d57550cc96cc" xsi:nil="true"/>
    <BusinessGroup xmlns="4873beb7-5857-4685-be1f-d57550cc96cc" xsi:nil="true"/>
    <BlockPublish xmlns="4873beb7-5857-4685-be1f-d57550cc96cc">false</BlockPublish>
    <TPFriendlyName xmlns="4873beb7-5857-4685-be1f-d57550cc96cc" xsi:nil="true"/>
    <NumericId xmlns="4873beb7-5857-4685-be1f-d57550cc96cc" xsi:nil="true"/>
    <APEditor xmlns="4873beb7-5857-4685-be1f-d57550cc96cc">
      <UserInfo>
        <DisplayName/>
        <AccountId xsi:nil="true"/>
        <AccountType/>
      </UserInfo>
    </APEditor>
    <SourceTitle xmlns="4873beb7-5857-4685-be1f-d57550cc96cc" xsi:nil="true"/>
    <OpenTemplate xmlns="4873beb7-5857-4685-be1f-d57550cc96cc">true</OpenTemplate>
    <UALocComments xmlns="4873beb7-5857-4685-be1f-d57550cc96cc" xsi:nil="true"/>
    <ParentAssetId xmlns="4873beb7-5857-4685-be1f-d57550cc96cc" xsi:nil="true"/>
    <IntlLangReviewDate xmlns="4873beb7-5857-4685-be1f-d57550cc96cc" xsi:nil="true"/>
    <FeatureTagsTaxHTField0 xmlns="4873beb7-5857-4685-be1f-d57550cc96cc">
      <Terms xmlns="http://schemas.microsoft.com/office/infopath/2007/PartnerControls"/>
    </FeatureTagsTaxHTField0>
    <PublishStatusLookup xmlns="4873beb7-5857-4685-be1f-d57550cc96cc">
      <Value>1360506</Value>
    </PublishStatusLookup>
    <Providers xmlns="4873beb7-5857-4685-be1f-d57550cc96cc" xsi:nil="true"/>
    <MachineTranslated xmlns="4873beb7-5857-4685-be1f-d57550cc96cc">false</MachineTranslated>
    <OriginalSourceMarket xmlns="4873beb7-5857-4685-be1f-d57550cc96cc" xsi:nil="true"/>
    <APDescription xmlns="4873beb7-5857-4685-be1f-d57550cc96cc" xsi:nil="true"/>
    <ClipArtFilename xmlns="4873beb7-5857-4685-be1f-d57550cc96cc" xsi:nil="true"/>
    <ContentItem xmlns="4873beb7-5857-4685-be1f-d57550cc96cc" xsi:nil="true"/>
    <TPInstallLocation xmlns="4873beb7-5857-4685-be1f-d57550cc96cc" xsi:nil="true"/>
    <PublishTargets xmlns="4873beb7-5857-4685-be1f-d57550cc96cc">OfficeOnlineVNext</PublishTargets>
    <TimesCloned xmlns="4873beb7-5857-4685-be1f-d57550cc96cc" xsi:nil="true"/>
    <AssetStart xmlns="4873beb7-5857-4685-be1f-d57550cc96cc">2011-12-12T13:37:00+00:00</AssetStart>
    <Provider xmlns="4873beb7-5857-4685-be1f-d57550cc96cc" xsi:nil="true"/>
    <AcquiredFrom xmlns="4873beb7-5857-4685-be1f-d57550cc96cc">Internal MS</AcquiredFrom>
    <FriendlyTitle xmlns="4873beb7-5857-4685-be1f-d57550cc96cc" xsi:nil="true"/>
    <LastHandOff xmlns="4873beb7-5857-4685-be1f-d57550cc96cc" xsi:nil="true"/>
    <TPClientViewer xmlns="4873beb7-5857-4685-be1f-d57550cc96cc" xsi:nil="true"/>
    <UACurrentWords xmlns="4873beb7-5857-4685-be1f-d57550cc96cc" xsi:nil="true"/>
    <ArtSampleDocs xmlns="4873beb7-5857-4685-be1f-d57550cc96cc" xsi:nil="true"/>
    <UALocRecommendation xmlns="4873beb7-5857-4685-be1f-d57550cc96cc">Localize</UALocRecommendation>
    <Manager xmlns="4873beb7-5857-4685-be1f-d57550cc96cc" xsi:nil="true"/>
    <ShowIn xmlns="4873beb7-5857-4685-be1f-d57550cc96cc">Show everywhere</ShowIn>
    <UANotes xmlns="4873beb7-5857-4685-be1f-d57550cc96cc" xsi:nil="true"/>
    <TemplateStatus xmlns="4873beb7-5857-4685-be1f-d57550cc96cc">Complete</TemplateStatus>
    <InternalTagsTaxHTField0 xmlns="4873beb7-5857-4685-be1f-d57550cc96cc">
      <Terms xmlns="http://schemas.microsoft.com/office/infopath/2007/PartnerControls"/>
    </InternalTagsTaxHTField0>
    <CSXHash xmlns="4873beb7-5857-4685-be1f-d57550cc96cc" xsi:nil="true"/>
    <Downloads xmlns="4873beb7-5857-4685-be1f-d57550cc96cc">0</Downloads>
    <VoteCount xmlns="4873beb7-5857-4685-be1f-d57550cc96cc" xsi:nil="true"/>
    <OOCacheId xmlns="4873beb7-5857-4685-be1f-d57550cc96cc" xsi:nil="true"/>
    <IsDeleted xmlns="4873beb7-5857-4685-be1f-d57550cc96cc">false</IsDeleted>
    <AssetExpire xmlns="4873beb7-5857-4685-be1f-d57550cc96cc">2035-01-01T08:00:00+00:00</AssetExpire>
    <DSATActionTaken xmlns="4873beb7-5857-4685-be1f-d57550cc96cc" xsi:nil="true"/>
    <CSXSubmissionMarket xmlns="4873beb7-5857-4685-be1f-d57550cc96cc" xsi:nil="true"/>
    <TPExecutable xmlns="4873beb7-5857-4685-be1f-d57550cc96cc" xsi:nil="true"/>
    <SubmitterId xmlns="4873beb7-5857-4685-be1f-d57550cc96cc" xsi:nil="true"/>
    <EditorialTags xmlns="4873beb7-5857-4685-be1f-d57550cc96cc" xsi:nil="true"/>
    <ApprovalLog xmlns="4873beb7-5857-4685-be1f-d57550cc96cc" xsi:nil="true"/>
    <AssetType xmlns="4873beb7-5857-4685-be1f-d57550cc96cc">TP</AssetType>
    <BugNumber xmlns="4873beb7-5857-4685-be1f-d57550cc96cc" xsi:nil="true"/>
    <CSXSubmissionDate xmlns="4873beb7-5857-4685-be1f-d57550cc96cc" xsi:nil="true"/>
    <CSXUpdate xmlns="4873beb7-5857-4685-be1f-d57550cc96cc">false</CSXUpdate>
    <Milestone xmlns="4873beb7-5857-4685-be1f-d57550cc96cc" xsi:nil="true"/>
    <RecommendationsModifier xmlns="4873beb7-5857-4685-be1f-d57550cc96cc" xsi:nil="true"/>
    <OriginAsset xmlns="4873beb7-5857-4685-be1f-d57550cc96cc" xsi:nil="true"/>
    <TPComponent xmlns="4873beb7-5857-4685-be1f-d57550cc96cc" xsi:nil="true"/>
    <AssetId xmlns="4873beb7-5857-4685-be1f-d57550cc96cc">TP102801108</AssetId>
    <IntlLocPriority xmlns="4873beb7-5857-4685-be1f-d57550cc96cc" xsi:nil="true"/>
    <PolicheckWords xmlns="4873beb7-5857-4685-be1f-d57550cc96cc" xsi:nil="true"/>
    <TPLaunchHelpLink xmlns="4873beb7-5857-4685-be1f-d57550cc96cc" xsi:nil="true"/>
    <TPApplication xmlns="4873beb7-5857-4685-be1f-d57550cc96cc" xsi:nil="true"/>
    <CrawlForDependencies xmlns="4873beb7-5857-4685-be1f-d57550cc96cc">false</CrawlForDependencies>
    <HandoffToMSDN xmlns="4873beb7-5857-4685-be1f-d57550cc96cc" xsi:nil="true"/>
    <PlannedPubDate xmlns="4873beb7-5857-4685-be1f-d57550cc96cc" xsi:nil="true"/>
    <IntlLangReviewer xmlns="4873beb7-5857-4685-be1f-d57550cc96cc" xsi:nil="true"/>
    <TrustLevel xmlns="4873beb7-5857-4685-be1f-d57550cc96cc">1 Microsoft Managed Content</TrustLevel>
    <LocLastLocAttemptVersionLookup xmlns="4873beb7-5857-4685-be1f-d57550cc96cc">706526</LocLastLocAttemptVersionLookup>
    <IsSearchable xmlns="4873beb7-5857-4685-be1f-d57550cc96cc">true</IsSearchable>
    <TemplateTemplateType xmlns="4873beb7-5857-4685-be1f-d57550cc96cc">PowerPoint Presentation Template</TemplateTemplateType>
    <CampaignTagsTaxHTField0 xmlns="4873beb7-5857-4685-be1f-d57550cc96cc">
      <Terms xmlns="http://schemas.microsoft.com/office/infopath/2007/PartnerControls"/>
    </CampaignTagsTaxHTField0>
    <TPNamespace xmlns="4873beb7-5857-4685-be1f-d57550cc96cc" xsi:nil="true"/>
    <TaxCatchAll xmlns="4873beb7-5857-4685-be1f-d57550cc96cc"/>
    <Markets xmlns="4873beb7-5857-4685-be1f-d57550cc96cc"/>
    <UAProjectedTotalWords xmlns="4873beb7-5857-4685-be1f-d57550cc96cc" xsi:nil="true"/>
    <IntlLangReview xmlns="4873beb7-5857-4685-be1f-d57550cc96cc">false</IntlLangReview>
    <OutputCachingOn xmlns="4873beb7-5857-4685-be1f-d57550cc96cc">false</OutputCachingOn>
    <AverageRating xmlns="4873beb7-5857-4685-be1f-d57550cc96cc" xsi:nil="true"/>
    <APAuthor xmlns="4873beb7-5857-4685-be1f-d57550cc96cc">
      <UserInfo>
        <DisplayName>REDMOND\v-soujap</DisplayName>
        <AccountId>1954</AccountId>
        <AccountType/>
      </UserInfo>
    </APAuthor>
    <LocManualTestRequired xmlns="4873beb7-5857-4685-be1f-d57550cc96cc">false</LocManualTestRequired>
    <TPCommandLine xmlns="4873beb7-5857-4685-be1f-d57550cc96cc" xsi:nil="true"/>
    <TPAppVersion xmlns="4873beb7-5857-4685-be1f-d57550cc96cc" xsi:nil="true"/>
    <EditorialStatus xmlns="4873beb7-5857-4685-be1f-d57550cc96cc">Complete</EditorialStatus>
    <LastModifiedDateTime xmlns="4873beb7-5857-4685-be1f-d57550cc96cc" xsi:nil="true"/>
    <ScenarioTagsTaxHTField0 xmlns="4873beb7-5857-4685-be1f-d57550cc96cc">
      <Terms xmlns="http://schemas.microsoft.com/office/infopath/2007/PartnerControls"/>
    </ScenarioTagsTaxHTField0>
    <OriginalRelease xmlns="4873beb7-5857-4685-be1f-d57550cc96cc">14</OriginalRelease>
    <TPLaunchHelpLinkType xmlns="4873beb7-5857-4685-be1f-d57550cc96cc">Template</TPLaunchHelpLinkType>
    <LocalizationTagsTaxHTField0 xmlns="4873beb7-5857-4685-be1f-d57550cc96cc">
      <Terms xmlns="http://schemas.microsoft.com/office/infopath/2007/PartnerControls"/>
    </LocalizationTagsTaxHTField0>
    <LocMarketGroupTiers2 xmlns="4873beb7-5857-4685-be1f-d57550cc96cc" xsi:nil="true"/>
  </documentManagement>
</p:properties>
</file>

<file path=customXml/item3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Props1.xml><?xml version="1.0" encoding="utf-8"?>
<ds:datastoreItem xmlns:ds="http://schemas.openxmlformats.org/officeDocument/2006/customXml" ds:itemID="{4683C129-7B42-490A-AD74-E9303BC76D39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4873beb7-5857-4685-be1f-d57550cc96cc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0F249165-F638-412C-8E0A-DFB7045CA2E0}">
  <ds:schemaRefs>
    <ds:schemaRef ds:uri="http://purl.org/dc/dcmitype/"/>
    <ds:schemaRef ds:uri="http://schemas.microsoft.com/office/infopath/2007/PartnerControls"/>
    <ds:schemaRef ds:uri="http://schemas.microsoft.com/office/2006/metadata/properties"/>
    <ds:schemaRef ds:uri="http://schemas.microsoft.com/office/2006/documentManagement/types"/>
    <ds:schemaRef ds:uri="http://purl.org/dc/terms/"/>
    <ds:schemaRef ds:uri="4873beb7-5857-4685-be1f-d57550cc96cc"/>
    <ds:schemaRef ds:uri="http://purl.org/dc/elements/1.1/"/>
    <ds:schemaRef ds:uri="http://schemas.openxmlformats.org/package/2006/metadata/core-properties"/>
    <ds:schemaRef ds:uri="http://www.w3.org/XML/1998/namespace"/>
  </ds:schemaRefs>
</ds:datastoreItem>
</file>

<file path=customXml/itemProps3.xml><?xml version="1.0" encoding="utf-8"?>
<ds:datastoreItem xmlns:ds="http://schemas.openxmlformats.org/officeDocument/2006/customXml" ds:itemID="{211E33DF-2340-4F4E-B874-B73FEFEBFC8D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Serenity nature presentation (widescreen)</Template>
  <TotalTime>574</TotalTime>
  <Words>496</Words>
  <Application>Microsoft Office PowerPoint</Application>
  <PresentationFormat>Custom</PresentationFormat>
  <Paragraphs>119</Paragraphs>
  <Slides>17</Slides>
  <Notes>6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23" baseType="lpstr">
      <vt:lpstr>Arial</vt:lpstr>
      <vt:lpstr>Calibri</vt:lpstr>
      <vt:lpstr>Euphemia</vt:lpstr>
      <vt:lpstr>Times New Roman</vt:lpstr>
      <vt:lpstr>Wingdings</vt:lpstr>
      <vt:lpstr>Serenity 16x9</vt:lpstr>
      <vt:lpstr>The Therapeutic Process ECHC5002</vt:lpstr>
      <vt:lpstr>The Therapeutic Process Module Aims</vt:lpstr>
      <vt:lpstr>Module Learning Outcomes</vt:lpstr>
      <vt:lpstr>The Therapeutic Process Module Structure</vt:lpstr>
      <vt:lpstr>PowerPoint Presentation</vt:lpstr>
      <vt:lpstr>Harvard Referencing</vt:lpstr>
      <vt:lpstr>Indicative Content</vt:lpstr>
      <vt:lpstr>PowerPoint Presentation</vt:lpstr>
      <vt:lpstr>Assessment Component One – 50%</vt:lpstr>
      <vt:lpstr>Assessment Component Two – 50%</vt:lpstr>
      <vt:lpstr>Humanistic Counselling Practice</vt:lpstr>
      <vt:lpstr>   Any questions?</vt:lpstr>
      <vt:lpstr>Person-Centred Theory</vt:lpstr>
      <vt:lpstr>The Actualizing Tendency</vt:lpstr>
      <vt:lpstr>PowerPoint Presentation</vt:lpstr>
      <vt:lpstr>Reading for next week: </vt:lpstr>
      <vt:lpstr>Any Questions?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Practicum 3 ECHC6004</dc:title>
  <dc:creator>Andrea Williams</dc:creator>
  <cp:lastModifiedBy>Andrea Williams</cp:lastModifiedBy>
  <cp:revision>23</cp:revision>
  <dcterms:created xsi:type="dcterms:W3CDTF">2019-09-24T14:44:13Z</dcterms:created>
  <dcterms:modified xsi:type="dcterms:W3CDTF">2019-09-30T12:57:56Z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InternalTags">
    <vt:lpwstr/>
  </property>
  <property fmtid="{D5CDD505-2E9C-101B-9397-08002B2CF9AE}" pid="3" name="ContentTypeId">
    <vt:lpwstr>0x0101006EDDDB5EE6D98C44930B742096920B300400F5B6D36B3EF94B4E9A635CDF2A18F5B8</vt:lpwstr>
  </property>
  <property fmtid="{D5CDD505-2E9C-101B-9397-08002B2CF9AE}" pid="4" name="FeatureTags">
    <vt:lpwstr/>
  </property>
  <property fmtid="{D5CDD505-2E9C-101B-9397-08002B2CF9AE}" pid="5" name="LocalizationTags">
    <vt:lpwstr/>
  </property>
  <property fmtid="{D5CDD505-2E9C-101B-9397-08002B2CF9AE}" pid="6" name="ScenarioTags">
    <vt:lpwstr/>
  </property>
  <property fmtid="{D5CDD505-2E9C-101B-9397-08002B2CF9AE}" pid="7" name="CampaignTags">
    <vt:lpwstr/>
  </property>
</Properties>
</file>