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0.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16.xml" ContentType="application/vnd.openxmlformats-officedocument.theme+xml"/>
  <Override PartName="/ppt/slideLayouts/slideLayout64.xml" ContentType="application/vnd.openxmlformats-officedocument.presentationml.slideLayout+xml"/>
  <Override PartName="/ppt/theme/theme17.xml" ContentType="application/vnd.openxmlformats-officedocument.theme+xml"/>
  <Override PartName="/ppt/slideLayouts/slideLayout65.xml" ContentType="application/vnd.openxmlformats-officedocument.presentationml.slideLayout+xml"/>
  <Override PartName="/ppt/theme/theme18.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3" r:id="rId5"/>
    <p:sldMasterId id="2147483665" r:id="rId6"/>
    <p:sldMasterId id="2147483667" r:id="rId7"/>
    <p:sldMasterId id="2147483669" r:id="rId8"/>
    <p:sldMasterId id="2147483671" r:id="rId9"/>
    <p:sldMasterId id="2147483674" r:id="rId10"/>
    <p:sldMasterId id="2147483676" r:id="rId11"/>
    <p:sldMasterId id="2147483678" r:id="rId12"/>
    <p:sldMasterId id="2147483739" r:id="rId13"/>
    <p:sldMasterId id="2147483692" r:id="rId14"/>
    <p:sldMasterId id="2147483697" r:id="rId15"/>
    <p:sldMasterId id="2147483701" r:id="rId16"/>
    <p:sldMasterId id="2147483705" r:id="rId17"/>
    <p:sldMasterId id="2147483717" r:id="rId18"/>
    <p:sldMasterId id="2147483729" r:id="rId19"/>
    <p:sldMasterId id="2147483680" r:id="rId20"/>
    <p:sldMasterId id="2147484802" r:id="rId21"/>
  </p:sldMasterIdLst>
  <p:sldIdLst>
    <p:sldId id="256" r:id="rId22"/>
    <p:sldId id="400" r:id="rId23"/>
    <p:sldId id="302" r:id="rId24"/>
    <p:sldId id="396" r:id="rId25"/>
    <p:sldId id="388" r:id="rId26"/>
    <p:sldId id="393" r:id="rId27"/>
    <p:sldId id="392" r:id="rId28"/>
    <p:sldId id="397" r:id="rId29"/>
    <p:sldId id="367" r:id="rId30"/>
    <p:sldId id="350" r:id="rId31"/>
    <p:sldId id="365" r:id="rId32"/>
    <p:sldId id="355" r:id="rId33"/>
    <p:sldId id="366" r:id="rId34"/>
    <p:sldId id="353" r:id="rId35"/>
    <p:sldId id="361" r:id="rId36"/>
    <p:sldId id="368" r:id="rId37"/>
    <p:sldId id="369" r:id="rId38"/>
    <p:sldId id="373" r:id="rId39"/>
    <p:sldId id="401" r:id="rId40"/>
    <p:sldId id="370" r:id="rId41"/>
    <p:sldId id="371" r:id="rId42"/>
    <p:sldId id="335" r:id="rId43"/>
    <p:sldId id="303" r:id="rId44"/>
    <p:sldId id="287" r:id="rId45"/>
    <p:sldId id="308" r:id="rId46"/>
    <p:sldId id="309" r:id="rId47"/>
    <p:sldId id="310" r:id="rId48"/>
    <p:sldId id="304" r:id="rId49"/>
    <p:sldId id="277" r:id="rId50"/>
    <p:sldId id="276" r:id="rId51"/>
    <p:sldId id="314" r:id="rId52"/>
    <p:sldId id="278" r:id="rId53"/>
    <p:sldId id="275" r:id="rId54"/>
    <p:sldId id="279" r:id="rId55"/>
    <p:sldId id="398" r:id="rId56"/>
    <p:sldId id="381" r:id="rId57"/>
    <p:sldId id="380" r:id="rId58"/>
    <p:sldId id="377" r:id="rId59"/>
    <p:sldId id="384" r:id="rId60"/>
    <p:sldId id="378" r:id="rId61"/>
    <p:sldId id="385" r:id="rId62"/>
    <p:sldId id="383" r:id="rId63"/>
    <p:sldId id="386" r:id="rId64"/>
    <p:sldId id="280" r:id="rId65"/>
    <p:sldId id="319" r:id="rId66"/>
    <p:sldId id="292" r:id="rId67"/>
    <p:sldId id="399" r:id="rId68"/>
    <p:sldId id="382" r:id="rId69"/>
    <p:sldId id="325" r:id="rId70"/>
    <p:sldId id="316" r:id="rId71"/>
    <p:sldId id="351" r:id="rId7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971" autoAdjust="0"/>
    <p:restoredTop sz="94660"/>
  </p:normalViewPr>
  <p:slideViewPr>
    <p:cSldViewPr snapToGrid="0">
      <p:cViewPr varScale="1">
        <p:scale>
          <a:sx n="89" d="100"/>
          <a:sy n="89" d="100"/>
        </p:scale>
        <p:origin x="72" y="14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5.xml"/><Relationship Id="rId21" Type="http://schemas.openxmlformats.org/officeDocument/2006/relationships/slideMaster" Target="slideMasters/slideMaster18.xml"/><Relationship Id="rId42" Type="http://schemas.openxmlformats.org/officeDocument/2006/relationships/slide" Target="slides/slide21.xml"/><Relationship Id="rId47" Type="http://schemas.openxmlformats.org/officeDocument/2006/relationships/slide" Target="slides/slide26.xml"/><Relationship Id="rId63" Type="http://schemas.openxmlformats.org/officeDocument/2006/relationships/slide" Target="slides/slide42.xml"/><Relationship Id="rId68" Type="http://schemas.openxmlformats.org/officeDocument/2006/relationships/slide" Target="slides/slide47.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8.xml"/><Relationship Id="rId11" Type="http://schemas.openxmlformats.org/officeDocument/2006/relationships/slideMaster" Target="slideMasters/slideMaster8.xml"/><Relationship Id="rId24" Type="http://schemas.openxmlformats.org/officeDocument/2006/relationships/slide" Target="slides/slide3.xml"/><Relationship Id="rId32" Type="http://schemas.openxmlformats.org/officeDocument/2006/relationships/slide" Target="slides/slide11.xml"/><Relationship Id="rId37" Type="http://schemas.openxmlformats.org/officeDocument/2006/relationships/slide" Target="slides/slide16.xml"/><Relationship Id="rId40" Type="http://schemas.openxmlformats.org/officeDocument/2006/relationships/slide" Target="slides/slide19.xml"/><Relationship Id="rId45" Type="http://schemas.openxmlformats.org/officeDocument/2006/relationships/slide" Target="slides/slide24.xml"/><Relationship Id="rId53" Type="http://schemas.openxmlformats.org/officeDocument/2006/relationships/slide" Target="slides/slide32.xml"/><Relationship Id="rId58" Type="http://schemas.openxmlformats.org/officeDocument/2006/relationships/slide" Target="slides/slide37.xml"/><Relationship Id="rId66" Type="http://schemas.openxmlformats.org/officeDocument/2006/relationships/slide" Target="slides/slide45.xml"/><Relationship Id="rId74"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40.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1.xml"/><Relationship Id="rId27" Type="http://schemas.openxmlformats.org/officeDocument/2006/relationships/slide" Target="slides/slide6.xml"/><Relationship Id="rId30" Type="http://schemas.openxmlformats.org/officeDocument/2006/relationships/slide" Target="slides/slide9.xml"/><Relationship Id="rId35" Type="http://schemas.openxmlformats.org/officeDocument/2006/relationships/slide" Target="slides/slide14.xml"/><Relationship Id="rId43" Type="http://schemas.openxmlformats.org/officeDocument/2006/relationships/slide" Target="slides/slide22.xml"/><Relationship Id="rId48" Type="http://schemas.openxmlformats.org/officeDocument/2006/relationships/slide" Target="slides/slide27.xml"/><Relationship Id="rId56" Type="http://schemas.openxmlformats.org/officeDocument/2006/relationships/slide" Target="slides/slide35.xml"/><Relationship Id="rId64" Type="http://schemas.openxmlformats.org/officeDocument/2006/relationships/slide" Target="slides/slide43.xml"/><Relationship Id="rId69" Type="http://schemas.openxmlformats.org/officeDocument/2006/relationships/slide" Target="slides/slide48.xml"/><Relationship Id="rId8" Type="http://schemas.openxmlformats.org/officeDocument/2006/relationships/slideMaster" Target="slideMasters/slideMaster5.xml"/><Relationship Id="rId51" Type="http://schemas.openxmlformats.org/officeDocument/2006/relationships/slide" Target="slides/slide30.xml"/><Relationship Id="rId72" Type="http://schemas.openxmlformats.org/officeDocument/2006/relationships/slide" Target="slides/slide5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4.xml"/><Relationship Id="rId33" Type="http://schemas.openxmlformats.org/officeDocument/2006/relationships/slide" Target="slides/slide12.xml"/><Relationship Id="rId38" Type="http://schemas.openxmlformats.org/officeDocument/2006/relationships/slide" Target="slides/slide17.xml"/><Relationship Id="rId46" Type="http://schemas.openxmlformats.org/officeDocument/2006/relationships/slide" Target="slides/slide25.xml"/><Relationship Id="rId59" Type="http://schemas.openxmlformats.org/officeDocument/2006/relationships/slide" Target="slides/slide38.xml"/><Relationship Id="rId67" Type="http://schemas.openxmlformats.org/officeDocument/2006/relationships/slide" Target="slides/slide46.xml"/><Relationship Id="rId20" Type="http://schemas.openxmlformats.org/officeDocument/2006/relationships/slideMaster" Target="slideMasters/slideMaster17.xml"/><Relationship Id="rId41" Type="http://schemas.openxmlformats.org/officeDocument/2006/relationships/slide" Target="slides/slide20.xml"/><Relationship Id="rId54" Type="http://schemas.openxmlformats.org/officeDocument/2006/relationships/slide" Target="slides/slide33.xml"/><Relationship Id="rId62" Type="http://schemas.openxmlformats.org/officeDocument/2006/relationships/slide" Target="slides/slide41.xml"/><Relationship Id="rId70" Type="http://schemas.openxmlformats.org/officeDocument/2006/relationships/slide" Target="slides/slide49.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slide" Target="slides/slide28.xml"/><Relationship Id="rId57" Type="http://schemas.openxmlformats.org/officeDocument/2006/relationships/slide" Target="slides/slide36.xml"/><Relationship Id="rId10" Type="http://schemas.openxmlformats.org/officeDocument/2006/relationships/slideMaster" Target="slideMasters/slideMaster7.xml"/><Relationship Id="rId31" Type="http://schemas.openxmlformats.org/officeDocument/2006/relationships/slide" Target="slides/slide10.xml"/><Relationship Id="rId44" Type="http://schemas.openxmlformats.org/officeDocument/2006/relationships/slide" Target="slides/slide23.xml"/><Relationship Id="rId52" Type="http://schemas.openxmlformats.org/officeDocument/2006/relationships/slide" Target="slides/slide31.xml"/><Relationship Id="rId60" Type="http://schemas.openxmlformats.org/officeDocument/2006/relationships/slide" Target="slides/slide39.xml"/><Relationship Id="rId65" Type="http://schemas.openxmlformats.org/officeDocument/2006/relationships/slide" Target="slides/slide44.xml"/><Relationship Id="rId7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8.xml"/><Relationship Id="rId34" Type="http://schemas.openxmlformats.org/officeDocument/2006/relationships/slide" Target="slides/slide13.xml"/><Relationship Id="rId50" Type="http://schemas.openxmlformats.org/officeDocument/2006/relationships/slide" Target="slides/slide29.xml"/><Relationship Id="rId55" Type="http://schemas.openxmlformats.org/officeDocument/2006/relationships/slide" Target="slides/slide34.xml"/><Relationship Id="rId76" Type="http://schemas.openxmlformats.org/officeDocument/2006/relationships/tableStyles" Target="tableStyles.xml"/><Relationship Id="rId7" Type="http://schemas.openxmlformats.org/officeDocument/2006/relationships/slideMaster" Target="slideMasters/slideMaster4.xml"/><Relationship Id="rId71" Type="http://schemas.openxmlformats.org/officeDocument/2006/relationships/slide" Target="slides/slide5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2291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1A2D4-57F5-42BB-8BE4-43D3B484FD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2BA057F-609E-46F9-83AF-95BE7FC637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E1068A-6D03-44C0-AACF-038F80E102D4}"/>
              </a:ext>
            </a:extLst>
          </p:cNvPr>
          <p:cNvSpPr>
            <a:spLocks noGrp="1"/>
          </p:cNvSpPr>
          <p:nvPr>
            <p:ph type="dt" sz="half" idx="10"/>
          </p:nvPr>
        </p:nvSpPr>
        <p:spPr/>
        <p:txBody>
          <a:bodyPr/>
          <a:lstStyle/>
          <a:p>
            <a:fld id="{E49B2103-0174-4E80-BB41-0003AC9688C1}" type="datetimeFigureOut">
              <a:rPr lang="en-GB" smtClean="0"/>
              <a:t>12/02/2023</a:t>
            </a:fld>
            <a:endParaRPr lang="en-GB"/>
          </a:p>
        </p:txBody>
      </p:sp>
      <p:sp>
        <p:nvSpPr>
          <p:cNvPr id="5" name="Footer Placeholder 4">
            <a:extLst>
              <a:ext uri="{FF2B5EF4-FFF2-40B4-BE49-F238E27FC236}">
                <a16:creationId xmlns:a16="http://schemas.microsoft.com/office/drawing/2014/main" id="{A1988CCF-AE8D-48D9-B54B-08C98592AC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D737C8-5AD1-4424-BB61-F133CA171E13}"/>
              </a:ext>
            </a:extLst>
          </p:cNvPr>
          <p:cNvSpPr>
            <a:spLocks noGrp="1"/>
          </p:cNvSpPr>
          <p:nvPr>
            <p:ph type="sldNum" sz="quarter" idx="12"/>
          </p:nvPr>
        </p:nvSpPr>
        <p:spPr/>
        <p:txBody>
          <a:bodyPr/>
          <a:lstStyle/>
          <a:p>
            <a:fld id="{234A1BD9-EF2C-4B6A-A2CD-ED8C96E80BF7}" type="slidenum">
              <a:rPr lang="en-GB" smtClean="0"/>
              <a:t>‹#›</a:t>
            </a:fld>
            <a:endParaRPr lang="en-GB"/>
          </a:p>
        </p:txBody>
      </p:sp>
    </p:spTree>
    <p:extLst>
      <p:ext uri="{BB962C8B-B14F-4D97-AF65-F5344CB8AC3E}">
        <p14:creationId xmlns:p14="http://schemas.microsoft.com/office/powerpoint/2010/main" val="1453435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9378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049800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034721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570756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272699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2048662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851390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765728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0292088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504248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211797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17571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075306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712395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511338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011163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832404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711222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319695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092335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958104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540526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4558646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62392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012534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37895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24662064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87079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299024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6980864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008068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3552369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2368990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2989549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2319969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1425589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8823415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4730768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2607555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4982051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6889630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2/12/2023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1603918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1884558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377958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1010497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1812978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989820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000918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3785505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726334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9629628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522890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2/12/2023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0882268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8191874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627140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9865092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3384869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315920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9829771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108926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923866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12/02/2023</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349957272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0.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1.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10.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0.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7.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4.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5.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1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5" Type="http://schemas.openxmlformats.org/officeDocument/2006/relationships/slideLayout" Target="../slideLayouts/slideLayout60.xml"/><Relationship Id="rId4" Type="http://schemas.openxmlformats.org/officeDocument/2006/relationships/slideLayout" Target="../slideLayouts/slideLayout59.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7.xml"/><Relationship Id="rId1" Type="http://schemas.openxmlformats.org/officeDocument/2006/relationships/slideLayout" Target="../slideLayouts/slideLayout64.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theme" Target="../theme/theme18.xml"/><Relationship Id="rId1" Type="http://schemas.openxmlformats.org/officeDocument/2006/relationships/slideLayout" Target="../slideLayouts/slideLayout6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2102942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47674712"/>
      </p:ext>
    </p:extLst>
  </p:cSld>
  <p:clrMap bg1="lt1" tx1="dk1" bg2="lt2" tx2="dk2" accent1="accent1" accent2="accent2" accent3="accent3" accent4="accent4" accent5="accent5" accent6="accent6" hlink="hlink" folHlink="folHlink"/>
  <p:sldLayoutIdLst>
    <p:sldLayoutId id="214748366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51961284"/>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084325168"/>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29212502"/>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134233112"/>
      </p:ext>
    </p:extLst>
  </p:cSld>
  <p:clrMap bg1="lt1" tx1="dk1" bg2="lt2" tx2="dk2" accent1="accent1" accent2="accent2" accent3="accent3" accent4="accent4" accent5="accent5" accent6="accent6" hlink="hlink" folHlink="folHlink"/>
  <p:sldLayoutIdLst>
    <p:sldLayoutId id="2147483672" r:id="rId1"/>
    <p:sldLayoutId id="214748367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3915949"/>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662753986"/>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29655650"/>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356513015"/>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740" r:id="rId7"/>
    <p:sldLayoutId id="2147483688" r:id="rId8"/>
    <p:sldLayoutId id="2147483689" r:id="rId9"/>
    <p:sldLayoutId id="2147483690" r:id="rId10"/>
    <p:sldLayoutId id="2147483691" r:id="rId11"/>
    <p:sldLayoutId id="214748373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703686016"/>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499851556"/>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69432277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059818179"/>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611072927"/>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79097961"/>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fld id="{8B3AFFF1-9C47-49F0-AE12-AF188F3F4E82}" type="datetime1">
              <a:rPr lang="en-US" smtClean="0"/>
              <a:pPr/>
              <a:t>2/12/2023</a:t>
            </a:fld>
            <a:endParaRPr lang="en-US"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fld id="{38237106-F2ED-405E-BC33-CC3CF426205F}" type="slidenum">
              <a:rPr lang="en-US" smtClean="0"/>
              <a:pPr/>
              <a:t>‹#›</a:t>
            </a:fld>
            <a:endParaRPr lang="en-US" dirty="0"/>
          </a:p>
        </p:txBody>
      </p:sp>
    </p:spTree>
    <p:extLst>
      <p:ext uri="{BB962C8B-B14F-4D97-AF65-F5344CB8AC3E}">
        <p14:creationId xmlns:p14="http://schemas.microsoft.com/office/powerpoint/2010/main" val="3140437221"/>
      </p:ext>
    </p:extLst>
  </p:cSld>
  <p:clrMap bg1="lt1" tx1="dk1" bg2="lt2" tx2="dk2" accent1="accent1" accent2="accent2" accent3="accent3" accent4="accent4" accent5="accent5" accent6="accent6" hlink="hlink" folHlink="folHlink"/>
  <p:sldLayoutIdLst>
    <p:sldLayoutId id="2147484808" r:id="rId1"/>
  </p:sldLayoutIdLst>
  <p:hf sldNum="0"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18.xml"/><Relationship Id="rId1" Type="http://schemas.openxmlformats.org/officeDocument/2006/relationships/video" Target="https://www.youtube.com/embed/OMDlfNWM1fA?feature=oembe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18.xml"/><Relationship Id="rId1" Type="http://schemas.openxmlformats.org/officeDocument/2006/relationships/video" Target="https://www.youtube.com/embed/3aYPZsSHgzU?feature=oembed"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18.xml"/><Relationship Id="rId1" Type="http://schemas.openxmlformats.org/officeDocument/2006/relationships/video" Target="https://www.youtube.com/embed/YfY7_0OJ8jw?feature=oembed"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6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32.tmp"/><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33.tmp"/><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2" Type="http://schemas.openxmlformats.org/officeDocument/2006/relationships/image" Target="../media/image34.tmp"/><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hyperlink" Target="https://www.uwtsd.ac.uk/careers/" TargetMode="Externa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hyperlink" Target="https://www.youtube.com/watch?v=3aYPZsSHgzU" TargetMode="External"/><Relationship Id="rId2" Type="http://schemas.openxmlformats.org/officeDocument/2006/relationships/hyperlink" Target="https://www.mbassett.com/blog/traditional-career-path" TargetMode="External"/><Relationship Id="rId1" Type="http://schemas.openxmlformats.org/officeDocument/2006/relationships/slideLayout" Target="../slideLayouts/slideLayout13.xml"/><Relationship Id="rId6" Type="http://schemas.openxmlformats.org/officeDocument/2006/relationships/hyperlink" Target="https://www.uwtsd.ac.uk/careers/" TargetMode="External"/><Relationship Id="rId5" Type="http://schemas.openxmlformats.org/officeDocument/2006/relationships/hyperlink" Target="https://www.youtube.com/watch?v=YfY7_0OJ8jw" TargetMode="External"/><Relationship Id="rId4" Type="http://schemas.openxmlformats.org/officeDocument/2006/relationships/hyperlink" Target="https://www.youtube.com/watch?v=OMDlfNWM1f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10CDA83-1B36-42D8-B95F-F3A09D74177D}"/>
              </a:ext>
            </a:extLst>
          </p:cNvPr>
          <p:cNvSpPr>
            <a:spLocks noGrp="1"/>
          </p:cNvSpPr>
          <p:nvPr>
            <p:ph type="title"/>
          </p:nvPr>
        </p:nvSpPr>
        <p:spPr>
          <a:xfrm>
            <a:off x="437322" y="1139687"/>
            <a:ext cx="5248775" cy="4399722"/>
          </a:xfrm>
        </p:spPr>
        <p:txBody>
          <a:bodyPr/>
          <a:lstStyle/>
          <a:p>
            <a:br>
              <a:rPr lang="en-GB" dirty="0"/>
            </a:br>
            <a:r>
              <a:rPr lang="en-GB" dirty="0"/>
              <a:t>Business Skills</a:t>
            </a:r>
            <a:br>
              <a:rPr lang="en-GB" dirty="0"/>
            </a:br>
            <a:br>
              <a:rPr lang="en-GB" dirty="0"/>
            </a:br>
            <a:r>
              <a:rPr lang="en-GB" dirty="0"/>
              <a:t>Week 8: Becoming a Lifelong Learner </a:t>
            </a:r>
            <a:br>
              <a:rPr lang="en-GB" dirty="0"/>
            </a:br>
            <a:br>
              <a:rPr lang="en-GB" dirty="0"/>
            </a:br>
            <a:r>
              <a:rPr lang="en-GB" dirty="0"/>
              <a:t>Part 1: Brand You: Will a Robot Take my Job?</a:t>
            </a:r>
            <a:br>
              <a:rPr lang="en-GB" dirty="0"/>
            </a:br>
            <a:br>
              <a:rPr lang="en-GB" dirty="0"/>
            </a:br>
            <a:r>
              <a:rPr lang="en-GB" dirty="0"/>
              <a:t>Part 2: Brand You: Critical Thinking Skills – Stay Relevant!</a:t>
            </a:r>
            <a:br>
              <a:rPr lang="en-GB" dirty="0"/>
            </a:br>
            <a:br>
              <a:rPr lang="en-GB" dirty="0"/>
            </a:br>
            <a:endParaRPr lang="en-GB" dirty="0"/>
          </a:p>
        </p:txBody>
      </p:sp>
    </p:spTree>
    <p:extLst>
      <p:ext uri="{BB962C8B-B14F-4D97-AF65-F5344CB8AC3E}">
        <p14:creationId xmlns:p14="http://schemas.microsoft.com/office/powerpoint/2010/main" val="34967110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25034-CFD7-32E0-8750-6D0DB23A7007}"/>
              </a:ext>
            </a:extLst>
          </p:cNvPr>
          <p:cNvSpPr>
            <a:spLocks noGrp="1"/>
          </p:cNvSpPr>
          <p:nvPr>
            <p:ph type="title"/>
          </p:nvPr>
        </p:nvSpPr>
        <p:spPr/>
        <p:txBody>
          <a:bodyPr/>
          <a:lstStyle/>
          <a:p>
            <a:r>
              <a:rPr lang="en-GB" sz="4000" b="1" dirty="0"/>
              <a:t>Becoming a Lifelong Learner!</a:t>
            </a:r>
          </a:p>
        </p:txBody>
      </p:sp>
      <p:sp>
        <p:nvSpPr>
          <p:cNvPr id="3" name="Content Placeholder 2">
            <a:extLst>
              <a:ext uri="{FF2B5EF4-FFF2-40B4-BE49-F238E27FC236}">
                <a16:creationId xmlns:a16="http://schemas.microsoft.com/office/drawing/2014/main" id="{8ABF1A84-99C4-8094-319B-0BE77CF57EBA}"/>
              </a:ext>
            </a:extLst>
          </p:cNvPr>
          <p:cNvSpPr>
            <a:spLocks noGrp="1"/>
          </p:cNvSpPr>
          <p:nvPr>
            <p:ph idx="1"/>
          </p:nvPr>
        </p:nvSpPr>
        <p:spPr>
          <a:xfrm>
            <a:off x="705678" y="1467816"/>
            <a:ext cx="10515600" cy="4351338"/>
          </a:xfrm>
        </p:spPr>
        <p:txBody>
          <a:bodyPr/>
          <a:lstStyle/>
          <a:p>
            <a:pPr marL="0" indent="0">
              <a:buNone/>
            </a:pPr>
            <a:r>
              <a:rPr lang="en-GB" sz="2400" dirty="0"/>
              <a:t>During the last session you developed an understanding of how transferable skills across many different roles are essential in helping you work to the best of your abilities. </a:t>
            </a:r>
            <a:r>
              <a:rPr lang="en-US" sz="2400" dirty="0"/>
              <a:t>​And how</a:t>
            </a:r>
            <a:r>
              <a:rPr lang="en-GB" sz="2400" dirty="0"/>
              <a:t> communication barriers can lead to miscommunication</a:t>
            </a:r>
            <a:endParaRPr lang="en-US" sz="2400" dirty="0"/>
          </a:p>
          <a:p>
            <a:pPr marL="0" indent="0">
              <a:buNone/>
            </a:pPr>
            <a:endParaRPr lang="en-GB" dirty="0"/>
          </a:p>
          <a:p>
            <a:pPr marL="0" indent="0">
              <a:buNone/>
            </a:pPr>
            <a:r>
              <a:rPr lang="en-GB" dirty="0"/>
              <a:t>Coming up:</a:t>
            </a:r>
          </a:p>
          <a:p>
            <a:pPr marL="0" indent="0">
              <a:buNone/>
            </a:pPr>
            <a:r>
              <a:rPr lang="en-GB" sz="2400" dirty="0"/>
              <a:t>The future of work and how critical thinking helps us to stay relevant.</a:t>
            </a:r>
          </a:p>
        </p:txBody>
      </p:sp>
    </p:spTree>
    <p:extLst>
      <p:ext uri="{BB962C8B-B14F-4D97-AF65-F5344CB8AC3E}">
        <p14:creationId xmlns:p14="http://schemas.microsoft.com/office/powerpoint/2010/main" val="817223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79903-837F-4879-ACB1-9CD85812DE53}"/>
              </a:ext>
            </a:extLst>
          </p:cNvPr>
          <p:cNvSpPr>
            <a:spLocks noGrp="1"/>
          </p:cNvSpPr>
          <p:nvPr>
            <p:ph type="title"/>
          </p:nvPr>
        </p:nvSpPr>
        <p:spPr/>
        <p:txBody>
          <a:bodyPr/>
          <a:lstStyle/>
          <a:p>
            <a:r>
              <a:rPr lang="en-GB" sz="4000" b="1" dirty="0"/>
              <a:t>Learning Outcomes:</a:t>
            </a:r>
          </a:p>
        </p:txBody>
      </p:sp>
      <p:sp>
        <p:nvSpPr>
          <p:cNvPr id="3" name="Content Placeholder 2">
            <a:extLst>
              <a:ext uri="{FF2B5EF4-FFF2-40B4-BE49-F238E27FC236}">
                <a16:creationId xmlns:a16="http://schemas.microsoft.com/office/drawing/2014/main" id="{ED85B4F4-2D2B-47C7-A4DF-7935C25CC1CD}"/>
              </a:ext>
            </a:extLst>
          </p:cNvPr>
          <p:cNvSpPr>
            <a:spLocks noGrp="1"/>
          </p:cNvSpPr>
          <p:nvPr>
            <p:ph idx="1"/>
          </p:nvPr>
        </p:nvSpPr>
        <p:spPr>
          <a:xfrm>
            <a:off x="838200" y="1690689"/>
            <a:ext cx="10515600" cy="4351338"/>
          </a:xfrm>
        </p:spPr>
        <p:txBody>
          <a:bodyPr/>
          <a:lstStyle/>
          <a:p>
            <a:pPr marL="0" indent="0">
              <a:buNone/>
            </a:pPr>
            <a:r>
              <a:rPr lang="en-GB" sz="2400" dirty="0"/>
              <a:t>By the end of this session you will be able to:</a:t>
            </a:r>
          </a:p>
          <a:p>
            <a:pPr marL="0" indent="0">
              <a:buNone/>
            </a:pPr>
            <a:endParaRPr lang="en-GB" sz="2400" dirty="0"/>
          </a:p>
          <a:p>
            <a:r>
              <a:rPr lang="en-GB" sz="2400" dirty="0"/>
              <a:t>Understand what critical thinking is and why it is important for personal and professional development.</a:t>
            </a:r>
          </a:p>
          <a:p>
            <a:r>
              <a:rPr lang="en-GB" sz="2400" dirty="0"/>
              <a:t>Recognise the skills that support critical thinking.</a:t>
            </a:r>
          </a:p>
          <a:p>
            <a:pPr marL="0" indent="0">
              <a:buNone/>
            </a:pPr>
            <a:endParaRPr lang="en-GB" sz="2400" dirty="0"/>
          </a:p>
          <a:p>
            <a:pPr marL="0" indent="0">
              <a:buNone/>
            </a:pPr>
            <a:endParaRPr lang="en-GB" dirty="0"/>
          </a:p>
        </p:txBody>
      </p:sp>
    </p:spTree>
    <p:extLst>
      <p:ext uri="{BB962C8B-B14F-4D97-AF65-F5344CB8AC3E}">
        <p14:creationId xmlns:p14="http://schemas.microsoft.com/office/powerpoint/2010/main" val="667456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92CFFD-3326-7A03-3681-7FAB6C842EF0}"/>
              </a:ext>
            </a:extLst>
          </p:cNvPr>
          <p:cNvSpPr>
            <a:spLocks noGrp="1"/>
          </p:cNvSpPr>
          <p:nvPr>
            <p:ph type="title"/>
          </p:nvPr>
        </p:nvSpPr>
        <p:spPr>
          <a:xfrm>
            <a:off x="2555631" y="1441938"/>
            <a:ext cx="7080738" cy="3974124"/>
          </a:xfrm>
        </p:spPr>
        <p:txBody>
          <a:bodyPr>
            <a:normAutofit/>
          </a:bodyPr>
          <a:lstStyle/>
          <a:p>
            <a:pPr algn="ctr"/>
            <a:r>
              <a:rPr lang="en-GB" sz="5400" dirty="0">
                <a:solidFill>
                  <a:schemeClr val="bg1">
                    <a:lumMod val="95000"/>
                    <a:lumOff val="5000"/>
                  </a:schemeClr>
                </a:solidFill>
              </a:rPr>
              <a:t>“</a:t>
            </a:r>
            <a:r>
              <a:rPr lang="en-GB" sz="4800" dirty="0">
                <a:solidFill>
                  <a:schemeClr val="bg1">
                    <a:lumMod val="95000"/>
                    <a:lumOff val="5000"/>
                  </a:schemeClr>
                </a:solidFill>
              </a:rPr>
              <a:t>Your brand is what people say about you when you’re not in the room” (Jeff Bezos).</a:t>
            </a:r>
            <a:br>
              <a:rPr lang="en-GB" sz="4800" dirty="0">
                <a:solidFill>
                  <a:schemeClr val="bg1">
                    <a:lumMod val="95000"/>
                    <a:lumOff val="5000"/>
                  </a:schemeClr>
                </a:solidFill>
              </a:rPr>
            </a:br>
            <a:endParaRPr lang="en-GB" sz="5400" dirty="0">
              <a:solidFill>
                <a:schemeClr val="bg1">
                  <a:lumMod val="95000"/>
                  <a:lumOff val="5000"/>
                </a:schemeClr>
              </a:solidFill>
            </a:endParaRPr>
          </a:p>
        </p:txBody>
      </p:sp>
    </p:spTree>
    <p:extLst>
      <p:ext uri="{BB962C8B-B14F-4D97-AF65-F5344CB8AC3E}">
        <p14:creationId xmlns:p14="http://schemas.microsoft.com/office/powerpoint/2010/main" val="38885742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521B6-E509-2F30-5366-DB2080ED831A}"/>
              </a:ext>
            </a:extLst>
          </p:cNvPr>
          <p:cNvSpPr>
            <a:spLocks noGrp="1"/>
          </p:cNvSpPr>
          <p:nvPr>
            <p:ph type="title"/>
          </p:nvPr>
        </p:nvSpPr>
        <p:spPr>
          <a:xfrm>
            <a:off x="838200" y="365126"/>
            <a:ext cx="10515600" cy="1042609"/>
          </a:xfrm>
        </p:spPr>
        <p:txBody>
          <a:bodyPr/>
          <a:lstStyle/>
          <a:p>
            <a:r>
              <a:rPr lang="en-GB" sz="4000" b="1" dirty="0"/>
              <a:t>Discussion Time - Brand You!</a:t>
            </a:r>
          </a:p>
        </p:txBody>
      </p:sp>
      <p:sp>
        <p:nvSpPr>
          <p:cNvPr id="3" name="Content Placeholder 2">
            <a:extLst>
              <a:ext uri="{FF2B5EF4-FFF2-40B4-BE49-F238E27FC236}">
                <a16:creationId xmlns:a16="http://schemas.microsoft.com/office/drawing/2014/main" id="{6AC20A02-2364-0C92-C8F8-AD04ABDD2F5E}"/>
              </a:ext>
            </a:extLst>
          </p:cNvPr>
          <p:cNvSpPr>
            <a:spLocks noGrp="1"/>
          </p:cNvSpPr>
          <p:nvPr>
            <p:ph idx="1"/>
          </p:nvPr>
        </p:nvSpPr>
        <p:spPr>
          <a:xfrm>
            <a:off x="838200" y="1450904"/>
            <a:ext cx="10515600" cy="4351338"/>
          </a:xfrm>
        </p:spPr>
        <p:txBody>
          <a:bodyPr/>
          <a:lstStyle/>
          <a:p>
            <a:pPr marL="0" indent="0">
              <a:buNone/>
            </a:pPr>
            <a:r>
              <a:rPr lang="en-GB" dirty="0"/>
              <a:t>Have you ever thought of yourself as a brand?</a:t>
            </a:r>
          </a:p>
          <a:p>
            <a:pPr marL="0" indent="0">
              <a:buNone/>
            </a:pPr>
            <a:endParaRPr lang="en-GB" dirty="0"/>
          </a:p>
          <a:p>
            <a:r>
              <a:rPr lang="en-GB" sz="2400" dirty="0"/>
              <a:t>Whether you know it or not, you have a personal brand.</a:t>
            </a:r>
          </a:p>
          <a:p>
            <a:r>
              <a:rPr lang="en-GB" sz="2400" dirty="0"/>
              <a:t> </a:t>
            </a:r>
            <a:r>
              <a:rPr lang="en-GB" sz="2400" b="1" i="1" dirty="0"/>
              <a:t>Google </a:t>
            </a:r>
            <a:r>
              <a:rPr lang="en-GB" sz="2400" dirty="0"/>
              <a:t>yourself, what do you see? </a:t>
            </a:r>
          </a:p>
          <a:p>
            <a:r>
              <a:rPr lang="en-GB" sz="2400" dirty="0"/>
              <a:t>Whether you have a date or a job interview, chances are someone is going to </a:t>
            </a:r>
            <a:r>
              <a:rPr lang="en-GB" sz="2400" b="1" i="1" dirty="0"/>
              <a:t>Google</a:t>
            </a:r>
            <a:r>
              <a:rPr lang="en-GB" sz="2400" dirty="0"/>
              <a:t> you to learn more about who you are, and these results are the first impression they will have of you. </a:t>
            </a:r>
          </a:p>
          <a:p>
            <a:pPr marL="0" indent="0">
              <a:buNone/>
            </a:pPr>
            <a:endParaRPr lang="en-GB" sz="2400" dirty="0"/>
          </a:p>
        </p:txBody>
      </p:sp>
    </p:spTree>
    <p:extLst>
      <p:ext uri="{BB962C8B-B14F-4D97-AF65-F5344CB8AC3E}">
        <p14:creationId xmlns:p14="http://schemas.microsoft.com/office/powerpoint/2010/main" val="2552122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ED0B2-11D0-06CC-403C-004593E3158F}"/>
              </a:ext>
            </a:extLst>
          </p:cNvPr>
          <p:cNvSpPr>
            <a:spLocks noGrp="1"/>
          </p:cNvSpPr>
          <p:nvPr>
            <p:ph type="title"/>
          </p:nvPr>
        </p:nvSpPr>
        <p:spPr>
          <a:xfrm>
            <a:off x="648929" y="629266"/>
            <a:ext cx="3505495" cy="1622321"/>
          </a:xfrm>
        </p:spPr>
        <p:txBody>
          <a:bodyPr>
            <a:normAutofit/>
          </a:bodyPr>
          <a:lstStyle/>
          <a:p>
            <a:r>
              <a:rPr lang="en-GB" sz="4100" b="1"/>
              <a:t>Discussion Time - Placement</a:t>
            </a:r>
          </a:p>
        </p:txBody>
      </p:sp>
      <p:sp>
        <p:nvSpPr>
          <p:cNvPr id="3" name="Content Placeholder 2">
            <a:extLst>
              <a:ext uri="{FF2B5EF4-FFF2-40B4-BE49-F238E27FC236}">
                <a16:creationId xmlns:a16="http://schemas.microsoft.com/office/drawing/2014/main" id="{723140C3-4F13-D272-6521-9FED63D49865}"/>
              </a:ext>
            </a:extLst>
          </p:cNvPr>
          <p:cNvSpPr>
            <a:spLocks noGrp="1"/>
          </p:cNvSpPr>
          <p:nvPr>
            <p:ph idx="1"/>
          </p:nvPr>
        </p:nvSpPr>
        <p:spPr>
          <a:xfrm>
            <a:off x="648931" y="2438400"/>
            <a:ext cx="3505494" cy="3785419"/>
          </a:xfrm>
        </p:spPr>
        <p:txBody>
          <a:bodyPr>
            <a:normAutofit/>
          </a:bodyPr>
          <a:lstStyle/>
          <a:p>
            <a:pPr marL="0" indent="0" fontAlgn="base">
              <a:buNone/>
            </a:pPr>
            <a:r>
              <a:rPr lang="en-GB" sz="2000" dirty="0"/>
              <a:t>During Term 3, you will go on a practical hotel placement to study your modules. </a:t>
            </a:r>
          </a:p>
          <a:p>
            <a:pPr marL="0" indent="0" fontAlgn="base">
              <a:buNone/>
            </a:pPr>
            <a:r>
              <a:rPr lang="en-GB" sz="2000" dirty="0"/>
              <a:t>Do you see placement as:</a:t>
            </a:r>
          </a:p>
          <a:p>
            <a:pPr fontAlgn="base"/>
            <a:r>
              <a:rPr lang="en-GB" sz="2000" dirty="0"/>
              <a:t>just a mandatory part of your course</a:t>
            </a:r>
          </a:p>
          <a:p>
            <a:pPr fontAlgn="base"/>
            <a:r>
              <a:rPr lang="en-GB" sz="2000" dirty="0"/>
              <a:t>a way to promote brand you?</a:t>
            </a:r>
          </a:p>
          <a:p>
            <a:pPr marL="0" indent="0" fontAlgn="base">
              <a:buNone/>
            </a:pPr>
            <a:endParaRPr lang="en-GB" sz="2000" dirty="0"/>
          </a:p>
          <a:p>
            <a:pPr marL="0" indent="0" fontAlgn="base">
              <a:buNone/>
            </a:pPr>
            <a:endParaRPr lang="en-GB" sz="2000" dirty="0"/>
          </a:p>
          <a:p>
            <a:endParaRPr lang="en-GB" sz="1700" dirty="0"/>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imeline&#10;&#10;Description automatically generated">
            <a:extLst>
              <a:ext uri="{FF2B5EF4-FFF2-40B4-BE49-F238E27FC236}">
                <a16:creationId xmlns:a16="http://schemas.microsoft.com/office/drawing/2014/main" id="{9DE03C1A-63C2-D397-C484-AE8BFA67A2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05862" y="1170128"/>
            <a:ext cx="6019331" cy="4514498"/>
          </a:xfrm>
          <a:prstGeom prst="rect">
            <a:avLst/>
          </a:prstGeom>
          <a:effectLst/>
        </p:spPr>
      </p:pic>
    </p:spTree>
    <p:extLst>
      <p:ext uri="{BB962C8B-B14F-4D97-AF65-F5344CB8AC3E}">
        <p14:creationId xmlns:p14="http://schemas.microsoft.com/office/powerpoint/2010/main" val="3371058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2EC29-AB7B-DA4C-CD5D-F3C5DED66682}"/>
              </a:ext>
            </a:extLst>
          </p:cNvPr>
          <p:cNvSpPr>
            <a:spLocks noGrp="1"/>
          </p:cNvSpPr>
          <p:nvPr>
            <p:ph type="title"/>
          </p:nvPr>
        </p:nvSpPr>
        <p:spPr/>
        <p:txBody>
          <a:bodyPr/>
          <a:lstStyle/>
          <a:p>
            <a:r>
              <a:rPr lang="en-GB" sz="4000" b="1" dirty="0"/>
              <a:t>Mirror </a:t>
            </a:r>
            <a:r>
              <a:rPr lang="en-GB" sz="4000" b="1" dirty="0" err="1"/>
              <a:t>Mirror</a:t>
            </a:r>
            <a:r>
              <a:rPr lang="en-GB" sz="4000" b="1" dirty="0"/>
              <a:t>!</a:t>
            </a:r>
          </a:p>
        </p:txBody>
      </p:sp>
      <p:sp>
        <p:nvSpPr>
          <p:cNvPr id="3" name="Content Placeholder 2">
            <a:extLst>
              <a:ext uri="{FF2B5EF4-FFF2-40B4-BE49-F238E27FC236}">
                <a16:creationId xmlns:a16="http://schemas.microsoft.com/office/drawing/2014/main" id="{4C0550FF-7E7D-B758-BBFB-8430A043EB38}"/>
              </a:ext>
            </a:extLst>
          </p:cNvPr>
          <p:cNvSpPr>
            <a:spLocks noGrp="1"/>
          </p:cNvSpPr>
          <p:nvPr>
            <p:ph idx="1"/>
          </p:nvPr>
        </p:nvSpPr>
        <p:spPr>
          <a:xfrm>
            <a:off x="838200" y="1253331"/>
            <a:ext cx="10515600" cy="4351338"/>
          </a:xfrm>
        </p:spPr>
        <p:txBody>
          <a:bodyPr/>
          <a:lstStyle/>
          <a:p>
            <a:pPr marL="0" indent="0">
              <a:buNone/>
            </a:pPr>
            <a:r>
              <a:rPr lang="en-GB" dirty="0"/>
              <a:t>How do you visualise yourself on practical hotel placement? For example…</a:t>
            </a:r>
          </a:p>
          <a:p>
            <a:r>
              <a:rPr lang="en-GB" sz="2400" dirty="0"/>
              <a:t>Creative</a:t>
            </a:r>
          </a:p>
          <a:p>
            <a:r>
              <a:rPr lang="en-GB" sz="2400" dirty="0"/>
              <a:t>Ambitious</a:t>
            </a:r>
          </a:p>
          <a:p>
            <a:r>
              <a:rPr lang="en-GB" sz="2400" dirty="0"/>
              <a:t>Curious</a:t>
            </a:r>
          </a:p>
          <a:p>
            <a:r>
              <a:rPr lang="en-GB" sz="2400" dirty="0"/>
              <a:t>Reserved</a:t>
            </a:r>
          </a:p>
          <a:p>
            <a:r>
              <a:rPr lang="en-GB" sz="2400" dirty="0"/>
              <a:t>Waiting for instructions</a:t>
            </a:r>
          </a:p>
          <a:p>
            <a:r>
              <a:rPr lang="en-GB" sz="2400" dirty="0"/>
              <a:t>I’m only on placement – it’s not going to lead anywhere</a:t>
            </a:r>
          </a:p>
          <a:p>
            <a:pPr marL="0" indent="0">
              <a:buNone/>
            </a:pPr>
            <a:endParaRPr lang="en-GB" sz="2400" dirty="0"/>
          </a:p>
          <a:p>
            <a:pPr marL="0" indent="0">
              <a:buNone/>
            </a:pPr>
            <a:endParaRPr lang="en-GB" sz="2400" dirty="0"/>
          </a:p>
          <a:p>
            <a:endParaRPr lang="en-GB" sz="2400" dirty="0"/>
          </a:p>
          <a:p>
            <a:endParaRPr lang="en-GB" dirty="0"/>
          </a:p>
          <a:p>
            <a:pPr marL="0" indent="0">
              <a:buNone/>
            </a:pPr>
            <a:endParaRPr lang="en-GB" dirty="0"/>
          </a:p>
        </p:txBody>
      </p:sp>
    </p:spTree>
    <p:extLst>
      <p:ext uri="{BB962C8B-B14F-4D97-AF65-F5344CB8AC3E}">
        <p14:creationId xmlns:p14="http://schemas.microsoft.com/office/powerpoint/2010/main" val="1806184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9DF42-516C-DC12-FC8C-5CC5D7FAA433}"/>
              </a:ext>
            </a:extLst>
          </p:cNvPr>
          <p:cNvSpPr>
            <a:spLocks noGrp="1"/>
          </p:cNvSpPr>
          <p:nvPr>
            <p:ph type="title"/>
          </p:nvPr>
        </p:nvSpPr>
        <p:spPr/>
        <p:txBody>
          <a:bodyPr/>
          <a:lstStyle/>
          <a:p>
            <a:r>
              <a:rPr lang="en-GB" sz="4000" b="1" dirty="0"/>
              <a:t>The Future of Work - Promote Brand You!</a:t>
            </a:r>
          </a:p>
        </p:txBody>
      </p:sp>
      <p:sp>
        <p:nvSpPr>
          <p:cNvPr id="3" name="Content Placeholder 2">
            <a:extLst>
              <a:ext uri="{FF2B5EF4-FFF2-40B4-BE49-F238E27FC236}">
                <a16:creationId xmlns:a16="http://schemas.microsoft.com/office/drawing/2014/main" id="{0A16B4EB-EC33-DDA2-ECB8-63C938DB8CAF}"/>
              </a:ext>
            </a:extLst>
          </p:cNvPr>
          <p:cNvSpPr>
            <a:spLocks noGrp="1"/>
          </p:cNvSpPr>
          <p:nvPr>
            <p:ph idx="1"/>
          </p:nvPr>
        </p:nvSpPr>
        <p:spPr>
          <a:xfrm>
            <a:off x="838200" y="1488001"/>
            <a:ext cx="10515600" cy="4351338"/>
          </a:xfrm>
        </p:spPr>
        <p:txBody>
          <a:bodyPr/>
          <a:lstStyle/>
          <a:p>
            <a:r>
              <a:rPr lang="en-GB" sz="2400" dirty="0"/>
              <a:t>The future of work is changing. Employers are seeking candidates with diverse skills sets, this along with the rise of automation makes it more important than ever to stay relevant (Basset, 2016).</a:t>
            </a:r>
          </a:p>
          <a:p>
            <a:r>
              <a:rPr lang="en-GB" sz="2400" dirty="0"/>
              <a:t>Put simply, to survive and thrive in different and ever-changing environments, we need to embrace variety and a wider range of experiences and more importantly – stay relevant. </a:t>
            </a:r>
          </a:p>
          <a:p>
            <a:endParaRPr lang="en-GB" dirty="0"/>
          </a:p>
        </p:txBody>
      </p:sp>
    </p:spTree>
    <p:extLst>
      <p:ext uri="{BB962C8B-B14F-4D97-AF65-F5344CB8AC3E}">
        <p14:creationId xmlns:p14="http://schemas.microsoft.com/office/powerpoint/2010/main" val="1852904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ey robot with  colourful buttons">
            <a:extLst>
              <a:ext uri="{FF2B5EF4-FFF2-40B4-BE49-F238E27FC236}">
                <a16:creationId xmlns:a16="http://schemas.microsoft.com/office/drawing/2014/main" id="{D8A82C5F-8A18-DB78-DA96-3FCC72536518}"/>
              </a:ext>
            </a:extLst>
          </p:cNvPr>
          <p:cNvPicPr>
            <a:picLocks noChangeAspect="1"/>
          </p:cNvPicPr>
          <p:nvPr/>
        </p:nvPicPr>
        <p:blipFill rotWithShape="1">
          <a:blip r:embed="rId2"/>
          <a:srcRect l="5200"/>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7FCBECE6-B819-4BD7-843C-C89D450C430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Will a robot take my job?</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971009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045B2-DF1B-4747-AFBE-59977F64145F}"/>
              </a:ext>
            </a:extLst>
          </p:cNvPr>
          <p:cNvSpPr>
            <a:spLocks noGrp="1"/>
          </p:cNvSpPr>
          <p:nvPr>
            <p:ph type="title"/>
          </p:nvPr>
        </p:nvSpPr>
        <p:spPr/>
        <p:txBody>
          <a:bodyPr/>
          <a:lstStyle/>
          <a:p>
            <a:r>
              <a:rPr lang="en-GB" sz="4000" b="1" dirty="0"/>
              <a:t>Will a robot take my job?</a:t>
            </a:r>
          </a:p>
        </p:txBody>
      </p:sp>
      <p:sp>
        <p:nvSpPr>
          <p:cNvPr id="3" name="Content Placeholder 2">
            <a:extLst>
              <a:ext uri="{FF2B5EF4-FFF2-40B4-BE49-F238E27FC236}">
                <a16:creationId xmlns:a16="http://schemas.microsoft.com/office/drawing/2014/main" id="{CFE9DA1B-4288-4731-B389-47B473EC52CC}"/>
              </a:ext>
            </a:extLst>
          </p:cNvPr>
          <p:cNvSpPr>
            <a:spLocks noGrp="1"/>
          </p:cNvSpPr>
          <p:nvPr>
            <p:ph idx="1"/>
          </p:nvPr>
        </p:nvSpPr>
        <p:spPr>
          <a:xfrm>
            <a:off x="838200" y="1253331"/>
            <a:ext cx="10515600" cy="4351338"/>
          </a:xfrm>
        </p:spPr>
        <p:txBody>
          <a:bodyPr/>
          <a:lstStyle/>
          <a:p>
            <a:endParaRPr lang="en-GB" dirty="0"/>
          </a:p>
          <a:p>
            <a:r>
              <a:rPr lang="en-GB" sz="2400" dirty="0"/>
              <a:t>Watch the following 4 minute video by historian, philosopher and best selling author Yuval Noah Harari: Workplace Automation and the “Useless Class”.</a:t>
            </a:r>
          </a:p>
        </p:txBody>
      </p:sp>
    </p:spTree>
    <p:extLst>
      <p:ext uri="{BB962C8B-B14F-4D97-AF65-F5344CB8AC3E}">
        <p14:creationId xmlns:p14="http://schemas.microsoft.com/office/powerpoint/2010/main" val="23169373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Yuval Noah Harari: Workplace Automation &amp; the &quot;Useless Class&quot;">
            <a:hlinkClick r:id="" action="ppaction://media"/>
            <a:extLst>
              <a:ext uri="{FF2B5EF4-FFF2-40B4-BE49-F238E27FC236}">
                <a16:creationId xmlns:a16="http://schemas.microsoft.com/office/drawing/2014/main" id="{7E629379-3E5C-4ED2-B2EA-D026D0CE60B2}"/>
              </a:ext>
            </a:extLst>
          </p:cNvPr>
          <p:cNvPicPr>
            <a:picLocks noRot="1" noChangeAspect="1"/>
          </p:cNvPicPr>
          <p:nvPr>
            <a:videoFile r:link="rId1"/>
          </p:nvPr>
        </p:nvPicPr>
        <p:blipFill>
          <a:blip r:embed="rId3"/>
          <a:stretch>
            <a:fillRect/>
          </a:stretch>
        </p:blipFill>
        <p:spPr>
          <a:xfrm>
            <a:off x="26973" y="0"/>
            <a:ext cx="12165027" cy="6873240"/>
          </a:xfrm>
          <a:prstGeom prst="rect">
            <a:avLst/>
          </a:prstGeom>
        </p:spPr>
      </p:pic>
    </p:spTree>
    <p:extLst>
      <p:ext uri="{BB962C8B-B14F-4D97-AF65-F5344CB8AC3E}">
        <p14:creationId xmlns:p14="http://schemas.microsoft.com/office/powerpoint/2010/main" val="102273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AF8C7-5C8D-4E5C-AC95-A09496E615B0}"/>
              </a:ext>
            </a:extLst>
          </p:cNvPr>
          <p:cNvSpPr>
            <a:spLocks noGrp="1"/>
          </p:cNvSpPr>
          <p:nvPr>
            <p:ph type="title"/>
          </p:nvPr>
        </p:nvSpPr>
        <p:spPr/>
        <p:txBody>
          <a:bodyPr/>
          <a:lstStyle/>
          <a:p>
            <a:r>
              <a:rPr lang="en-GB" sz="4000" b="1" dirty="0"/>
              <a:t>The Useless Class!</a:t>
            </a:r>
          </a:p>
        </p:txBody>
      </p:sp>
      <p:sp>
        <p:nvSpPr>
          <p:cNvPr id="3" name="Content Placeholder 2">
            <a:extLst>
              <a:ext uri="{FF2B5EF4-FFF2-40B4-BE49-F238E27FC236}">
                <a16:creationId xmlns:a16="http://schemas.microsoft.com/office/drawing/2014/main" id="{4E5FA4FC-B2B4-4B4B-9A20-AFC56DF0DF19}"/>
              </a:ext>
            </a:extLst>
          </p:cNvPr>
          <p:cNvSpPr>
            <a:spLocks noGrp="1"/>
          </p:cNvSpPr>
          <p:nvPr>
            <p:ph idx="1"/>
          </p:nvPr>
        </p:nvSpPr>
        <p:spPr>
          <a:xfrm>
            <a:off x="838200" y="1253331"/>
            <a:ext cx="10515600" cy="4736652"/>
          </a:xfrm>
        </p:spPr>
        <p:txBody>
          <a:bodyPr/>
          <a:lstStyle/>
          <a:p>
            <a:pPr marL="0" indent="0">
              <a:buNone/>
            </a:pPr>
            <a:r>
              <a:rPr lang="en-GB" sz="2400" dirty="0"/>
              <a:t>According to Harari (2017) “in the 21</a:t>
            </a:r>
            <a:r>
              <a:rPr lang="en-GB" sz="2400" baseline="30000" dirty="0"/>
              <a:t>st</a:t>
            </a:r>
            <a:r>
              <a:rPr lang="en-GB" sz="2400" dirty="0"/>
              <a:t> century we may be facing a completely new kind of inequality which we have never seen before in human history: an elite of superhumans involved in all that is tech or the useless class that has no military or economic usefulness”.</a:t>
            </a:r>
          </a:p>
          <a:p>
            <a:pPr marL="0" indent="0">
              <a:buNone/>
            </a:pPr>
            <a:r>
              <a:rPr lang="en-GB" sz="2400" dirty="0"/>
              <a:t>Discussion time…</a:t>
            </a:r>
          </a:p>
          <a:p>
            <a:r>
              <a:rPr lang="en-GB" sz="2400" dirty="0"/>
              <a:t>Do you believe that automation could cause such inequality?</a:t>
            </a:r>
          </a:p>
          <a:p>
            <a:r>
              <a:rPr lang="en-GB" sz="2400" dirty="0"/>
              <a:t>Do you believe in Harari’s theory?</a:t>
            </a:r>
          </a:p>
          <a:p>
            <a:r>
              <a:rPr lang="en-GB" sz="2400" dirty="0"/>
              <a:t>Why do you believe/doubt this theory?</a:t>
            </a:r>
          </a:p>
          <a:p>
            <a:pPr marL="0" indent="0">
              <a:buNone/>
            </a:pPr>
            <a:endParaRPr lang="en-GB" sz="2400" b="1" dirty="0"/>
          </a:p>
          <a:p>
            <a:pPr marL="0" indent="0">
              <a:buNone/>
            </a:pPr>
            <a:r>
              <a:rPr lang="en-GB" sz="2400" b="1" dirty="0"/>
              <a:t>This was Harari’s theory in 2017…fast forward to 2022 - here comes Dyson…</a:t>
            </a:r>
          </a:p>
          <a:p>
            <a:endParaRPr lang="en-GB" sz="2400" dirty="0"/>
          </a:p>
          <a:p>
            <a:pPr marL="0" indent="0">
              <a:buNone/>
            </a:pPr>
            <a:endParaRPr lang="en-GB" dirty="0"/>
          </a:p>
        </p:txBody>
      </p:sp>
    </p:spTree>
    <p:extLst>
      <p:ext uri="{BB962C8B-B14F-4D97-AF65-F5344CB8AC3E}">
        <p14:creationId xmlns:p14="http://schemas.microsoft.com/office/powerpoint/2010/main" val="34240070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42B19-865B-41FA-B3B1-B08303159B6B}"/>
              </a:ext>
            </a:extLst>
          </p:cNvPr>
          <p:cNvSpPr>
            <a:spLocks noGrp="1"/>
          </p:cNvSpPr>
          <p:nvPr>
            <p:ph type="title"/>
          </p:nvPr>
        </p:nvSpPr>
        <p:spPr/>
        <p:txBody>
          <a:bodyPr/>
          <a:lstStyle/>
          <a:p>
            <a:r>
              <a:rPr lang="en-GB" sz="4000" b="1" dirty="0"/>
              <a:t>Will a Dyson take my job?</a:t>
            </a:r>
          </a:p>
        </p:txBody>
      </p:sp>
      <p:sp>
        <p:nvSpPr>
          <p:cNvPr id="3" name="Content Placeholder 2">
            <a:extLst>
              <a:ext uri="{FF2B5EF4-FFF2-40B4-BE49-F238E27FC236}">
                <a16:creationId xmlns:a16="http://schemas.microsoft.com/office/drawing/2014/main" id="{97FB3F9F-B1B6-433B-9691-B3C01C3B83E9}"/>
              </a:ext>
            </a:extLst>
          </p:cNvPr>
          <p:cNvSpPr>
            <a:spLocks noGrp="1"/>
          </p:cNvSpPr>
          <p:nvPr>
            <p:ph idx="1"/>
          </p:nvPr>
        </p:nvSpPr>
        <p:spPr/>
        <p:txBody>
          <a:bodyPr/>
          <a:lstStyle/>
          <a:p>
            <a:r>
              <a:rPr lang="en-GB" dirty="0"/>
              <a:t>Watch the following 2 minute video: </a:t>
            </a:r>
          </a:p>
          <a:p>
            <a:r>
              <a:rPr lang="en-GB" sz="2800" dirty="0"/>
              <a:t>Dyson reveals home robots that can carry out domestic chores IET, 2022).</a:t>
            </a:r>
            <a:endParaRPr lang="en-GB" dirty="0"/>
          </a:p>
        </p:txBody>
      </p:sp>
    </p:spTree>
    <p:extLst>
      <p:ext uri="{BB962C8B-B14F-4D97-AF65-F5344CB8AC3E}">
        <p14:creationId xmlns:p14="http://schemas.microsoft.com/office/powerpoint/2010/main" val="2823771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Dyson reveals home robots that can carry out domestic chores">
            <a:hlinkClick r:id="" action="ppaction://media"/>
            <a:extLst>
              <a:ext uri="{FF2B5EF4-FFF2-40B4-BE49-F238E27FC236}">
                <a16:creationId xmlns:a16="http://schemas.microsoft.com/office/drawing/2014/main" id="{AC505FAC-1798-4E47-BD22-2C8BC99619D6}"/>
              </a:ext>
            </a:extLst>
          </p:cNvPr>
          <p:cNvPicPr>
            <a:picLocks noRot="1" noChangeAspect="1"/>
          </p:cNvPicPr>
          <p:nvPr>
            <a:videoFile r:link="rId1"/>
          </p:nvPr>
        </p:nvPicPr>
        <p:blipFill>
          <a:blip r:embed="rId3"/>
          <a:stretch>
            <a:fillRect/>
          </a:stretch>
        </p:blipFill>
        <p:spPr>
          <a:xfrm>
            <a:off x="0" y="-15240"/>
            <a:ext cx="12192000" cy="6888480"/>
          </a:xfrm>
          <a:prstGeom prst="rect">
            <a:avLst/>
          </a:prstGeom>
        </p:spPr>
      </p:pic>
    </p:spTree>
    <p:extLst>
      <p:ext uri="{BB962C8B-B14F-4D97-AF65-F5344CB8AC3E}">
        <p14:creationId xmlns:p14="http://schemas.microsoft.com/office/powerpoint/2010/main" val="3690509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175C4-564D-464C-96A8-C7CBF4C2B377}"/>
              </a:ext>
            </a:extLst>
          </p:cNvPr>
          <p:cNvSpPr>
            <a:spLocks noGrp="1"/>
          </p:cNvSpPr>
          <p:nvPr>
            <p:ph type="title"/>
          </p:nvPr>
        </p:nvSpPr>
        <p:spPr/>
        <p:txBody>
          <a:bodyPr/>
          <a:lstStyle/>
          <a:p>
            <a:r>
              <a:rPr lang="en-GB" sz="4000" b="1" dirty="0"/>
              <a:t>Discussion - Will a robot take my job?</a:t>
            </a:r>
          </a:p>
        </p:txBody>
      </p:sp>
      <p:sp>
        <p:nvSpPr>
          <p:cNvPr id="3" name="Content Placeholder 2">
            <a:extLst>
              <a:ext uri="{FF2B5EF4-FFF2-40B4-BE49-F238E27FC236}">
                <a16:creationId xmlns:a16="http://schemas.microsoft.com/office/drawing/2014/main" id="{378E7A5C-72DF-4BAE-9ECD-3D9FB40C91E3}"/>
              </a:ext>
            </a:extLst>
          </p:cNvPr>
          <p:cNvSpPr>
            <a:spLocks noGrp="1"/>
          </p:cNvSpPr>
          <p:nvPr>
            <p:ph idx="1"/>
          </p:nvPr>
        </p:nvSpPr>
        <p:spPr>
          <a:xfrm>
            <a:off x="838200" y="1253331"/>
            <a:ext cx="10515600" cy="4351338"/>
          </a:xfrm>
        </p:spPr>
        <p:txBody>
          <a:bodyPr/>
          <a:lstStyle/>
          <a:p>
            <a:pPr marL="0" indent="0">
              <a:buNone/>
            </a:pPr>
            <a:r>
              <a:rPr lang="en-GB" sz="2400" dirty="0"/>
              <a:t>Dyson aim to have these “home” robots ready by 2030 and are looking to employ 700 robotics engineers over the next five years.</a:t>
            </a:r>
          </a:p>
          <a:p>
            <a:r>
              <a:rPr lang="en-GB" sz="2400" dirty="0"/>
              <a:t>What do you think the chances are of this “home” robot becoming available for commercial use?</a:t>
            </a:r>
          </a:p>
          <a:p>
            <a:r>
              <a:rPr lang="en-GB" sz="2400" dirty="0"/>
              <a:t>Could this affect those employed in the hospitality industry?</a:t>
            </a:r>
          </a:p>
          <a:p>
            <a:r>
              <a:rPr lang="en-GB" sz="2400" dirty="0"/>
              <a:t>What roles could be at risk?</a:t>
            </a:r>
          </a:p>
          <a:p>
            <a:r>
              <a:rPr lang="en-GB" sz="2400" dirty="0"/>
              <a:t>Does Dyson’s latest invention strengthen Harari’s theory of the useless class?</a:t>
            </a:r>
          </a:p>
          <a:p>
            <a:pPr marL="0" indent="0">
              <a:buNone/>
            </a:pPr>
            <a:endParaRPr lang="en-GB" sz="2400" dirty="0"/>
          </a:p>
          <a:p>
            <a:r>
              <a:rPr lang="en-GB" sz="2400" dirty="0"/>
              <a:t>Watch the following 6 minute video on how to be relevant…</a:t>
            </a:r>
          </a:p>
          <a:p>
            <a:pPr marL="0" indent="0">
              <a:buNone/>
            </a:pPr>
            <a:endParaRPr lang="en-GB" sz="2400" dirty="0"/>
          </a:p>
          <a:p>
            <a:endParaRPr lang="en-GB" dirty="0"/>
          </a:p>
        </p:txBody>
      </p:sp>
    </p:spTree>
    <p:extLst>
      <p:ext uri="{BB962C8B-B14F-4D97-AF65-F5344CB8AC3E}">
        <p14:creationId xmlns:p14="http://schemas.microsoft.com/office/powerpoint/2010/main" val="25732362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Educate yourself to be relevant. YUVAL NOAH HARARI.">
            <a:hlinkClick r:id="" action="ppaction://media"/>
            <a:extLst>
              <a:ext uri="{FF2B5EF4-FFF2-40B4-BE49-F238E27FC236}">
                <a16:creationId xmlns:a16="http://schemas.microsoft.com/office/drawing/2014/main" id="{E4BE0D5C-859E-49CE-B848-7A14BD83BB6E}"/>
              </a:ext>
            </a:extLst>
          </p:cNvPr>
          <p:cNvPicPr>
            <a:picLocks noRot="1" noChangeAspect="1"/>
          </p:cNvPicPr>
          <p:nvPr>
            <a:videoFile r:link="rId1"/>
          </p:nvPr>
        </p:nvPicPr>
        <p:blipFill>
          <a:blip r:embed="rId3"/>
          <a:stretch>
            <a:fillRect/>
          </a:stretch>
        </p:blipFill>
        <p:spPr>
          <a:xfrm>
            <a:off x="0" y="-15240"/>
            <a:ext cx="12192000" cy="6888480"/>
          </a:xfrm>
          <a:prstGeom prst="rect">
            <a:avLst/>
          </a:prstGeom>
        </p:spPr>
      </p:pic>
    </p:spTree>
    <p:extLst>
      <p:ext uri="{BB962C8B-B14F-4D97-AF65-F5344CB8AC3E}">
        <p14:creationId xmlns:p14="http://schemas.microsoft.com/office/powerpoint/2010/main" val="1458162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30E60-B868-4F77-ABF6-70627ABFDDF4}"/>
              </a:ext>
            </a:extLst>
          </p:cNvPr>
          <p:cNvSpPr>
            <a:spLocks noGrp="1"/>
          </p:cNvSpPr>
          <p:nvPr>
            <p:ph type="title"/>
          </p:nvPr>
        </p:nvSpPr>
        <p:spPr/>
        <p:txBody>
          <a:bodyPr/>
          <a:lstStyle/>
          <a:p>
            <a:r>
              <a:rPr lang="en-GB" sz="4000" b="1" dirty="0"/>
              <a:t>Discussion Time: Avoiding the Useless Class – Stay Relevant!</a:t>
            </a:r>
          </a:p>
        </p:txBody>
      </p:sp>
      <p:sp>
        <p:nvSpPr>
          <p:cNvPr id="3" name="Content Placeholder 2">
            <a:extLst>
              <a:ext uri="{FF2B5EF4-FFF2-40B4-BE49-F238E27FC236}">
                <a16:creationId xmlns:a16="http://schemas.microsoft.com/office/drawing/2014/main" id="{2C958893-A9A8-4A7E-B09D-6CDC88AC8C55}"/>
              </a:ext>
            </a:extLst>
          </p:cNvPr>
          <p:cNvSpPr>
            <a:spLocks noGrp="1"/>
          </p:cNvSpPr>
          <p:nvPr>
            <p:ph idx="1"/>
          </p:nvPr>
        </p:nvSpPr>
        <p:spPr>
          <a:xfrm>
            <a:off x="838200" y="1544879"/>
            <a:ext cx="10515600" cy="4351338"/>
          </a:xfrm>
        </p:spPr>
        <p:txBody>
          <a:bodyPr/>
          <a:lstStyle/>
          <a:p>
            <a:pPr marL="0" indent="0">
              <a:buNone/>
            </a:pPr>
            <a:r>
              <a:rPr lang="en-GB" sz="2400" dirty="0"/>
              <a:t>According to Harari (2021), to stay “relevant” we will need to reinvent ourselves every 10 years to avoid becoming part of the useless class.</a:t>
            </a:r>
          </a:p>
          <a:p>
            <a:pPr marL="0" indent="0">
              <a:buNone/>
            </a:pPr>
            <a:r>
              <a:rPr lang="en-GB" sz="2400" dirty="0"/>
              <a:t>Although we cannot predict the future of work, the future of work is changing. We may not all want to be, get to be (</a:t>
            </a:r>
            <a:r>
              <a:rPr lang="en-GB" sz="2400" b="1" i="1" dirty="0"/>
              <a:t>or need to be</a:t>
            </a:r>
            <a:r>
              <a:rPr lang="en-GB" sz="2400" dirty="0"/>
              <a:t>) software engineers, but have you considered upskilling to become more relevant to potential/current employers in the hospitality industry?</a:t>
            </a:r>
          </a:p>
          <a:p>
            <a:pPr marL="0" indent="0">
              <a:buNone/>
            </a:pPr>
            <a:r>
              <a:rPr lang="en-GB" sz="2400" dirty="0"/>
              <a:t>What could you do?</a:t>
            </a:r>
          </a:p>
          <a:p>
            <a:pPr marL="0" indent="0">
              <a:buNone/>
            </a:pPr>
            <a:r>
              <a:rPr lang="en-GB" sz="2400" dirty="0"/>
              <a:t>What does the future of working in the hotel industry look like?</a:t>
            </a:r>
          </a:p>
          <a:p>
            <a:pPr marL="0" indent="0">
              <a:buNone/>
            </a:pPr>
            <a:endParaRPr lang="en-GB" sz="2400" dirty="0"/>
          </a:p>
          <a:p>
            <a:endParaRPr lang="en-GB" dirty="0"/>
          </a:p>
        </p:txBody>
      </p:sp>
    </p:spTree>
    <p:extLst>
      <p:ext uri="{BB962C8B-B14F-4D97-AF65-F5344CB8AC3E}">
        <p14:creationId xmlns:p14="http://schemas.microsoft.com/office/powerpoint/2010/main" val="30004354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5" name="Picture 4" descr="Woman in panic">
            <a:extLst>
              <a:ext uri="{FF2B5EF4-FFF2-40B4-BE49-F238E27FC236}">
                <a16:creationId xmlns:a16="http://schemas.microsoft.com/office/drawing/2014/main" id="{08571B26-CEE1-4829-8BA5-D7C6E555906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8418" t="9091" r="14055"/>
          <a:stretch/>
        </p:blipFill>
        <p:spPr>
          <a:xfrm>
            <a:off x="1524000" y="10"/>
            <a:ext cx="6501383" cy="6857990"/>
          </a:xfrm>
          <a:prstGeom prst="rect">
            <a:avLst/>
          </a:prstGeom>
        </p:spPr>
      </p:pic>
      <p:sp>
        <p:nvSpPr>
          <p:cNvPr id="54" name="Rectangle 53">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15184" y="0"/>
            <a:ext cx="7052817" cy="6858000"/>
          </a:xfrm>
          <a:prstGeom prst="rect">
            <a:avLst/>
          </a:prstGeom>
          <a:gradFill>
            <a:gsLst>
              <a:gs pos="58000">
                <a:schemeClr val="bg1"/>
              </a:gs>
              <a:gs pos="30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5" name="TextBox 14">
            <a:extLst>
              <a:ext uri="{FF2B5EF4-FFF2-40B4-BE49-F238E27FC236}">
                <a16:creationId xmlns:a16="http://schemas.microsoft.com/office/drawing/2014/main" id="{B0C41C29-4688-4CB4-929F-0C5CABF7EAE4}"/>
              </a:ext>
            </a:extLst>
          </p:cNvPr>
          <p:cNvSpPr txBox="1"/>
          <p:nvPr/>
        </p:nvSpPr>
        <p:spPr>
          <a:xfrm>
            <a:off x="7410450" y="1122363"/>
            <a:ext cx="3017520" cy="3204134"/>
          </a:xfrm>
          <a:prstGeom prst="rect">
            <a:avLst/>
          </a:prstGeom>
        </p:spPr>
        <p:txBody>
          <a:bodyPr vert="horz" lIns="91440" tIns="45720" rIns="91440" bIns="45720" rtlCol="0" anchor="b">
            <a:normAutofit/>
          </a:bodyPr>
          <a:lstStyle/>
          <a:p>
            <a:pPr marL="0" indent="0">
              <a:lnSpc>
                <a:spcPct val="90000"/>
              </a:lnSpc>
              <a:spcBef>
                <a:spcPct val="0"/>
              </a:spcBef>
              <a:spcAft>
                <a:spcPts val="600"/>
              </a:spcAft>
            </a:pPr>
            <a:r>
              <a:rPr lang="en-US" sz="2900" dirty="0">
                <a:latin typeface="+mj-lt"/>
                <a:ea typeface="+mj-ea"/>
                <a:cs typeface="+mj-cs"/>
              </a:rPr>
              <a:t>Everything you’ve ever wanted is on the other side of fear.”</a:t>
            </a:r>
          </a:p>
          <a:p>
            <a:pPr marL="0" indent="0">
              <a:lnSpc>
                <a:spcPct val="90000"/>
              </a:lnSpc>
              <a:spcBef>
                <a:spcPct val="0"/>
              </a:spcBef>
              <a:spcAft>
                <a:spcPts val="600"/>
              </a:spcAft>
            </a:pPr>
            <a:br>
              <a:rPr lang="en-US" sz="2900" dirty="0">
                <a:latin typeface="+mj-lt"/>
                <a:ea typeface="+mj-ea"/>
                <a:cs typeface="+mj-cs"/>
              </a:rPr>
            </a:br>
            <a:r>
              <a:rPr lang="en-US" sz="2900" dirty="0">
                <a:latin typeface="+mj-lt"/>
                <a:ea typeface="+mj-ea"/>
                <a:cs typeface="+mj-cs"/>
              </a:rPr>
              <a:t>― George </a:t>
            </a:r>
            <a:r>
              <a:rPr lang="en-US" sz="2900" dirty="0" err="1">
                <a:latin typeface="+mj-lt"/>
                <a:ea typeface="+mj-ea"/>
                <a:cs typeface="+mj-cs"/>
              </a:rPr>
              <a:t>Addair</a:t>
            </a:r>
            <a:endParaRPr lang="en-US" sz="2900" dirty="0">
              <a:latin typeface="+mj-lt"/>
              <a:ea typeface="+mj-ea"/>
              <a:cs typeface="+mj-cs"/>
            </a:endParaRPr>
          </a:p>
        </p:txBody>
      </p:sp>
      <p:sp>
        <p:nvSpPr>
          <p:cNvPr id="56" name="Rectangle 5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03617"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latin typeface="Calibri" panose="020F0502020204030204"/>
            </a:endParaRPr>
          </a:p>
        </p:txBody>
      </p:sp>
      <p:sp>
        <p:nvSpPr>
          <p:cNvPr id="58" name="Rectangle 5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12736" y="4546920"/>
            <a:ext cx="301752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852957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0B151-8692-7C58-2342-22DBA0CDC58A}"/>
              </a:ext>
            </a:extLst>
          </p:cNvPr>
          <p:cNvSpPr>
            <a:spLocks noGrp="1"/>
          </p:cNvSpPr>
          <p:nvPr>
            <p:ph type="title"/>
          </p:nvPr>
        </p:nvSpPr>
        <p:spPr/>
        <p:txBody>
          <a:bodyPr/>
          <a:lstStyle/>
          <a:p>
            <a:r>
              <a:rPr lang="en-GB" sz="4000" b="1" dirty="0"/>
              <a:t>The Comfort Zone…</a:t>
            </a:r>
          </a:p>
        </p:txBody>
      </p:sp>
      <p:sp>
        <p:nvSpPr>
          <p:cNvPr id="3" name="Content Placeholder 2">
            <a:extLst>
              <a:ext uri="{FF2B5EF4-FFF2-40B4-BE49-F238E27FC236}">
                <a16:creationId xmlns:a16="http://schemas.microsoft.com/office/drawing/2014/main" id="{C5DB0D1A-E738-7911-7FBF-B620952DE07A}"/>
              </a:ext>
            </a:extLst>
          </p:cNvPr>
          <p:cNvSpPr>
            <a:spLocks noGrp="1"/>
          </p:cNvSpPr>
          <p:nvPr>
            <p:ph idx="1"/>
          </p:nvPr>
        </p:nvSpPr>
        <p:spPr/>
        <p:txBody>
          <a:bodyPr/>
          <a:lstStyle/>
          <a:p>
            <a:r>
              <a:rPr lang="en-GB" sz="2400" dirty="0">
                <a:effectLst/>
                <a:ea typeface="Calibri" panose="020F0502020204030204" pitchFamily="34" charset="0"/>
                <a:cs typeface="Times New Roman" panose="02020603050405020304" pitchFamily="18" charset="0"/>
              </a:rPr>
              <a:t>Living outside our comfort zone is where learning is most actively achieved. </a:t>
            </a:r>
            <a:r>
              <a:rPr lang="en-GB" sz="2400" dirty="0">
                <a:effectLst/>
                <a:latin typeface="Calibri" panose="020F0502020204030204" pitchFamily="34" charset="0"/>
                <a:ea typeface="Calibri" panose="020F0502020204030204" pitchFamily="34" charset="0"/>
                <a:cs typeface="Times New Roman" panose="02020603050405020304" pitchFamily="18" charset="0"/>
              </a:rPr>
              <a:t>How often do you challenge yourselves? </a:t>
            </a:r>
            <a:r>
              <a:rPr lang="en-GB" sz="2400" dirty="0">
                <a:latin typeface="Calibri" panose="020F0502020204030204" pitchFamily="34" charset="0"/>
                <a:ea typeface="Calibri" panose="020F0502020204030204" pitchFamily="34" charset="0"/>
                <a:cs typeface="Times New Roman" panose="02020603050405020304" pitchFamily="18" charset="0"/>
              </a:rPr>
              <a:t>How often do you feel</a:t>
            </a:r>
            <a:r>
              <a:rPr lang="en-GB" sz="2400" dirty="0">
                <a:effectLst/>
                <a:latin typeface="Calibri" panose="020F0502020204030204" pitchFamily="34" charset="0"/>
                <a:ea typeface="Calibri" panose="020F0502020204030204" pitchFamily="34" charset="0"/>
                <a:cs typeface="Times New Roman" panose="02020603050405020304" pitchFamily="18" charset="0"/>
              </a:rPr>
              <a:t> positive energy pushing you out of your comfort zone and into the unknown?</a:t>
            </a:r>
          </a:p>
          <a:p>
            <a:pPr marL="0" indent="0">
              <a:lnSpc>
                <a:spcPct val="100000"/>
              </a:lnSpc>
              <a:buNone/>
            </a:pPr>
            <a:r>
              <a:rPr lang="en-GB" sz="2400" dirty="0">
                <a:effectLst/>
                <a:ea typeface="Calibri" panose="020F0502020204030204" pitchFamily="34" charset="0"/>
                <a:cs typeface="Times New Roman" panose="02020603050405020304" pitchFamily="18" charset="0"/>
              </a:rPr>
              <a:t>The next slide shows a map demonstrating how comfort zones work, as well as setting out opportunities to learn and grow. </a:t>
            </a:r>
          </a:p>
          <a:p>
            <a:pPr marL="0" indent="0">
              <a:lnSpc>
                <a:spcPct val="100000"/>
              </a:lnSpc>
              <a:buNone/>
            </a:pPr>
            <a:r>
              <a:rPr lang="en-GB" sz="2400" dirty="0">
                <a:effectLst/>
                <a:ea typeface="Calibri" panose="020F0502020204030204" pitchFamily="34" charset="0"/>
                <a:cs typeface="Times New Roman" panose="02020603050405020304" pitchFamily="18" charset="0"/>
              </a:rPr>
              <a:t>Note how the further from the comfort zone you are, the more rewarding the opportunities are.</a:t>
            </a:r>
          </a:p>
          <a:p>
            <a:endParaRPr lang="en-GB" dirty="0"/>
          </a:p>
        </p:txBody>
      </p:sp>
    </p:spTree>
    <p:extLst>
      <p:ext uri="{BB962C8B-B14F-4D97-AF65-F5344CB8AC3E}">
        <p14:creationId xmlns:p14="http://schemas.microsoft.com/office/powerpoint/2010/main" val="10288913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522267"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6" name="Picture 5" descr="Diagram&#10;&#10;Description automatically generated">
            <a:extLst>
              <a:ext uri="{FF2B5EF4-FFF2-40B4-BE49-F238E27FC236}">
                <a16:creationId xmlns:a16="http://schemas.microsoft.com/office/drawing/2014/main" id="{83F83DBF-09BB-4342-B4E3-F8DA4AF04CEA}"/>
              </a:ext>
            </a:extLst>
          </p:cNvPr>
          <p:cNvPicPr>
            <a:picLocks noChangeAspect="1"/>
          </p:cNvPicPr>
          <p:nvPr/>
        </p:nvPicPr>
        <p:blipFill rotWithShape="1">
          <a:blip r:embed="rId2">
            <a:extLst>
              <a:ext uri="{28A0092B-C50C-407E-A947-70E740481C1C}">
                <a14:useLocalDpi xmlns:a14="http://schemas.microsoft.com/office/drawing/2010/main" val="0"/>
              </a:ext>
            </a:extLst>
          </a:blip>
          <a:srcRect l="5019" t="6758" b="16889"/>
          <a:stretch/>
        </p:blipFill>
        <p:spPr bwMode="auto">
          <a:xfrm>
            <a:off x="2435911" y="457200"/>
            <a:ext cx="7320178" cy="5943600"/>
          </a:xfrm>
          <a:prstGeom prst="rect">
            <a:avLst/>
          </a:prstGeom>
          <a:extLst>
            <a:ext uri="{53640926-AAD7-44D8-BBD7-CCE9431645EC}">
              <a14:shadowObscured xmlns:a14="http://schemas.microsoft.com/office/drawing/2010/main"/>
            </a:ext>
          </a:extLst>
        </p:spPr>
      </p:pic>
      <p:sp>
        <p:nvSpPr>
          <p:cNvPr id="8" name="TextBox 7">
            <a:extLst>
              <a:ext uri="{FF2B5EF4-FFF2-40B4-BE49-F238E27FC236}">
                <a16:creationId xmlns:a16="http://schemas.microsoft.com/office/drawing/2014/main" id="{3275BA44-D7AB-4A71-BE53-BEAC456B902F}"/>
              </a:ext>
            </a:extLst>
          </p:cNvPr>
          <p:cNvSpPr txBox="1"/>
          <p:nvPr/>
        </p:nvSpPr>
        <p:spPr>
          <a:xfrm>
            <a:off x="7925758" y="5846909"/>
            <a:ext cx="4572000" cy="369332"/>
          </a:xfrm>
          <a:prstGeom prst="rect">
            <a:avLst/>
          </a:prstGeom>
          <a:noFill/>
        </p:spPr>
        <p:txBody>
          <a:bodyPr wrap="square">
            <a:spAutoFit/>
          </a:bodyPr>
          <a:lstStyle/>
          <a:p>
            <a:pPr marL="0" indent="0" algn="l">
              <a:buNone/>
            </a:pPr>
            <a:r>
              <a:rPr lang="en-GB" sz="1800" dirty="0"/>
              <a:t>(Page, 2020)</a:t>
            </a:r>
          </a:p>
        </p:txBody>
      </p:sp>
    </p:spTree>
    <p:extLst>
      <p:ext uri="{BB962C8B-B14F-4D97-AF65-F5344CB8AC3E}">
        <p14:creationId xmlns:p14="http://schemas.microsoft.com/office/powerpoint/2010/main" val="29391080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332BA-A7EC-413A-9103-569F0114B6B4}"/>
              </a:ext>
            </a:extLst>
          </p:cNvPr>
          <p:cNvSpPr>
            <a:spLocks noGrp="1"/>
          </p:cNvSpPr>
          <p:nvPr>
            <p:ph type="title"/>
          </p:nvPr>
        </p:nvSpPr>
        <p:spPr/>
        <p:txBody>
          <a:bodyPr/>
          <a:lstStyle/>
          <a:p>
            <a:r>
              <a:rPr lang="en-GB" sz="4000" b="1" dirty="0"/>
              <a:t>Come out of your Comfort Zone - Reinvent Yourself!</a:t>
            </a:r>
          </a:p>
        </p:txBody>
      </p:sp>
      <p:sp>
        <p:nvSpPr>
          <p:cNvPr id="3" name="Content Placeholder 2">
            <a:extLst>
              <a:ext uri="{FF2B5EF4-FFF2-40B4-BE49-F238E27FC236}">
                <a16:creationId xmlns:a16="http://schemas.microsoft.com/office/drawing/2014/main" id="{4011418A-DA71-4730-81C6-7182ACCD99EF}"/>
              </a:ext>
            </a:extLst>
          </p:cNvPr>
          <p:cNvSpPr>
            <a:spLocks noGrp="1"/>
          </p:cNvSpPr>
          <p:nvPr>
            <p:ph idx="1"/>
          </p:nvPr>
        </p:nvSpPr>
        <p:spPr>
          <a:xfrm>
            <a:off x="2012196" y="1690689"/>
            <a:ext cx="8836617" cy="4359087"/>
          </a:xfrm>
        </p:spPr>
        <p:txBody>
          <a:bodyPr/>
          <a:lstStyle/>
          <a:p>
            <a:pPr marL="0" indent="0">
              <a:buNone/>
            </a:pPr>
            <a:r>
              <a:rPr lang="en-GB" sz="2400" dirty="0"/>
              <a:t>When it comes to reinventing yourself, are you in the…</a:t>
            </a:r>
          </a:p>
          <a:p>
            <a:r>
              <a:rPr lang="en-GB" sz="2400" dirty="0"/>
              <a:t>comfort zone – I’m fine as I am thanks - I don’t want to reinvent myself</a:t>
            </a:r>
          </a:p>
          <a:p>
            <a:r>
              <a:rPr lang="en-GB" sz="2400" dirty="0"/>
              <a:t>fear zone – I’m not confident, I can’t do it, I’m afraid of what others will think of me</a:t>
            </a:r>
          </a:p>
          <a:p>
            <a:r>
              <a:rPr lang="en-GB" sz="2400" dirty="0"/>
              <a:t>learning zone – I’d like something more challenging where I can solve complex problems and show that future robot who’s boss!</a:t>
            </a:r>
          </a:p>
          <a:p>
            <a:r>
              <a:rPr lang="en-GB" sz="2400" dirty="0"/>
              <a:t>growth zone  - I’m ready to live the dream, embrace creativity and build my own robot!</a:t>
            </a:r>
          </a:p>
          <a:p>
            <a:pPr marL="0" indent="0">
              <a:buNone/>
            </a:pPr>
            <a:r>
              <a:rPr lang="en-GB" sz="2400" dirty="0"/>
              <a:t>Pop your response in the </a:t>
            </a:r>
            <a:r>
              <a:rPr lang="en-GB" sz="2400"/>
              <a:t>chat.</a:t>
            </a:r>
            <a:endParaRPr lang="en-GB" sz="2400" dirty="0"/>
          </a:p>
        </p:txBody>
      </p:sp>
    </p:spTree>
    <p:extLst>
      <p:ext uri="{BB962C8B-B14F-4D97-AF65-F5344CB8AC3E}">
        <p14:creationId xmlns:p14="http://schemas.microsoft.com/office/powerpoint/2010/main" val="23050236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1D65F72-DA7D-4DA3-BBAE-5E62445DB075}"/>
              </a:ext>
            </a:extLst>
          </p:cNvPr>
          <p:cNvSpPr>
            <a:spLocks noGrp="1"/>
          </p:cNvSpPr>
          <p:nvPr>
            <p:ph type="title"/>
          </p:nvPr>
        </p:nvSpPr>
        <p:spPr>
          <a:xfrm>
            <a:off x="2786267" y="2428461"/>
            <a:ext cx="7590183" cy="1325563"/>
          </a:xfrm>
        </p:spPr>
        <p:txBody>
          <a:bodyPr/>
          <a:lstStyle/>
          <a:p>
            <a:r>
              <a:rPr lang="en-GB" sz="4000" b="1" dirty="0"/>
              <a:t>Part 2 – Brand you: Improve your Critical Thinking Skills – Stay Relevant</a:t>
            </a:r>
          </a:p>
        </p:txBody>
      </p:sp>
      <p:sp>
        <p:nvSpPr>
          <p:cNvPr id="5" name="Arrow: Right 4">
            <a:extLst>
              <a:ext uri="{FF2B5EF4-FFF2-40B4-BE49-F238E27FC236}">
                <a16:creationId xmlns:a16="http://schemas.microsoft.com/office/drawing/2014/main" id="{D71A35B9-FC2A-48B0-8166-75B62BB98A20}"/>
              </a:ext>
            </a:extLst>
          </p:cNvPr>
          <p:cNvSpPr/>
          <p:nvPr/>
        </p:nvSpPr>
        <p:spPr>
          <a:xfrm>
            <a:off x="5592418" y="4028661"/>
            <a:ext cx="2928731" cy="88789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205495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A9348-E012-42EC-B870-DF66506CE891}"/>
              </a:ext>
            </a:extLst>
          </p:cNvPr>
          <p:cNvSpPr>
            <a:spLocks noGrp="1"/>
          </p:cNvSpPr>
          <p:nvPr>
            <p:ph type="title"/>
          </p:nvPr>
        </p:nvSpPr>
        <p:spPr/>
        <p:txBody>
          <a:bodyPr/>
          <a:lstStyle/>
          <a:p>
            <a:r>
              <a:rPr lang="en-GB" sz="4000" b="1" dirty="0"/>
              <a:t> Thinking Outside the Box!</a:t>
            </a:r>
          </a:p>
        </p:txBody>
      </p:sp>
      <p:sp>
        <p:nvSpPr>
          <p:cNvPr id="3" name="Content Placeholder 2">
            <a:extLst>
              <a:ext uri="{FF2B5EF4-FFF2-40B4-BE49-F238E27FC236}">
                <a16:creationId xmlns:a16="http://schemas.microsoft.com/office/drawing/2014/main" id="{934AA70B-8D5C-4A78-BF4F-AFE805105169}"/>
              </a:ext>
            </a:extLst>
          </p:cNvPr>
          <p:cNvSpPr>
            <a:spLocks noGrp="1"/>
          </p:cNvSpPr>
          <p:nvPr>
            <p:ph idx="1"/>
          </p:nvPr>
        </p:nvSpPr>
        <p:spPr>
          <a:xfrm>
            <a:off x="838200" y="1441312"/>
            <a:ext cx="10515600" cy="4351338"/>
          </a:xfrm>
        </p:spPr>
        <p:txBody>
          <a:bodyPr/>
          <a:lstStyle/>
          <a:p>
            <a:pPr>
              <a:lnSpc>
                <a:spcPct val="107000"/>
              </a:lnSpc>
              <a:spcAft>
                <a:spcPts val="800"/>
              </a:spcAft>
            </a:pPr>
            <a:r>
              <a:rPr lang="en-GB" sz="2400" dirty="0">
                <a:effectLst/>
                <a:ea typeface="Calibri" panose="020F0502020204030204" pitchFamily="34" charset="0"/>
                <a:cs typeface="Times New Roman" panose="02020603050405020304" pitchFamily="18" charset="0"/>
              </a:rPr>
              <a:t>One of the key purposes of education is to train people to be able to think critically, outside of their own implicit biases and individual judgments</a:t>
            </a:r>
            <a:r>
              <a:rPr lang="en-GB" sz="2400" dirty="0">
                <a:ea typeface="Calibri" panose="020F0502020204030204" pitchFamily="34" charset="0"/>
                <a:cs typeface="Times New Roman" panose="02020603050405020304" pitchFamily="18" charset="0"/>
              </a:rPr>
              <a:t>. T</a:t>
            </a:r>
            <a:r>
              <a:rPr lang="en-GB" sz="2400" dirty="0">
                <a:effectLst/>
                <a:ea typeface="Calibri" panose="020F0502020204030204" pitchFamily="34" charset="0"/>
                <a:cs typeface="Times New Roman" panose="02020603050405020304" pitchFamily="18" charset="0"/>
              </a:rPr>
              <a:t>o be able to question one’s own beliefs and the beliefs of others in order to challenge assumptions (whether individual or societal); to step outside of their own self-selected narrative, so to speak. </a:t>
            </a:r>
          </a:p>
          <a:p>
            <a:pPr>
              <a:lnSpc>
                <a:spcPct val="107000"/>
              </a:lnSpc>
              <a:spcAft>
                <a:spcPts val="800"/>
              </a:spcAft>
            </a:pPr>
            <a:r>
              <a:rPr lang="en-GB" sz="2400" dirty="0"/>
              <a:t>The world is constantly changing; this is unavoidable. To accept change we need to think outside of the box in relation to how we see the world…</a:t>
            </a:r>
          </a:p>
          <a:p>
            <a:pPr>
              <a:lnSpc>
                <a:spcPct val="107000"/>
              </a:lnSpc>
              <a:spcAft>
                <a:spcPts val="800"/>
              </a:spcAft>
            </a:pPr>
            <a:endParaRPr lang="en-GB" sz="24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57569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83578-47A5-4CAF-A15B-99BAB895B109}"/>
              </a:ext>
            </a:extLst>
          </p:cNvPr>
          <p:cNvSpPr>
            <a:spLocks noGrp="1"/>
          </p:cNvSpPr>
          <p:nvPr>
            <p:ph type="title"/>
          </p:nvPr>
        </p:nvSpPr>
        <p:spPr/>
        <p:txBody>
          <a:bodyPr/>
          <a:lstStyle/>
          <a:p>
            <a:r>
              <a:rPr lang="en-GB" sz="4000" b="1" dirty="0"/>
              <a:t>Staying ahead of the curve!</a:t>
            </a:r>
          </a:p>
        </p:txBody>
      </p:sp>
      <p:sp>
        <p:nvSpPr>
          <p:cNvPr id="3" name="Content Placeholder 2">
            <a:extLst>
              <a:ext uri="{FF2B5EF4-FFF2-40B4-BE49-F238E27FC236}">
                <a16:creationId xmlns:a16="http://schemas.microsoft.com/office/drawing/2014/main" id="{0A2EBFB4-8677-436C-9B3C-2CC63F41CF02}"/>
              </a:ext>
            </a:extLst>
          </p:cNvPr>
          <p:cNvSpPr>
            <a:spLocks noGrp="1"/>
          </p:cNvSpPr>
          <p:nvPr>
            <p:ph idx="1"/>
          </p:nvPr>
        </p:nvSpPr>
        <p:spPr>
          <a:xfrm>
            <a:off x="838200" y="1506536"/>
            <a:ext cx="10515600" cy="4351338"/>
          </a:xfrm>
        </p:spPr>
        <p:txBody>
          <a:bodyPr/>
          <a:lstStyle/>
          <a:p>
            <a:pPr marL="0" indent="0" fontAlgn="base">
              <a:buNone/>
            </a:pPr>
            <a:r>
              <a:rPr lang="en-GB" sz="2400" dirty="0"/>
              <a:t>Having people on board who can think critically allows employers to stay ahead of the curve. Employers value critical thinking skills highly because it leads to more inventive ideas and solutions and is key to business growth and innovation.</a:t>
            </a:r>
          </a:p>
          <a:p>
            <a:pPr marL="0" indent="0" algn="l" fontAlgn="base">
              <a:buNone/>
            </a:pPr>
            <a:endParaRPr lang="en-GB" sz="2400" dirty="0"/>
          </a:p>
          <a:p>
            <a:pPr marL="0" indent="0" fontAlgn="base">
              <a:buNone/>
            </a:pPr>
            <a:r>
              <a:rPr lang="en-GB" sz="2400" dirty="0"/>
              <a:t>The key to developing critical thinking is to take a conscious, structured approach to examining information.</a:t>
            </a:r>
          </a:p>
          <a:p>
            <a:pPr marL="0" indent="0" fontAlgn="base">
              <a:buNone/>
            </a:pPr>
            <a:endParaRPr lang="en-GB" sz="2400" dirty="0"/>
          </a:p>
          <a:p>
            <a:r>
              <a:rPr lang="en-GB" sz="2400" dirty="0"/>
              <a:t>Are Harari and Dyson critical thinkers?</a:t>
            </a:r>
          </a:p>
          <a:p>
            <a:r>
              <a:rPr lang="en-GB" sz="2400" dirty="0"/>
              <a:t>Do you view Dyson as a brand?</a:t>
            </a:r>
          </a:p>
          <a:p>
            <a:r>
              <a:rPr lang="en-GB" sz="2400" dirty="0"/>
              <a:t>Do you view Harari as a brand?</a:t>
            </a:r>
          </a:p>
          <a:p>
            <a:endParaRPr lang="en-GB" dirty="0"/>
          </a:p>
        </p:txBody>
      </p:sp>
    </p:spTree>
    <p:extLst>
      <p:ext uri="{BB962C8B-B14F-4D97-AF65-F5344CB8AC3E}">
        <p14:creationId xmlns:p14="http://schemas.microsoft.com/office/powerpoint/2010/main" val="19614749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1812E-922A-4437-9B9A-30894EB292C6}"/>
              </a:ext>
            </a:extLst>
          </p:cNvPr>
          <p:cNvSpPr>
            <a:spLocks noGrp="1"/>
          </p:cNvSpPr>
          <p:nvPr>
            <p:ph type="title"/>
          </p:nvPr>
        </p:nvSpPr>
        <p:spPr/>
        <p:txBody>
          <a:bodyPr/>
          <a:lstStyle/>
          <a:p>
            <a:r>
              <a:rPr lang="en-GB" sz="4000" b="1" dirty="0"/>
              <a:t>Critical Thinking  </a:t>
            </a:r>
          </a:p>
        </p:txBody>
      </p:sp>
      <p:sp>
        <p:nvSpPr>
          <p:cNvPr id="3" name="Content Placeholder 2">
            <a:extLst>
              <a:ext uri="{FF2B5EF4-FFF2-40B4-BE49-F238E27FC236}">
                <a16:creationId xmlns:a16="http://schemas.microsoft.com/office/drawing/2014/main" id="{57D853FF-E9B5-479E-893F-AAB5E7782625}"/>
              </a:ext>
            </a:extLst>
          </p:cNvPr>
          <p:cNvSpPr>
            <a:spLocks noGrp="1"/>
          </p:cNvSpPr>
          <p:nvPr>
            <p:ph idx="1"/>
          </p:nvPr>
        </p:nvSpPr>
        <p:spPr/>
        <p:txBody>
          <a:bodyPr/>
          <a:lstStyle/>
          <a:p>
            <a:r>
              <a:rPr lang="en-GB" sz="2400" dirty="0"/>
              <a:t>Critical thinking gives you the tools to use scepticism and doubt constructively so that you can analyse what is before you. It helps you to make better and more informed decisions about whether something is likely to be true, effective or productive (Cottrell, 2017).</a:t>
            </a:r>
          </a:p>
          <a:p>
            <a:r>
              <a:rPr lang="en-GB" sz="2400" dirty="0"/>
              <a:t>Critical thinking skills involve trying to grasp a situation as objectively as possible: setting aside our own immediate feelings and preferences and trying to identify the relevant facts (Chatfield, 2018).</a:t>
            </a:r>
          </a:p>
          <a:p>
            <a:pPr marL="0" indent="0">
              <a:buNone/>
            </a:pPr>
            <a:endParaRPr lang="en-GB" sz="2400" dirty="0"/>
          </a:p>
          <a:p>
            <a:pPr marL="0" indent="0">
              <a:buNone/>
            </a:pPr>
            <a:endParaRPr lang="en-GB" dirty="0"/>
          </a:p>
        </p:txBody>
      </p:sp>
    </p:spTree>
    <p:extLst>
      <p:ext uri="{BB962C8B-B14F-4D97-AF65-F5344CB8AC3E}">
        <p14:creationId xmlns:p14="http://schemas.microsoft.com/office/powerpoint/2010/main" val="22006167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A46C5-AFEC-4E36-956C-69A043C60004}"/>
              </a:ext>
            </a:extLst>
          </p:cNvPr>
          <p:cNvSpPr>
            <a:spLocks noGrp="1"/>
          </p:cNvSpPr>
          <p:nvPr>
            <p:ph type="title"/>
          </p:nvPr>
        </p:nvSpPr>
        <p:spPr/>
        <p:txBody>
          <a:bodyPr/>
          <a:lstStyle/>
          <a:p>
            <a:r>
              <a:rPr lang="en-GB" sz="4000" b="1" dirty="0"/>
              <a:t>Definition - Objectively</a:t>
            </a:r>
            <a:endParaRPr lang="en-GB" dirty="0"/>
          </a:p>
        </p:txBody>
      </p:sp>
      <p:sp>
        <p:nvSpPr>
          <p:cNvPr id="3" name="Content Placeholder 2">
            <a:extLst>
              <a:ext uri="{FF2B5EF4-FFF2-40B4-BE49-F238E27FC236}">
                <a16:creationId xmlns:a16="http://schemas.microsoft.com/office/drawing/2014/main" id="{0DAFA7C3-42C8-4A15-89B8-65BDB915DE02}"/>
              </a:ext>
            </a:extLst>
          </p:cNvPr>
          <p:cNvSpPr>
            <a:spLocks noGrp="1"/>
          </p:cNvSpPr>
          <p:nvPr>
            <p:ph idx="1"/>
          </p:nvPr>
        </p:nvSpPr>
        <p:spPr>
          <a:xfrm>
            <a:off x="838200" y="1431729"/>
            <a:ext cx="10515600" cy="4351338"/>
          </a:xfrm>
        </p:spPr>
        <p:txBody>
          <a:bodyPr/>
          <a:lstStyle/>
          <a:p>
            <a:endParaRPr lang="en-GB" sz="2400" dirty="0"/>
          </a:p>
          <a:p>
            <a:r>
              <a:rPr lang="en-GB" sz="2400" dirty="0"/>
              <a:t>Trying to understand something from a more neutral perspective, rather than relying on a single opinion or first piece of information that has come to hand (Chatfield, 2018).</a:t>
            </a:r>
          </a:p>
          <a:p>
            <a:endParaRPr lang="en-GB" dirty="0"/>
          </a:p>
        </p:txBody>
      </p:sp>
    </p:spTree>
    <p:extLst>
      <p:ext uri="{BB962C8B-B14F-4D97-AF65-F5344CB8AC3E}">
        <p14:creationId xmlns:p14="http://schemas.microsoft.com/office/powerpoint/2010/main" val="26531329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2339C-2BC2-419C-B2CE-A3EB5804140B}"/>
              </a:ext>
            </a:extLst>
          </p:cNvPr>
          <p:cNvSpPr>
            <a:spLocks noGrp="1"/>
          </p:cNvSpPr>
          <p:nvPr>
            <p:ph type="title"/>
          </p:nvPr>
        </p:nvSpPr>
        <p:spPr/>
        <p:txBody>
          <a:bodyPr/>
          <a:lstStyle/>
          <a:p>
            <a:r>
              <a:rPr lang="en-GB" sz="4000" b="1" dirty="0"/>
              <a:t>Definition – Scepticism </a:t>
            </a:r>
            <a:br>
              <a:rPr lang="en-GB" dirty="0"/>
            </a:br>
            <a:endParaRPr lang="en-GB" b="1" dirty="0"/>
          </a:p>
        </p:txBody>
      </p:sp>
      <p:sp>
        <p:nvSpPr>
          <p:cNvPr id="3" name="Content Placeholder 2">
            <a:extLst>
              <a:ext uri="{FF2B5EF4-FFF2-40B4-BE49-F238E27FC236}">
                <a16:creationId xmlns:a16="http://schemas.microsoft.com/office/drawing/2014/main" id="{418C2F4B-F53E-43EF-9A0C-72F40A6A858B}"/>
              </a:ext>
            </a:extLst>
          </p:cNvPr>
          <p:cNvSpPr>
            <a:spLocks noGrp="1"/>
          </p:cNvSpPr>
          <p:nvPr>
            <p:ph idx="1"/>
          </p:nvPr>
        </p:nvSpPr>
        <p:spPr>
          <a:xfrm>
            <a:off x="838200" y="1253331"/>
            <a:ext cx="10515600" cy="4351338"/>
          </a:xfrm>
        </p:spPr>
        <p:txBody>
          <a:bodyPr/>
          <a:lstStyle/>
          <a:p>
            <a:pPr marL="0" indent="0">
              <a:buNone/>
            </a:pPr>
            <a:endParaRPr lang="en-GB" sz="2400" dirty="0"/>
          </a:p>
          <a:p>
            <a:pPr marL="0" indent="0">
              <a:buNone/>
            </a:pPr>
            <a:r>
              <a:rPr lang="en-GB" sz="2400" dirty="0"/>
              <a:t>Refusing to take things at face value:</a:t>
            </a:r>
          </a:p>
          <a:p>
            <a:pPr lvl="0"/>
            <a:r>
              <a:rPr lang="en-GB" sz="2400" dirty="0"/>
              <a:t>Why should I trust this claim?</a:t>
            </a:r>
          </a:p>
          <a:p>
            <a:pPr lvl="0"/>
            <a:r>
              <a:rPr lang="en-GB" sz="2400" dirty="0"/>
              <a:t>Why does the person making this claim believe it – or want me to believe it?</a:t>
            </a:r>
          </a:p>
          <a:p>
            <a:pPr lvl="0"/>
            <a:r>
              <a:rPr lang="en-GB" sz="2400" dirty="0"/>
              <a:t>What else has been said, written or reported about this?</a:t>
            </a:r>
          </a:p>
          <a:p>
            <a:pPr lvl="0"/>
            <a:r>
              <a:rPr lang="en-GB" sz="2400" dirty="0"/>
              <a:t>Do I know enough to answer all of the above questions confidently?</a:t>
            </a:r>
          </a:p>
          <a:p>
            <a:pPr marL="0" lvl="0" indent="0" algn="r">
              <a:buNone/>
            </a:pPr>
            <a:r>
              <a:rPr lang="en-GB" sz="2400" dirty="0"/>
              <a:t>(Chatfield, 2018)</a:t>
            </a:r>
          </a:p>
          <a:p>
            <a:endParaRPr lang="en-GB" dirty="0"/>
          </a:p>
        </p:txBody>
      </p:sp>
    </p:spTree>
    <p:extLst>
      <p:ext uri="{BB962C8B-B14F-4D97-AF65-F5344CB8AC3E}">
        <p14:creationId xmlns:p14="http://schemas.microsoft.com/office/powerpoint/2010/main" val="33411809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746FD-3FCA-4C99-8B1D-489D2DDA681B}"/>
              </a:ext>
            </a:extLst>
          </p:cNvPr>
          <p:cNvSpPr>
            <a:spLocks noGrp="1"/>
          </p:cNvSpPr>
          <p:nvPr>
            <p:ph type="title"/>
          </p:nvPr>
        </p:nvSpPr>
        <p:spPr/>
        <p:txBody>
          <a:bodyPr/>
          <a:lstStyle/>
          <a:p>
            <a:r>
              <a:rPr lang="en-GB" sz="4000" b="1" dirty="0">
                <a:effectLst/>
                <a:ea typeface="Calibri" panose="020F0502020204030204" pitchFamily="34" charset="0"/>
                <a:cs typeface="Times New Roman" panose="02020603050405020304" pitchFamily="18" charset="0"/>
              </a:rPr>
              <a:t>Why you need to think critically? </a:t>
            </a:r>
            <a:br>
              <a:rPr lang="en-GB" sz="4000" b="1" dirty="0">
                <a:effectLst/>
                <a:ea typeface="Calibri" panose="020F0502020204030204" pitchFamily="34" charset="0"/>
                <a:cs typeface="Times New Roman" panose="02020603050405020304" pitchFamily="18" charset="0"/>
              </a:rPr>
            </a:br>
            <a:endParaRPr lang="en-GB" sz="4000" b="1" dirty="0"/>
          </a:p>
        </p:txBody>
      </p:sp>
      <p:sp>
        <p:nvSpPr>
          <p:cNvPr id="3" name="Content Placeholder 2">
            <a:extLst>
              <a:ext uri="{FF2B5EF4-FFF2-40B4-BE49-F238E27FC236}">
                <a16:creationId xmlns:a16="http://schemas.microsoft.com/office/drawing/2014/main" id="{1D338E85-82B8-4238-A714-BEF34BBCD81F}"/>
              </a:ext>
            </a:extLst>
          </p:cNvPr>
          <p:cNvSpPr>
            <a:spLocks noGrp="1"/>
          </p:cNvSpPr>
          <p:nvPr>
            <p:ph idx="1"/>
          </p:nvPr>
        </p:nvSpPr>
        <p:spPr>
          <a:xfrm>
            <a:off x="1108213" y="1470992"/>
            <a:ext cx="9975573" cy="4373217"/>
          </a:xfrm>
        </p:spPr>
        <p:txBody>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Critical and analytical thinking consistently appear in the top skills for the future of work. </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Individuals who engage in critical thinking </a:t>
            </a:r>
            <a:r>
              <a:rPr lang="en-GB" sz="2400" dirty="0">
                <a:effectLst/>
                <a:ea typeface="Calibri" panose="020F0502020204030204" pitchFamily="34" charset="0"/>
                <a:cs typeface="Times New Roman" panose="02020603050405020304" pitchFamily="18" charset="0"/>
              </a:rPr>
              <a:t>question not only their own beliefs but the beliefs of others in order to challenge assumptions. </a:t>
            </a:r>
            <a:r>
              <a:rPr lang="en-GB" sz="2400" dirty="0">
                <a:ea typeface="Calibri" panose="020F0502020204030204" pitchFamily="34" charset="0"/>
                <a:cs typeface="Times New Roman" panose="02020603050405020304" pitchFamily="18" charset="0"/>
              </a:rPr>
              <a:t>Critical thinkers</a:t>
            </a:r>
            <a:r>
              <a:rPr lang="en-GB" sz="2400" dirty="0">
                <a:effectLst/>
                <a:ea typeface="Calibri" panose="020F0502020204030204" pitchFamily="34" charset="0"/>
                <a:cs typeface="Times New Roman" panose="02020603050405020304" pitchFamily="18" charset="0"/>
              </a:rPr>
              <a:t> </a:t>
            </a:r>
            <a:r>
              <a:rPr lang="en-GB" sz="2400" dirty="0">
                <a:effectLst/>
                <a:latin typeface="Calibri" panose="020F0502020204030204" pitchFamily="34" charset="0"/>
                <a:ea typeface="Calibri" panose="020F0502020204030204" pitchFamily="34" charset="0"/>
                <a:cs typeface="Times New Roman" panose="02020603050405020304" pitchFamily="18" charset="0"/>
              </a:rPr>
              <a:t>are reflective, independent and competent. </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If you practice critical thinking, you logically connect ideas, scrutinise and evaluate arguments, find inconsistencies and errors in your work and the work of others, solve complex problems and engage in reflection. </a:t>
            </a:r>
            <a:endParaRPr lang="en-GB" dirty="0"/>
          </a:p>
        </p:txBody>
      </p:sp>
    </p:spTree>
    <p:extLst>
      <p:ext uri="{BB962C8B-B14F-4D97-AF65-F5344CB8AC3E}">
        <p14:creationId xmlns:p14="http://schemas.microsoft.com/office/powerpoint/2010/main" val="11540184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C5CD5-2742-4F02-92F3-1DE4EED27ACE}"/>
              </a:ext>
            </a:extLst>
          </p:cNvPr>
          <p:cNvSpPr>
            <a:spLocks noGrp="1"/>
          </p:cNvSpPr>
          <p:nvPr>
            <p:ph type="title"/>
          </p:nvPr>
        </p:nvSpPr>
        <p:spPr/>
        <p:txBody>
          <a:bodyPr/>
          <a:lstStyle/>
          <a:p>
            <a:r>
              <a:rPr lang="en-GB" sz="4000" b="1" dirty="0"/>
              <a:t>The truth…the whole truth…</a:t>
            </a:r>
          </a:p>
        </p:txBody>
      </p:sp>
      <p:sp>
        <p:nvSpPr>
          <p:cNvPr id="3" name="Content Placeholder 2">
            <a:extLst>
              <a:ext uri="{FF2B5EF4-FFF2-40B4-BE49-F238E27FC236}">
                <a16:creationId xmlns:a16="http://schemas.microsoft.com/office/drawing/2014/main" id="{8254E200-F442-4167-B323-041BAEC75018}"/>
              </a:ext>
            </a:extLst>
          </p:cNvPr>
          <p:cNvSpPr>
            <a:spLocks noGrp="1"/>
          </p:cNvSpPr>
          <p:nvPr>
            <p:ph idx="1"/>
          </p:nvPr>
        </p:nvSpPr>
        <p:spPr>
          <a:xfrm>
            <a:off x="599662" y="1690689"/>
            <a:ext cx="10515600" cy="4351338"/>
          </a:xfrm>
        </p:spPr>
        <p:txBody>
          <a:bodyPr/>
          <a:lstStyle/>
          <a:p>
            <a:pPr marL="0" indent="0" algn="l" fontAlgn="base">
              <a:buNone/>
            </a:pPr>
            <a:r>
              <a:rPr lang="en-GB" sz="2400" dirty="0"/>
              <a:t>It’s not about being negative or criticising but about looking beyond face value and asking yourself questions such as:</a:t>
            </a:r>
          </a:p>
          <a:p>
            <a:pPr marL="0" indent="0" algn="l" fontAlgn="base">
              <a:buNone/>
            </a:pPr>
            <a:endParaRPr lang="en-GB" sz="2400" dirty="0"/>
          </a:p>
          <a:p>
            <a:pPr algn="l" fontAlgn="base">
              <a:buFont typeface="Arial" panose="020B0604020202020204" pitchFamily="34" charset="0"/>
              <a:buChar char="•"/>
            </a:pPr>
            <a:r>
              <a:rPr lang="en-GB" sz="2400" dirty="0"/>
              <a:t>‘What else do I need to know?’</a:t>
            </a:r>
          </a:p>
          <a:p>
            <a:pPr marL="0" indent="0" algn="l" fontAlgn="base">
              <a:buNone/>
            </a:pPr>
            <a:endParaRPr lang="en-GB" sz="2400" dirty="0"/>
          </a:p>
          <a:p>
            <a:pPr algn="l" fontAlgn="base">
              <a:buFont typeface="Arial" panose="020B0604020202020204" pitchFamily="34" charset="0"/>
              <a:buChar char="•"/>
            </a:pPr>
            <a:r>
              <a:rPr lang="en-GB" sz="2400" dirty="0"/>
              <a:t>‘What does this really mean?’</a:t>
            </a:r>
          </a:p>
          <a:p>
            <a:pPr marL="0" indent="0" algn="l" fontAlgn="base">
              <a:buNone/>
            </a:pPr>
            <a:endParaRPr lang="en-GB" sz="2400" dirty="0"/>
          </a:p>
          <a:p>
            <a:pPr algn="l" fontAlgn="base">
              <a:buFont typeface="Arial" panose="020B0604020202020204" pitchFamily="34" charset="0"/>
              <a:buChar char="•"/>
            </a:pPr>
            <a:r>
              <a:rPr lang="en-GB" sz="2400" dirty="0"/>
              <a:t>‘How can I look at this differently?’</a:t>
            </a:r>
            <a:endParaRPr lang="en-GB" b="0" i="0" dirty="0">
              <a:solidFill>
                <a:srgbClr val="313537"/>
              </a:solidFill>
              <a:effectLst/>
              <a:latin typeface="merriweather" panose="00000500000000000000" pitchFamily="2" charset="0"/>
            </a:endParaRPr>
          </a:p>
        </p:txBody>
      </p:sp>
    </p:spTree>
    <p:extLst>
      <p:ext uri="{BB962C8B-B14F-4D97-AF65-F5344CB8AC3E}">
        <p14:creationId xmlns:p14="http://schemas.microsoft.com/office/powerpoint/2010/main" val="33759183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8FCA1-F579-497C-8711-6E9A641EBB57}"/>
              </a:ext>
            </a:extLst>
          </p:cNvPr>
          <p:cNvSpPr>
            <a:spLocks noGrp="1"/>
          </p:cNvSpPr>
          <p:nvPr>
            <p:ph type="title"/>
          </p:nvPr>
        </p:nvSpPr>
        <p:spPr/>
        <p:txBody>
          <a:bodyPr/>
          <a:lstStyle/>
          <a:p>
            <a:r>
              <a:rPr lang="en-GB" sz="4000" b="1" dirty="0"/>
              <a:t>Logical thinking!</a:t>
            </a:r>
          </a:p>
        </p:txBody>
      </p:sp>
      <p:sp>
        <p:nvSpPr>
          <p:cNvPr id="3" name="Content Placeholder 2">
            <a:extLst>
              <a:ext uri="{FF2B5EF4-FFF2-40B4-BE49-F238E27FC236}">
                <a16:creationId xmlns:a16="http://schemas.microsoft.com/office/drawing/2014/main" id="{C02B25F4-E46D-4645-955B-52791399EF48}"/>
              </a:ext>
            </a:extLst>
          </p:cNvPr>
          <p:cNvSpPr>
            <a:spLocks noGrp="1"/>
          </p:cNvSpPr>
          <p:nvPr>
            <p:ph idx="1"/>
          </p:nvPr>
        </p:nvSpPr>
        <p:spPr>
          <a:xfrm>
            <a:off x="665922" y="1425646"/>
            <a:ext cx="10515600" cy="4351338"/>
          </a:xfrm>
        </p:spPr>
        <p:txBody>
          <a:bodyPr/>
          <a:lstStyle/>
          <a:p>
            <a:pPr marL="0" indent="0">
              <a:buNone/>
            </a:pPr>
            <a:endParaRPr lang="en-GB" sz="2400" dirty="0"/>
          </a:p>
          <a:p>
            <a:r>
              <a:rPr lang="en-GB" sz="2400" dirty="0"/>
              <a:t>Critical thinking is open-minded scepticism, combining logic and creativity, which together enable you to solve a problem or make a decision effectively.</a:t>
            </a:r>
          </a:p>
          <a:p>
            <a:pPr algn="l" fontAlgn="base"/>
            <a:r>
              <a:rPr lang="en-GB" sz="2400" dirty="0"/>
              <a:t>So, essentially, critical thinking provides the path to solve the problem. </a:t>
            </a:r>
          </a:p>
          <a:p>
            <a:pPr algn="l" fontAlgn="base"/>
            <a:r>
              <a:rPr lang="en-GB" sz="2400" dirty="0"/>
              <a:t>When you think critically about a situation or piece of information, you’re analysing it thoroughly and objectively, examining it from different perspectives to reach a logical conclusion or decision. </a:t>
            </a:r>
          </a:p>
          <a:p>
            <a:endParaRPr lang="en-GB" dirty="0"/>
          </a:p>
        </p:txBody>
      </p:sp>
    </p:spTree>
    <p:extLst>
      <p:ext uri="{BB962C8B-B14F-4D97-AF65-F5344CB8AC3E}">
        <p14:creationId xmlns:p14="http://schemas.microsoft.com/office/powerpoint/2010/main" val="11794047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2FA3F-500F-452B-B508-FEDF18605F95}"/>
              </a:ext>
            </a:extLst>
          </p:cNvPr>
          <p:cNvSpPr>
            <a:spLocks noGrp="1"/>
          </p:cNvSpPr>
          <p:nvPr>
            <p:ph type="title"/>
          </p:nvPr>
        </p:nvSpPr>
        <p:spPr/>
        <p:txBody>
          <a:bodyPr/>
          <a:lstStyle/>
          <a:p>
            <a:r>
              <a:rPr lang="en-GB" sz="4000" b="1" dirty="0"/>
              <a:t>Critical Thinking: Skills and Attributes</a:t>
            </a:r>
          </a:p>
        </p:txBody>
      </p:sp>
      <p:sp>
        <p:nvSpPr>
          <p:cNvPr id="3" name="Content Placeholder 2">
            <a:extLst>
              <a:ext uri="{FF2B5EF4-FFF2-40B4-BE49-F238E27FC236}">
                <a16:creationId xmlns:a16="http://schemas.microsoft.com/office/drawing/2014/main" id="{B4A8302A-B849-47E8-8127-A0221D6EE804}"/>
              </a:ext>
            </a:extLst>
          </p:cNvPr>
          <p:cNvSpPr>
            <a:spLocks noGrp="1"/>
          </p:cNvSpPr>
          <p:nvPr>
            <p:ph idx="1"/>
          </p:nvPr>
        </p:nvSpPr>
        <p:spPr>
          <a:xfrm>
            <a:off x="944217" y="1253331"/>
            <a:ext cx="10515600" cy="4351338"/>
          </a:xfrm>
        </p:spPr>
        <p:txBody>
          <a:bodyPr/>
          <a:lstStyle/>
          <a:p>
            <a:pPr marL="0" indent="0">
              <a:buNone/>
            </a:pPr>
            <a:r>
              <a:rPr lang="en-GB" sz="2400" dirty="0"/>
              <a:t>Attributes are the qualities that you already have. Whereas skills are something you’ve learnt through life experience, education or employment. </a:t>
            </a:r>
          </a:p>
          <a:p>
            <a:pPr marL="0" indent="0">
              <a:buNone/>
            </a:pPr>
            <a:r>
              <a:rPr lang="en-GB" sz="2400" dirty="0"/>
              <a:t>There are four key skills and attributes you need to think critically:</a:t>
            </a:r>
          </a:p>
          <a:p>
            <a:pPr marL="0" indent="0">
              <a:buNone/>
            </a:pPr>
            <a:endParaRPr lang="en-GB" sz="2400" dirty="0"/>
          </a:p>
          <a:p>
            <a:r>
              <a:rPr lang="en-GB" dirty="0"/>
              <a:t>Open-Mindedness</a:t>
            </a:r>
          </a:p>
          <a:p>
            <a:r>
              <a:rPr lang="en-GB" dirty="0"/>
              <a:t>Research Skills </a:t>
            </a:r>
          </a:p>
          <a:p>
            <a:r>
              <a:rPr lang="en-GB" dirty="0"/>
              <a:t>Analytical Skills</a:t>
            </a:r>
          </a:p>
          <a:p>
            <a:r>
              <a:rPr lang="en-GB" dirty="0"/>
              <a:t>Creative Mindset</a:t>
            </a:r>
          </a:p>
          <a:p>
            <a:endParaRPr lang="en-GB" dirty="0"/>
          </a:p>
          <a:p>
            <a:endParaRPr lang="en-GB" dirty="0"/>
          </a:p>
        </p:txBody>
      </p:sp>
    </p:spTree>
    <p:extLst>
      <p:ext uri="{BB962C8B-B14F-4D97-AF65-F5344CB8AC3E}">
        <p14:creationId xmlns:p14="http://schemas.microsoft.com/office/powerpoint/2010/main" val="1309131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7A3B-1B02-4D81-9F6E-C9863A99E35E}"/>
              </a:ext>
            </a:extLst>
          </p:cNvPr>
          <p:cNvSpPr>
            <a:spLocks noGrp="1"/>
          </p:cNvSpPr>
          <p:nvPr>
            <p:ph type="title"/>
          </p:nvPr>
        </p:nvSpPr>
        <p:spPr/>
        <p:txBody>
          <a:bodyPr/>
          <a:lstStyle/>
          <a:p>
            <a:r>
              <a:rPr lang="en-GB" sz="4000" b="1" dirty="0"/>
              <a:t>1) Open-mindedness</a:t>
            </a:r>
          </a:p>
        </p:txBody>
      </p:sp>
      <p:sp>
        <p:nvSpPr>
          <p:cNvPr id="3" name="Content Placeholder 2">
            <a:extLst>
              <a:ext uri="{FF2B5EF4-FFF2-40B4-BE49-F238E27FC236}">
                <a16:creationId xmlns:a16="http://schemas.microsoft.com/office/drawing/2014/main" id="{5E422110-5198-42BD-B842-4341BB595A3A}"/>
              </a:ext>
            </a:extLst>
          </p:cNvPr>
          <p:cNvSpPr>
            <a:spLocks noGrp="1"/>
          </p:cNvSpPr>
          <p:nvPr>
            <p:ph idx="1"/>
          </p:nvPr>
        </p:nvSpPr>
        <p:spPr>
          <a:xfrm>
            <a:off x="838200" y="1401556"/>
            <a:ext cx="10515600" cy="4351338"/>
          </a:xfrm>
        </p:spPr>
        <p:txBody>
          <a:bodyPr/>
          <a:lstStyle/>
          <a:p>
            <a:endParaRPr lang="en-GB" sz="2400" dirty="0"/>
          </a:p>
          <a:p>
            <a:r>
              <a:rPr lang="en-GB" sz="2400" dirty="0"/>
              <a:t>To think critically about something you need to look at it from different perspectives and be open to different concepts, opinions and interpretations.</a:t>
            </a:r>
          </a:p>
          <a:p>
            <a:pPr algn="l" fontAlgn="base"/>
            <a:r>
              <a:rPr lang="en-GB" sz="2400" dirty="0"/>
              <a:t>Open-mindedness starts with acknowledging and letting go of your own ingrained beliefs, behaviours and values and considering the information, problem or situation as objectively as you can.</a:t>
            </a:r>
          </a:p>
          <a:p>
            <a:pPr algn="l" fontAlgn="base"/>
            <a:r>
              <a:rPr lang="en-GB" sz="2400" dirty="0"/>
              <a:t>Be aware of your biases and actively seek out different opinions and approaches, without passing any judgement on them.</a:t>
            </a:r>
          </a:p>
          <a:p>
            <a:endParaRPr lang="en-GB" dirty="0"/>
          </a:p>
        </p:txBody>
      </p:sp>
    </p:spTree>
    <p:extLst>
      <p:ext uri="{BB962C8B-B14F-4D97-AF65-F5344CB8AC3E}">
        <p14:creationId xmlns:p14="http://schemas.microsoft.com/office/powerpoint/2010/main" val="4909500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0C27A-8181-4427-A2E9-7CA473FE394C}"/>
              </a:ext>
            </a:extLst>
          </p:cNvPr>
          <p:cNvSpPr>
            <a:spLocks noGrp="1"/>
          </p:cNvSpPr>
          <p:nvPr>
            <p:ph type="title"/>
          </p:nvPr>
        </p:nvSpPr>
        <p:spPr/>
        <p:txBody>
          <a:bodyPr/>
          <a:lstStyle/>
          <a:p>
            <a:r>
              <a:rPr lang="en-GB" sz="4000" b="1" dirty="0"/>
              <a:t>2) Research Skills</a:t>
            </a:r>
          </a:p>
        </p:txBody>
      </p:sp>
      <p:sp>
        <p:nvSpPr>
          <p:cNvPr id="3" name="Content Placeholder 2">
            <a:extLst>
              <a:ext uri="{FF2B5EF4-FFF2-40B4-BE49-F238E27FC236}">
                <a16:creationId xmlns:a16="http://schemas.microsoft.com/office/drawing/2014/main" id="{8BA5E315-D114-41C9-BD55-201B7B0A6EB2}"/>
              </a:ext>
            </a:extLst>
          </p:cNvPr>
          <p:cNvSpPr>
            <a:spLocks noGrp="1"/>
          </p:cNvSpPr>
          <p:nvPr>
            <p:ph idx="1"/>
          </p:nvPr>
        </p:nvSpPr>
        <p:spPr>
          <a:xfrm>
            <a:off x="838200" y="1560581"/>
            <a:ext cx="10515600" cy="4351338"/>
          </a:xfrm>
        </p:spPr>
        <p:txBody>
          <a:bodyPr/>
          <a:lstStyle/>
          <a:p>
            <a:pPr algn="l" fontAlgn="base"/>
            <a:r>
              <a:rPr lang="en-GB" sz="2400" dirty="0"/>
              <a:t>Research skills play an important part in critical thinking as they allow you to get under the skin of a topic or issue. This is about your ability to investigate and draw out all the relevant information you need to make an informed decision, solve a problem or, potentially, come up with a new idea. </a:t>
            </a:r>
          </a:p>
          <a:p>
            <a:r>
              <a:rPr lang="en-GB" sz="2400" dirty="0"/>
              <a:t>For your research to be effective it needs to be targeted, so always have a clear objective in mind to help guide you to the most useful pieces of information. Keep assessing the quality of the information you find as you go along, asking yourself whether it’s relevant and reliable. </a:t>
            </a:r>
          </a:p>
          <a:p>
            <a:pPr marL="0" indent="0">
              <a:buNone/>
            </a:pPr>
            <a:endParaRPr lang="en-GB" sz="2400" dirty="0"/>
          </a:p>
          <a:p>
            <a:endParaRPr lang="en-GB" dirty="0"/>
          </a:p>
        </p:txBody>
      </p:sp>
    </p:spTree>
    <p:extLst>
      <p:ext uri="{BB962C8B-B14F-4D97-AF65-F5344CB8AC3E}">
        <p14:creationId xmlns:p14="http://schemas.microsoft.com/office/powerpoint/2010/main" val="12755204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D745E-5DE3-4A4B-BC44-B1907DE28F92}"/>
              </a:ext>
            </a:extLst>
          </p:cNvPr>
          <p:cNvSpPr>
            <a:spLocks noGrp="1"/>
          </p:cNvSpPr>
          <p:nvPr>
            <p:ph type="title"/>
          </p:nvPr>
        </p:nvSpPr>
        <p:spPr/>
        <p:txBody>
          <a:bodyPr/>
          <a:lstStyle/>
          <a:p>
            <a:r>
              <a:rPr lang="en-GB" sz="4000" b="1" dirty="0"/>
              <a:t>3) Analytical Skills - the ability to analyse data</a:t>
            </a:r>
          </a:p>
        </p:txBody>
      </p:sp>
      <p:sp>
        <p:nvSpPr>
          <p:cNvPr id="3" name="Content Placeholder 2">
            <a:extLst>
              <a:ext uri="{FF2B5EF4-FFF2-40B4-BE49-F238E27FC236}">
                <a16:creationId xmlns:a16="http://schemas.microsoft.com/office/drawing/2014/main" id="{D804F32B-9075-4739-8A23-EB0972B9DF4C}"/>
              </a:ext>
            </a:extLst>
          </p:cNvPr>
          <p:cNvSpPr>
            <a:spLocks noGrp="1"/>
          </p:cNvSpPr>
          <p:nvPr>
            <p:ph idx="1"/>
          </p:nvPr>
        </p:nvSpPr>
        <p:spPr>
          <a:xfrm>
            <a:off x="742122" y="1414808"/>
            <a:ext cx="10611678" cy="4548670"/>
          </a:xfrm>
        </p:spPr>
        <p:txBody>
          <a:bodyPr/>
          <a:lstStyle/>
          <a:p>
            <a:pPr marL="0" indent="0">
              <a:buNone/>
            </a:pPr>
            <a:r>
              <a:rPr lang="en-GB" sz="2400" dirty="0"/>
              <a:t>Analytical skills and research skills go hand in hand: as you work on collating relevant information, you also need to be able to evaluate, interpret and synthesise your findings.</a:t>
            </a:r>
          </a:p>
          <a:p>
            <a:pPr marL="0" indent="0" algn="l" fontAlgn="base">
              <a:buNone/>
            </a:pPr>
            <a:r>
              <a:rPr lang="en-GB" sz="2400" dirty="0"/>
              <a:t>Analytical thinkers never assume, they will question the significance of the information: </a:t>
            </a:r>
          </a:p>
          <a:p>
            <a:pPr algn="l" fontAlgn="base">
              <a:buFont typeface="Arial" panose="020B0604020202020204" pitchFamily="34" charset="0"/>
              <a:buChar char="•"/>
            </a:pPr>
            <a:r>
              <a:rPr lang="en-GB" sz="2400" dirty="0"/>
              <a:t>How important is it?</a:t>
            </a:r>
          </a:p>
          <a:p>
            <a:pPr algn="l" fontAlgn="base">
              <a:buFont typeface="Arial" panose="020B0604020202020204" pitchFamily="34" charset="0"/>
              <a:buChar char="•"/>
            </a:pPr>
            <a:r>
              <a:rPr lang="en-GB" sz="2400" dirty="0"/>
              <a:t>What impact does it have?</a:t>
            </a:r>
          </a:p>
          <a:p>
            <a:pPr algn="l" fontAlgn="base">
              <a:buFont typeface="Arial" panose="020B0604020202020204" pitchFamily="34" charset="0"/>
              <a:buChar char="•"/>
            </a:pPr>
            <a:r>
              <a:rPr lang="en-GB" sz="2400" dirty="0"/>
              <a:t>How do different pieces of information relate to one another?</a:t>
            </a:r>
          </a:p>
          <a:p>
            <a:pPr algn="l" fontAlgn="base">
              <a:buFont typeface="Arial" panose="020B0604020202020204" pitchFamily="34" charset="0"/>
              <a:buChar char="•"/>
            </a:pPr>
            <a:r>
              <a:rPr lang="en-GB" sz="2400" dirty="0"/>
              <a:t>What conclusions can I draw from my findings? </a:t>
            </a:r>
          </a:p>
          <a:p>
            <a:pPr algn="l" fontAlgn="base">
              <a:buFont typeface="Arial" panose="020B0604020202020204" pitchFamily="34" charset="0"/>
              <a:buChar char="•"/>
            </a:pPr>
            <a:r>
              <a:rPr lang="en-GB" sz="2400" dirty="0"/>
              <a:t>Are there any patterns in my findings?</a:t>
            </a:r>
            <a:br>
              <a:rPr lang="en-GB" sz="2400" dirty="0"/>
            </a:br>
            <a:endParaRPr lang="en-GB" sz="2400" dirty="0"/>
          </a:p>
          <a:p>
            <a:endParaRPr lang="en-GB" sz="2400" dirty="0"/>
          </a:p>
          <a:p>
            <a:endParaRPr lang="en-GB" dirty="0"/>
          </a:p>
        </p:txBody>
      </p:sp>
    </p:spTree>
    <p:extLst>
      <p:ext uri="{BB962C8B-B14F-4D97-AF65-F5344CB8AC3E}">
        <p14:creationId xmlns:p14="http://schemas.microsoft.com/office/powerpoint/2010/main" val="6069257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71D9E-EB82-AA3C-8DAE-9443E220742D}"/>
              </a:ext>
            </a:extLst>
          </p:cNvPr>
          <p:cNvSpPr>
            <a:spLocks noGrp="1"/>
          </p:cNvSpPr>
          <p:nvPr>
            <p:ph type="title"/>
          </p:nvPr>
        </p:nvSpPr>
        <p:spPr/>
        <p:txBody>
          <a:bodyPr/>
          <a:lstStyle/>
          <a:p>
            <a:r>
              <a:rPr lang="en-GB" sz="4000" b="1" dirty="0"/>
              <a:t>There are Two Kinds of Data</a:t>
            </a:r>
          </a:p>
        </p:txBody>
      </p:sp>
      <p:sp>
        <p:nvSpPr>
          <p:cNvPr id="3" name="Content Placeholder 2">
            <a:extLst>
              <a:ext uri="{FF2B5EF4-FFF2-40B4-BE49-F238E27FC236}">
                <a16:creationId xmlns:a16="http://schemas.microsoft.com/office/drawing/2014/main" id="{D34BC509-0959-7702-8DD2-DB86E740610D}"/>
              </a:ext>
            </a:extLst>
          </p:cNvPr>
          <p:cNvSpPr>
            <a:spLocks noGrp="1"/>
          </p:cNvSpPr>
          <p:nvPr>
            <p:ph idx="1"/>
          </p:nvPr>
        </p:nvSpPr>
        <p:spPr/>
        <p:txBody>
          <a:bodyPr/>
          <a:lstStyle/>
          <a:p>
            <a:pPr eaLnBrk="1" hangingPunct="1">
              <a:lnSpc>
                <a:spcPct val="110000"/>
              </a:lnSpc>
            </a:pPr>
            <a:r>
              <a:rPr lang="en-GB" sz="2400" b="1" dirty="0"/>
              <a:t>Qualitative</a:t>
            </a:r>
            <a:r>
              <a:rPr lang="en-GB" sz="2400" dirty="0"/>
              <a:t> data uses words or images to describe something.</a:t>
            </a:r>
          </a:p>
          <a:p>
            <a:pPr marL="457200" lvl="1" indent="0" eaLnBrk="1" hangingPunct="1">
              <a:lnSpc>
                <a:spcPct val="110000"/>
              </a:lnSpc>
              <a:buNone/>
            </a:pPr>
            <a:r>
              <a:rPr lang="en-US" sz="2400" dirty="0"/>
              <a:t>Not in numerical form – For example:</a:t>
            </a:r>
          </a:p>
          <a:p>
            <a:pPr lvl="1" eaLnBrk="1" hangingPunct="1">
              <a:lnSpc>
                <a:spcPct val="110000"/>
              </a:lnSpc>
            </a:pPr>
            <a:r>
              <a:rPr lang="en-US" sz="2400" dirty="0"/>
              <a:t> Open-ended questionnaires ‘What did you think of our service?’</a:t>
            </a:r>
            <a:endParaRPr lang="en-GB" sz="2400" dirty="0"/>
          </a:p>
          <a:p>
            <a:pPr eaLnBrk="1" hangingPunct="1">
              <a:lnSpc>
                <a:spcPct val="110000"/>
              </a:lnSpc>
            </a:pPr>
            <a:r>
              <a:rPr lang="en-GB" sz="2400" b="1" dirty="0"/>
              <a:t>Quantitative</a:t>
            </a:r>
            <a:r>
              <a:rPr lang="en-GB" sz="2400" dirty="0"/>
              <a:t> data uses numbers, or categories, that can be labelled with a number.</a:t>
            </a:r>
          </a:p>
          <a:p>
            <a:pPr lvl="1" eaLnBrk="1" hangingPunct="1">
              <a:lnSpc>
                <a:spcPct val="110000"/>
              </a:lnSpc>
            </a:pPr>
            <a:r>
              <a:rPr lang="en-US" sz="2400" dirty="0"/>
              <a:t>This type of data can be used to construct graphs and tables of raw data.</a:t>
            </a:r>
            <a:endParaRPr lang="en-GB" dirty="0"/>
          </a:p>
        </p:txBody>
      </p:sp>
    </p:spTree>
    <p:extLst>
      <p:ext uri="{BB962C8B-B14F-4D97-AF65-F5344CB8AC3E}">
        <p14:creationId xmlns:p14="http://schemas.microsoft.com/office/powerpoint/2010/main" val="27397392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38C3F-7D3F-4182-A9A1-869C148B4E14}"/>
              </a:ext>
            </a:extLst>
          </p:cNvPr>
          <p:cNvSpPr>
            <a:spLocks noGrp="1"/>
          </p:cNvSpPr>
          <p:nvPr>
            <p:ph type="title"/>
          </p:nvPr>
        </p:nvSpPr>
        <p:spPr/>
        <p:txBody>
          <a:bodyPr/>
          <a:lstStyle/>
          <a:p>
            <a:r>
              <a:rPr lang="en-GB" sz="4000" b="1" dirty="0"/>
              <a:t>Types of Data: Categorical (Qualitative)</a:t>
            </a:r>
          </a:p>
        </p:txBody>
      </p:sp>
      <p:sp>
        <p:nvSpPr>
          <p:cNvPr id="3" name="Content Placeholder 2">
            <a:extLst>
              <a:ext uri="{FF2B5EF4-FFF2-40B4-BE49-F238E27FC236}">
                <a16:creationId xmlns:a16="http://schemas.microsoft.com/office/drawing/2014/main" id="{68F2A208-4BF3-44C9-B9C4-E738D25C8F89}"/>
              </a:ext>
            </a:extLst>
          </p:cNvPr>
          <p:cNvSpPr>
            <a:spLocks noGrp="1"/>
          </p:cNvSpPr>
          <p:nvPr>
            <p:ph idx="1"/>
          </p:nvPr>
        </p:nvSpPr>
        <p:spPr/>
        <p:txBody>
          <a:bodyPr/>
          <a:lstStyle/>
          <a:p>
            <a:pPr marL="0" indent="0">
              <a:buNone/>
            </a:pPr>
            <a:r>
              <a:rPr lang="en-GB" dirty="0"/>
              <a:t>Types of qualitative data:</a:t>
            </a:r>
          </a:p>
          <a:p>
            <a:pPr lvl="1">
              <a:lnSpc>
                <a:spcPct val="150000"/>
              </a:lnSpc>
            </a:pPr>
            <a:r>
              <a:rPr lang="en-GB" dirty="0"/>
              <a:t>Yes/No answers – e.g. Would you recommend us to a friend?”</a:t>
            </a:r>
          </a:p>
          <a:p>
            <a:pPr lvl="1">
              <a:lnSpc>
                <a:spcPct val="150000"/>
              </a:lnSpc>
            </a:pPr>
            <a:r>
              <a:rPr lang="en-GB" dirty="0"/>
              <a:t>Guest book responses-  e.g. Written feedback</a:t>
            </a:r>
          </a:p>
          <a:p>
            <a:endParaRPr lang="en-GB" dirty="0"/>
          </a:p>
        </p:txBody>
      </p:sp>
    </p:spTree>
    <p:extLst>
      <p:ext uri="{BB962C8B-B14F-4D97-AF65-F5344CB8AC3E}">
        <p14:creationId xmlns:p14="http://schemas.microsoft.com/office/powerpoint/2010/main" val="11239218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279EE-7C1F-4D37-A6FF-6ED7DFDF287F}"/>
              </a:ext>
            </a:extLst>
          </p:cNvPr>
          <p:cNvSpPr>
            <a:spLocks noGrp="1"/>
          </p:cNvSpPr>
          <p:nvPr>
            <p:ph type="title"/>
          </p:nvPr>
        </p:nvSpPr>
        <p:spPr/>
        <p:txBody>
          <a:bodyPr/>
          <a:lstStyle/>
          <a:p>
            <a:r>
              <a:rPr lang="en-GB" sz="4000" b="1" dirty="0"/>
              <a:t>Types of Data: Numerical (Quantitative)</a:t>
            </a:r>
          </a:p>
        </p:txBody>
      </p:sp>
      <p:sp>
        <p:nvSpPr>
          <p:cNvPr id="3" name="Content Placeholder 2">
            <a:extLst>
              <a:ext uri="{FF2B5EF4-FFF2-40B4-BE49-F238E27FC236}">
                <a16:creationId xmlns:a16="http://schemas.microsoft.com/office/drawing/2014/main" id="{B50F0A62-77B5-47C4-AB99-B40B84FC4A1B}"/>
              </a:ext>
            </a:extLst>
          </p:cNvPr>
          <p:cNvSpPr>
            <a:spLocks noGrp="1"/>
          </p:cNvSpPr>
          <p:nvPr>
            <p:ph idx="1"/>
          </p:nvPr>
        </p:nvSpPr>
        <p:spPr>
          <a:xfrm>
            <a:off x="838200" y="1534077"/>
            <a:ext cx="10515600" cy="4351338"/>
          </a:xfrm>
        </p:spPr>
        <p:txBody>
          <a:bodyPr/>
          <a:lstStyle/>
          <a:p>
            <a:pPr marL="0" indent="0">
              <a:buNone/>
            </a:pPr>
            <a:r>
              <a:rPr lang="en-GB" dirty="0"/>
              <a:t>Types of Quantitative Data:</a:t>
            </a:r>
          </a:p>
          <a:p>
            <a:pPr lvl="1">
              <a:lnSpc>
                <a:spcPct val="150000"/>
              </a:lnSpc>
            </a:pPr>
            <a:r>
              <a:rPr lang="en-GB" dirty="0"/>
              <a:t>Records - e.g. Hotel Room Occupancy</a:t>
            </a:r>
          </a:p>
          <a:p>
            <a:pPr lvl="1">
              <a:lnSpc>
                <a:spcPct val="150000"/>
              </a:lnSpc>
            </a:pPr>
            <a:r>
              <a:rPr lang="en-GB" dirty="0"/>
              <a:t>Results from studies – e.g. Good Hotel Guide/Government Website</a:t>
            </a:r>
          </a:p>
          <a:p>
            <a:pPr lvl="1">
              <a:lnSpc>
                <a:spcPct val="150000"/>
              </a:lnSpc>
            </a:pPr>
            <a:r>
              <a:rPr lang="en-GB" dirty="0"/>
              <a:t>Statistics from secondary sources – e.g. Books and Articles</a:t>
            </a:r>
          </a:p>
          <a:p>
            <a:pPr lvl="1">
              <a:lnSpc>
                <a:spcPct val="150000"/>
              </a:lnSpc>
            </a:pPr>
            <a:r>
              <a:rPr lang="en-GB" dirty="0"/>
              <a:t>Analysis – e.g. Seasonal Trends</a:t>
            </a:r>
          </a:p>
          <a:p>
            <a:endParaRPr lang="en-GB" dirty="0"/>
          </a:p>
        </p:txBody>
      </p:sp>
    </p:spTree>
    <p:extLst>
      <p:ext uri="{BB962C8B-B14F-4D97-AF65-F5344CB8AC3E}">
        <p14:creationId xmlns:p14="http://schemas.microsoft.com/office/powerpoint/2010/main" val="12574585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8D3CC30-0066-48D0-9EF5-875231CC9ED6}"/>
              </a:ext>
            </a:extLst>
          </p:cNvPr>
          <p:cNvSpPr txBox="1"/>
          <p:nvPr/>
        </p:nvSpPr>
        <p:spPr>
          <a:xfrm>
            <a:off x="2975675" y="213215"/>
            <a:ext cx="7935131" cy="407035"/>
          </a:xfrm>
          <a:prstGeom prst="rect">
            <a:avLst/>
          </a:prstGeom>
          <a:noFill/>
        </p:spPr>
        <p:txBody>
          <a:bodyPr wrap="square">
            <a:spAutoFit/>
          </a:bodyPr>
          <a:lstStyle/>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What information can we take from this chart  (Source: Statista, 2021) </a:t>
            </a:r>
          </a:p>
        </p:txBody>
      </p:sp>
      <p:pic>
        <p:nvPicPr>
          <p:cNvPr id="4" name="Picture 3" descr="Chart, bar chart&#10;&#10;Description automatically generated">
            <a:extLst>
              <a:ext uri="{FF2B5EF4-FFF2-40B4-BE49-F238E27FC236}">
                <a16:creationId xmlns:a16="http://schemas.microsoft.com/office/drawing/2014/main" id="{B7D9E868-DE15-41D7-B994-CB622DB5082C}"/>
              </a:ext>
            </a:extLst>
          </p:cNvPr>
          <p:cNvPicPr/>
          <p:nvPr/>
        </p:nvPicPr>
        <p:blipFill>
          <a:blip r:embed="rId2">
            <a:extLst>
              <a:ext uri="{28A0092B-C50C-407E-A947-70E740481C1C}">
                <a14:useLocalDpi xmlns:a14="http://schemas.microsoft.com/office/drawing/2010/main" val="0"/>
              </a:ext>
            </a:extLst>
          </a:blip>
          <a:stretch>
            <a:fillRect/>
          </a:stretch>
        </p:blipFill>
        <p:spPr>
          <a:xfrm>
            <a:off x="1611824" y="949571"/>
            <a:ext cx="8957703" cy="4958862"/>
          </a:xfrm>
          <a:prstGeom prst="rect">
            <a:avLst/>
          </a:prstGeom>
        </p:spPr>
      </p:pic>
    </p:spTree>
    <p:extLst>
      <p:ext uri="{BB962C8B-B14F-4D97-AF65-F5344CB8AC3E}">
        <p14:creationId xmlns:p14="http://schemas.microsoft.com/office/powerpoint/2010/main" val="16438189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0A21A-3D13-4011-B32B-46C404D63424}"/>
              </a:ext>
            </a:extLst>
          </p:cNvPr>
          <p:cNvSpPr>
            <a:spLocks noGrp="1"/>
          </p:cNvSpPr>
          <p:nvPr>
            <p:ph type="title"/>
          </p:nvPr>
        </p:nvSpPr>
        <p:spPr/>
        <p:txBody>
          <a:bodyPr/>
          <a:lstStyle/>
          <a:p>
            <a:r>
              <a:rPr lang="en-GB" sz="4000" b="1" dirty="0"/>
              <a:t>Answers</a:t>
            </a:r>
          </a:p>
        </p:txBody>
      </p:sp>
      <p:sp>
        <p:nvSpPr>
          <p:cNvPr id="3" name="Content Placeholder 2">
            <a:extLst>
              <a:ext uri="{FF2B5EF4-FFF2-40B4-BE49-F238E27FC236}">
                <a16:creationId xmlns:a16="http://schemas.microsoft.com/office/drawing/2014/main" id="{69730572-01B8-4D8F-8B66-57EC43AD9997}"/>
              </a:ext>
            </a:extLst>
          </p:cNvPr>
          <p:cNvSpPr>
            <a:spLocks noGrp="1"/>
          </p:cNvSpPr>
          <p:nvPr>
            <p:ph idx="1"/>
          </p:nvPr>
        </p:nvSpPr>
        <p:spPr>
          <a:xfrm>
            <a:off x="626165" y="1253331"/>
            <a:ext cx="10515600" cy="4351338"/>
          </a:xfrm>
        </p:spPr>
        <p:txBody>
          <a:bodyPr/>
          <a:lstStyle/>
          <a:p>
            <a:r>
              <a:rPr lang="en-GB" sz="2400" dirty="0"/>
              <a:t>Premier Inn is most popular for millennials (generation y)</a:t>
            </a:r>
          </a:p>
          <a:p>
            <a:r>
              <a:rPr lang="en-GB" sz="2400" dirty="0"/>
              <a:t>Four Seasons are the least popular </a:t>
            </a:r>
          </a:p>
          <a:p>
            <a:r>
              <a:rPr lang="en-GB" sz="2400" dirty="0"/>
              <a:t>Having this information to hand suggests to Four Seasons that they may need to look at ways to increase this target market.</a:t>
            </a:r>
          </a:p>
          <a:p>
            <a:r>
              <a:rPr lang="en-GB" sz="2400" dirty="0"/>
              <a:t>Alternatively this information may suggest that Four Seasons market their hotel to attract different target audiences. For example: generation Z or baby boomers (generation X)  </a:t>
            </a:r>
          </a:p>
          <a:p>
            <a:pPr marL="0" indent="0">
              <a:buNone/>
            </a:pPr>
            <a:r>
              <a:rPr lang="en-GB" sz="2400" dirty="0"/>
              <a:t>During your analysis did you have anything different?</a:t>
            </a:r>
          </a:p>
          <a:p>
            <a:endParaRPr lang="en-GB" sz="2400" dirty="0"/>
          </a:p>
          <a:p>
            <a:endParaRPr lang="en-GB" dirty="0"/>
          </a:p>
        </p:txBody>
      </p:sp>
    </p:spTree>
    <p:extLst>
      <p:ext uri="{BB962C8B-B14F-4D97-AF65-F5344CB8AC3E}">
        <p14:creationId xmlns:p14="http://schemas.microsoft.com/office/powerpoint/2010/main" val="25717484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64DEAC8-4132-4AB6-9195-E4581F1BACEA}"/>
              </a:ext>
            </a:extLst>
          </p:cNvPr>
          <p:cNvSpPr txBox="1"/>
          <p:nvPr/>
        </p:nvSpPr>
        <p:spPr>
          <a:xfrm>
            <a:off x="2368063" y="719591"/>
            <a:ext cx="6351563" cy="532903"/>
          </a:xfrm>
          <a:prstGeom prst="rect">
            <a:avLst/>
          </a:prstGeom>
          <a:noFill/>
        </p:spPr>
        <p:txBody>
          <a:bodyPr wrap="square">
            <a:spAutoFit/>
          </a:bodyPr>
          <a:lstStyle/>
          <a:p>
            <a:pPr>
              <a:lnSpc>
                <a:spcPct val="107000"/>
              </a:lnSpc>
              <a:spcAft>
                <a:spcPts val="800"/>
              </a:spcAft>
            </a:pPr>
            <a:r>
              <a:rPr lang="en-GB" sz="2800" b="1" dirty="0">
                <a:effectLst/>
                <a:latin typeface="Calibri" panose="020F0502020204030204" pitchFamily="34" charset="0"/>
                <a:ea typeface="Calibri" panose="020F0502020204030204" pitchFamily="34" charset="0"/>
                <a:cs typeface="Times New Roman" panose="02020603050405020304" pitchFamily="18" charset="0"/>
              </a:rPr>
              <a:t>Which month has the highest snowfall?</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descr="Table&#10;&#10;Description automatically generated">
            <a:extLst>
              <a:ext uri="{FF2B5EF4-FFF2-40B4-BE49-F238E27FC236}">
                <a16:creationId xmlns:a16="http://schemas.microsoft.com/office/drawing/2014/main" id="{EF1985D6-5253-4407-BC87-11EC121C37AF}"/>
              </a:ext>
            </a:extLst>
          </p:cNvPr>
          <p:cNvPicPr/>
          <p:nvPr/>
        </p:nvPicPr>
        <p:blipFill>
          <a:blip r:embed="rId2">
            <a:extLst>
              <a:ext uri="{28A0092B-C50C-407E-A947-70E740481C1C}">
                <a14:useLocalDpi xmlns:a14="http://schemas.microsoft.com/office/drawing/2010/main" val="0"/>
              </a:ext>
            </a:extLst>
          </a:blip>
          <a:stretch>
            <a:fillRect/>
          </a:stretch>
        </p:blipFill>
        <p:spPr>
          <a:xfrm>
            <a:off x="1763151" y="1561514"/>
            <a:ext cx="8581292" cy="4576896"/>
          </a:xfrm>
          <a:prstGeom prst="rect">
            <a:avLst/>
          </a:prstGeom>
        </p:spPr>
      </p:pic>
    </p:spTree>
    <p:extLst>
      <p:ext uri="{BB962C8B-B14F-4D97-AF65-F5344CB8AC3E}">
        <p14:creationId xmlns:p14="http://schemas.microsoft.com/office/powerpoint/2010/main" val="18356233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8AD45-30B9-4D80-AD26-F492A08AA8CA}"/>
              </a:ext>
            </a:extLst>
          </p:cNvPr>
          <p:cNvSpPr>
            <a:spLocks noGrp="1"/>
          </p:cNvSpPr>
          <p:nvPr>
            <p:ph type="title"/>
          </p:nvPr>
        </p:nvSpPr>
        <p:spPr/>
        <p:txBody>
          <a:bodyPr/>
          <a:lstStyle/>
          <a:p>
            <a:r>
              <a:rPr lang="en-GB" dirty="0"/>
              <a:t>Answer: January</a:t>
            </a:r>
          </a:p>
        </p:txBody>
      </p:sp>
    </p:spTree>
    <p:extLst>
      <p:ext uri="{BB962C8B-B14F-4D97-AF65-F5344CB8AC3E}">
        <p14:creationId xmlns:p14="http://schemas.microsoft.com/office/powerpoint/2010/main" val="26284877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C3CAC3-DAE9-4D15-B2AD-EF14C4993DB0}"/>
              </a:ext>
            </a:extLst>
          </p:cNvPr>
          <p:cNvSpPr txBox="1"/>
          <p:nvPr/>
        </p:nvSpPr>
        <p:spPr>
          <a:xfrm>
            <a:off x="2202232" y="511403"/>
            <a:ext cx="7734249" cy="1758110"/>
          </a:xfrm>
          <a:prstGeom prst="rect">
            <a:avLst/>
          </a:prstGeom>
          <a:noFill/>
        </p:spPr>
        <p:txBody>
          <a:bodyPr wrap="square">
            <a:spAutoFit/>
          </a:bodyPr>
          <a:lstStyle/>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Mr and Mrs Khan and their four children want to go on holiday next year. They want to go for one week in June.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The table below shows combined prices for the flights and hotel. How much will it cost for the family to go full board?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descr="Table&#10;&#10;Description automatically generated">
            <a:extLst>
              <a:ext uri="{FF2B5EF4-FFF2-40B4-BE49-F238E27FC236}">
                <a16:creationId xmlns:a16="http://schemas.microsoft.com/office/drawing/2014/main" id="{E8A196FF-E6B9-4406-8B90-78F293634571}"/>
              </a:ext>
            </a:extLst>
          </p:cNvPr>
          <p:cNvPicPr/>
          <p:nvPr/>
        </p:nvPicPr>
        <p:blipFill>
          <a:blip r:embed="rId2">
            <a:extLst>
              <a:ext uri="{28A0092B-C50C-407E-A947-70E740481C1C}">
                <a14:useLocalDpi xmlns:a14="http://schemas.microsoft.com/office/drawing/2010/main" val="0"/>
              </a:ext>
            </a:extLst>
          </a:blip>
          <a:stretch>
            <a:fillRect/>
          </a:stretch>
        </p:blipFill>
        <p:spPr>
          <a:xfrm>
            <a:off x="2269589" y="2357754"/>
            <a:ext cx="7734249" cy="3395932"/>
          </a:xfrm>
          <a:prstGeom prst="rect">
            <a:avLst/>
          </a:prstGeom>
        </p:spPr>
      </p:pic>
    </p:spTree>
    <p:extLst>
      <p:ext uri="{BB962C8B-B14F-4D97-AF65-F5344CB8AC3E}">
        <p14:creationId xmlns:p14="http://schemas.microsoft.com/office/powerpoint/2010/main" val="39558586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8AD45-30B9-4D80-AD26-F492A08AA8CA}"/>
              </a:ext>
            </a:extLst>
          </p:cNvPr>
          <p:cNvSpPr>
            <a:spLocks noGrp="1"/>
          </p:cNvSpPr>
          <p:nvPr>
            <p:ph type="title"/>
          </p:nvPr>
        </p:nvSpPr>
        <p:spPr>
          <a:xfrm>
            <a:off x="755374" y="365126"/>
            <a:ext cx="10598425" cy="3597274"/>
          </a:xfrm>
        </p:spPr>
        <p:txBody>
          <a:bodyPr/>
          <a:lstStyle/>
          <a:p>
            <a:r>
              <a:rPr lang="en-GB" sz="3200" b="1" dirty="0"/>
              <a:t>Answer: £1200</a:t>
            </a:r>
            <a:br>
              <a:rPr lang="en-GB" sz="3200" dirty="0"/>
            </a:br>
            <a:br>
              <a:rPr lang="en-GB" sz="3200" dirty="0"/>
            </a:br>
            <a:r>
              <a:rPr lang="en-GB" sz="3200" dirty="0"/>
              <a:t>2 adults full board for 7 nights in June = 600. 4 children full board are half adult price = 4 x 150 = 600 </a:t>
            </a:r>
          </a:p>
        </p:txBody>
      </p:sp>
    </p:spTree>
    <p:extLst>
      <p:ext uri="{BB962C8B-B14F-4D97-AF65-F5344CB8AC3E}">
        <p14:creationId xmlns:p14="http://schemas.microsoft.com/office/powerpoint/2010/main" val="22886601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1112C-4A8A-486F-81AF-70CE153877EC}"/>
              </a:ext>
            </a:extLst>
          </p:cNvPr>
          <p:cNvSpPr>
            <a:spLocks noGrp="1"/>
          </p:cNvSpPr>
          <p:nvPr>
            <p:ph type="title"/>
          </p:nvPr>
        </p:nvSpPr>
        <p:spPr/>
        <p:txBody>
          <a:bodyPr/>
          <a:lstStyle/>
          <a:p>
            <a:r>
              <a:rPr lang="en-GB" sz="4000" b="1" dirty="0"/>
              <a:t>4) Creative Mindset</a:t>
            </a:r>
          </a:p>
        </p:txBody>
      </p:sp>
      <p:sp>
        <p:nvSpPr>
          <p:cNvPr id="3" name="Content Placeholder 2">
            <a:extLst>
              <a:ext uri="{FF2B5EF4-FFF2-40B4-BE49-F238E27FC236}">
                <a16:creationId xmlns:a16="http://schemas.microsoft.com/office/drawing/2014/main" id="{1E73DE80-5CAA-46E2-B16C-D83E5F87866F}"/>
              </a:ext>
            </a:extLst>
          </p:cNvPr>
          <p:cNvSpPr>
            <a:spLocks noGrp="1"/>
          </p:cNvSpPr>
          <p:nvPr>
            <p:ph idx="1"/>
          </p:nvPr>
        </p:nvSpPr>
        <p:spPr>
          <a:xfrm>
            <a:off x="838200" y="1441312"/>
            <a:ext cx="10515600" cy="4351338"/>
          </a:xfrm>
        </p:spPr>
        <p:txBody>
          <a:bodyPr/>
          <a:lstStyle/>
          <a:p>
            <a:pPr marL="0" indent="0" algn="l" fontAlgn="base">
              <a:buNone/>
            </a:pPr>
            <a:r>
              <a:rPr lang="en-GB" sz="2400" dirty="0"/>
              <a:t>The final element of critical thinking requires a creative mindset, especially when it comes to problem solving. </a:t>
            </a:r>
          </a:p>
          <a:p>
            <a:pPr algn="l" fontAlgn="base"/>
            <a:r>
              <a:rPr lang="en-GB" sz="2400" dirty="0"/>
              <a:t>Using the knowledge you’ve gained from your research and analysis as a foundation, take a step back and brainstorm as many different ideas or solutions (depending on your objective) as you can think of. </a:t>
            </a:r>
          </a:p>
          <a:p>
            <a:pPr algn="l" fontAlgn="base"/>
            <a:r>
              <a:rPr lang="en-GB" sz="2400" dirty="0"/>
              <a:t>Talk to other people, approach it from different angles; don’t limit yourself when doing this. Keep going until you can’t think of any more ideas. Then narrow down the best options.</a:t>
            </a:r>
          </a:p>
          <a:p>
            <a:pPr algn="l" fontAlgn="base"/>
            <a:r>
              <a:rPr lang="en-GB" sz="2400" dirty="0"/>
              <a:t>This type of unrestricted brainstorming helps you to avoid standard one-size-fits-all responses and solutions or repeating the same mistakes. Instead, it helps you come up with something new. </a:t>
            </a:r>
          </a:p>
          <a:p>
            <a:pPr algn="l" fontAlgn="base"/>
            <a:endParaRPr lang="en-GB" sz="2400" dirty="0"/>
          </a:p>
          <a:p>
            <a:endParaRPr lang="en-GB" dirty="0"/>
          </a:p>
        </p:txBody>
      </p:sp>
    </p:spTree>
    <p:extLst>
      <p:ext uri="{BB962C8B-B14F-4D97-AF65-F5344CB8AC3E}">
        <p14:creationId xmlns:p14="http://schemas.microsoft.com/office/powerpoint/2010/main" val="36574189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F6989-80CE-4187-894B-8AEA29F7E3CF}"/>
              </a:ext>
            </a:extLst>
          </p:cNvPr>
          <p:cNvSpPr>
            <a:spLocks noGrp="1"/>
          </p:cNvSpPr>
          <p:nvPr>
            <p:ph type="title"/>
          </p:nvPr>
        </p:nvSpPr>
        <p:spPr/>
        <p:txBody>
          <a:bodyPr/>
          <a:lstStyle/>
          <a:p>
            <a:r>
              <a:rPr lang="en-US" altLang="en-US" sz="4000" dirty="0">
                <a:latin typeface="+mn-lt"/>
              </a:rPr>
              <a:t>Looking at information with a questioning mind..</a:t>
            </a:r>
            <a:br>
              <a:rPr lang="en-US" altLang="en-US" sz="4400" dirty="0">
                <a:latin typeface="+mn-lt"/>
              </a:rPr>
            </a:br>
            <a:endParaRPr lang="en-GB" dirty="0"/>
          </a:p>
        </p:txBody>
      </p:sp>
      <p:sp>
        <p:nvSpPr>
          <p:cNvPr id="3" name="Content Placeholder 2">
            <a:extLst>
              <a:ext uri="{FF2B5EF4-FFF2-40B4-BE49-F238E27FC236}">
                <a16:creationId xmlns:a16="http://schemas.microsoft.com/office/drawing/2014/main" id="{77BBA9BC-640D-4E8B-A8DC-D51ACF5A2387}"/>
              </a:ext>
            </a:extLst>
          </p:cNvPr>
          <p:cNvSpPr>
            <a:spLocks noGrp="1"/>
          </p:cNvSpPr>
          <p:nvPr>
            <p:ph idx="1"/>
          </p:nvPr>
        </p:nvSpPr>
        <p:spPr/>
        <p:txBody>
          <a:bodyPr/>
          <a:lstStyle/>
          <a:p>
            <a:r>
              <a:rPr lang="en-GB" sz="2400" dirty="0"/>
              <a:t>Critical thinking is about being open-minded but also sceptical, and that means asking questions. The focus isn't a negative one - you're not criticising; it's also not just about what's critical or most important.</a:t>
            </a:r>
          </a:p>
          <a:p>
            <a:r>
              <a:rPr lang="en-GB" sz="2400" b="0" i="0" dirty="0">
                <a:effectLst/>
              </a:rPr>
              <a:t>If you can develop your ability to think critically, you can develop both your problem-solving and decision-making skills.</a:t>
            </a:r>
            <a:endParaRPr lang="en-GB" sz="2400" dirty="0"/>
          </a:p>
        </p:txBody>
      </p:sp>
    </p:spTree>
    <p:extLst>
      <p:ext uri="{BB962C8B-B14F-4D97-AF65-F5344CB8AC3E}">
        <p14:creationId xmlns:p14="http://schemas.microsoft.com/office/powerpoint/2010/main" val="7166479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9D934-3058-4B96-A443-09D7C7E68F45}"/>
              </a:ext>
            </a:extLst>
          </p:cNvPr>
          <p:cNvSpPr>
            <a:spLocks noGrp="1"/>
          </p:cNvSpPr>
          <p:nvPr>
            <p:ph type="title"/>
          </p:nvPr>
        </p:nvSpPr>
        <p:spPr>
          <a:xfrm>
            <a:off x="838200" y="365126"/>
            <a:ext cx="10515600" cy="1089437"/>
          </a:xfrm>
        </p:spPr>
        <p:txBody>
          <a:bodyPr/>
          <a:lstStyle/>
          <a:p>
            <a:r>
              <a:rPr lang="en-GB" sz="4000" b="1" dirty="0"/>
              <a:t>How can I gain and convey evidence of these skills to future employers?</a:t>
            </a:r>
          </a:p>
        </p:txBody>
      </p:sp>
      <p:sp>
        <p:nvSpPr>
          <p:cNvPr id="3" name="Content Placeholder 2">
            <a:extLst>
              <a:ext uri="{FF2B5EF4-FFF2-40B4-BE49-F238E27FC236}">
                <a16:creationId xmlns:a16="http://schemas.microsoft.com/office/drawing/2014/main" id="{27E69E04-BCEE-4702-B73D-4B1263B9B86A}"/>
              </a:ext>
            </a:extLst>
          </p:cNvPr>
          <p:cNvSpPr>
            <a:spLocks noGrp="1"/>
          </p:cNvSpPr>
          <p:nvPr>
            <p:ph idx="1"/>
          </p:nvPr>
        </p:nvSpPr>
        <p:spPr>
          <a:xfrm>
            <a:off x="838200" y="1454563"/>
            <a:ext cx="10515600" cy="4747453"/>
          </a:xfrm>
        </p:spPr>
        <p:txBody>
          <a:bodyPr/>
          <a:lstStyle/>
          <a:p>
            <a:pPr marL="0" indent="0">
              <a:buNone/>
            </a:pPr>
            <a:endParaRPr lang="en-GB" sz="2400" dirty="0"/>
          </a:p>
          <a:p>
            <a:pPr marL="0" indent="0">
              <a:buNone/>
            </a:pPr>
            <a:r>
              <a:rPr lang="en-GB" sz="2400" dirty="0"/>
              <a:t>Simply stating I have critical thinking and problem-solving skills on your CV or during an interview is unlikely to impress a hiring manager. </a:t>
            </a:r>
          </a:p>
          <a:p>
            <a:pPr marL="0" indent="0">
              <a:buNone/>
            </a:pPr>
            <a:r>
              <a:rPr lang="en-GB" sz="2400" dirty="0"/>
              <a:t>Instead, talk about instances in which you applied your research skills and out-of-the-box thinking to come up with a new idea or solution.</a:t>
            </a:r>
          </a:p>
          <a:p>
            <a:pPr marL="0" indent="0" fontAlgn="base">
              <a:buNone/>
            </a:pPr>
            <a:r>
              <a:rPr lang="en-GB" sz="2400" dirty="0"/>
              <a:t>You may have achieved this through:</a:t>
            </a:r>
          </a:p>
          <a:p>
            <a:pPr fontAlgn="base"/>
            <a:r>
              <a:rPr lang="en-GB" sz="2400" dirty="0"/>
              <a:t>Researching for a course assignment, essay or project</a:t>
            </a:r>
          </a:p>
          <a:p>
            <a:pPr fontAlgn="base"/>
            <a:r>
              <a:rPr lang="en-GB" sz="2400" dirty="0"/>
              <a:t>Working in a customer-facing role and resolving complaints</a:t>
            </a:r>
          </a:p>
          <a:p>
            <a:pPr fontAlgn="base"/>
            <a:r>
              <a:rPr lang="en-GB" sz="2400" dirty="0"/>
              <a:t>Analysing, interpreting and evaluating data for a project</a:t>
            </a:r>
          </a:p>
          <a:p>
            <a:pPr fontAlgn="base"/>
            <a:r>
              <a:rPr lang="en-GB" sz="2400" dirty="0"/>
              <a:t>Solving problems generally with a logical and can-do attitude</a:t>
            </a:r>
          </a:p>
          <a:p>
            <a:pPr fontAlgn="base"/>
            <a:endParaRPr lang="en-GB" sz="2400" dirty="0"/>
          </a:p>
          <a:p>
            <a:pPr marL="0" indent="0">
              <a:buNone/>
            </a:pPr>
            <a:endParaRPr lang="en-GB" dirty="0"/>
          </a:p>
        </p:txBody>
      </p:sp>
    </p:spTree>
    <p:extLst>
      <p:ext uri="{BB962C8B-B14F-4D97-AF65-F5344CB8AC3E}">
        <p14:creationId xmlns:p14="http://schemas.microsoft.com/office/powerpoint/2010/main" val="7429050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D58CF-09BE-44C9-185D-43CD4402E475}"/>
              </a:ext>
            </a:extLst>
          </p:cNvPr>
          <p:cNvSpPr>
            <a:spLocks noGrp="1"/>
          </p:cNvSpPr>
          <p:nvPr>
            <p:ph type="title"/>
          </p:nvPr>
        </p:nvSpPr>
        <p:spPr>
          <a:xfrm>
            <a:off x="648929" y="629266"/>
            <a:ext cx="3505495" cy="1622321"/>
          </a:xfrm>
        </p:spPr>
        <p:txBody>
          <a:bodyPr>
            <a:normAutofit/>
          </a:bodyPr>
          <a:lstStyle/>
          <a:p>
            <a:r>
              <a:rPr lang="en-GB" sz="3700" b="1"/>
              <a:t>Become a Lifelong Learner!</a:t>
            </a:r>
          </a:p>
        </p:txBody>
      </p:sp>
      <p:sp>
        <p:nvSpPr>
          <p:cNvPr id="3" name="Content Placeholder 2">
            <a:extLst>
              <a:ext uri="{FF2B5EF4-FFF2-40B4-BE49-F238E27FC236}">
                <a16:creationId xmlns:a16="http://schemas.microsoft.com/office/drawing/2014/main" id="{117340BE-3606-7659-394F-D9CC9BA19B30}"/>
              </a:ext>
            </a:extLst>
          </p:cNvPr>
          <p:cNvSpPr>
            <a:spLocks noGrp="1"/>
          </p:cNvSpPr>
          <p:nvPr>
            <p:ph idx="1"/>
          </p:nvPr>
        </p:nvSpPr>
        <p:spPr>
          <a:xfrm>
            <a:off x="648929" y="2107096"/>
            <a:ext cx="3505494" cy="3785419"/>
          </a:xfrm>
        </p:spPr>
        <p:txBody>
          <a:bodyPr>
            <a:normAutofit/>
          </a:bodyPr>
          <a:lstStyle/>
          <a:p>
            <a:r>
              <a:rPr lang="en-GB" sz="2400" dirty="0"/>
              <a:t>Improve your Critical Thinking Skills!</a:t>
            </a:r>
          </a:p>
          <a:p>
            <a:r>
              <a:rPr lang="en-GB" sz="2400" dirty="0"/>
              <a:t>Promote Brand You!</a:t>
            </a:r>
          </a:p>
          <a:p>
            <a:r>
              <a:rPr lang="en-GB" sz="2400" dirty="0"/>
              <a:t>Stay Relevant!</a:t>
            </a:r>
          </a:p>
          <a:p>
            <a:endParaRPr lang="en-GB" sz="2400" dirty="0"/>
          </a:p>
          <a:p>
            <a:endParaRPr lang="en-GB" sz="2000" dirty="0"/>
          </a:p>
        </p:txBody>
      </p:sp>
      <p:sp>
        <p:nvSpPr>
          <p:cNvPr id="14"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duating senior woman and husband">
            <a:extLst>
              <a:ext uri="{FF2B5EF4-FFF2-40B4-BE49-F238E27FC236}">
                <a16:creationId xmlns:a16="http://schemas.microsoft.com/office/drawing/2014/main" id="{5AF7918A-2A6F-93B6-49E5-07E355FF8A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05862" y="1418425"/>
            <a:ext cx="6019331" cy="4017903"/>
          </a:xfrm>
          <a:prstGeom prst="rect">
            <a:avLst/>
          </a:prstGeom>
          <a:effectLst/>
        </p:spPr>
      </p:pic>
    </p:spTree>
    <p:extLst>
      <p:ext uri="{BB962C8B-B14F-4D97-AF65-F5344CB8AC3E}">
        <p14:creationId xmlns:p14="http://schemas.microsoft.com/office/powerpoint/2010/main" val="3175308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Useful sources of data for IHM students:</a:t>
            </a:r>
          </a:p>
        </p:txBody>
      </p:sp>
      <p:sp>
        <p:nvSpPr>
          <p:cNvPr id="3" name="Content Placeholder 2"/>
          <p:cNvSpPr>
            <a:spLocks noGrp="1"/>
          </p:cNvSpPr>
          <p:nvPr>
            <p:ph idx="1"/>
          </p:nvPr>
        </p:nvSpPr>
        <p:spPr/>
        <p:txBody>
          <a:bodyPr/>
          <a:lstStyle/>
          <a:p>
            <a:r>
              <a:rPr lang="en-GB" sz="2400" dirty="0"/>
              <a:t>Institute of Hospitality Management </a:t>
            </a:r>
          </a:p>
          <a:p>
            <a:r>
              <a:rPr lang="en-GB" sz="2400" dirty="0" err="1"/>
              <a:t>Marketline</a:t>
            </a:r>
            <a:r>
              <a:rPr lang="en-GB" sz="2400" dirty="0"/>
              <a:t> (via UWTSD library) – market reports and statistics on industry sectors</a:t>
            </a:r>
          </a:p>
          <a:p>
            <a:r>
              <a:rPr lang="en-GB" sz="2400" dirty="0"/>
              <a:t>Statista – though you have to pay for some information: statista.com</a:t>
            </a:r>
            <a:endParaRPr lang="en-GB" dirty="0"/>
          </a:p>
          <a:p>
            <a:r>
              <a:rPr lang="en-GB" sz="2400" dirty="0"/>
              <a:t>Data will often be used and analysed in books and journal articles. </a:t>
            </a:r>
          </a:p>
          <a:p>
            <a:pPr marL="0" indent="0">
              <a:buNone/>
            </a:pPr>
            <a:r>
              <a:rPr lang="en-GB" sz="2400" dirty="0"/>
              <a:t>* </a:t>
            </a:r>
            <a:r>
              <a:rPr lang="en-GB" sz="2400" b="1" dirty="0"/>
              <a:t>Remember to use the most current data available within your work -  ‘old’ data should only be used to compare and contrast</a:t>
            </a:r>
          </a:p>
        </p:txBody>
      </p:sp>
    </p:spTree>
    <p:extLst>
      <p:ext uri="{BB962C8B-B14F-4D97-AF65-F5344CB8AC3E}">
        <p14:creationId xmlns:p14="http://schemas.microsoft.com/office/powerpoint/2010/main" val="64985476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8FE9B-C580-4400-A6A1-3502BB284D21}"/>
              </a:ext>
            </a:extLst>
          </p:cNvPr>
          <p:cNvSpPr>
            <a:spLocks noGrp="1"/>
          </p:cNvSpPr>
          <p:nvPr>
            <p:ph type="title"/>
          </p:nvPr>
        </p:nvSpPr>
        <p:spPr/>
        <p:txBody>
          <a:bodyPr/>
          <a:lstStyle/>
          <a:p>
            <a:r>
              <a:rPr lang="en-GB" sz="4000" b="1" dirty="0"/>
              <a:t>Task 7: In-class test</a:t>
            </a:r>
          </a:p>
        </p:txBody>
      </p:sp>
      <p:sp>
        <p:nvSpPr>
          <p:cNvPr id="3" name="Content Placeholder 2">
            <a:extLst>
              <a:ext uri="{FF2B5EF4-FFF2-40B4-BE49-F238E27FC236}">
                <a16:creationId xmlns:a16="http://schemas.microsoft.com/office/drawing/2014/main" id="{8AEC1458-8331-42AB-AB50-5F9C636786BD}"/>
              </a:ext>
            </a:extLst>
          </p:cNvPr>
          <p:cNvSpPr>
            <a:spLocks noGrp="1"/>
          </p:cNvSpPr>
          <p:nvPr>
            <p:ph idx="1"/>
          </p:nvPr>
        </p:nvSpPr>
        <p:spPr/>
        <p:txBody>
          <a:bodyPr/>
          <a:lstStyle/>
          <a:p>
            <a:r>
              <a:rPr lang="en-GB" sz="2400" dirty="0">
                <a:ea typeface="+mn-lt"/>
                <a:cs typeface="+mn-lt"/>
              </a:rPr>
              <a:t>Complete the in-class test provided via Microsoft </a:t>
            </a:r>
            <a:r>
              <a:rPr lang="en-GB" sz="2400">
                <a:ea typeface="+mn-lt"/>
                <a:cs typeface="+mn-lt"/>
              </a:rPr>
              <a:t>Forms.</a:t>
            </a:r>
            <a:endParaRPr lang="en-GB" sz="2400" dirty="0">
              <a:ea typeface="+mn-lt"/>
              <a:cs typeface="+mn-lt"/>
            </a:endParaRPr>
          </a:p>
          <a:p>
            <a:r>
              <a:rPr lang="en-GB" sz="2400" dirty="0">
                <a:ea typeface="+mn-lt"/>
                <a:cs typeface="+mn-lt"/>
              </a:rPr>
              <a:t>You must be logged in with your student account to access the test. To pass the test, at least 40% of the answers must be correct. You can access your result immediately after submitting the test. </a:t>
            </a:r>
          </a:p>
          <a:p>
            <a:r>
              <a:rPr lang="en-GB" sz="2400" dirty="0">
                <a:ea typeface="+mn-lt"/>
                <a:cs typeface="+mn-lt"/>
              </a:rPr>
              <a:t>The link to the test will open at 12:30 pm. </a:t>
            </a:r>
          </a:p>
          <a:p>
            <a:endParaRPr lang="en-GB" dirty="0"/>
          </a:p>
        </p:txBody>
      </p:sp>
    </p:spTree>
    <p:extLst>
      <p:ext uri="{BB962C8B-B14F-4D97-AF65-F5344CB8AC3E}">
        <p14:creationId xmlns:p14="http://schemas.microsoft.com/office/powerpoint/2010/main" val="4847590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1563A-9A6E-4A61-BDEF-C79E0DCE105E}"/>
              </a:ext>
            </a:extLst>
          </p:cNvPr>
          <p:cNvSpPr>
            <a:spLocks noGrp="1"/>
          </p:cNvSpPr>
          <p:nvPr>
            <p:ph type="title"/>
          </p:nvPr>
        </p:nvSpPr>
        <p:spPr/>
        <p:txBody>
          <a:bodyPr/>
          <a:lstStyle/>
          <a:p>
            <a:r>
              <a:rPr lang="en-GB" sz="4000" b="1" dirty="0"/>
              <a:t>More Info!</a:t>
            </a:r>
          </a:p>
        </p:txBody>
      </p:sp>
      <p:sp>
        <p:nvSpPr>
          <p:cNvPr id="3" name="Content Placeholder 2">
            <a:extLst>
              <a:ext uri="{FF2B5EF4-FFF2-40B4-BE49-F238E27FC236}">
                <a16:creationId xmlns:a16="http://schemas.microsoft.com/office/drawing/2014/main" id="{F2E73EAA-C0DA-4D8C-8826-C4B9966ED47E}"/>
              </a:ext>
            </a:extLst>
          </p:cNvPr>
          <p:cNvSpPr>
            <a:spLocks noGrp="1"/>
          </p:cNvSpPr>
          <p:nvPr>
            <p:ph idx="1"/>
          </p:nvPr>
        </p:nvSpPr>
        <p:spPr>
          <a:xfrm>
            <a:off x="838200" y="1560581"/>
            <a:ext cx="10515600" cy="4351338"/>
          </a:xfrm>
        </p:spPr>
        <p:txBody>
          <a:bodyPr/>
          <a:lstStyle/>
          <a:p>
            <a:pPr marL="0" indent="0">
              <a:buNone/>
            </a:pPr>
            <a:endParaRPr lang="en-GB" dirty="0"/>
          </a:p>
          <a:p>
            <a:r>
              <a:rPr lang="en-GB" dirty="0"/>
              <a:t>For more information on today’s session and other workplace skills please visit UWTSD Careers Centre.</a:t>
            </a:r>
          </a:p>
          <a:p>
            <a:r>
              <a:rPr lang="en-GB" dirty="0">
                <a:hlinkClick r:id="rId2"/>
              </a:rPr>
              <a:t>https://www.uwtsd.ac.uk/careers/</a:t>
            </a:r>
            <a:r>
              <a:rPr lang="en-GB" dirty="0"/>
              <a:t> </a:t>
            </a:r>
          </a:p>
        </p:txBody>
      </p:sp>
    </p:spTree>
    <p:extLst>
      <p:ext uri="{BB962C8B-B14F-4D97-AF65-F5344CB8AC3E}">
        <p14:creationId xmlns:p14="http://schemas.microsoft.com/office/powerpoint/2010/main" val="14254507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0EC59-AEF8-40FC-8DE6-E5003DD9441C}"/>
              </a:ext>
            </a:extLst>
          </p:cNvPr>
          <p:cNvSpPr>
            <a:spLocks noGrp="1"/>
          </p:cNvSpPr>
          <p:nvPr>
            <p:ph type="title"/>
          </p:nvPr>
        </p:nvSpPr>
        <p:spPr/>
        <p:txBody>
          <a:bodyPr/>
          <a:lstStyle/>
          <a:p>
            <a:r>
              <a:rPr lang="en-GB" sz="4000" b="1" dirty="0"/>
              <a:t>References  </a:t>
            </a:r>
          </a:p>
        </p:txBody>
      </p:sp>
      <p:sp>
        <p:nvSpPr>
          <p:cNvPr id="3" name="Content Placeholder 2">
            <a:extLst>
              <a:ext uri="{FF2B5EF4-FFF2-40B4-BE49-F238E27FC236}">
                <a16:creationId xmlns:a16="http://schemas.microsoft.com/office/drawing/2014/main" id="{F83776E3-D5E5-476B-8B2D-6CF426095DF0}"/>
              </a:ext>
            </a:extLst>
          </p:cNvPr>
          <p:cNvSpPr>
            <a:spLocks noGrp="1"/>
          </p:cNvSpPr>
          <p:nvPr>
            <p:ph idx="1"/>
          </p:nvPr>
        </p:nvSpPr>
        <p:spPr>
          <a:xfrm>
            <a:off x="604911" y="1083212"/>
            <a:ext cx="10650415" cy="4812397"/>
          </a:xfrm>
        </p:spPr>
        <p:txBody>
          <a:bodyPr/>
          <a:lstStyle/>
          <a:p>
            <a:r>
              <a:rPr lang="en-GB" sz="1800" dirty="0"/>
              <a:t>Basset, M (2016) ‘The death of the traditional career path’, </a:t>
            </a:r>
            <a:r>
              <a:rPr lang="en-GB" sz="1800" i="1" dirty="0"/>
              <a:t>Martyn Bassets Associates</a:t>
            </a:r>
            <a:r>
              <a:rPr lang="en-GB" sz="1800" dirty="0"/>
              <a:t>, blog, 28 February. Available at </a:t>
            </a:r>
            <a:r>
              <a:rPr lang="en-GB" sz="1800" dirty="0">
                <a:hlinkClick r:id="rId2"/>
              </a:rPr>
              <a:t>https://www.mbassett.com/blog/traditional-career-path</a:t>
            </a:r>
            <a:r>
              <a:rPr lang="en-GB" sz="1800" dirty="0"/>
              <a:t> (Accessed: 6 November 2020).</a:t>
            </a:r>
            <a:endParaRPr lang="en-GB" sz="1800" b="0" i="0" dirty="0">
              <a:solidFill>
                <a:srgbClr val="000000"/>
              </a:solidFill>
              <a:effectLst/>
              <a:latin typeface="Calibri" panose="020F0502020204030204" pitchFamily="34" charset="0"/>
            </a:endParaRPr>
          </a:p>
          <a:p>
            <a:r>
              <a:rPr lang="en-GB" sz="1800" dirty="0"/>
              <a:t>IET (2022) </a:t>
            </a:r>
            <a:r>
              <a:rPr lang="en-GB" sz="1800" i="1" dirty="0"/>
              <a:t>Dyson reveals home robots that can carry out domestic chores </a:t>
            </a:r>
            <a:r>
              <a:rPr lang="en-GB" sz="1800" dirty="0"/>
              <a:t>[video]. Available at: </a:t>
            </a:r>
            <a:r>
              <a:rPr lang="en-GB" sz="1800" dirty="0">
                <a:hlinkClick r:id="rId3"/>
              </a:rPr>
              <a:t>https://www.youtube.com/watch?v=3aYPZsSHgzU</a:t>
            </a:r>
            <a:r>
              <a:rPr lang="en-GB" sz="1800" dirty="0"/>
              <a:t> </a:t>
            </a:r>
          </a:p>
          <a:p>
            <a:r>
              <a:rPr lang="en-GB" sz="1800" dirty="0"/>
              <a:t>Harari, Y. N. (2017) Workplace automation and the useless class. </a:t>
            </a:r>
            <a:r>
              <a:rPr lang="en-GB" sz="1800" dirty="0">
                <a:hlinkClick r:id="rId4"/>
              </a:rPr>
              <a:t>https://www.youtube.com/watch?v=OMDlfNWM1fA</a:t>
            </a:r>
            <a:r>
              <a:rPr lang="en-GB" sz="1800" dirty="0"/>
              <a:t> (Accessed: 6 September 2022). </a:t>
            </a:r>
          </a:p>
          <a:p>
            <a:r>
              <a:rPr lang="en-GB" sz="1800" dirty="0"/>
              <a:t>Harari, Y. N. (2021) </a:t>
            </a:r>
            <a:r>
              <a:rPr lang="en-GB" sz="1800" i="1" dirty="0"/>
              <a:t>Educate yourself to be relevant: Sweat your assets </a:t>
            </a:r>
            <a:r>
              <a:rPr lang="en-GB" sz="1800" dirty="0"/>
              <a:t>[video]. Available at: </a:t>
            </a:r>
            <a:r>
              <a:rPr lang="en-GB" sz="1800" dirty="0">
                <a:hlinkClick r:id="rId5"/>
              </a:rPr>
              <a:t>https://www.youtube.com/watch?v=YfY7_0OJ8jw</a:t>
            </a:r>
            <a:r>
              <a:rPr lang="en-GB" sz="1800" dirty="0"/>
              <a:t> (Accessed: 1 September 2022).</a:t>
            </a:r>
          </a:p>
          <a:p>
            <a:r>
              <a:rPr lang="en-GB" sz="1800" dirty="0"/>
              <a:t>UWTSD (2022) </a:t>
            </a:r>
            <a:r>
              <a:rPr lang="en-GB" sz="1800" i="1" dirty="0"/>
              <a:t>Careers Service</a:t>
            </a:r>
            <a:r>
              <a:rPr lang="en-GB" sz="1800" dirty="0"/>
              <a:t>. Available at: </a:t>
            </a:r>
            <a:r>
              <a:rPr lang="en-GB" sz="1800" dirty="0">
                <a:hlinkClick r:id="rId6"/>
              </a:rPr>
              <a:t>https://www.uwtsd.ac.uk/careers/</a:t>
            </a:r>
            <a:r>
              <a:rPr lang="en-GB" sz="1800" dirty="0"/>
              <a:t>  (Accessed: 26 October 2022).</a:t>
            </a:r>
          </a:p>
          <a:p>
            <a:endParaRPr lang="en-GB" sz="1800" dirty="0"/>
          </a:p>
        </p:txBody>
      </p:sp>
    </p:spTree>
    <p:extLst>
      <p:ext uri="{BB962C8B-B14F-4D97-AF65-F5344CB8AC3E}">
        <p14:creationId xmlns:p14="http://schemas.microsoft.com/office/powerpoint/2010/main" val="2816769617"/>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6BE85CC-A63A-4EF8-9D7B-181DFEE081E2}" vid="{8073D62D-11B1-4066-9D9E-06B33118E2B5}"/>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2FD15C29-1987-4B56-B8CC-A231EB5F3597}" vid="{01FF006F-6B05-4DA5-8DEF-1BE6DE7C570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40004DDAA375349949DA1FD18E16E71" ma:contentTypeVersion="4" ma:contentTypeDescription="Create a new document." ma:contentTypeScope="" ma:versionID="40cb1fb081f10bceb0c9fbbbf9e41bb5">
  <xsd:schema xmlns:xsd="http://www.w3.org/2001/XMLSchema" xmlns:xs="http://www.w3.org/2001/XMLSchema" xmlns:p="http://schemas.microsoft.com/office/2006/metadata/properties" xmlns:ns2="654af668-6e2c-473b-a53f-1ad3c5f87707" targetNamespace="http://schemas.microsoft.com/office/2006/metadata/properties" ma:root="true" ma:fieldsID="128a1418f4e84cb2af77ee64ce23e704" ns2:_="">
    <xsd:import namespace="654af668-6e2c-473b-a53f-1ad3c5f8770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54af668-6e2c-473b-a53f-1ad3c5f8770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C26E5A4-AB00-4315-98B9-0114ED23BEE5}">
  <ds:schemaRefs>
    <ds:schemaRef ds:uri="http://schemas.microsoft.com/office/2006/documentManagement/types"/>
    <ds:schemaRef ds:uri="http://purl.org/dc/dcmitype/"/>
    <ds:schemaRef ds:uri="http://www.w3.org/XML/1998/namespace"/>
    <ds:schemaRef ds:uri="http://schemas.openxmlformats.org/package/2006/metadata/core-properties"/>
    <ds:schemaRef ds:uri="http://purl.org/dc/elements/1.1/"/>
    <ds:schemaRef ds:uri="http://purl.org/dc/terms/"/>
    <ds:schemaRef ds:uri="http://schemas.microsoft.com/office/infopath/2007/PartnerControls"/>
    <ds:schemaRef ds:uri="654af668-6e2c-473b-a53f-1ad3c5f87707"/>
    <ds:schemaRef ds:uri="http://schemas.microsoft.com/office/2006/metadata/properties"/>
  </ds:schemaRefs>
</ds:datastoreItem>
</file>

<file path=customXml/itemProps2.xml><?xml version="1.0" encoding="utf-8"?>
<ds:datastoreItem xmlns:ds="http://schemas.openxmlformats.org/officeDocument/2006/customXml" ds:itemID="{DDD2C7DC-949A-4389-BE53-042AB86207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54af668-6e2c-473b-a53f-1ad3c5f877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622F9C0-E970-42C7-A7BC-2DA00BF1EEF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2962</Words>
  <Application>Microsoft Office PowerPoint</Application>
  <PresentationFormat>Widescreen</PresentationFormat>
  <Paragraphs>216</Paragraphs>
  <Slides>51</Slides>
  <Notes>0</Notes>
  <HiddenSlides>0</HiddenSlides>
  <MMClips>3</MMClips>
  <ScaleCrop>false</ScaleCrop>
  <HeadingPairs>
    <vt:vector size="6" baseType="variant">
      <vt:variant>
        <vt:lpstr>Fonts Used</vt:lpstr>
      </vt:variant>
      <vt:variant>
        <vt:i4>7</vt:i4>
      </vt:variant>
      <vt:variant>
        <vt:lpstr>Theme</vt:lpstr>
      </vt:variant>
      <vt:variant>
        <vt:i4>18</vt:i4>
      </vt:variant>
      <vt:variant>
        <vt:lpstr>Slide Titles</vt:lpstr>
      </vt:variant>
      <vt:variant>
        <vt:i4>51</vt:i4>
      </vt:variant>
    </vt:vector>
  </HeadingPairs>
  <TitlesOfParts>
    <vt:vector size="76" baseType="lpstr">
      <vt:lpstr>Myriad Pro</vt:lpstr>
      <vt:lpstr>Arial</vt:lpstr>
      <vt:lpstr>Arial Rounded MT Bold</vt:lpstr>
      <vt:lpstr>Calibri</vt:lpstr>
      <vt:lpstr>Calibri Light</vt:lpstr>
      <vt:lpstr>Corbel</vt:lpstr>
      <vt:lpstr>merriweather</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Text 1</vt:lpstr>
      <vt:lpstr>1_Default Theme</vt:lpstr>
      <vt:lpstr> Business Skills  Week 8: Becoming a Lifelong Learner   Part 1: Brand You: Will a Robot Take my Job?  Part 2: Brand You: Critical Thinking Skills – Stay Relevant!  </vt:lpstr>
      <vt:lpstr>Becoming a Lifelong Learner!</vt:lpstr>
      <vt:lpstr>Learning Outcomes:</vt:lpstr>
      <vt:lpstr>“Your brand is what people say about you when you’re not in the room” (Jeff Bezos). </vt:lpstr>
      <vt:lpstr>Discussion Time - Brand You!</vt:lpstr>
      <vt:lpstr>Discussion Time - Placement</vt:lpstr>
      <vt:lpstr>Mirror Mirror!</vt:lpstr>
      <vt:lpstr>The Future of Work - Promote Brand You!</vt:lpstr>
      <vt:lpstr>Will a robot take my job?</vt:lpstr>
      <vt:lpstr>Will a robot take my job?</vt:lpstr>
      <vt:lpstr>PowerPoint Presentation</vt:lpstr>
      <vt:lpstr>The Useless Class!</vt:lpstr>
      <vt:lpstr>Will a Dyson take my job?</vt:lpstr>
      <vt:lpstr>PowerPoint Presentation</vt:lpstr>
      <vt:lpstr>Discussion - Will a robot take my job?</vt:lpstr>
      <vt:lpstr>PowerPoint Presentation</vt:lpstr>
      <vt:lpstr>Discussion Time: Avoiding the Useless Class – Stay Relevant!</vt:lpstr>
      <vt:lpstr>PowerPoint Presentation</vt:lpstr>
      <vt:lpstr>The Comfort Zone…</vt:lpstr>
      <vt:lpstr>PowerPoint Presentation</vt:lpstr>
      <vt:lpstr>Come out of your Comfort Zone - Reinvent Yourself!</vt:lpstr>
      <vt:lpstr>Part 2 – Brand you: Improve your Critical Thinking Skills – Stay Relevant</vt:lpstr>
      <vt:lpstr> Thinking Outside the Box!</vt:lpstr>
      <vt:lpstr>Staying ahead of the curve!</vt:lpstr>
      <vt:lpstr>Critical Thinking  </vt:lpstr>
      <vt:lpstr>Definition - Objectively</vt:lpstr>
      <vt:lpstr>Definition – Scepticism  </vt:lpstr>
      <vt:lpstr>Why you need to think critically?  </vt:lpstr>
      <vt:lpstr>The truth…the whole truth…</vt:lpstr>
      <vt:lpstr>Logical thinking!</vt:lpstr>
      <vt:lpstr>Critical Thinking: Skills and Attributes</vt:lpstr>
      <vt:lpstr>1) Open-mindedness</vt:lpstr>
      <vt:lpstr>2) Research Skills</vt:lpstr>
      <vt:lpstr>3) Analytical Skills - the ability to analyse data</vt:lpstr>
      <vt:lpstr>There are Two Kinds of Data</vt:lpstr>
      <vt:lpstr>Types of Data: Categorical (Qualitative)</vt:lpstr>
      <vt:lpstr>Types of Data: Numerical (Quantitative)</vt:lpstr>
      <vt:lpstr>PowerPoint Presentation</vt:lpstr>
      <vt:lpstr>Answers</vt:lpstr>
      <vt:lpstr>PowerPoint Presentation</vt:lpstr>
      <vt:lpstr>Answer: January</vt:lpstr>
      <vt:lpstr>PowerPoint Presentation</vt:lpstr>
      <vt:lpstr>Answer: £1200  2 adults full board for 7 nights in June = 600. 4 children full board are half adult price = 4 x 150 = 600 </vt:lpstr>
      <vt:lpstr>4) Creative Mindset</vt:lpstr>
      <vt:lpstr>Looking at information with a questioning mind.. </vt:lpstr>
      <vt:lpstr>How can I gain and convey evidence of these skills to future employers?</vt:lpstr>
      <vt:lpstr>Become a Lifelong Learner!</vt:lpstr>
      <vt:lpstr>Useful sources of data for IHM students:</vt:lpstr>
      <vt:lpstr>Task 7: In-class test</vt:lpstr>
      <vt:lpstr>More Info!</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Business Skills Week 10   Becoming a Lifelong Learner Workplace Skills</dc:title>
  <dc:creator>Deborah Lloyd</dc:creator>
  <cp:lastModifiedBy>Deborah Lloyd</cp:lastModifiedBy>
  <cp:revision>133</cp:revision>
  <dcterms:created xsi:type="dcterms:W3CDTF">2022-03-10T14:02:31Z</dcterms:created>
  <dcterms:modified xsi:type="dcterms:W3CDTF">2023-02-12T11:54:45Z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0x010100940004DDAA375349949DA1FD18E16E71</vt:lpwstr>
  </property>
</Properties>
</file>