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68FEA8-72ED-92EA-DC9A-F1B7D4B5D297}" v="452" dt="2026-03-29T23:08:35.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Ousman (2215608)" userId="S::2215608@student.uwtsd.ac.uk::6bb42a35-4f1b-4d00-94d3-7b4a06a87878" providerId="AD" clId="Web-{8F68FEA8-72ED-92EA-DC9A-F1B7D4B5D297}"/>
    <pc:docChg chg="addSld delSld modSld">
      <pc:chgData name="Mohammed Ousman (2215608)" userId="S::2215608@student.uwtsd.ac.uk::6bb42a35-4f1b-4d00-94d3-7b4a06a87878" providerId="AD" clId="Web-{8F68FEA8-72ED-92EA-DC9A-F1B7D4B5D297}" dt="2026-03-29T23:07:51.271" v="483" actId="20577"/>
      <pc:docMkLst>
        <pc:docMk/>
      </pc:docMkLst>
      <pc:sldChg chg="addSp delSp modSp mod setBg modClrScheme chgLayout">
        <pc:chgData name="Mohammed Ousman (2215608)" userId="S::2215608@student.uwtsd.ac.uk::6bb42a35-4f1b-4d00-94d3-7b4a06a87878" providerId="AD" clId="Web-{8F68FEA8-72ED-92EA-DC9A-F1B7D4B5D297}" dt="2026-03-29T22:22:35.946" v="381" actId="1076"/>
        <pc:sldMkLst>
          <pc:docMk/>
          <pc:sldMk cId="109857222" sldId="256"/>
        </pc:sldMkLst>
        <pc:spChg chg="del">
          <ac:chgData name="Mohammed Ousman (2215608)" userId="S::2215608@student.uwtsd.ac.uk::6bb42a35-4f1b-4d00-94d3-7b4a06a87878" providerId="AD" clId="Web-{8F68FEA8-72ED-92EA-DC9A-F1B7D4B5D297}" dt="2026-03-29T20:34:55.789" v="0"/>
          <ac:spMkLst>
            <pc:docMk/>
            <pc:sldMk cId="109857222" sldId="256"/>
            <ac:spMk id="2" creationId="{00000000-0000-0000-0000-000000000000}"/>
          </ac:spMkLst>
        </pc:spChg>
        <pc:spChg chg="del">
          <ac:chgData name="Mohammed Ousman (2215608)" userId="S::2215608@student.uwtsd.ac.uk::6bb42a35-4f1b-4d00-94d3-7b4a06a87878" providerId="AD" clId="Web-{8F68FEA8-72ED-92EA-DC9A-F1B7D4B5D297}" dt="2026-03-29T20:34:55.789" v="0"/>
          <ac:spMkLst>
            <pc:docMk/>
            <pc:sldMk cId="109857222" sldId="256"/>
            <ac:spMk id="3" creationId="{00000000-0000-0000-0000-000000000000}"/>
          </ac:spMkLst>
        </pc:spChg>
        <pc:spChg chg="add del mod">
          <ac:chgData name="Mohammed Ousman (2215608)" userId="S::2215608@student.uwtsd.ac.uk::6bb42a35-4f1b-4d00-94d3-7b4a06a87878" providerId="AD" clId="Web-{8F68FEA8-72ED-92EA-DC9A-F1B7D4B5D297}" dt="2026-03-29T20:36:57.201" v="6"/>
          <ac:spMkLst>
            <pc:docMk/>
            <pc:sldMk cId="109857222" sldId="256"/>
            <ac:spMk id="4" creationId="{F82AB6BD-6090-718F-C8FE-568BBFB334B7}"/>
          </ac:spMkLst>
        </pc:spChg>
        <pc:spChg chg="add del mod">
          <ac:chgData name="Mohammed Ousman (2215608)" userId="S::2215608@student.uwtsd.ac.uk::6bb42a35-4f1b-4d00-94d3-7b4a06a87878" providerId="AD" clId="Web-{8F68FEA8-72ED-92EA-DC9A-F1B7D4B5D297}" dt="2026-03-29T20:37:15.623" v="9"/>
          <ac:spMkLst>
            <pc:docMk/>
            <pc:sldMk cId="109857222" sldId="256"/>
            <ac:spMk id="5" creationId="{4748EBFC-0BC9-B872-31DE-91A6B7092ED4}"/>
          </ac:spMkLst>
        </pc:spChg>
        <pc:spChg chg="add del mod">
          <ac:chgData name="Mohammed Ousman (2215608)" userId="S::2215608@student.uwtsd.ac.uk::6bb42a35-4f1b-4d00-94d3-7b4a06a87878" providerId="AD" clId="Web-{8F68FEA8-72ED-92EA-DC9A-F1B7D4B5D297}" dt="2026-03-29T20:54:21.004" v="77" actId="20577"/>
          <ac:spMkLst>
            <pc:docMk/>
            <pc:sldMk cId="109857222" sldId="256"/>
            <ac:spMk id="6" creationId="{4DA1FDE8-A134-1D85-4315-448AED464B7D}"/>
          </ac:spMkLst>
        </pc:spChg>
        <pc:spChg chg="add del mod">
          <ac:chgData name="Mohammed Ousman (2215608)" userId="S::2215608@student.uwtsd.ac.uk::6bb42a35-4f1b-4d00-94d3-7b4a06a87878" providerId="AD" clId="Web-{8F68FEA8-72ED-92EA-DC9A-F1B7D4B5D297}" dt="2026-03-29T20:48:08.410" v="41"/>
          <ac:spMkLst>
            <pc:docMk/>
            <pc:sldMk cId="109857222" sldId="256"/>
            <ac:spMk id="8" creationId="{00CCF622-7000-1C46-9B96-E1CDF4B0EC5F}"/>
          </ac:spMkLst>
        </pc:spChg>
        <pc:spChg chg="add del">
          <ac:chgData name="Mohammed Ousman (2215608)" userId="S::2215608@student.uwtsd.ac.uk::6bb42a35-4f1b-4d00-94d3-7b4a06a87878" providerId="AD" clId="Web-{8F68FEA8-72ED-92EA-DC9A-F1B7D4B5D297}" dt="2026-03-29T20:36:27.934" v="3"/>
          <ac:spMkLst>
            <pc:docMk/>
            <pc:sldMk cId="109857222" sldId="256"/>
            <ac:spMk id="11" creationId="{081EA652-8C6A-4E69-BEB9-170809474553}"/>
          </ac:spMkLst>
        </pc:spChg>
        <pc:spChg chg="add del">
          <ac:chgData name="Mohammed Ousman (2215608)" userId="S::2215608@student.uwtsd.ac.uk::6bb42a35-4f1b-4d00-94d3-7b4a06a87878" providerId="AD" clId="Web-{8F68FEA8-72ED-92EA-DC9A-F1B7D4B5D297}" dt="2026-03-29T20:36:27.934" v="3"/>
          <ac:spMkLst>
            <pc:docMk/>
            <pc:sldMk cId="109857222" sldId="256"/>
            <ac:spMk id="13" creationId="{5298780A-33B9-4EA2-8F67-DE68AD62841B}"/>
          </ac:spMkLst>
        </pc:spChg>
        <pc:spChg chg="add del">
          <ac:chgData name="Mohammed Ousman (2215608)" userId="S::2215608@student.uwtsd.ac.uk::6bb42a35-4f1b-4d00-94d3-7b4a06a87878" providerId="AD" clId="Web-{8F68FEA8-72ED-92EA-DC9A-F1B7D4B5D297}" dt="2026-03-29T20:36:27.934" v="3"/>
          <ac:spMkLst>
            <pc:docMk/>
            <pc:sldMk cId="109857222" sldId="256"/>
            <ac:spMk id="15" creationId="{7F488E8B-4E1E-4402-8935-D4E6C02615C7}"/>
          </ac:spMkLst>
        </pc:spChg>
        <pc:picChg chg="add mod modCrop">
          <ac:chgData name="Mohammed Ousman (2215608)" userId="S::2215608@student.uwtsd.ac.uk::6bb42a35-4f1b-4d00-94d3-7b4a06a87878" providerId="AD" clId="Web-{8F68FEA8-72ED-92EA-DC9A-F1B7D4B5D297}" dt="2026-03-29T22:22:35.946" v="381" actId="1076"/>
          <ac:picMkLst>
            <pc:docMk/>
            <pc:sldMk cId="109857222" sldId="256"/>
            <ac:picMk id="7" creationId="{1494AE8C-224D-3C23-DE81-0905B8F8CF2E}"/>
          </ac:picMkLst>
        </pc:picChg>
      </pc:sldChg>
      <pc:sldChg chg="addSp delSp modSp new mod modClrScheme chgLayout">
        <pc:chgData name="Mohammed Ousman (2215608)" userId="S::2215608@student.uwtsd.ac.uk::6bb42a35-4f1b-4d00-94d3-7b4a06a87878" providerId="AD" clId="Web-{8F68FEA8-72ED-92EA-DC9A-F1B7D4B5D297}" dt="2026-03-29T22:22:11.617" v="379" actId="14100"/>
        <pc:sldMkLst>
          <pc:docMk/>
          <pc:sldMk cId="1220747772" sldId="257"/>
        </pc:sldMkLst>
        <pc:spChg chg="del mod ord">
          <ac:chgData name="Mohammed Ousman (2215608)" userId="S::2215608@student.uwtsd.ac.uk::6bb42a35-4f1b-4d00-94d3-7b4a06a87878" providerId="AD" clId="Web-{8F68FEA8-72ED-92EA-DC9A-F1B7D4B5D297}" dt="2026-03-29T20:50:11.775" v="51"/>
          <ac:spMkLst>
            <pc:docMk/>
            <pc:sldMk cId="1220747772" sldId="257"/>
            <ac:spMk id="2" creationId="{6448B259-4239-6B21-CA42-E6C7893EA061}"/>
          </ac:spMkLst>
        </pc:spChg>
        <pc:spChg chg="mod ord">
          <ac:chgData name="Mohammed Ousman (2215608)" userId="S::2215608@student.uwtsd.ac.uk::6bb42a35-4f1b-4d00-94d3-7b4a06a87878" providerId="AD" clId="Web-{8F68FEA8-72ED-92EA-DC9A-F1B7D4B5D297}" dt="2026-03-29T22:08:06.695" v="355" actId="1076"/>
          <ac:spMkLst>
            <pc:docMk/>
            <pc:sldMk cId="1220747772" sldId="257"/>
            <ac:spMk id="3" creationId="{1C53C36B-C80E-FB4F-02A3-A07ABB7CD9CB}"/>
          </ac:spMkLst>
        </pc:spChg>
        <pc:spChg chg="del mod ord">
          <ac:chgData name="Mohammed Ousman (2215608)" userId="S::2215608@student.uwtsd.ac.uk::6bb42a35-4f1b-4d00-94d3-7b4a06a87878" providerId="AD" clId="Web-{8F68FEA8-72ED-92EA-DC9A-F1B7D4B5D297}" dt="2026-03-29T22:12:35.793" v="356"/>
          <ac:spMkLst>
            <pc:docMk/>
            <pc:sldMk cId="1220747772" sldId="257"/>
            <ac:spMk id="4" creationId="{6A0A2349-DF30-2888-788B-19FE7344361A}"/>
          </ac:spMkLst>
        </pc:spChg>
        <pc:spChg chg="add del mod">
          <ac:chgData name="Mohammed Ousman (2215608)" userId="S::2215608@student.uwtsd.ac.uk::6bb42a35-4f1b-4d00-94d3-7b4a06a87878" providerId="AD" clId="Web-{8F68FEA8-72ED-92EA-DC9A-F1B7D4B5D297}" dt="2026-03-29T22:15:03.423" v="364"/>
          <ac:spMkLst>
            <pc:docMk/>
            <pc:sldMk cId="1220747772" sldId="257"/>
            <ac:spMk id="6" creationId="{1F5AC931-E30F-2F53-9F66-78C0BB6BA2D5}"/>
          </ac:spMkLst>
        </pc:spChg>
        <pc:picChg chg="add mod ord">
          <ac:chgData name="Mohammed Ousman (2215608)" userId="S::2215608@student.uwtsd.ac.uk::6bb42a35-4f1b-4d00-94d3-7b4a06a87878" providerId="AD" clId="Web-{8F68FEA8-72ED-92EA-DC9A-F1B7D4B5D297}" dt="2026-03-29T22:22:11.617" v="379" actId="14100"/>
          <ac:picMkLst>
            <pc:docMk/>
            <pc:sldMk cId="1220747772" sldId="257"/>
            <ac:picMk id="5" creationId="{735CFDD2-E384-27DB-69D4-0EED009C0A49}"/>
          </ac:picMkLst>
        </pc:picChg>
      </pc:sldChg>
      <pc:sldChg chg="addSp delSp modSp new">
        <pc:chgData name="Mohammed Ousman (2215608)" userId="S::2215608@student.uwtsd.ac.uk::6bb42a35-4f1b-4d00-94d3-7b4a06a87878" providerId="AD" clId="Web-{8F68FEA8-72ED-92EA-DC9A-F1B7D4B5D297}" dt="2026-03-29T22:21:40.710" v="378" actId="1076"/>
        <pc:sldMkLst>
          <pc:docMk/>
          <pc:sldMk cId="3397051905" sldId="258"/>
        </pc:sldMkLst>
        <pc:spChg chg="del">
          <ac:chgData name="Mohammed Ousman (2215608)" userId="S::2215608@student.uwtsd.ac.uk::6bb42a35-4f1b-4d00-94d3-7b4a06a87878" providerId="AD" clId="Web-{8F68FEA8-72ED-92EA-DC9A-F1B7D4B5D297}" dt="2026-03-29T20:57:24.930" v="85"/>
          <ac:spMkLst>
            <pc:docMk/>
            <pc:sldMk cId="3397051905" sldId="258"/>
            <ac:spMk id="2" creationId="{3D3AA1C2-EBEA-D2EB-5615-2334B1A61E7A}"/>
          </ac:spMkLst>
        </pc:spChg>
        <pc:spChg chg="mod">
          <ac:chgData name="Mohammed Ousman (2215608)" userId="S::2215608@student.uwtsd.ac.uk::6bb42a35-4f1b-4d00-94d3-7b4a06a87878" providerId="AD" clId="Web-{8F68FEA8-72ED-92EA-DC9A-F1B7D4B5D297}" dt="2026-03-29T22:07:43.507" v="353" actId="20577"/>
          <ac:spMkLst>
            <pc:docMk/>
            <pc:sldMk cId="3397051905" sldId="258"/>
            <ac:spMk id="3" creationId="{5C1C527C-9CA7-D74C-ED15-5DE1722C5B78}"/>
          </ac:spMkLst>
        </pc:spChg>
        <pc:spChg chg="del mod">
          <ac:chgData name="Mohammed Ousman (2215608)" userId="S::2215608@student.uwtsd.ac.uk::6bb42a35-4f1b-4d00-94d3-7b4a06a87878" providerId="AD" clId="Web-{8F68FEA8-72ED-92EA-DC9A-F1B7D4B5D297}" dt="2026-03-29T22:17:23.808" v="368"/>
          <ac:spMkLst>
            <pc:docMk/>
            <pc:sldMk cId="3397051905" sldId="258"/>
            <ac:spMk id="4" creationId="{1D6B7018-0B27-6B43-FA85-94182458CFAA}"/>
          </ac:spMkLst>
        </pc:spChg>
        <pc:spChg chg="add del mod">
          <ac:chgData name="Mohammed Ousman (2215608)" userId="S::2215608@student.uwtsd.ac.uk::6bb42a35-4f1b-4d00-94d3-7b4a06a87878" providerId="AD" clId="Web-{8F68FEA8-72ED-92EA-DC9A-F1B7D4B5D297}" dt="2026-03-29T22:21:33.100" v="376"/>
          <ac:spMkLst>
            <pc:docMk/>
            <pc:sldMk cId="3397051905" sldId="258"/>
            <ac:spMk id="8" creationId="{C50163A8-F009-7A72-5EDF-FD8B07EBF35B}"/>
          </ac:spMkLst>
        </pc:spChg>
        <pc:picChg chg="add del">
          <ac:chgData name="Mohammed Ousman (2215608)" userId="S::2215608@student.uwtsd.ac.uk::6bb42a35-4f1b-4d00-94d3-7b4a06a87878" providerId="AD" clId="Web-{8F68FEA8-72ED-92EA-DC9A-F1B7D4B5D297}" dt="2026-03-29T22:18:24.405" v="369"/>
          <ac:picMkLst>
            <pc:docMk/>
            <pc:sldMk cId="3397051905" sldId="258"/>
            <ac:picMk id="6" creationId="{F804C6A1-2DA9-990C-FE23-4E8E5A861D70}"/>
          </ac:picMkLst>
        </pc:picChg>
        <pc:picChg chg="add mod">
          <ac:chgData name="Mohammed Ousman (2215608)" userId="S::2215608@student.uwtsd.ac.uk::6bb42a35-4f1b-4d00-94d3-7b4a06a87878" providerId="AD" clId="Web-{8F68FEA8-72ED-92EA-DC9A-F1B7D4B5D297}" dt="2026-03-29T22:21:40.710" v="378" actId="1076"/>
          <ac:picMkLst>
            <pc:docMk/>
            <pc:sldMk cId="3397051905" sldId="258"/>
            <ac:picMk id="7" creationId="{E35A457A-81E8-28D5-2479-12B7D1EAA9E9}"/>
          </ac:picMkLst>
        </pc:picChg>
      </pc:sldChg>
      <pc:sldChg chg="new del">
        <pc:chgData name="Mohammed Ousman (2215608)" userId="S::2215608@student.uwtsd.ac.uk::6bb42a35-4f1b-4d00-94d3-7b4a06a87878" providerId="AD" clId="Web-{8F68FEA8-72ED-92EA-DC9A-F1B7D4B5D297}" dt="2026-03-29T21:09:22.253" v="132"/>
        <pc:sldMkLst>
          <pc:docMk/>
          <pc:sldMk cId="2025420903" sldId="259"/>
        </pc:sldMkLst>
      </pc:sldChg>
      <pc:sldChg chg="addSp delSp modSp new">
        <pc:chgData name="Mohammed Ousman (2215608)" userId="S::2215608@student.uwtsd.ac.uk::6bb42a35-4f1b-4d00-94d3-7b4a06a87878" providerId="AD" clId="Web-{8F68FEA8-72ED-92EA-DC9A-F1B7D4B5D297}" dt="2026-03-29T22:31:04.064" v="404" actId="1076"/>
        <pc:sldMkLst>
          <pc:docMk/>
          <pc:sldMk cId="3758748926" sldId="260"/>
        </pc:sldMkLst>
        <pc:spChg chg="del">
          <ac:chgData name="Mohammed Ousman (2215608)" userId="S::2215608@student.uwtsd.ac.uk::6bb42a35-4f1b-4d00-94d3-7b4a06a87878" providerId="AD" clId="Web-{8F68FEA8-72ED-92EA-DC9A-F1B7D4B5D297}" dt="2026-03-29T21:03:41.279" v="121"/>
          <ac:spMkLst>
            <pc:docMk/>
            <pc:sldMk cId="3758748926" sldId="260"/>
            <ac:spMk id="2" creationId="{44C3AF8F-EE96-2F1B-157A-25F34E43BBAD}"/>
          </ac:spMkLst>
        </pc:spChg>
        <pc:spChg chg="mod">
          <ac:chgData name="Mohammed Ousman (2215608)" userId="S::2215608@student.uwtsd.ac.uk::6bb42a35-4f1b-4d00-94d3-7b4a06a87878" providerId="AD" clId="Web-{8F68FEA8-72ED-92EA-DC9A-F1B7D4B5D297}" dt="2026-03-29T22:07:27.460" v="352" actId="1076"/>
          <ac:spMkLst>
            <pc:docMk/>
            <pc:sldMk cId="3758748926" sldId="260"/>
            <ac:spMk id="3" creationId="{AC3A98D5-38C1-69DD-0813-7C2348289A92}"/>
          </ac:spMkLst>
        </pc:spChg>
        <pc:spChg chg="del mod">
          <ac:chgData name="Mohammed Ousman (2215608)" userId="S::2215608@student.uwtsd.ac.uk::6bb42a35-4f1b-4d00-94d3-7b4a06a87878" providerId="AD" clId="Web-{8F68FEA8-72ED-92EA-DC9A-F1B7D4B5D297}" dt="2026-03-29T22:22:59.634" v="383"/>
          <ac:spMkLst>
            <pc:docMk/>
            <pc:sldMk cId="3758748926" sldId="260"/>
            <ac:spMk id="4" creationId="{0889453D-AF6D-2C7C-F54C-D65CEE7101EA}"/>
          </ac:spMkLst>
        </pc:spChg>
        <pc:spChg chg="add del mod">
          <ac:chgData name="Mohammed Ousman (2215608)" userId="S::2215608@student.uwtsd.ac.uk::6bb42a35-4f1b-4d00-94d3-7b4a06a87878" providerId="AD" clId="Web-{8F68FEA8-72ED-92EA-DC9A-F1B7D4B5D297}" dt="2026-03-29T22:29:52.766" v="392"/>
          <ac:spMkLst>
            <pc:docMk/>
            <pc:sldMk cId="3758748926" sldId="260"/>
            <ac:spMk id="6" creationId="{BB60CB34-ED49-C79B-6FDC-B4C660563966}"/>
          </ac:spMkLst>
        </pc:spChg>
        <pc:spChg chg="add del mod">
          <ac:chgData name="Mohammed Ousman (2215608)" userId="S::2215608@student.uwtsd.ac.uk::6bb42a35-4f1b-4d00-94d3-7b4a06a87878" providerId="AD" clId="Web-{8F68FEA8-72ED-92EA-DC9A-F1B7D4B5D297}" dt="2026-03-29T22:30:34.704" v="398"/>
          <ac:spMkLst>
            <pc:docMk/>
            <pc:sldMk cId="3758748926" sldId="260"/>
            <ac:spMk id="9" creationId="{067920F5-6B98-6D75-910B-45679E658092}"/>
          </ac:spMkLst>
        </pc:spChg>
        <pc:picChg chg="add del mod">
          <ac:chgData name="Mohammed Ousman (2215608)" userId="S::2215608@student.uwtsd.ac.uk::6bb42a35-4f1b-4d00-94d3-7b4a06a87878" providerId="AD" clId="Web-{8F68FEA8-72ED-92EA-DC9A-F1B7D4B5D297}" dt="2026-03-29T22:29:52.766" v="393"/>
          <ac:picMkLst>
            <pc:docMk/>
            <pc:sldMk cId="3758748926" sldId="260"/>
            <ac:picMk id="5" creationId="{39CBAAA6-9B5D-3691-7B2B-E5A1653A818F}"/>
          </ac:picMkLst>
        </pc:picChg>
        <pc:picChg chg="add mod">
          <ac:chgData name="Mohammed Ousman (2215608)" userId="S::2215608@student.uwtsd.ac.uk::6bb42a35-4f1b-4d00-94d3-7b4a06a87878" providerId="AD" clId="Web-{8F68FEA8-72ED-92EA-DC9A-F1B7D4B5D297}" dt="2026-03-29T22:31:04.064" v="404" actId="1076"/>
          <ac:picMkLst>
            <pc:docMk/>
            <pc:sldMk cId="3758748926" sldId="260"/>
            <ac:picMk id="8" creationId="{4B7BF806-94B0-BBAE-BE70-7D57A2B67933}"/>
          </ac:picMkLst>
        </pc:picChg>
      </pc:sldChg>
      <pc:sldChg chg="addSp delSp modSp new">
        <pc:chgData name="Mohammed Ousman (2215608)" userId="S::2215608@student.uwtsd.ac.uk::6bb42a35-4f1b-4d00-94d3-7b4a06a87878" providerId="AD" clId="Web-{8F68FEA8-72ED-92EA-DC9A-F1B7D4B5D297}" dt="2026-03-29T22:37:21.742" v="414" actId="14100"/>
        <pc:sldMkLst>
          <pc:docMk/>
          <pc:sldMk cId="2556390879" sldId="261"/>
        </pc:sldMkLst>
        <pc:spChg chg="del">
          <ac:chgData name="Mohammed Ousman (2215608)" userId="S::2215608@student.uwtsd.ac.uk::6bb42a35-4f1b-4d00-94d3-7b4a06a87878" providerId="AD" clId="Web-{8F68FEA8-72ED-92EA-DC9A-F1B7D4B5D297}" dt="2026-03-29T21:10:21.866" v="134"/>
          <ac:spMkLst>
            <pc:docMk/>
            <pc:sldMk cId="2556390879" sldId="261"/>
            <ac:spMk id="2" creationId="{6856DBB9-D6DC-837B-71CC-33814153D03F}"/>
          </ac:spMkLst>
        </pc:spChg>
        <pc:spChg chg="mod">
          <ac:chgData name="Mohammed Ousman (2215608)" userId="S::2215608@student.uwtsd.ac.uk::6bb42a35-4f1b-4d00-94d3-7b4a06a87878" providerId="AD" clId="Web-{8F68FEA8-72ED-92EA-DC9A-F1B7D4B5D297}" dt="2026-03-29T22:07:00.131" v="349" actId="20577"/>
          <ac:spMkLst>
            <pc:docMk/>
            <pc:sldMk cId="2556390879" sldId="261"/>
            <ac:spMk id="3" creationId="{B0930FDC-A840-4342-739E-8AF4CD974360}"/>
          </ac:spMkLst>
        </pc:spChg>
        <pc:spChg chg="del mod">
          <ac:chgData name="Mohammed Ousman (2215608)" userId="S::2215608@student.uwtsd.ac.uk::6bb42a35-4f1b-4d00-94d3-7b4a06a87878" providerId="AD" clId="Web-{8F68FEA8-72ED-92EA-DC9A-F1B7D4B5D297}" dt="2026-03-29T22:32:03.631" v="405"/>
          <ac:spMkLst>
            <pc:docMk/>
            <pc:sldMk cId="2556390879" sldId="261"/>
            <ac:spMk id="4" creationId="{6BC36F34-7C4A-45E3-4B8D-83DA524C522B}"/>
          </ac:spMkLst>
        </pc:spChg>
        <pc:picChg chg="add mod modCrop">
          <ac:chgData name="Mohammed Ousman (2215608)" userId="S::2215608@student.uwtsd.ac.uk::6bb42a35-4f1b-4d00-94d3-7b4a06a87878" providerId="AD" clId="Web-{8F68FEA8-72ED-92EA-DC9A-F1B7D4B5D297}" dt="2026-03-29T22:37:21.742" v="414" actId="14100"/>
          <ac:picMkLst>
            <pc:docMk/>
            <pc:sldMk cId="2556390879" sldId="261"/>
            <ac:picMk id="5" creationId="{C4623197-001D-B9F4-9CFA-DE603E2DFF1E}"/>
          </ac:picMkLst>
        </pc:picChg>
      </pc:sldChg>
      <pc:sldChg chg="addSp delSp modSp new">
        <pc:chgData name="Mohammed Ousman (2215608)" userId="S::2215608@student.uwtsd.ac.uk::6bb42a35-4f1b-4d00-94d3-7b4a06a87878" providerId="AD" clId="Web-{8F68FEA8-72ED-92EA-DC9A-F1B7D4B5D297}" dt="2026-03-29T22:46:13.847" v="427" actId="1076"/>
        <pc:sldMkLst>
          <pc:docMk/>
          <pc:sldMk cId="801934435" sldId="262"/>
        </pc:sldMkLst>
        <pc:spChg chg="del">
          <ac:chgData name="Mohammed Ousman (2215608)" userId="S::2215608@student.uwtsd.ac.uk::6bb42a35-4f1b-4d00-94d3-7b4a06a87878" providerId="AD" clId="Web-{8F68FEA8-72ED-92EA-DC9A-F1B7D4B5D297}" dt="2026-03-29T21:14:15.907" v="145"/>
          <ac:spMkLst>
            <pc:docMk/>
            <pc:sldMk cId="801934435" sldId="262"/>
            <ac:spMk id="2" creationId="{BD0F0420-C3F7-FFE5-82D4-80B09C8D4497}"/>
          </ac:spMkLst>
        </pc:spChg>
        <pc:spChg chg="mod">
          <ac:chgData name="Mohammed Ousman (2215608)" userId="S::2215608@student.uwtsd.ac.uk::6bb42a35-4f1b-4d00-94d3-7b4a06a87878" providerId="AD" clId="Web-{8F68FEA8-72ED-92EA-DC9A-F1B7D4B5D297}" dt="2026-03-29T22:06:48.318" v="348" actId="20577"/>
          <ac:spMkLst>
            <pc:docMk/>
            <pc:sldMk cId="801934435" sldId="262"/>
            <ac:spMk id="3" creationId="{7744D008-D360-2380-A5DA-B9FF4D935FE5}"/>
          </ac:spMkLst>
        </pc:spChg>
        <pc:spChg chg="del">
          <ac:chgData name="Mohammed Ousman (2215608)" userId="S::2215608@student.uwtsd.ac.uk::6bb42a35-4f1b-4d00-94d3-7b4a06a87878" providerId="AD" clId="Web-{8F68FEA8-72ED-92EA-DC9A-F1B7D4B5D297}" dt="2026-03-29T22:38:48.119" v="415"/>
          <ac:spMkLst>
            <pc:docMk/>
            <pc:sldMk cId="801934435" sldId="262"/>
            <ac:spMk id="4" creationId="{A210A8DE-F6AC-889A-B04D-79CA8FE0C8F7}"/>
          </ac:spMkLst>
        </pc:spChg>
        <pc:spChg chg="add del mod">
          <ac:chgData name="Mohammed Ousman (2215608)" userId="S::2215608@student.uwtsd.ac.uk::6bb42a35-4f1b-4d00-94d3-7b4a06a87878" providerId="AD" clId="Web-{8F68FEA8-72ED-92EA-DC9A-F1B7D4B5D297}" dt="2026-03-29T22:46:02.878" v="425"/>
          <ac:spMkLst>
            <pc:docMk/>
            <pc:sldMk cId="801934435" sldId="262"/>
            <ac:spMk id="8" creationId="{6A73C579-4C50-8B7B-879D-D48A8C7A0D21}"/>
          </ac:spMkLst>
        </pc:spChg>
        <pc:picChg chg="add del mod">
          <ac:chgData name="Mohammed Ousman (2215608)" userId="S::2215608@student.uwtsd.ac.uk::6bb42a35-4f1b-4d00-94d3-7b4a06a87878" providerId="AD" clId="Web-{8F68FEA8-72ED-92EA-DC9A-F1B7D4B5D297}" dt="2026-03-29T22:40:25.638" v="417"/>
          <ac:picMkLst>
            <pc:docMk/>
            <pc:sldMk cId="801934435" sldId="262"/>
            <ac:picMk id="5" creationId="{EB49172F-786F-020B-1596-AC36C2C2EF2C}"/>
          </ac:picMkLst>
        </pc:picChg>
        <pc:picChg chg="add del mod">
          <ac:chgData name="Mohammed Ousman (2215608)" userId="S::2215608@student.uwtsd.ac.uk::6bb42a35-4f1b-4d00-94d3-7b4a06a87878" providerId="AD" clId="Web-{8F68FEA8-72ED-92EA-DC9A-F1B7D4B5D297}" dt="2026-03-29T22:43:54.954" v="420"/>
          <ac:picMkLst>
            <pc:docMk/>
            <pc:sldMk cId="801934435" sldId="262"/>
            <ac:picMk id="6" creationId="{7580110E-401D-AB62-6F61-022D853EE442}"/>
          </ac:picMkLst>
        </pc:picChg>
        <pc:picChg chg="add mod">
          <ac:chgData name="Mohammed Ousman (2215608)" userId="S::2215608@student.uwtsd.ac.uk::6bb42a35-4f1b-4d00-94d3-7b4a06a87878" providerId="AD" clId="Web-{8F68FEA8-72ED-92EA-DC9A-F1B7D4B5D297}" dt="2026-03-29T22:46:13.847" v="427" actId="1076"/>
          <ac:picMkLst>
            <pc:docMk/>
            <pc:sldMk cId="801934435" sldId="262"/>
            <ac:picMk id="7" creationId="{EE95E524-06BF-2EE4-3479-25CA0115EDAF}"/>
          </ac:picMkLst>
        </pc:picChg>
      </pc:sldChg>
      <pc:sldChg chg="addSp delSp modSp new">
        <pc:chgData name="Mohammed Ousman (2215608)" userId="S::2215608@student.uwtsd.ac.uk::6bb42a35-4f1b-4d00-94d3-7b4a06a87878" providerId="AD" clId="Web-{8F68FEA8-72ED-92EA-DC9A-F1B7D4B5D297}" dt="2026-03-29T22:51:08.207" v="441" actId="1076"/>
        <pc:sldMkLst>
          <pc:docMk/>
          <pc:sldMk cId="3461754028" sldId="263"/>
        </pc:sldMkLst>
        <pc:spChg chg="del">
          <ac:chgData name="Mohammed Ousman (2215608)" userId="S::2215608@student.uwtsd.ac.uk::6bb42a35-4f1b-4d00-94d3-7b4a06a87878" providerId="AD" clId="Web-{8F68FEA8-72ED-92EA-DC9A-F1B7D4B5D297}" dt="2026-03-29T21:19:51.229" v="179"/>
          <ac:spMkLst>
            <pc:docMk/>
            <pc:sldMk cId="3461754028" sldId="263"/>
            <ac:spMk id="2" creationId="{A71E1FC8-4637-874A-B84E-8D047E491032}"/>
          </ac:spMkLst>
        </pc:spChg>
        <pc:spChg chg="mod">
          <ac:chgData name="Mohammed Ousman (2215608)" userId="S::2215608@student.uwtsd.ac.uk::6bb42a35-4f1b-4d00-94d3-7b4a06a87878" providerId="AD" clId="Web-{8F68FEA8-72ED-92EA-DC9A-F1B7D4B5D297}" dt="2026-03-29T22:06:32.412" v="347" actId="1076"/>
          <ac:spMkLst>
            <pc:docMk/>
            <pc:sldMk cId="3461754028" sldId="263"/>
            <ac:spMk id="3" creationId="{0FB587C0-6190-9A7F-1893-826B7F25AA9F}"/>
          </ac:spMkLst>
        </pc:spChg>
        <pc:spChg chg="del mod">
          <ac:chgData name="Mohammed Ousman (2215608)" userId="S::2215608@student.uwtsd.ac.uk::6bb42a35-4f1b-4d00-94d3-7b4a06a87878" providerId="AD" clId="Web-{8F68FEA8-72ED-92EA-DC9A-F1B7D4B5D297}" dt="2026-03-29T22:47:10.941" v="428"/>
          <ac:spMkLst>
            <pc:docMk/>
            <pc:sldMk cId="3461754028" sldId="263"/>
            <ac:spMk id="4" creationId="{B036DF4D-53AC-DD8A-50E0-5D58003A7DC7}"/>
          </ac:spMkLst>
        </pc:spChg>
        <pc:spChg chg="add del mod">
          <ac:chgData name="Mohammed Ousman (2215608)" userId="S::2215608@student.uwtsd.ac.uk::6bb42a35-4f1b-4d00-94d3-7b4a06a87878" providerId="AD" clId="Web-{8F68FEA8-72ED-92EA-DC9A-F1B7D4B5D297}" dt="2026-03-29T22:49:36.870" v="435"/>
          <ac:spMkLst>
            <pc:docMk/>
            <pc:sldMk cId="3461754028" sldId="263"/>
            <ac:spMk id="6" creationId="{CB481415-5273-9455-C943-BAA1B980F0D1}"/>
          </ac:spMkLst>
        </pc:spChg>
        <pc:picChg chg="add mod modCrop">
          <ac:chgData name="Mohammed Ousman (2215608)" userId="S::2215608@student.uwtsd.ac.uk::6bb42a35-4f1b-4d00-94d3-7b4a06a87878" providerId="AD" clId="Web-{8F68FEA8-72ED-92EA-DC9A-F1B7D4B5D297}" dt="2026-03-29T22:51:08.207" v="441" actId="1076"/>
          <ac:picMkLst>
            <pc:docMk/>
            <pc:sldMk cId="3461754028" sldId="263"/>
            <ac:picMk id="5" creationId="{0A88FDBB-FAED-9355-442F-922DFE8F0697}"/>
          </ac:picMkLst>
        </pc:picChg>
      </pc:sldChg>
      <pc:sldChg chg="addSp delSp modSp new">
        <pc:chgData name="Mohammed Ousman (2215608)" userId="S::2215608@student.uwtsd.ac.uk::6bb42a35-4f1b-4d00-94d3-7b4a06a87878" providerId="AD" clId="Web-{8F68FEA8-72ED-92EA-DC9A-F1B7D4B5D297}" dt="2026-03-29T22:54:31.154" v="452" actId="1076"/>
        <pc:sldMkLst>
          <pc:docMk/>
          <pc:sldMk cId="1141313484" sldId="264"/>
        </pc:sldMkLst>
        <pc:spChg chg="del">
          <ac:chgData name="Mohammed Ousman (2215608)" userId="S::2215608@student.uwtsd.ac.uk::6bb42a35-4f1b-4d00-94d3-7b4a06a87878" providerId="AD" clId="Web-{8F68FEA8-72ED-92EA-DC9A-F1B7D4B5D297}" dt="2026-03-29T21:40:53.269" v="203"/>
          <ac:spMkLst>
            <pc:docMk/>
            <pc:sldMk cId="1141313484" sldId="264"/>
            <ac:spMk id="2" creationId="{766661BA-AEF7-21AC-45B8-4D39F70DD46A}"/>
          </ac:spMkLst>
        </pc:spChg>
        <pc:spChg chg="mod">
          <ac:chgData name="Mohammed Ousman (2215608)" userId="S::2215608@student.uwtsd.ac.uk::6bb42a35-4f1b-4d00-94d3-7b4a06a87878" providerId="AD" clId="Web-{8F68FEA8-72ED-92EA-DC9A-F1B7D4B5D297}" dt="2026-03-29T22:05:37.348" v="344" actId="20577"/>
          <ac:spMkLst>
            <pc:docMk/>
            <pc:sldMk cId="1141313484" sldId="264"/>
            <ac:spMk id="3" creationId="{A8CDA9E0-98D5-4122-C743-C41C0F488EA9}"/>
          </ac:spMkLst>
        </pc:spChg>
        <pc:spChg chg="del mod">
          <ac:chgData name="Mohammed Ousman (2215608)" userId="S::2215608@student.uwtsd.ac.uk::6bb42a35-4f1b-4d00-94d3-7b4a06a87878" providerId="AD" clId="Web-{8F68FEA8-72ED-92EA-DC9A-F1B7D4B5D297}" dt="2026-03-29T22:52:07.882" v="442"/>
          <ac:spMkLst>
            <pc:docMk/>
            <pc:sldMk cId="1141313484" sldId="264"/>
            <ac:spMk id="4" creationId="{CCA369A1-4DE1-EBF1-814C-FF5F731F5B99}"/>
          </ac:spMkLst>
        </pc:spChg>
        <pc:spChg chg="add del mod">
          <ac:chgData name="Mohammed Ousman (2215608)" userId="S::2215608@student.uwtsd.ac.uk::6bb42a35-4f1b-4d00-94d3-7b4a06a87878" providerId="AD" clId="Web-{8F68FEA8-72ED-92EA-DC9A-F1B7D4B5D297}" dt="2026-03-29T22:53:44.464" v="447"/>
          <ac:spMkLst>
            <pc:docMk/>
            <pc:sldMk cId="1141313484" sldId="264"/>
            <ac:spMk id="6" creationId="{18119825-9009-F185-7D1D-D72CBD49F90B}"/>
          </ac:spMkLst>
        </pc:spChg>
        <pc:picChg chg="add mod">
          <ac:chgData name="Mohammed Ousman (2215608)" userId="S::2215608@student.uwtsd.ac.uk::6bb42a35-4f1b-4d00-94d3-7b4a06a87878" providerId="AD" clId="Web-{8F68FEA8-72ED-92EA-DC9A-F1B7D4B5D297}" dt="2026-03-29T22:54:31.154" v="452" actId="1076"/>
          <ac:picMkLst>
            <pc:docMk/>
            <pc:sldMk cId="1141313484" sldId="264"/>
            <ac:picMk id="5" creationId="{6D09D567-F494-9CF6-6BF6-D876906C4BF2}"/>
          </ac:picMkLst>
        </pc:picChg>
      </pc:sldChg>
      <pc:sldChg chg="delSp modSp new">
        <pc:chgData name="Mohammed Ousman (2215608)" userId="S::2215608@student.uwtsd.ac.uk::6bb42a35-4f1b-4d00-94d3-7b4a06a87878" providerId="AD" clId="Web-{8F68FEA8-72ED-92EA-DC9A-F1B7D4B5D297}" dt="2026-03-29T22:59:52.989" v="460" actId="1076"/>
        <pc:sldMkLst>
          <pc:docMk/>
          <pc:sldMk cId="3509476172" sldId="265"/>
        </pc:sldMkLst>
        <pc:spChg chg="del">
          <ac:chgData name="Mohammed Ousman (2215608)" userId="S::2215608@student.uwtsd.ac.uk::6bb42a35-4f1b-4d00-94d3-7b4a06a87878" providerId="AD" clId="Web-{8F68FEA8-72ED-92EA-DC9A-F1B7D4B5D297}" dt="2026-03-29T21:50:38.364" v="242"/>
          <ac:spMkLst>
            <pc:docMk/>
            <pc:sldMk cId="3509476172" sldId="265"/>
            <ac:spMk id="2" creationId="{2D541717-2337-8159-E4E6-D0219ACE37E0}"/>
          </ac:spMkLst>
        </pc:spChg>
        <pc:spChg chg="mod">
          <ac:chgData name="Mohammed Ousman (2215608)" userId="S::2215608@student.uwtsd.ac.uk::6bb42a35-4f1b-4d00-94d3-7b4a06a87878" providerId="AD" clId="Web-{8F68FEA8-72ED-92EA-DC9A-F1B7D4B5D297}" dt="2026-03-29T22:59:52.989" v="460" actId="1076"/>
          <ac:spMkLst>
            <pc:docMk/>
            <pc:sldMk cId="3509476172" sldId="265"/>
            <ac:spMk id="3" creationId="{DA3F773E-EC8A-5069-EAE6-53C5834F8997}"/>
          </ac:spMkLst>
        </pc:spChg>
        <pc:spChg chg="del mod">
          <ac:chgData name="Mohammed Ousman (2215608)" userId="S::2215608@student.uwtsd.ac.uk::6bb42a35-4f1b-4d00-94d3-7b4a06a87878" providerId="AD" clId="Web-{8F68FEA8-72ED-92EA-DC9A-F1B7D4B5D297}" dt="2026-03-29T22:55:17.764" v="453"/>
          <ac:spMkLst>
            <pc:docMk/>
            <pc:sldMk cId="3509476172" sldId="265"/>
            <ac:spMk id="4" creationId="{B77ABC65-3BAB-0C8D-E1DF-3491DA9A4866}"/>
          </ac:spMkLst>
        </pc:spChg>
      </pc:sldChg>
      <pc:sldChg chg="addSp delSp modSp new">
        <pc:chgData name="Mohammed Ousman (2215608)" userId="S::2215608@student.uwtsd.ac.uk::6bb42a35-4f1b-4d00-94d3-7b4a06a87878" providerId="AD" clId="Web-{8F68FEA8-72ED-92EA-DC9A-F1B7D4B5D297}" dt="2026-03-29T23:04:27.712" v="470" actId="1076"/>
        <pc:sldMkLst>
          <pc:docMk/>
          <pc:sldMk cId="3909728276" sldId="266"/>
        </pc:sldMkLst>
        <pc:spChg chg="del">
          <ac:chgData name="Mohammed Ousman (2215608)" userId="S::2215608@student.uwtsd.ac.uk::6bb42a35-4f1b-4d00-94d3-7b4a06a87878" providerId="AD" clId="Web-{8F68FEA8-72ED-92EA-DC9A-F1B7D4B5D297}" dt="2026-03-29T21:54:38.649" v="265"/>
          <ac:spMkLst>
            <pc:docMk/>
            <pc:sldMk cId="3909728276" sldId="266"/>
            <ac:spMk id="2" creationId="{F8AB7274-4F36-1BF4-DC8C-4F43A5614C47}"/>
          </ac:spMkLst>
        </pc:spChg>
        <pc:spChg chg="mod">
          <ac:chgData name="Mohammed Ousman (2215608)" userId="S::2215608@student.uwtsd.ac.uk::6bb42a35-4f1b-4d00-94d3-7b4a06a87878" providerId="AD" clId="Web-{8F68FEA8-72ED-92EA-DC9A-F1B7D4B5D297}" dt="2026-03-29T22:05:01.238" v="340" actId="20577"/>
          <ac:spMkLst>
            <pc:docMk/>
            <pc:sldMk cId="3909728276" sldId="266"/>
            <ac:spMk id="3" creationId="{D01A369D-7A08-ACAD-965A-FD117860267F}"/>
          </ac:spMkLst>
        </pc:spChg>
        <pc:spChg chg="del mod">
          <ac:chgData name="Mohammed Ousman (2215608)" userId="S::2215608@student.uwtsd.ac.uk::6bb42a35-4f1b-4d00-94d3-7b4a06a87878" providerId="AD" clId="Web-{8F68FEA8-72ED-92EA-DC9A-F1B7D4B5D297}" dt="2026-03-29T23:00:37.678" v="461"/>
          <ac:spMkLst>
            <pc:docMk/>
            <pc:sldMk cId="3909728276" sldId="266"/>
            <ac:spMk id="4" creationId="{A8185698-B33A-D6E1-D0D9-1208E86D2BE1}"/>
          </ac:spMkLst>
        </pc:spChg>
        <pc:spChg chg="add del mod">
          <ac:chgData name="Mohammed Ousman (2215608)" userId="S::2215608@student.uwtsd.ac.uk::6bb42a35-4f1b-4d00-94d3-7b4a06a87878" providerId="AD" clId="Web-{8F68FEA8-72ED-92EA-DC9A-F1B7D4B5D297}" dt="2026-03-29T23:04:15.368" v="467"/>
          <ac:spMkLst>
            <pc:docMk/>
            <pc:sldMk cId="3909728276" sldId="266"/>
            <ac:spMk id="6" creationId="{CECC8F55-4331-BBBE-5DC5-83BEBE942F29}"/>
          </ac:spMkLst>
        </pc:spChg>
        <pc:picChg chg="add mod">
          <ac:chgData name="Mohammed Ousman (2215608)" userId="S::2215608@student.uwtsd.ac.uk::6bb42a35-4f1b-4d00-94d3-7b4a06a87878" providerId="AD" clId="Web-{8F68FEA8-72ED-92EA-DC9A-F1B7D4B5D297}" dt="2026-03-29T23:04:27.712" v="470" actId="1076"/>
          <ac:picMkLst>
            <pc:docMk/>
            <pc:sldMk cId="3909728276" sldId="266"/>
            <ac:picMk id="5" creationId="{60E13313-3534-A223-6D60-ECADA7641CA7}"/>
          </ac:picMkLst>
        </pc:picChg>
      </pc:sldChg>
      <pc:sldChg chg="delSp modSp new">
        <pc:chgData name="Mohammed Ousman (2215608)" userId="S::2215608@student.uwtsd.ac.uk::6bb42a35-4f1b-4d00-94d3-7b4a06a87878" providerId="AD" clId="Web-{8F68FEA8-72ED-92EA-DC9A-F1B7D4B5D297}" dt="2026-03-29T23:07:51.271" v="483" actId="20577"/>
        <pc:sldMkLst>
          <pc:docMk/>
          <pc:sldMk cId="3898989999" sldId="267"/>
        </pc:sldMkLst>
        <pc:spChg chg="del">
          <ac:chgData name="Mohammed Ousman (2215608)" userId="S::2215608@student.uwtsd.ac.uk::6bb42a35-4f1b-4d00-94d3-7b4a06a87878" providerId="AD" clId="Web-{8F68FEA8-72ED-92EA-DC9A-F1B7D4B5D297}" dt="2026-03-29T21:57:41.388" v="284"/>
          <ac:spMkLst>
            <pc:docMk/>
            <pc:sldMk cId="3898989999" sldId="267"/>
            <ac:spMk id="2" creationId="{51D34FAB-ADA6-C584-7CBB-8490114C1D5C}"/>
          </ac:spMkLst>
        </pc:spChg>
        <pc:spChg chg="mod">
          <ac:chgData name="Mohammed Ousman (2215608)" userId="S::2215608@student.uwtsd.ac.uk::6bb42a35-4f1b-4d00-94d3-7b4a06a87878" providerId="AD" clId="Web-{8F68FEA8-72ED-92EA-DC9A-F1B7D4B5D297}" dt="2026-03-29T23:07:51.271" v="483" actId="20577"/>
          <ac:spMkLst>
            <pc:docMk/>
            <pc:sldMk cId="3898989999" sldId="267"/>
            <ac:spMk id="3" creationId="{ABB92607-9B3E-1953-AB2C-3B68D6F247D1}"/>
          </ac:spMkLst>
        </pc:spChg>
        <pc:spChg chg="del mod">
          <ac:chgData name="Mohammed Ousman (2215608)" userId="S::2215608@student.uwtsd.ac.uk::6bb42a35-4f1b-4d00-94d3-7b4a06a87878" providerId="AD" clId="Web-{8F68FEA8-72ED-92EA-DC9A-F1B7D4B5D297}" dt="2026-03-29T23:06:18.717" v="471"/>
          <ac:spMkLst>
            <pc:docMk/>
            <pc:sldMk cId="3898989999" sldId="267"/>
            <ac:spMk id="4" creationId="{B77BBD4F-D431-3887-5D56-261D6BD8E9A8}"/>
          </ac:spMkLst>
        </pc:spChg>
      </pc:sldChg>
      <pc:sldChg chg="delSp modSp new">
        <pc:chgData name="Mohammed Ousman (2215608)" userId="S::2215608@student.uwtsd.ac.uk::6bb42a35-4f1b-4d00-94d3-7b4a06a87878" providerId="AD" clId="Web-{8F68FEA8-72ED-92EA-DC9A-F1B7D4B5D297}" dt="2026-03-29T22:04:34.581" v="338" actId="20577"/>
        <pc:sldMkLst>
          <pc:docMk/>
          <pc:sldMk cId="3580545430" sldId="268"/>
        </pc:sldMkLst>
        <pc:spChg chg="del">
          <ac:chgData name="Mohammed Ousman (2215608)" userId="S::2215608@student.uwtsd.ac.uk::6bb42a35-4f1b-4d00-94d3-7b4a06a87878" providerId="AD" clId="Web-{8F68FEA8-72ED-92EA-DC9A-F1B7D4B5D297}" dt="2026-03-29T22:01:02.073" v="311"/>
          <ac:spMkLst>
            <pc:docMk/>
            <pc:sldMk cId="3580545430" sldId="268"/>
            <ac:spMk id="2" creationId="{3C5043D7-168B-0E2B-999D-A38F2C4E4BC1}"/>
          </ac:spMkLst>
        </pc:spChg>
        <pc:spChg chg="mod">
          <ac:chgData name="Mohammed Ousman (2215608)" userId="S::2215608@student.uwtsd.ac.uk::6bb42a35-4f1b-4d00-94d3-7b4a06a87878" providerId="AD" clId="Web-{8F68FEA8-72ED-92EA-DC9A-F1B7D4B5D297}" dt="2026-03-29T22:04:34.581" v="338" actId="20577"/>
          <ac:spMkLst>
            <pc:docMk/>
            <pc:sldMk cId="3580545430" sldId="268"/>
            <ac:spMk id="3" creationId="{15B12522-D0A2-2276-9E81-23C5AFFF3B89}"/>
          </ac:spMkLst>
        </pc:spChg>
        <pc:spChg chg="del mod">
          <ac:chgData name="Mohammed Ousman (2215608)" userId="S::2215608@student.uwtsd.ac.uk::6bb42a35-4f1b-4d00-94d3-7b4a06a87878" providerId="AD" clId="Web-{8F68FEA8-72ED-92EA-DC9A-F1B7D4B5D297}" dt="2026-03-29T22:01:29.996" v="316"/>
          <ac:spMkLst>
            <pc:docMk/>
            <pc:sldMk cId="3580545430" sldId="268"/>
            <ac:spMk id="4" creationId="{12A54C2C-94C6-DBA1-9EDE-2F54F0DC6E2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ncertreatmentjournal.com/articles/do-breast-cancer-survivorship-care-plans-improve-health-outcomes.html" TargetMode="External"/><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hyperlink" Target="https://asthmanallergy.blogspot.com/2011/02/" TargetMode="External"/><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humanbiology.pressbooks.tru.ca/chapter/15-2-structure-and-function-of-the-respiratory-system/"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ar.wikipedia.org/wiki/%D8%AA%D8%B6%D9%8A%D9%82_%D9%82%D8%B5%D8%A8%D9%8A"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pngall.com/goal-png"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pediatriabasadaenpruebas.com/2016/01/guioa-nice-sobre-tuberculosis-en-ninos.html"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nurse24.it/infermiere/formazione/progetto-iene5-un-seminario-su-team-multiculturali-in-sanita.html"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temadeporte.blogspot.com/2013/04/mejorar-el-entrenamiento-y-el_13.html" TargetMode="External"/><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4DA1FDE8-A134-1D85-4315-448AED464B7D}"/>
              </a:ext>
            </a:extLst>
          </p:cNvPr>
          <p:cNvSpPr>
            <a:spLocks noGrp="1"/>
          </p:cNvSpPr>
          <p:nvPr>
            <p:ph type="body" sz="half" idx="2"/>
          </p:nvPr>
        </p:nvSpPr>
        <p:spPr>
          <a:xfrm>
            <a:off x="850226" y="992689"/>
            <a:ext cx="7564784" cy="4865861"/>
          </a:xfrm>
        </p:spPr>
        <p:txBody>
          <a:bodyPr vert="horz" lIns="91440" tIns="45720" rIns="91440" bIns="45720" rtlCol="0" anchor="t">
            <a:normAutofit/>
          </a:bodyPr>
          <a:lstStyle/>
          <a:p>
            <a:r>
              <a:rPr lang="en-GB" b="1">
                <a:highlight>
                  <a:srgbClr val="FFFFFF"/>
                </a:highlight>
                <a:latin typeface="Arial"/>
                <a:cs typeface="Arial"/>
              </a:rPr>
              <a:t>Bachelor of Science (BSc) Health &amp; Social Care</a:t>
            </a:r>
            <a:endParaRPr lang="en-GB" dirty="0">
              <a:highlight>
                <a:srgbClr val="FFFFFF"/>
              </a:highlight>
              <a:latin typeface="Arial"/>
              <a:cs typeface="Arial"/>
            </a:endParaRPr>
          </a:p>
          <a:p>
            <a:endParaRPr lang="en-GB" dirty="0">
              <a:highlight>
                <a:srgbClr val="FFFFFF"/>
              </a:highlight>
              <a:latin typeface="Arial"/>
              <a:cs typeface="Arial"/>
            </a:endParaRPr>
          </a:p>
          <a:p>
            <a:r>
              <a:rPr lang="en-GB" b="1">
                <a:highlight>
                  <a:srgbClr val="FFFFFF"/>
                </a:highlight>
                <a:latin typeface="Arial"/>
                <a:cs typeface="Arial"/>
              </a:rPr>
              <a:t>BMHP5023 Introduction to Physiology</a:t>
            </a:r>
            <a:endParaRPr lang="en-GB" dirty="0">
              <a:highlight>
                <a:srgbClr val="FFFFFF"/>
              </a:highlight>
              <a:latin typeface="Arial"/>
              <a:cs typeface="Arial"/>
            </a:endParaRPr>
          </a:p>
          <a:p>
            <a:endParaRPr lang="en-GB" dirty="0">
              <a:highlight>
                <a:srgbClr val="FFFFFF"/>
              </a:highlight>
              <a:latin typeface="Arial"/>
              <a:cs typeface="Arial"/>
            </a:endParaRPr>
          </a:p>
          <a:p>
            <a:r>
              <a:rPr lang="en-GB" b="1">
                <a:highlight>
                  <a:srgbClr val="FFFFFF"/>
                </a:highlight>
                <a:latin typeface="Arial"/>
                <a:cs typeface="Arial"/>
              </a:rPr>
              <a:t>Student Number: 2215608</a:t>
            </a:r>
            <a:endParaRPr lang="en-GB" dirty="0">
              <a:highlight>
                <a:srgbClr val="FFFFFF"/>
              </a:highlight>
              <a:latin typeface="Arial"/>
              <a:cs typeface="Arial"/>
            </a:endParaRPr>
          </a:p>
          <a:p>
            <a:endParaRPr lang="en-GB" dirty="0">
              <a:highlight>
                <a:srgbClr val="FFFFFF"/>
              </a:highlight>
              <a:latin typeface="Arial"/>
              <a:cs typeface="Arial"/>
            </a:endParaRPr>
          </a:p>
          <a:p>
            <a:r>
              <a:rPr lang="en-GB" b="1">
                <a:highlight>
                  <a:srgbClr val="FFFFFF"/>
                </a:highlight>
                <a:latin typeface="Arial"/>
                <a:cs typeface="Arial"/>
              </a:rPr>
              <a:t>Student Name: Mohammed Ousman</a:t>
            </a:r>
            <a:endParaRPr lang="en-GB" dirty="0">
              <a:highlight>
                <a:srgbClr val="FFFFFF"/>
              </a:highlight>
              <a:latin typeface="Arial"/>
              <a:cs typeface="Arial"/>
            </a:endParaRPr>
          </a:p>
          <a:p>
            <a:endParaRPr lang="en-GB" dirty="0">
              <a:highlight>
                <a:srgbClr val="FFFFFF"/>
              </a:highlight>
              <a:latin typeface="Arial"/>
              <a:cs typeface="Arial"/>
            </a:endParaRPr>
          </a:p>
          <a:p>
            <a:r>
              <a:rPr lang="en-GB" b="1" dirty="0">
                <a:highlight>
                  <a:srgbClr val="FFFFFF"/>
                </a:highlight>
                <a:latin typeface="Arial"/>
                <a:cs typeface="Arial"/>
              </a:rPr>
              <a:t>Lecturer: Robert </a:t>
            </a:r>
            <a:r>
              <a:rPr lang="en-GB" b="1" dirty="0" err="1">
                <a:highlight>
                  <a:srgbClr val="FFFFFF"/>
                </a:highlight>
                <a:latin typeface="Arial"/>
                <a:cs typeface="Arial"/>
              </a:rPr>
              <a:t>Nartowski</a:t>
            </a:r>
            <a:endParaRPr lang="en-GB" dirty="0">
              <a:highlight>
                <a:srgbClr val="FFFFFF"/>
              </a:highlight>
              <a:latin typeface="Arial"/>
              <a:cs typeface="Arial"/>
            </a:endParaRPr>
          </a:p>
          <a:p>
            <a:endParaRPr lang="en-GB" dirty="0">
              <a:highlight>
                <a:srgbClr val="FFFFFF"/>
              </a:highlight>
              <a:latin typeface="Arial"/>
              <a:cs typeface="Arial"/>
            </a:endParaRPr>
          </a:p>
          <a:p>
            <a:r>
              <a:rPr lang="en-GB" b="1" dirty="0">
                <a:highlight>
                  <a:srgbClr val="FFFFFF"/>
                </a:highlight>
                <a:latin typeface="Arial"/>
                <a:cs typeface="Arial"/>
              </a:rPr>
              <a:t>Assignment: Component 2: Presentation</a:t>
            </a:r>
            <a:endParaRPr lang="en-GB" dirty="0">
              <a:highlight>
                <a:srgbClr val="FFFFFF"/>
              </a:highlight>
              <a:latin typeface="Arial"/>
              <a:cs typeface="Arial"/>
            </a:endParaRPr>
          </a:p>
          <a:p>
            <a:endParaRPr lang="en-GB" b="1" dirty="0">
              <a:highlight>
                <a:srgbClr val="FFFFFF"/>
              </a:highlight>
              <a:latin typeface="Arial"/>
              <a:cs typeface="Arial"/>
            </a:endParaRPr>
          </a:p>
          <a:p>
            <a:r>
              <a:rPr lang="en-GB" b="1">
                <a:highlight>
                  <a:srgbClr val="FFFFFF"/>
                </a:highlight>
                <a:latin typeface="Arial"/>
                <a:cs typeface="Arial"/>
              </a:rPr>
              <a:t>Title: Integrated Care Plan for Chronic Obstructive Pulmonary Disease (COPD): The Case of Mr. Arthur Jones</a:t>
            </a:r>
            <a:endParaRPr lang="en-GB" b="1" dirty="0">
              <a:highlight>
                <a:srgbClr val="FFFFFF"/>
              </a:highlight>
              <a:latin typeface="Arial"/>
              <a:cs typeface="Arial"/>
            </a:endParaRPr>
          </a:p>
          <a:p>
            <a:endParaRPr lang="en-GB" sz="2000" b="1" dirty="0">
              <a:highlight>
                <a:srgbClr val="FFFFFF"/>
              </a:highlight>
              <a:latin typeface="Arial"/>
              <a:cs typeface="Arial"/>
            </a:endParaRPr>
          </a:p>
          <a:p>
            <a:endParaRPr lang="en-GB" sz="2000" dirty="0">
              <a:latin typeface="Aptos" panose="020B0004020202020204"/>
              <a:cs typeface="Arial"/>
            </a:endParaRPr>
          </a:p>
        </p:txBody>
      </p:sp>
      <p:pic>
        <p:nvPicPr>
          <p:cNvPr id="7" name="Picture 6" descr="A black background with blue text&#10;&#10;AI-generated content may be incorrect.">
            <a:extLst>
              <a:ext uri="{FF2B5EF4-FFF2-40B4-BE49-F238E27FC236}">
                <a16:creationId xmlns:a16="http://schemas.microsoft.com/office/drawing/2014/main" id="{1494AE8C-224D-3C23-DE81-0905B8F8CF2E}"/>
              </a:ext>
            </a:extLst>
          </p:cNvPr>
          <p:cNvPicPr>
            <a:picLocks noChangeAspect="1"/>
          </p:cNvPicPr>
          <p:nvPr/>
        </p:nvPicPr>
        <p:blipFill>
          <a:blip r:embed="rId2">
            <a:extLst>
              <a:ext uri="{837473B0-CC2E-450A-ABE3-18F120FF3D39}">
                <a1611:picAttrSrcUrl xmlns:a1611="http://schemas.microsoft.com/office/drawing/2016/11/main" r:id="rId3"/>
              </a:ext>
            </a:extLst>
          </a:blip>
          <a:srcRect r="80347" b="-1021"/>
          <a:stretch>
            <a:fillRect/>
          </a:stretch>
        </p:blipFill>
        <p:spPr>
          <a:xfrm>
            <a:off x="7890094" y="1578541"/>
            <a:ext cx="3745832" cy="368010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53C36B-C80E-FB4F-02A3-A07ABB7CD9CB}"/>
              </a:ext>
            </a:extLst>
          </p:cNvPr>
          <p:cNvSpPr>
            <a:spLocks noGrp="1"/>
          </p:cNvSpPr>
          <p:nvPr>
            <p:ph sz="half" idx="1"/>
          </p:nvPr>
        </p:nvSpPr>
        <p:spPr>
          <a:xfrm>
            <a:off x="849406" y="783479"/>
            <a:ext cx="5248835" cy="5505543"/>
          </a:xfrm>
        </p:spPr>
        <p:txBody>
          <a:bodyPr vert="horz" lIns="91440" tIns="45720" rIns="91440" bIns="45720" rtlCol="0" anchor="t">
            <a:normAutofit/>
          </a:bodyPr>
          <a:lstStyle/>
          <a:p>
            <a:pPr>
              <a:buNone/>
            </a:pPr>
            <a:r>
              <a:rPr lang="en-GB" sz="1200" dirty="0">
                <a:highlight>
                  <a:srgbClr val="FFFFFF"/>
                </a:highlight>
              </a:rPr>
              <a:t> </a:t>
            </a:r>
            <a:r>
              <a:rPr lang="en-GB" sz="2000" b="1">
                <a:highlight>
                  <a:srgbClr val="FFFFFF"/>
                </a:highlight>
                <a:latin typeface="Arial"/>
                <a:cs typeface="Arial"/>
              </a:rPr>
              <a:t>Patient Profile &amp; Case Overview</a:t>
            </a:r>
            <a:endParaRPr lang="en-US" sz="2000" b="1">
              <a:latin typeface="Arial"/>
              <a:cs typeface="Arial"/>
            </a:endParaRPr>
          </a:p>
          <a:p>
            <a:pPr>
              <a:buNone/>
            </a:pPr>
            <a:endParaRPr lang="en-US" sz="1600" dirty="0">
              <a:latin typeface="Arial"/>
              <a:cs typeface="Arial"/>
            </a:endParaRPr>
          </a:p>
          <a:p>
            <a:pPr>
              <a:buNone/>
            </a:pPr>
            <a:r>
              <a:rPr lang="en-GB" sz="1600">
                <a:highlight>
                  <a:srgbClr val="FFFFFF"/>
                </a:highlight>
                <a:latin typeface="Arial"/>
                <a:cs typeface="Arial"/>
              </a:rPr>
              <a:t>Demographic Information:</a:t>
            </a:r>
            <a:endParaRPr lang="en-GB" sz="1600">
              <a:latin typeface="Arial"/>
              <a:cs typeface="Arial"/>
            </a:endParaRPr>
          </a:p>
          <a:p>
            <a:pPr>
              <a:buNone/>
            </a:pPr>
            <a:r>
              <a:rPr lang="en-GB" sz="1600">
                <a:highlight>
                  <a:srgbClr val="FFFFFF"/>
                </a:highlight>
                <a:latin typeface="Arial"/>
                <a:cs typeface="Arial"/>
              </a:rPr>
              <a:t>  · Name: Mr. Arthur Jones</a:t>
            </a:r>
            <a:endParaRPr lang="en-GB" sz="1600">
              <a:latin typeface="Arial"/>
              <a:cs typeface="Arial"/>
            </a:endParaRPr>
          </a:p>
          <a:p>
            <a:pPr>
              <a:buNone/>
            </a:pPr>
            <a:r>
              <a:rPr lang="en-GB" sz="1600">
                <a:highlight>
                  <a:srgbClr val="FFFFFF"/>
                </a:highlight>
                <a:latin typeface="Arial"/>
                <a:cs typeface="Arial"/>
              </a:rPr>
              <a:t>  · Age: 68</a:t>
            </a:r>
            <a:endParaRPr lang="en-GB" sz="1600">
              <a:latin typeface="Arial"/>
              <a:cs typeface="Arial"/>
            </a:endParaRPr>
          </a:p>
          <a:p>
            <a:pPr>
              <a:buNone/>
            </a:pPr>
            <a:r>
              <a:rPr lang="en-GB" sz="1600">
                <a:highlight>
                  <a:srgbClr val="FFFFFF"/>
                </a:highlight>
                <a:latin typeface="Arial"/>
                <a:cs typeface="Arial"/>
              </a:rPr>
              <a:t>  · Occupation: Retired factory worker</a:t>
            </a:r>
            <a:endParaRPr lang="en-GB" sz="1600">
              <a:latin typeface="Arial"/>
              <a:cs typeface="Arial"/>
            </a:endParaRPr>
          </a:p>
          <a:p>
            <a:pPr>
              <a:buNone/>
            </a:pPr>
            <a:r>
              <a:rPr lang="en-GB" sz="1600">
                <a:highlight>
                  <a:srgbClr val="FFFFFF"/>
                </a:highlight>
                <a:latin typeface="Arial"/>
                <a:cs typeface="Arial"/>
              </a:rPr>
              <a:t>  · Living Situation: Lives alone in a first-floor flat in a suburban area of Manchester. Has two adult children who live nearby.</a:t>
            </a:r>
            <a:endParaRPr lang="en-GB" sz="1600">
              <a:latin typeface="Arial"/>
              <a:cs typeface="Arial"/>
            </a:endParaRPr>
          </a:p>
          <a:p>
            <a:pPr>
              <a:buNone/>
            </a:pPr>
            <a:r>
              <a:rPr lang="en-GB" sz="1600">
                <a:highlight>
                  <a:srgbClr val="FFFFFF"/>
                </a:highlight>
                <a:latin typeface="Arial"/>
                <a:cs typeface="Arial"/>
              </a:rPr>
              <a:t>  · Presenting Condition: Chronic Obstructive Pulmonary Disease (COPD), specifically chronic bronchitis, diagnosed 4 years ago. (NICE, 2019)</a:t>
            </a:r>
            <a:endParaRPr lang="en-GB" sz="1600">
              <a:latin typeface="Arial"/>
              <a:cs typeface="Arial"/>
            </a:endParaRPr>
          </a:p>
          <a:p>
            <a:pPr>
              <a:buNone/>
            </a:pPr>
            <a:r>
              <a:rPr lang="en-GB" sz="1600">
                <a:highlight>
                  <a:srgbClr val="FFFFFF"/>
                </a:highlight>
                <a:latin typeface="Arial"/>
                <a:cs typeface="Arial"/>
              </a:rPr>
              <a:t>Chief Complaint:</a:t>
            </a:r>
            <a:endParaRPr lang="en-GB" sz="1600">
              <a:latin typeface="Arial"/>
              <a:cs typeface="Arial"/>
            </a:endParaRPr>
          </a:p>
          <a:p>
            <a:pPr>
              <a:buNone/>
            </a:pPr>
            <a:r>
              <a:rPr lang="en-GB" sz="1600">
                <a:highlight>
                  <a:srgbClr val="FFFFFF"/>
                </a:highlight>
                <a:latin typeface="Arial"/>
                <a:cs typeface="Arial"/>
              </a:rPr>
              <a:t>  · Presenting to the respiratory nurse for a routine review. Reports increased shortness of breath (dyspnoea) when walking to the local shops, a persistent productive cough with yellow sputum, and reduced energy levels.</a:t>
            </a:r>
            <a:endParaRPr lang="en-GB" sz="1600">
              <a:latin typeface="Arial"/>
              <a:cs typeface="Arial"/>
            </a:endParaRPr>
          </a:p>
          <a:p>
            <a:pPr marL="0" indent="0">
              <a:buNone/>
            </a:pPr>
            <a:endParaRPr lang="en-GB" sz="1600" dirty="0">
              <a:latin typeface="Arial"/>
              <a:cs typeface="Arial"/>
            </a:endParaRPr>
          </a:p>
        </p:txBody>
      </p:sp>
      <p:pic>
        <p:nvPicPr>
          <p:cNvPr id="5" name="Content Placeholder 4" descr="A diagram of a chronic bronchitis&#10;&#10;AI-generated content may be incorrect.">
            <a:extLst>
              <a:ext uri="{FF2B5EF4-FFF2-40B4-BE49-F238E27FC236}">
                <a16:creationId xmlns:a16="http://schemas.microsoft.com/office/drawing/2014/main" id="{735CFDD2-E384-27DB-69D4-0EED009C0A49}"/>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7109012" y="1515830"/>
            <a:ext cx="4327711" cy="4018428"/>
          </a:xfrm>
          <a:prstGeom prst="rect">
            <a:avLst/>
          </a:prstGeom>
        </p:spPr>
      </p:pic>
    </p:spTree>
    <p:extLst>
      <p:ext uri="{BB962C8B-B14F-4D97-AF65-F5344CB8AC3E}">
        <p14:creationId xmlns:p14="http://schemas.microsoft.com/office/powerpoint/2010/main" val="1220747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1C527C-9CA7-D74C-ED15-5DE1722C5B78}"/>
              </a:ext>
            </a:extLst>
          </p:cNvPr>
          <p:cNvSpPr>
            <a:spLocks noGrp="1"/>
          </p:cNvSpPr>
          <p:nvPr>
            <p:ph sz="half" idx="1"/>
          </p:nvPr>
        </p:nvSpPr>
        <p:spPr>
          <a:xfrm>
            <a:off x="826994" y="514538"/>
            <a:ext cx="6391833" cy="7208836"/>
          </a:xfrm>
        </p:spPr>
        <p:txBody>
          <a:bodyPr vert="horz" lIns="91440" tIns="45720" rIns="91440" bIns="45720" rtlCol="0" anchor="t">
            <a:normAutofit lnSpcReduction="10000"/>
          </a:bodyPr>
          <a:lstStyle/>
          <a:p>
            <a:pPr>
              <a:buNone/>
            </a:pPr>
            <a:r>
              <a:rPr lang="en-GB" sz="2000" b="1">
                <a:latin typeface="Arial"/>
                <a:cs typeface="Arial"/>
              </a:rPr>
              <a:t>Relevant Anatomy &amp; Physiology of the Respiratory</a:t>
            </a:r>
            <a:endParaRPr lang="en-US" sz="2000" b="1">
              <a:latin typeface="Arial"/>
              <a:cs typeface="Arial"/>
            </a:endParaRPr>
          </a:p>
          <a:p>
            <a:pPr>
              <a:buNone/>
            </a:pPr>
            <a:r>
              <a:rPr lang="en-GB" sz="2000" b="1">
                <a:latin typeface="Arial"/>
                <a:cs typeface="Arial"/>
              </a:rPr>
              <a:t>System</a:t>
            </a:r>
            <a:endParaRPr lang="en-US" sz="2000" b="1">
              <a:latin typeface="Arial"/>
              <a:cs typeface="Arial"/>
            </a:endParaRPr>
          </a:p>
          <a:p>
            <a:pPr>
              <a:buNone/>
            </a:pPr>
            <a:endParaRPr lang="en-GB" sz="1700" dirty="0">
              <a:latin typeface="Arial"/>
              <a:cs typeface="Arial"/>
            </a:endParaRPr>
          </a:p>
          <a:p>
            <a:pPr>
              <a:buNone/>
            </a:pPr>
            <a:r>
              <a:rPr lang="en-GB" sz="1700">
                <a:latin typeface="Arial"/>
                <a:cs typeface="Arial"/>
              </a:rPr>
              <a:t>· Components: The respiratory system is divided into the upper and lower tracts. The lower tract is primarily affected in COPD.</a:t>
            </a:r>
            <a:endParaRPr lang="en-GB" sz="1700" dirty="0">
              <a:latin typeface="Arial"/>
              <a:cs typeface="Arial"/>
            </a:endParaRPr>
          </a:p>
          <a:p>
            <a:pPr>
              <a:buNone/>
            </a:pPr>
            <a:r>
              <a:rPr lang="en-GB" sz="1700">
                <a:latin typeface="Arial"/>
                <a:cs typeface="Arial"/>
              </a:rPr>
              <a:t>· Trachea: The windpipe, a flexible tube held open by C-shaped </a:t>
            </a:r>
            <a:r>
              <a:rPr lang="en-GB" sz="1700" dirty="0">
                <a:latin typeface="Arial"/>
                <a:cs typeface="Arial"/>
              </a:rPr>
              <a:t>cartilage rings, conducting air towards the lungs.</a:t>
            </a:r>
          </a:p>
          <a:p>
            <a:pPr>
              <a:buNone/>
            </a:pPr>
            <a:r>
              <a:rPr lang="en-GB" sz="1700">
                <a:latin typeface="Arial"/>
                <a:cs typeface="Arial"/>
              </a:rPr>
              <a:t>· Bronchi &amp; Bronchioles: The trachea bifurcates into the left and </a:t>
            </a:r>
            <a:r>
              <a:rPr lang="en-GB" sz="1700" dirty="0">
                <a:latin typeface="Arial"/>
                <a:cs typeface="Arial"/>
              </a:rPr>
              <a:t>right main bronchi, which further subdivide into smaller bronchi and then bronchioles. These form the 'conducting zone', where air is warmed, filtered, and humidified (Tortora &amp; Derrickson, </a:t>
            </a:r>
            <a:r>
              <a:rPr lang="en-GB" sz="1700">
                <a:latin typeface="Arial"/>
                <a:cs typeface="Arial"/>
              </a:rPr>
              <a:t>2017).</a:t>
            </a:r>
            <a:endParaRPr lang="en-GB" sz="1700" dirty="0">
              <a:latin typeface="Arial"/>
              <a:cs typeface="Arial"/>
            </a:endParaRPr>
          </a:p>
          <a:p>
            <a:pPr>
              <a:buNone/>
            </a:pPr>
            <a:r>
              <a:rPr lang="en-GB" sz="1700" dirty="0">
                <a:latin typeface="Arial"/>
                <a:cs typeface="Arial"/>
              </a:rPr>
              <a:t>· Alveoli: Microscopic air sacs at the end of the bronchioles, forming the 'respiratory zone'. This is the primary site of gas exchange. A healthy lung contains approximately 300 million alveoli, providing a vast surface area (about 70-100 m²) for diffusion (</a:t>
            </a:r>
            <a:r>
              <a:rPr lang="en-GB" sz="1700" dirty="0" err="1">
                <a:latin typeface="Arial"/>
                <a:cs typeface="Arial"/>
              </a:rPr>
              <a:t>Marieb</a:t>
            </a:r>
            <a:r>
              <a:rPr lang="en-GB" sz="1700" dirty="0">
                <a:latin typeface="Arial"/>
                <a:cs typeface="Arial"/>
              </a:rPr>
              <a:t> &amp; Hoehn, 2019).</a:t>
            </a:r>
            <a:endParaRPr lang="en-GB">
              <a:latin typeface="Arial"/>
              <a:cs typeface="Arial"/>
            </a:endParaRPr>
          </a:p>
          <a:p>
            <a:pPr>
              <a:buNone/>
            </a:pPr>
            <a:r>
              <a:rPr lang="en-GB" sz="1700">
                <a:latin typeface="Arial"/>
                <a:cs typeface="Arial"/>
              </a:rPr>
              <a:t>· Physiology: Oxygen (O2) diffuses from the alveoli into the </a:t>
            </a:r>
            <a:r>
              <a:rPr lang="en-GB" sz="1700" dirty="0">
                <a:latin typeface="Arial"/>
                <a:cs typeface="Arial"/>
              </a:rPr>
              <a:t>surrounding pulmonary capillaries, binding to haemoglobin in red blood cells. Carbon dioxide (CO2), a waste product of cellular metabolism, diffuses from the blood into the alveoli to be exhaled. This process relies on thin alveolar walls and adequate perfusion.</a:t>
            </a:r>
          </a:p>
          <a:p>
            <a:pPr>
              <a:buNone/>
            </a:pPr>
            <a:br>
              <a:rPr lang="en-US" dirty="0"/>
            </a:br>
            <a:endParaRPr lang="en-US">
              <a:latin typeface="Arial"/>
              <a:cs typeface="Arial"/>
            </a:endParaRPr>
          </a:p>
          <a:p>
            <a:pPr marL="0" indent="0">
              <a:buNone/>
            </a:pPr>
            <a:endParaRPr lang="en-GB" dirty="0"/>
          </a:p>
        </p:txBody>
      </p:sp>
      <p:pic>
        <p:nvPicPr>
          <p:cNvPr id="7" name="Picture 6" descr="A diagram of a human lungs&#10;&#10;AI-generated content may be incorrect.">
            <a:extLst>
              <a:ext uri="{FF2B5EF4-FFF2-40B4-BE49-F238E27FC236}">
                <a16:creationId xmlns:a16="http://schemas.microsoft.com/office/drawing/2014/main" id="{E35A457A-81E8-28D5-2479-12B7D1EAA9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15420" y="835959"/>
            <a:ext cx="4144130" cy="5197289"/>
          </a:xfrm>
          <a:prstGeom prst="rect">
            <a:avLst/>
          </a:prstGeom>
        </p:spPr>
      </p:pic>
    </p:spTree>
    <p:extLst>
      <p:ext uri="{BB962C8B-B14F-4D97-AF65-F5344CB8AC3E}">
        <p14:creationId xmlns:p14="http://schemas.microsoft.com/office/powerpoint/2010/main" val="3397051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3A98D5-38C1-69DD-0813-7C2348289A92}"/>
              </a:ext>
            </a:extLst>
          </p:cNvPr>
          <p:cNvSpPr>
            <a:spLocks noGrp="1"/>
          </p:cNvSpPr>
          <p:nvPr>
            <p:ph sz="half" idx="1"/>
          </p:nvPr>
        </p:nvSpPr>
        <p:spPr>
          <a:xfrm>
            <a:off x="826994" y="783478"/>
            <a:ext cx="6649570" cy="5539161"/>
          </a:xfrm>
        </p:spPr>
        <p:txBody>
          <a:bodyPr vert="horz" lIns="91440" tIns="45720" rIns="91440" bIns="45720" rtlCol="0" anchor="t">
            <a:normAutofit lnSpcReduction="10000"/>
          </a:bodyPr>
          <a:lstStyle/>
          <a:p>
            <a:pPr>
              <a:buNone/>
            </a:pPr>
            <a:r>
              <a:rPr lang="en-GB" sz="2000" b="1">
                <a:highlight>
                  <a:srgbClr val="FFFFFF"/>
                </a:highlight>
                <a:latin typeface="Arial"/>
                <a:cs typeface="Arial"/>
              </a:rPr>
              <a:t>Pathophysiology: How COPD Disrupts Function</a:t>
            </a:r>
            <a:endParaRPr lang="en-US" sz="2000" b="1">
              <a:latin typeface="Arial"/>
              <a:cs typeface="Arial"/>
            </a:endParaRPr>
          </a:p>
          <a:p>
            <a:pPr>
              <a:buNone/>
            </a:pPr>
            <a:endParaRPr lang="en-US" dirty="0">
              <a:latin typeface="Arial"/>
              <a:cs typeface="Arial"/>
            </a:endParaRPr>
          </a:p>
          <a:p>
            <a:pPr>
              <a:buNone/>
            </a:pPr>
            <a:r>
              <a:rPr lang="en-GB" sz="1600">
                <a:highlight>
                  <a:srgbClr val="FFFFFF"/>
                </a:highlight>
                <a:latin typeface="Arial"/>
                <a:cs typeface="Arial"/>
              </a:rPr>
              <a:t>COPD is characterised by progressive, irreversible airflow limitation. Mr </a:t>
            </a:r>
            <a:r>
              <a:rPr lang="en-GB" sz="1600" dirty="0">
                <a:highlight>
                  <a:srgbClr val="FFFFFF"/>
                </a:highlight>
                <a:latin typeface="Arial"/>
                <a:cs typeface="Arial"/>
              </a:rPr>
              <a:t>Jones’s condition, chronic bronchitis, directly disrupts the anatomy and physiology described.</a:t>
            </a:r>
            <a:endParaRPr lang="en-GB" sz="1600">
              <a:latin typeface="Arial"/>
              <a:cs typeface="Arial"/>
            </a:endParaRPr>
          </a:p>
          <a:p>
            <a:pPr>
              <a:buNone/>
            </a:pPr>
            <a:endParaRPr lang="en-US" sz="1600" dirty="0">
              <a:latin typeface="Arial"/>
              <a:cs typeface="Arial"/>
            </a:endParaRPr>
          </a:p>
          <a:p>
            <a:pPr>
              <a:buNone/>
            </a:pPr>
            <a:r>
              <a:rPr lang="en-GB" sz="1600">
                <a:highlight>
                  <a:srgbClr val="FFFFFF"/>
                </a:highlight>
                <a:latin typeface="Arial"/>
                <a:cs typeface="Arial"/>
              </a:rPr>
              <a:t>Chronic Bronchitis:</a:t>
            </a:r>
            <a:endParaRPr lang="en-GB" sz="1600">
              <a:latin typeface="Arial"/>
              <a:cs typeface="Arial"/>
            </a:endParaRPr>
          </a:p>
          <a:p>
            <a:pPr>
              <a:buNone/>
            </a:pPr>
            <a:r>
              <a:rPr lang="en-GB" sz="1600">
                <a:highlight>
                  <a:srgbClr val="FFFFFF"/>
                </a:highlight>
                <a:latin typeface="Arial"/>
                <a:cs typeface="Arial"/>
              </a:rPr>
              <a:t>  · Anatomical Change: Chronic inflammation causes hyperplasia and hypertrophy of mucus-secreting goblet cells in the bronchi and bronchioles. Cilia, the hair-like structures that sweep mucus upwards, are damaged and lost (Barnes, 2016).</a:t>
            </a:r>
            <a:endParaRPr lang="en-GB" sz="1600">
              <a:latin typeface="Arial"/>
              <a:cs typeface="Arial"/>
            </a:endParaRPr>
          </a:p>
          <a:p>
            <a:pPr>
              <a:buNone/>
            </a:pPr>
            <a:r>
              <a:rPr lang="en-GB" sz="1600">
                <a:highlight>
                  <a:srgbClr val="FFFFFF"/>
                </a:highlight>
                <a:latin typeface="Arial"/>
                <a:cs typeface="Arial"/>
              </a:rPr>
              <a:t>  · Physiological Disruption: Excessive, thick mucus cannot be effectively cleared. This mucus plugging narrows the airway lumen (the inside space), increasing resistance to airflow.</a:t>
            </a:r>
            <a:endParaRPr lang="en-GB" sz="1600">
              <a:latin typeface="Arial"/>
              <a:cs typeface="Arial"/>
            </a:endParaRPr>
          </a:p>
          <a:p>
            <a:pPr>
              <a:buNone/>
            </a:pPr>
            <a:r>
              <a:rPr lang="en-GB" sz="1600">
                <a:highlight>
                  <a:srgbClr val="FFFFFF"/>
                </a:highlight>
                <a:latin typeface="Arial"/>
                <a:cs typeface="Arial"/>
              </a:rPr>
              <a:t>  · Consequence: Air becomes trapped in the alveoli (air trapping), leading to ventilation-perfusion (V/Q) mismatch. Some alveoli are ventilated but not perfused (due to hypoxic vasoconstriction), and others are perfused but not ventilated (due to blockage), resulting in hypoxemia (low blood oxygen) and hypercapnia (high blood CO2) (NICE, 2019).</a:t>
            </a:r>
            <a:endParaRPr lang="en-GB" sz="1600">
              <a:latin typeface="Arial"/>
              <a:cs typeface="Arial"/>
            </a:endParaRPr>
          </a:p>
          <a:p>
            <a:pPr marL="0" indent="0">
              <a:buNone/>
            </a:pPr>
            <a:endParaRPr lang="en-GB" sz="1600" dirty="0">
              <a:latin typeface="Arial"/>
              <a:cs typeface="Arial"/>
            </a:endParaRPr>
          </a:p>
        </p:txBody>
      </p:sp>
      <p:pic>
        <p:nvPicPr>
          <p:cNvPr id="8" name="Picture 7" descr="A diagram of a human body&#10;&#10;AI-generated content may be incorrect.">
            <a:extLst>
              <a:ext uri="{FF2B5EF4-FFF2-40B4-BE49-F238E27FC236}">
                <a16:creationId xmlns:a16="http://schemas.microsoft.com/office/drawing/2014/main" id="{4B7BF806-94B0-BBAE-BE70-7D57A2B679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8964" y="1418665"/>
            <a:ext cx="4150660" cy="3684495"/>
          </a:xfrm>
          <a:prstGeom prst="rect">
            <a:avLst/>
          </a:prstGeom>
        </p:spPr>
      </p:pic>
    </p:spTree>
    <p:extLst>
      <p:ext uri="{BB962C8B-B14F-4D97-AF65-F5344CB8AC3E}">
        <p14:creationId xmlns:p14="http://schemas.microsoft.com/office/powerpoint/2010/main" val="3758748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930FDC-A840-4342-739E-8AF4CD974360}"/>
              </a:ext>
            </a:extLst>
          </p:cNvPr>
          <p:cNvSpPr>
            <a:spLocks noGrp="1"/>
          </p:cNvSpPr>
          <p:nvPr>
            <p:ph sz="half" idx="1"/>
          </p:nvPr>
        </p:nvSpPr>
        <p:spPr>
          <a:xfrm>
            <a:off x="838200" y="805890"/>
            <a:ext cx="5260040" cy="5483131"/>
          </a:xfrm>
        </p:spPr>
        <p:txBody>
          <a:bodyPr vert="horz" lIns="91440" tIns="45720" rIns="91440" bIns="45720" rtlCol="0" anchor="t">
            <a:normAutofit lnSpcReduction="10000"/>
          </a:bodyPr>
          <a:lstStyle/>
          <a:p>
            <a:pPr>
              <a:buNone/>
            </a:pPr>
            <a:r>
              <a:rPr lang="en-GB" sz="2000" b="1">
                <a:highlight>
                  <a:srgbClr val="FFFFFF"/>
                </a:highlight>
                <a:latin typeface="Arial"/>
                <a:cs typeface="Arial"/>
              </a:rPr>
              <a:t>Lifestyle Risk Factors &amp; Impact</a:t>
            </a:r>
            <a:endParaRPr lang="en-US" sz="2000" b="1">
              <a:latin typeface="Arial"/>
              <a:cs typeface="Arial"/>
            </a:endParaRPr>
          </a:p>
          <a:p>
            <a:pPr>
              <a:buNone/>
            </a:pPr>
            <a:endParaRPr lang="en-US" dirty="0">
              <a:latin typeface="Arial"/>
              <a:cs typeface="Arial"/>
            </a:endParaRPr>
          </a:p>
          <a:p>
            <a:pPr>
              <a:buNone/>
            </a:pPr>
            <a:r>
              <a:rPr lang="en-GB" sz="1600">
                <a:highlight>
                  <a:srgbClr val="FFFFFF"/>
                </a:highlight>
                <a:latin typeface="Arial"/>
                <a:cs typeface="Arial"/>
              </a:rPr>
              <a:t>Primary Risk Factor:</a:t>
            </a:r>
            <a:endParaRPr lang="en-GB" sz="1600">
              <a:latin typeface="Arial"/>
              <a:cs typeface="Arial"/>
            </a:endParaRPr>
          </a:p>
          <a:p>
            <a:pPr>
              <a:buNone/>
            </a:pPr>
            <a:r>
              <a:rPr lang="en-GB" sz="1600">
                <a:highlight>
                  <a:srgbClr val="FFFFFF"/>
                </a:highlight>
                <a:latin typeface="Arial"/>
                <a:cs typeface="Arial"/>
              </a:rPr>
              <a:t>  · Smoking History: Mr. Jones smoked 30 cigarettes a day for 45 years (a 67.5 pack-year history). He quit 5 years ago but acknowledges this was a key causative factor. Smoking is the leading cause of COPD in the UK, accounting for 80-90% of cases (British Lung Foundation, 2021).</a:t>
            </a:r>
            <a:endParaRPr lang="en-GB" sz="1600">
              <a:latin typeface="Arial"/>
              <a:cs typeface="Arial"/>
            </a:endParaRPr>
          </a:p>
          <a:p>
            <a:pPr>
              <a:buNone/>
            </a:pPr>
            <a:r>
              <a:rPr lang="en-GB" sz="1600">
                <a:highlight>
                  <a:srgbClr val="FFFFFF"/>
                </a:highlight>
                <a:latin typeface="Arial"/>
                <a:cs typeface="Arial"/>
              </a:rPr>
              <a:t>Other Contributing Lifestyle Factors:</a:t>
            </a:r>
            <a:endParaRPr lang="en-GB" sz="1600">
              <a:latin typeface="Arial"/>
              <a:cs typeface="Arial"/>
            </a:endParaRPr>
          </a:p>
          <a:p>
            <a:pPr>
              <a:buNone/>
            </a:pPr>
            <a:r>
              <a:rPr lang="en-GB" sz="1600">
                <a:highlight>
                  <a:srgbClr val="FFFFFF"/>
                </a:highlight>
                <a:latin typeface="Arial"/>
                <a:cs typeface="Arial"/>
              </a:rPr>
              <a:t>  · Occupational Exposure: 40 years working in a factory with exposure to airborne irritants like dust and chemical fumes (HSE, 2020).</a:t>
            </a:r>
            <a:endParaRPr lang="en-GB" sz="1600">
              <a:latin typeface="Arial"/>
              <a:cs typeface="Arial"/>
            </a:endParaRPr>
          </a:p>
          <a:p>
            <a:pPr>
              <a:buNone/>
            </a:pPr>
            <a:r>
              <a:rPr lang="en-GB" sz="1600">
                <a:highlight>
                  <a:srgbClr val="FFFFFF"/>
                </a:highlight>
                <a:latin typeface="Arial"/>
                <a:cs typeface="Arial"/>
              </a:rPr>
              <a:t>  · Physical Inactivity: Since retirement, activity has reduced significantly, contributing to deconditioning of skeletal muscles, which worsens dyspnoea on exertion (Spruit et al., 2013).</a:t>
            </a:r>
            <a:endParaRPr lang="en-GB" sz="1600">
              <a:latin typeface="Arial"/>
              <a:cs typeface="Arial"/>
            </a:endParaRPr>
          </a:p>
          <a:p>
            <a:pPr>
              <a:buNone/>
            </a:pPr>
            <a:r>
              <a:rPr lang="en-GB" sz="1600">
                <a:highlight>
                  <a:srgbClr val="FFFFFF"/>
                </a:highlight>
                <a:latin typeface="Arial"/>
                <a:cs typeface="Arial"/>
              </a:rPr>
              <a:t>  · Nutrition: Reports a diet high in processed foods and low in fresh fruit and vegetables, which can affect immune function and contribute to oxidative stress.</a:t>
            </a:r>
            <a:endParaRPr lang="en-GB" sz="1600">
              <a:latin typeface="Arial"/>
              <a:cs typeface="Arial"/>
            </a:endParaRPr>
          </a:p>
          <a:p>
            <a:pPr marL="0" indent="0">
              <a:buNone/>
            </a:pPr>
            <a:endParaRPr lang="en-GB" sz="1600" dirty="0">
              <a:latin typeface="Arial"/>
              <a:cs typeface="Arial"/>
            </a:endParaRPr>
          </a:p>
        </p:txBody>
      </p:sp>
      <p:pic>
        <p:nvPicPr>
          <p:cNvPr id="5" name="Picture 4" descr="£5m donation to the British Lung Foundation for mesothelioma research ...">
            <a:extLst>
              <a:ext uri="{FF2B5EF4-FFF2-40B4-BE49-F238E27FC236}">
                <a16:creationId xmlns:a16="http://schemas.microsoft.com/office/drawing/2014/main" id="{C4623197-001D-B9F4-9CFA-DE603E2DFF1E}"/>
              </a:ext>
            </a:extLst>
          </p:cNvPr>
          <p:cNvPicPr>
            <a:picLocks noChangeAspect="1"/>
          </p:cNvPicPr>
          <p:nvPr/>
        </p:nvPicPr>
        <p:blipFill>
          <a:blip r:embed="rId2"/>
          <a:srcRect l="25586" r="24733"/>
          <a:stretch>
            <a:fillRect/>
          </a:stretch>
        </p:blipFill>
        <p:spPr>
          <a:xfrm>
            <a:off x="6813178" y="1518398"/>
            <a:ext cx="4303065" cy="4045323"/>
          </a:xfrm>
          <a:prstGeom prst="rect">
            <a:avLst/>
          </a:prstGeom>
        </p:spPr>
      </p:pic>
    </p:spTree>
    <p:extLst>
      <p:ext uri="{BB962C8B-B14F-4D97-AF65-F5344CB8AC3E}">
        <p14:creationId xmlns:p14="http://schemas.microsoft.com/office/powerpoint/2010/main" val="2556390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44D008-D360-2380-A5DA-B9FF4D935FE5}"/>
              </a:ext>
            </a:extLst>
          </p:cNvPr>
          <p:cNvSpPr>
            <a:spLocks noGrp="1"/>
          </p:cNvSpPr>
          <p:nvPr>
            <p:ph sz="half" idx="1"/>
          </p:nvPr>
        </p:nvSpPr>
        <p:spPr>
          <a:xfrm>
            <a:off x="838200" y="693831"/>
            <a:ext cx="5248835" cy="5483132"/>
          </a:xfrm>
        </p:spPr>
        <p:txBody>
          <a:bodyPr vert="horz" lIns="91440" tIns="45720" rIns="91440" bIns="45720" rtlCol="0" anchor="t">
            <a:normAutofit/>
          </a:bodyPr>
          <a:lstStyle/>
          <a:p>
            <a:pPr marL="0" indent="0">
              <a:buNone/>
            </a:pPr>
            <a:r>
              <a:rPr lang="en-GB" sz="2000" b="1">
                <a:latin typeface="Arial"/>
                <a:cs typeface="Arial"/>
              </a:rPr>
              <a:t>Care Plan - Main Goals &amp; Demographics Summary</a:t>
            </a:r>
          </a:p>
          <a:p>
            <a:pPr marL="0" indent="0">
              <a:buNone/>
            </a:pPr>
            <a:endParaRPr lang="en-US" dirty="0">
              <a:latin typeface="Arial"/>
              <a:cs typeface="Arial"/>
            </a:endParaRPr>
          </a:p>
          <a:p>
            <a:pPr marL="0" indent="0">
              <a:buNone/>
            </a:pPr>
            <a:r>
              <a:rPr lang="en-GB" sz="1600">
                <a:latin typeface="Arial"/>
                <a:cs typeface="Arial"/>
              </a:rPr>
              <a:t>Person-Centred Goals (Agreed with Mr. Jones):</a:t>
            </a:r>
            <a:endParaRPr lang="en-GB" sz="1600" dirty="0">
              <a:latin typeface="Arial"/>
              <a:cs typeface="Arial"/>
            </a:endParaRPr>
          </a:p>
          <a:p>
            <a:pPr marL="0" indent="0">
              <a:buNone/>
            </a:pPr>
            <a:r>
              <a:rPr lang="en-GB" sz="1600">
                <a:latin typeface="Arial"/>
                <a:cs typeface="Arial"/>
              </a:rPr>
              <a:t>1. To be able to walk to the local shops (a 15-minute round trip) without </a:t>
            </a:r>
            <a:r>
              <a:rPr lang="en-GB" sz="1600" dirty="0">
                <a:latin typeface="Arial"/>
                <a:cs typeface="Arial"/>
              </a:rPr>
              <a:t>stopping due to breathlessness within 3 months.</a:t>
            </a:r>
          </a:p>
          <a:p>
            <a:pPr marL="0" indent="0">
              <a:buNone/>
            </a:pPr>
            <a:r>
              <a:rPr lang="en-GB" sz="1600">
                <a:latin typeface="Arial"/>
                <a:cs typeface="Arial"/>
              </a:rPr>
              <a:t>2. To reduce the frequency of acute exacerbations (flare-ups) requiring </a:t>
            </a:r>
            <a:r>
              <a:rPr lang="en-GB" sz="1600" dirty="0">
                <a:latin typeface="Arial"/>
                <a:cs typeface="Arial"/>
              </a:rPr>
              <a:t>antibiotic or steroid courses.</a:t>
            </a:r>
          </a:p>
          <a:p>
            <a:pPr marL="0" indent="0">
              <a:buNone/>
            </a:pPr>
            <a:r>
              <a:rPr lang="en-GB" sz="1600">
                <a:latin typeface="Arial"/>
                <a:cs typeface="Arial"/>
              </a:rPr>
              <a:t>3. To feel more confident in managing his condition independently.</a:t>
            </a:r>
          </a:p>
          <a:p>
            <a:pPr marL="0" indent="0">
              <a:buNone/>
            </a:pPr>
            <a:r>
              <a:rPr lang="en-GB" sz="1600">
                <a:latin typeface="Arial"/>
                <a:cs typeface="Arial"/>
              </a:rPr>
              <a:t>Summary of Key Demographics &amp; Risks:</a:t>
            </a:r>
          </a:p>
          <a:p>
            <a:pPr marL="0" indent="0">
              <a:buNone/>
            </a:pPr>
            <a:r>
              <a:rPr lang="en-GB" sz="1600">
                <a:latin typeface="Arial"/>
                <a:cs typeface="Arial"/>
              </a:rPr>
              <a:t> · 68-year-old male, ex-smoker.</a:t>
            </a:r>
            <a:endParaRPr lang="en-GB" sz="1600" dirty="0">
              <a:latin typeface="Arial"/>
              <a:cs typeface="Arial"/>
            </a:endParaRPr>
          </a:p>
          <a:p>
            <a:pPr marL="0" indent="0">
              <a:buNone/>
            </a:pPr>
            <a:r>
              <a:rPr lang="en-GB" sz="1600">
                <a:latin typeface="Arial"/>
                <a:cs typeface="Arial"/>
              </a:rPr>
              <a:t> · Lives alone, which presents a risk for social isolation and delays in seeking </a:t>
            </a:r>
            <a:r>
              <a:rPr lang="en-GB" sz="1600" dirty="0">
                <a:latin typeface="Arial"/>
                <a:cs typeface="Arial"/>
              </a:rPr>
              <a:t>help during exacerbations.</a:t>
            </a:r>
          </a:p>
          <a:p>
            <a:pPr marL="0" indent="0">
              <a:buNone/>
            </a:pPr>
            <a:r>
              <a:rPr lang="en-GB" sz="1600">
                <a:latin typeface="Arial"/>
                <a:cs typeface="Arial"/>
              </a:rPr>
              <a:t> · History of occupational dust exposure.</a:t>
            </a:r>
          </a:p>
          <a:p>
            <a:pPr marL="0" indent="0">
              <a:buNone/>
            </a:pPr>
            <a:r>
              <a:rPr lang="en-GB" sz="1600">
                <a:latin typeface="Arial"/>
                <a:cs typeface="Arial"/>
              </a:rPr>
              <a:t> · Sedentary lifestyle and poor diet.</a:t>
            </a:r>
          </a:p>
          <a:p>
            <a:pPr marL="0" indent="0">
              <a:buNone/>
            </a:pPr>
            <a:endParaRPr lang="en-US" dirty="0">
              <a:latin typeface="Arial"/>
              <a:cs typeface="Arial"/>
            </a:endParaRPr>
          </a:p>
        </p:txBody>
      </p:sp>
      <p:pic>
        <p:nvPicPr>
          <p:cNvPr id="7" name="Picture 6" descr="A person climbing a ladder to a target&#10;&#10;AI-generated content may be incorrect.">
            <a:extLst>
              <a:ext uri="{FF2B5EF4-FFF2-40B4-BE49-F238E27FC236}">
                <a16:creationId xmlns:a16="http://schemas.microsoft.com/office/drawing/2014/main" id="{EE95E524-06BF-2EE4-3479-25CA0115ED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20191" y="1530724"/>
            <a:ext cx="4554560" cy="3807759"/>
          </a:xfrm>
          <a:prstGeom prst="rect">
            <a:avLst/>
          </a:prstGeom>
        </p:spPr>
      </p:pic>
    </p:spTree>
    <p:extLst>
      <p:ext uri="{BB962C8B-B14F-4D97-AF65-F5344CB8AC3E}">
        <p14:creationId xmlns:p14="http://schemas.microsoft.com/office/powerpoint/2010/main" val="801934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B587C0-6190-9A7F-1893-826B7F25AA9F}"/>
              </a:ext>
            </a:extLst>
          </p:cNvPr>
          <p:cNvSpPr>
            <a:spLocks noGrp="1"/>
          </p:cNvSpPr>
          <p:nvPr>
            <p:ph sz="half" idx="1"/>
          </p:nvPr>
        </p:nvSpPr>
        <p:spPr>
          <a:xfrm>
            <a:off x="838200" y="873125"/>
            <a:ext cx="6358217" cy="5471926"/>
          </a:xfrm>
        </p:spPr>
        <p:txBody>
          <a:bodyPr vert="horz" lIns="91440" tIns="45720" rIns="91440" bIns="45720" rtlCol="0" anchor="t">
            <a:normAutofit lnSpcReduction="10000"/>
          </a:bodyPr>
          <a:lstStyle/>
          <a:p>
            <a:pPr>
              <a:buNone/>
            </a:pPr>
            <a:r>
              <a:rPr lang="en-GB" sz="2000" b="1">
                <a:highlight>
                  <a:srgbClr val="FFFFFF"/>
                </a:highlight>
                <a:latin typeface="Arial"/>
                <a:cs typeface="Arial"/>
              </a:rPr>
              <a:t>Evidence-Based Recommendations – Care</a:t>
            </a:r>
            <a:endParaRPr lang="en-US" sz="2000" b="1">
              <a:latin typeface="Arial"/>
              <a:cs typeface="Arial"/>
            </a:endParaRPr>
          </a:p>
          <a:p>
            <a:pPr>
              <a:buNone/>
            </a:pPr>
            <a:r>
              <a:rPr lang="en-GB" sz="2000" b="1">
                <a:highlight>
                  <a:srgbClr val="FFFFFF"/>
                </a:highlight>
                <a:latin typeface="Arial"/>
                <a:cs typeface="Arial"/>
              </a:rPr>
              <a:t>Routine &amp; Monitoring</a:t>
            </a:r>
            <a:endParaRPr lang="en-US" sz="2000" b="1">
              <a:latin typeface="Arial"/>
              <a:cs typeface="Arial"/>
            </a:endParaRPr>
          </a:p>
          <a:p>
            <a:pPr>
              <a:buNone/>
            </a:pPr>
            <a:endParaRPr lang="en-US" dirty="0">
              <a:latin typeface="Arial"/>
              <a:cs typeface="Arial"/>
            </a:endParaRPr>
          </a:p>
          <a:p>
            <a:pPr>
              <a:buNone/>
            </a:pPr>
            <a:r>
              <a:rPr lang="en-GB" sz="1400">
                <a:highlight>
                  <a:srgbClr val="FFFFFF"/>
                </a:highlight>
                <a:latin typeface="Arial"/>
                <a:cs typeface="Arial"/>
              </a:rPr>
              <a:t>Following NHS and NICE (2019) guidelines for COPD management:</a:t>
            </a:r>
            <a:endParaRPr lang="en-GB" sz="1400">
              <a:latin typeface="Arial"/>
              <a:cs typeface="Arial"/>
            </a:endParaRPr>
          </a:p>
          <a:p>
            <a:pPr>
              <a:buNone/>
            </a:pPr>
            <a:r>
              <a:rPr lang="en-GB" sz="1400">
                <a:highlight>
                  <a:srgbClr val="FFFFFF"/>
                </a:highlight>
                <a:latin typeface="Arial"/>
                <a:cs typeface="Arial"/>
              </a:rPr>
              <a:t>· Pharmacological Management:</a:t>
            </a:r>
            <a:endParaRPr lang="en-GB" sz="1400">
              <a:latin typeface="Arial"/>
              <a:cs typeface="Arial"/>
            </a:endParaRPr>
          </a:p>
          <a:p>
            <a:pPr>
              <a:buNone/>
            </a:pPr>
            <a:r>
              <a:rPr lang="en-GB" sz="1400">
                <a:highlight>
                  <a:srgbClr val="FFFFFF"/>
                </a:highlight>
                <a:latin typeface="Arial"/>
                <a:cs typeface="Arial"/>
              </a:rPr>
              <a:t> · Reliever Therapy: Review inhaler technique for his short-acting beta-2 agonist (SABA), e.g., salbutamol. Poor technique leads to suboptimal drug delivery (NICE, 2019).</a:t>
            </a:r>
            <a:endParaRPr lang="en-GB" sz="1400">
              <a:latin typeface="Arial"/>
              <a:cs typeface="Arial"/>
            </a:endParaRPr>
          </a:p>
          <a:p>
            <a:pPr>
              <a:buNone/>
            </a:pPr>
            <a:r>
              <a:rPr lang="en-GB" sz="1400">
                <a:highlight>
                  <a:srgbClr val="FFFFFF"/>
                </a:highlight>
                <a:latin typeface="Arial"/>
                <a:cs typeface="Arial"/>
              </a:rPr>
              <a:t> · Maintenance Therapy: Prescribe a long-acting muscarinic antagonist (LAMA), e.g., tiotropium, as first-line maintenance therapy to reduce exacerbations and improve symptoms.</a:t>
            </a:r>
            <a:endParaRPr lang="en-GB" sz="1400">
              <a:latin typeface="Arial"/>
              <a:cs typeface="Arial"/>
            </a:endParaRPr>
          </a:p>
          <a:p>
            <a:pPr>
              <a:buNone/>
            </a:pPr>
            <a:r>
              <a:rPr lang="en-GB" sz="1400">
                <a:highlight>
                  <a:srgbClr val="FFFFFF"/>
                </a:highlight>
                <a:latin typeface="Arial"/>
                <a:cs typeface="Arial"/>
              </a:rPr>
              <a:t>· Non-Pharmacological Management:</a:t>
            </a:r>
            <a:endParaRPr lang="en-GB" sz="1400">
              <a:latin typeface="Arial"/>
              <a:cs typeface="Arial"/>
            </a:endParaRPr>
          </a:p>
          <a:p>
            <a:pPr>
              <a:buNone/>
            </a:pPr>
            <a:r>
              <a:rPr lang="en-GB" sz="1400">
                <a:highlight>
                  <a:srgbClr val="FFFFFF"/>
                </a:highlight>
                <a:latin typeface="Arial"/>
                <a:cs typeface="Arial"/>
              </a:rPr>
              <a:t> · Pulmonary Rehabilitation (PR): Refer to a local 8-week PR programme. This is a NICE-recommended, evidence-based intervention combining supervised exercise training with disease-specific education. PR is proven to improve exercise capacity and quality of life (NICE, 2019; Spruit et al., 2013).</a:t>
            </a:r>
            <a:endParaRPr lang="en-GB" sz="1400">
              <a:latin typeface="Arial"/>
              <a:cs typeface="Arial"/>
            </a:endParaRPr>
          </a:p>
          <a:p>
            <a:pPr>
              <a:buNone/>
            </a:pPr>
            <a:r>
              <a:rPr lang="en-GB" sz="1400" dirty="0">
                <a:highlight>
                  <a:srgbClr val="FFFFFF"/>
                </a:highlight>
                <a:latin typeface="Arial"/>
                <a:cs typeface="Arial"/>
              </a:rPr>
              <a:t> · Self-Monitoring: Provide a personalised self-management plan to help recognise early signs of an exacerbation (e.g., changes in sputum colour, increased wheeze) and take appropriate action, such as starting a rescue pack of antibiotics/steroids as agreed with the GP.</a:t>
            </a:r>
            <a:endParaRPr lang="en-GB" sz="1400">
              <a:latin typeface="Arial"/>
              <a:cs typeface="Arial"/>
            </a:endParaRPr>
          </a:p>
          <a:p>
            <a:pPr marL="0" indent="0">
              <a:buNone/>
            </a:pPr>
            <a:endParaRPr lang="en-GB" dirty="0"/>
          </a:p>
        </p:txBody>
      </p:sp>
      <p:pic>
        <p:nvPicPr>
          <p:cNvPr id="5" name="Picture 4" descr="A logo for a health care company&#10;&#10;AI-generated content may be incorrect.">
            <a:extLst>
              <a:ext uri="{FF2B5EF4-FFF2-40B4-BE49-F238E27FC236}">
                <a16:creationId xmlns:a16="http://schemas.microsoft.com/office/drawing/2014/main" id="{0A88FDBB-FAED-9355-442F-922DFE8F0697}"/>
              </a:ext>
            </a:extLst>
          </p:cNvPr>
          <p:cNvPicPr>
            <a:picLocks noChangeAspect="1"/>
          </p:cNvPicPr>
          <p:nvPr/>
        </p:nvPicPr>
        <p:blipFill>
          <a:blip r:embed="rId2">
            <a:extLst>
              <a:ext uri="{837473B0-CC2E-450A-ABE3-18F120FF3D39}">
                <a1611:picAttrSrcUrl xmlns:a1611="http://schemas.microsoft.com/office/drawing/2016/11/main" r:id="rId3"/>
              </a:ext>
            </a:extLst>
          </a:blip>
          <a:srcRect l="-127" r="1217" b="5405"/>
          <a:stretch>
            <a:fillRect/>
          </a:stretch>
        </p:blipFill>
        <p:spPr>
          <a:xfrm>
            <a:off x="7316657" y="2449325"/>
            <a:ext cx="4556528" cy="1959440"/>
          </a:xfrm>
          <a:prstGeom prst="rect">
            <a:avLst/>
          </a:prstGeom>
        </p:spPr>
      </p:pic>
    </p:spTree>
    <p:extLst>
      <p:ext uri="{BB962C8B-B14F-4D97-AF65-F5344CB8AC3E}">
        <p14:creationId xmlns:p14="http://schemas.microsoft.com/office/powerpoint/2010/main" val="3461754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CDA9E0-98D5-4122-C743-C41C0F488EA9}"/>
              </a:ext>
            </a:extLst>
          </p:cNvPr>
          <p:cNvSpPr>
            <a:spLocks noGrp="1"/>
          </p:cNvSpPr>
          <p:nvPr>
            <p:ph sz="half" idx="1"/>
          </p:nvPr>
        </p:nvSpPr>
        <p:spPr>
          <a:xfrm>
            <a:off x="838200" y="637802"/>
            <a:ext cx="6234952" cy="5539161"/>
          </a:xfrm>
        </p:spPr>
        <p:txBody>
          <a:bodyPr vert="horz" lIns="91440" tIns="45720" rIns="91440" bIns="45720" rtlCol="0" anchor="t">
            <a:normAutofit/>
          </a:bodyPr>
          <a:lstStyle/>
          <a:p>
            <a:pPr>
              <a:buNone/>
            </a:pPr>
            <a:r>
              <a:rPr lang="en-GB" sz="2000" b="1">
                <a:latin typeface="Arial"/>
                <a:cs typeface="Arial"/>
              </a:rPr>
              <a:t>Care Planning &amp; Communication</a:t>
            </a:r>
            <a:endParaRPr lang="en-US" sz="2000" b="1">
              <a:latin typeface="Arial"/>
              <a:cs typeface="Arial"/>
            </a:endParaRPr>
          </a:p>
          <a:p>
            <a:pPr>
              <a:buNone/>
            </a:pPr>
            <a:endParaRPr lang="en-GB" sz="1200" dirty="0">
              <a:latin typeface="Arial"/>
              <a:cs typeface="Arial"/>
            </a:endParaRPr>
          </a:p>
          <a:p>
            <a:pPr>
              <a:buNone/>
            </a:pPr>
            <a:r>
              <a:rPr lang="en-GB" sz="1600">
                <a:latin typeface="Arial"/>
                <a:cs typeface="Arial"/>
              </a:rPr>
              <a:t>Multidisciplinary Team (MDT) Approach:</a:t>
            </a:r>
          </a:p>
          <a:p>
            <a:pPr>
              <a:buNone/>
            </a:pPr>
            <a:r>
              <a:rPr lang="en-GB" sz="1600">
                <a:latin typeface="Arial"/>
                <a:cs typeface="Arial"/>
              </a:rPr>
              <a:t>  · Respiratory Nurse Specialist: Lead for inhaler technique reviews, PR referral, and self-management education.</a:t>
            </a:r>
          </a:p>
          <a:p>
            <a:pPr>
              <a:buNone/>
            </a:pPr>
            <a:r>
              <a:rPr lang="en-GB" sz="1600">
                <a:latin typeface="Arial"/>
                <a:cs typeface="Arial"/>
              </a:rPr>
              <a:t>  · Physiotherapist: For airway clearance techniques (e.g., active cycle of breathing techniques) and exercise prescription.</a:t>
            </a:r>
            <a:endParaRPr lang="en-GB" sz="1600" dirty="0">
              <a:latin typeface="Arial"/>
              <a:cs typeface="Arial"/>
            </a:endParaRPr>
          </a:p>
          <a:p>
            <a:pPr>
              <a:buNone/>
            </a:pPr>
            <a:r>
              <a:rPr lang="en-GB" sz="1600" dirty="0">
                <a:latin typeface="Arial"/>
                <a:cs typeface="Arial"/>
              </a:rPr>
              <a:t>  · Dietitian: To provide nutritional advice. Maintaining a healthy weight is crucial, as both obesity (worsens dyspnoea) and being underweight (muscle wasting, linked to poorer outcomes) are problematic in COPD (British Thoracic Society, 2020).</a:t>
            </a:r>
          </a:p>
          <a:p>
            <a:pPr>
              <a:buNone/>
            </a:pPr>
            <a:r>
              <a:rPr lang="en-GB" sz="1600">
                <a:latin typeface="Arial"/>
                <a:cs typeface="Arial"/>
              </a:rPr>
              <a:t>Communication:</a:t>
            </a:r>
          </a:p>
          <a:p>
            <a:pPr>
              <a:buNone/>
            </a:pPr>
            <a:r>
              <a:rPr lang="en-GB" sz="1600">
                <a:latin typeface="Arial"/>
                <a:cs typeface="Arial"/>
              </a:rPr>
              <a:t>  · Patient-Centred: Use the SPIKES protocol (Setting, Perception, Invitation, Knowledge, Emotions, Strategy) for difficult conversations about prognosis.</a:t>
            </a:r>
          </a:p>
          <a:p>
            <a:pPr>
              <a:buNone/>
            </a:pPr>
            <a:r>
              <a:rPr lang="en-GB" sz="1600">
                <a:latin typeface="Arial"/>
                <a:cs typeface="Arial"/>
              </a:rPr>
              <a:t>  · Inclusive: Ensure information is provided in an accessible format, involving his children in discussions if Mr. Jones consents, to ensure a robust support network. This aligns with NHS England’s (2014) Five Year Forward View focus on personalised care.</a:t>
            </a:r>
          </a:p>
        </p:txBody>
      </p:sp>
      <p:pic>
        <p:nvPicPr>
          <p:cNvPr id="5" name="Picture 4" descr="A group of doctors discussing something&#10;&#10;AI-generated content may be incorrect.">
            <a:extLst>
              <a:ext uri="{FF2B5EF4-FFF2-40B4-BE49-F238E27FC236}">
                <a16:creationId xmlns:a16="http://schemas.microsoft.com/office/drawing/2014/main" id="{6D09D567-F494-9CF6-6BF6-D876906C4BF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33397" y="2032467"/>
            <a:ext cx="4538383" cy="3017185"/>
          </a:xfrm>
          <a:prstGeom prst="rect">
            <a:avLst/>
          </a:prstGeom>
        </p:spPr>
      </p:pic>
    </p:spTree>
    <p:extLst>
      <p:ext uri="{BB962C8B-B14F-4D97-AF65-F5344CB8AC3E}">
        <p14:creationId xmlns:p14="http://schemas.microsoft.com/office/powerpoint/2010/main" val="1141313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3F773E-EC8A-5069-EAE6-53C5834F8997}"/>
              </a:ext>
            </a:extLst>
          </p:cNvPr>
          <p:cNvSpPr>
            <a:spLocks noGrp="1"/>
          </p:cNvSpPr>
          <p:nvPr>
            <p:ph sz="half" idx="1"/>
          </p:nvPr>
        </p:nvSpPr>
        <p:spPr>
          <a:xfrm>
            <a:off x="826994" y="906744"/>
            <a:ext cx="10549217" cy="5057309"/>
          </a:xfrm>
        </p:spPr>
        <p:txBody>
          <a:bodyPr vert="horz" lIns="91440" tIns="45720" rIns="91440" bIns="45720" rtlCol="0" anchor="t">
            <a:normAutofit/>
          </a:bodyPr>
          <a:lstStyle/>
          <a:p>
            <a:pPr>
              <a:buNone/>
            </a:pPr>
            <a:r>
              <a:rPr lang="en-GB" sz="2000" b="1">
                <a:highlight>
                  <a:srgbClr val="FFFFFF"/>
                </a:highlight>
                <a:latin typeface="Arial"/>
                <a:cs typeface="Arial"/>
              </a:rPr>
              <a:t>Ethical Considerations</a:t>
            </a:r>
          </a:p>
          <a:p>
            <a:pPr>
              <a:buNone/>
            </a:pPr>
            <a:endParaRPr lang="en-GB" sz="1200" dirty="0">
              <a:highlight>
                <a:srgbClr val="FFFFFF"/>
              </a:highlight>
              <a:latin typeface="Arial"/>
              <a:cs typeface="Arial"/>
            </a:endParaRPr>
          </a:p>
          <a:p>
            <a:pPr>
              <a:buNone/>
            </a:pPr>
            <a:endParaRPr lang="en-GB" sz="1200" dirty="0">
              <a:highlight>
                <a:srgbClr val="FFFFFF"/>
              </a:highlight>
              <a:latin typeface="Arial"/>
              <a:cs typeface="Arial"/>
            </a:endParaRPr>
          </a:p>
          <a:p>
            <a:pPr>
              <a:buNone/>
            </a:pPr>
            <a:r>
              <a:rPr lang="en-GB" sz="1600" dirty="0">
                <a:highlight>
                  <a:srgbClr val="FFFFFF"/>
                </a:highlight>
                <a:latin typeface="Arial"/>
                <a:cs typeface="Arial"/>
              </a:rPr>
              <a:t>Autonomy: Respect Mr. Jones’s right to make informed choices about his care, including his decision not to pursue a particular treatment option.</a:t>
            </a:r>
            <a:endParaRPr lang="en-GB" sz="1600">
              <a:latin typeface="Arial"/>
              <a:cs typeface="Arial"/>
            </a:endParaRPr>
          </a:p>
          <a:p>
            <a:pPr>
              <a:buNone/>
            </a:pPr>
            <a:endParaRPr lang="en-GB" sz="1600" dirty="0">
              <a:highlight>
                <a:srgbClr val="FFFFFF"/>
              </a:highlight>
              <a:latin typeface="Arial"/>
              <a:cs typeface="Arial"/>
            </a:endParaRPr>
          </a:p>
          <a:p>
            <a:pPr>
              <a:buNone/>
            </a:pPr>
            <a:r>
              <a:rPr lang="en-GB" sz="1600">
                <a:highlight>
                  <a:srgbClr val="FFFFFF"/>
                </a:highlight>
                <a:latin typeface="Arial"/>
                <a:cs typeface="Arial"/>
              </a:rPr>
              <a:t>Beneficence &amp; Non-maleficence: The care plan aims to do good (e.g., PR </a:t>
            </a:r>
            <a:r>
              <a:rPr lang="en-GB" sz="1600" dirty="0">
                <a:highlight>
                  <a:srgbClr val="FFFFFF"/>
                </a:highlight>
                <a:latin typeface="Arial"/>
                <a:cs typeface="Arial"/>
              </a:rPr>
              <a:t>improves quality of life) while avoiding harm (e.g., ensuring correct inhaler technique to prevent side effects like oral thrush from steroids).</a:t>
            </a:r>
            <a:endParaRPr lang="en-GB" sz="1600">
              <a:latin typeface="Arial"/>
              <a:cs typeface="Arial"/>
            </a:endParaRPr>
          </a:p>
          <a:p>
            <a:pPr>
              <a:buNone/>
            </a:pPr>
            <a:endParaRPr lang="en-GB" sz="1600" dirty="0">
              <a:highlight>
                <a:srgbClr val="FFFFFF"/>
              </a:highlight>
              <a:latin typeface="Arial"/>
              <a:cs typeface="Arial"/>
            </a:endParaRPr>
          </a:p>
          <a:p>
            <a:pPr>
              <a:buNone/>
            </a:pPr>
            <a:r>
              <a:rPr lang="en-GB" sz="1600" dirty="0">
                <a:highlight>
                  <a:srgbClr val="FFFFFF"/>
                </a:highlight>
                <a:latin typeface="Arial"/>
                <a:cs typeface="Arial"/>
              </a:rPr>
              <a:t>Justice: Ensure equitable access to resources. Mr. Jones’s referral to PR must be prioritised regardless of his location or social circumstances, as per NICE (2019) guidelines.</a:t>
            </a:r>
            <a:endParaRPr lang="en-GB" sz="1600">
              <a:latin typeface="Arial"/>
              <a:cs typeface="Arial"/>
            </a:endParaRPr>
          </a:p>
          <a:p>
            <a:pPr>
              <a:buNone/>
            </a:pPr>
            <a:endParaRPr lang="en-GB" sz="1600" dirty="0">
              <a:highlight>
                <a:srgbClr val="FFFFFF"/>
              </a:highlight>
              <a:latin typeface="Arial"/>
              <a:cs typeface="Arial"/>
            </a:endParaRPr>
          </a:p>
          <a:p>
            <a:pPr>
              <a:buNone/>
            </a:pPr>
            <a:r>
              <a:rPr lang="en-GB" sz="1600" dirty="0">
                <a:highlight>
                  <a:srgbClr val="FFFFFF"/>
                </a:highlight>
                <a:latin typeface="Arial"/>
                <a:cs typeface="Arial"/>
              </a:rPr>
              <a:t>Advance Care Planning: COPD is a progressive life-limiting illness. It is ethically important to initiate a sensitive conversation about advance care planning (e.g., </a:t>
            </a:r>
            <a:r>
              <a:rPr lang="en-GB" sz="1600" dirty="0" err="1">
                <a:highlight>
                  <a:srgbClr val="FFFFFF"/>
                </a:highlight>
                <a:latin typeface="Arial"/>
                <a:cs typeface="Arial"/>
              </a:rPr>
              <a:t>ReSPECT</a:t>
            </a:r>
            <a:r>
              <a:rPr lang="en-GB" sz="1600" dirty="0">
                <a:highlight>
                  <a:srgbClr val="FFFFFF"/>
                </a:highlight>
                <a:latin typeface="Arial"/>
                <a:cs typeface="Arial"/>
              </a:rPr>
              <a:t> form) to document his wishes regarding future care, including during a severe exacerbation, ensuring his dignity and choice are maintained (General Medical Council, 2010).</a:t>
            </a:r>
            <a:endParaRPr lang="en-GB" sz="1600">
              <a:latin typeface="Arial"/>
              <a:cs typeface="Arial"/>
            </a:endParaRPr>
          </a:p>
        </p:txBody>
      </p:sp>
    </p:spTree>
    <p:extLst>
      <p:ext uri="{BB962C8B-B14F-4D97-AF65-F5344CB8AC3E}">
        <p14:creationId xmlns:p14="http://schemas.microsoft.com/office/powerpoint/2010/main" val="3509476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1A369D-7A08-ACAD-965A-FD117860267F}"/>
              </a:ext>
            </a:extLst>
          </p:cNvPr>
          <p:cNvSpPr>
            <a:spLocks noGrp="1"/>
          </p:cNvSpPr>
          <p:nvPr>
            <p:ph sz="half" idx="1"/>
          </p:nvPr>
        </p:nvSpPr>
        <p:spPr>
          <a:xfrm>
            <a:off x="838200" y="693831"/>
            <a:ext cx="5248835" cy="5483132"/>
          </a:xfrm>
        </p:spPr>
        <p:txBody>
          <a:bodyPr vert="horz" lIns="91440" tIns="45720" rIns="91440" bIns="45720" rtlCol="0" anchor="t">
            <a:normAutofit lnSpcReduction="10000"/>
          </a:bodyPr>
          <a:lstStyle/>
          <a:p>
            <a:pPr>
              <a:buNone/>
            </a:pPr>
            <a:r>
              <a:rPr lang="en-GB" sz="2000" b="1">
                <a:highlight>
                  <a:srgbClr val="FFFFFF"/>
                </a:highlight>
                <a:latin typeface="Arial"/>
                <a:cs typeface="Arial"/>
              </a:rPr>
              <a:t>Impact of Lifestyle Changes on Body</a:t>
            </a:r>
            <a:endParaRPr lang="en-US" sz="2000" b="1">
              <a:latin typeface="Arial"/>
              <a:cs typeface="Arial"/>
            </a:endParaRPr>
          </a:p>
          <a:p>
            <a:pPr>
              <a:buNone/>
            </a:pPr>
            <a:r>
              <a:rPr lang="en-GB" sz="2000" b="1">
                <a:highlight>
                  <a:srgbClr val="FFFFFF"/>
                </a:highlight>
                <a:latin typeface="Arial"/>
                <a:cs typeface="Arial"/>
              </a:rPr>
              <a:t>Function</a:t>
            </a:r>
            <a:endParaRPr lang="en-US" sz="2000" b="1">
              <a:latin typeface="Arial"/>
              <a:cs typeface="Arial"/>
            </a:endParaRPr>
          </a:p>
          <a:p>
            <a:pPr>
              <a:buNone/>
            </a:pPr>
            <a:endParaRPr lang="en-US" dirty="0">
              <a:latin typeface="Arial"/>
              <a:cs typeface="Arial"/>
            </a:endParaRPr>
          </a:p>
          <a:p>
            <a:pPr>
              <a:buNone/>
            </a:pPr>
            <a:r>
              <a:rPr lang="en-GB" sz="1600">
                <a:highlight>
                  <a:srgbClr val="FFFFFF"/>
                </a:highlight>
                <a:latin typeface="Arial"/>
                <a:cs typeface="Arial"/>
              </a:rPr>
              <a:t>Pulmonary Rehabilitation (PR) &amp; Exercise:</a:t>
            </a:r>
            <a:endParaRPr lang="en-GB" sz="1600">
              <a:latin typeface="Arial"/>
              <a:cs typeface="Arial"/>
            </a:endParaRPr>
          </a:p>
          <a:p>
            <a:pPr>
              <a:buNone/>
            </a:pPr>
            <a:r>
              <a:rPr lang="en-GB" sz="1600">
                <a:highlight>
                  <a:srgbClr val="FFFFFF"/>
                </a:highlight>
                <a:latin typeface="Arial"/>
                <a:cs typeface="Arial"/>
              </a:rPr>
              <a:t>  · Physiological Impact: Regular exercise improves skeletal muscle oxidative capacity and reduces lactic acidosis, which is a major contributor to dyspnoea (Spruit et al., 2013). This reduces the ventilatory demand for a given activity.</a:t>
            </a:r>
            <a:endParaRPr lang="en-GB" sz="1600">
              <a:latin typeface="Arial"/>
              <a:cs typeface="Arial"/>
            </a:endParaRPr>
          </a:p>
          <a:p>
            <a:pPr>
              <a:buNone/>
            </a:pPr>
            <a:r>
              <a:rPr lang="en-GB" sz="1600">
                <a:highlight>
                  <a:srgbClr val="FFFFFF"/>
                </a:highlight>
                <a:latin typeface="Arial"/>
                <a:cs typeface="Arial"/>
              </a:rPr>
              <a:t>  · Outcome: Improved efficiency of the cardiorespiratory system allows Mr. Jones to perform daily activities with less breathlessness, directly achieving his goal.</a:t>
            </a:r>
            <a:endParaRPr lang="en-GB" sz="1600" dirty="0">
              <a:highlight>
                <a:srgbClr val="FFFFFF"/>
              </a:highlight>
              <a:latin typeface="Arial"/>
              <a:cs typeface="Arial"/>
            </a:endParaRPr>
          </a:p>
          <a:p>
            <a:pPr>
              <a:buNone/>
            </a:pPr>
            <a:r>
              <a:rPr lang="en-GB" sz="1600">
                <a:highlight>
                  <a:srgbClr val="FFFFFF"/>
                </a:highlight>
                <a:latin typeface="Arial"/>
                <a:cs typeface="Arial"/>
              </a:rPr>
              <a:t>Nutritional Intervention:</a:t>
            </a:r>
            <a:endParaRPr lang="en-GB" sz="1600">
              <a:latin typeface="Arial"/>
              <a:cs typeface="Arial"/>
            </a:endParaRPr>
          </a:p>
          <a:p>
            <a:pPr>
              <a:buNone/>
            </a:pPr>
            <a:r>
              <a:rPr lang="en-GB" sz="1600" dirty="0">
                <a:highlight>
                  <a:srgbClr val="FFFFFF"/>
                </a:highlight>
                <a:latin typeface="Arial"/>
                <a:cs typeface="Arial"/>
              </a:rPr>
              <a:t>  · Physiological Impact: A diet rich in antioxidants (e.g., from fruits and vegetables) can help combat the systemic inflammation and oxidative stress that are hallmarks of COPD (</a:t>
            </a:r>
            <a:r>
              <a:rPr lang="en-GB" sz="1600" dirty="0" err="1">
                <a:highlight>
                  <a:srgbClr val="FFFFFF"/>
                </a:highlight>
                <a:latin typeface="Arial"/>
                <a:cs typeface="Arial"/>
              </a:rPr>
              <a:t>Scoditti</a:t>
            </a:r>
            <a:r>
              <a:rPr lang="en-GB" sz="1600" dirty="0">
                <a:highlight>
                  <a:srgbClr val="FFFFFF"/>
                </a:highlight>
                <a:latin typeface="Arial"/>
                <a:cs typeface="Arial"/>
              </a:rPr>
              <a:t> et al., 2019).</a:t>
            </a:r>
            <a:endParaRPr lang="en-GB" sz="1600">
              <a:latin typeface="Arial"/>
              <a:cs typeface="Arial"/>
            </a:endParaRPr>
          </a:p>
          <a:p>
            <a:pPr>
              <a:buNone/>
            </a:pPr>
            <a:r>
              <a:rPr lang="en-GB" sz="1600">
                <a:highlight>
                  <a:srgbClr val="FFFFFF"/>
                </a:highlight>
                <a:latin typeface="Arial"/>
                <a:cs typeface="Arial"/>
              </a:rPr>
              <a:t>  · Outcome: This supports the body's natural repair mechanisms and can reduce the frequency and severity of exacerbations.</a:t>
            </a:r>
            <a:endParaRPr lang="en-GB" sz="1600">
              <a:latin typeface="Arial"/>
              <a:cs typeface="Arial"/>
            </a:endParaRPr>
          </a:p>
          <a:p>
            <a:pPr marL="0" indent="0">
              <a:buNone/>
            </a:pPr>
            <a:endParaRPr lang="en-GB" dirty="0">
              <a:latin typeface="Arial"/>
              <a:cs typeface="Arial"/>
            </a:endParaRPr>
          </a:p>
        </p:txBody>
      </p:sp>
      <p:pic>
        <p:nvPicPr>
          <p:cNvPr id="5" name="Picture 4" descr="A human body with veins and heart&#10;&#10;AI-generated content may be incorrect.">
            <a:extLst>
              <a:ext uri="{FF2B5EF4-FFF2-40B4-BE49-F238E27FC236}">
                <a16:creationId xmlns:a16="http://schemas.microsoft.com/office/drawing/2014/main" id="{60E13313-3534-A223-6D60-ECADA7641C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48867" y="1400735"/>
            <a:ext cx="3059205" cy="4067735"/>
          </a:xfrm>
          <a:prstGeom prst="rect">
            <a:avLst/>
          </a:prstGeom>
        </p:spPr>
      </p:pic>
    </p:spTree>
    <p:extLst>
      <p:ext uri="{BB962C8B-B14F-4D97-AF65-F5344CB8AC3E}">
        <p14:creationId xmlns:p14="http://schemas.microsoft.com/office/powerpoint/2010/main" val="3909728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B92607-9B3E-1953-AB2C-3B68D6F247D1}"/>
              </a:ext>
            </a:extLst>
          </p:cNvPr>
          <p:cNvSpPr>
            <a:spLocks noGrp="1"/>
          </p:cNvSpPr>
          <p:nvPr>
            <p:ph sz="half" idx="1"/>
          </p:nvPr>
        </p:nvSpPr>
        <p:spPr>
          <a:xfrm>
            <a:off x="905435" y="940360"/>
            <a:ext cx="10381128" cy="5438309"/>
          </a:xfrm>
        </p:spPr>
        <p:txBody>
          <a:bodyPr vert="horz" lIns="91440" tIns="45720" rIns="91440" bIns="45720" rtlCol="0" anchor="t">
            <a:normAutofit fontScale="92500" lnSpcReduction="10000"/>
          </a:bodyPr>
          <a:lstStyle/>
          <a:p>
            <a:pPr>
              <a:buNone/>
            </a:pPr>
            <a:r>
              <a:rPr lang="en-GB" sz="2000" b="1">
                <a:highlight>
                  <a:srgbClr val="FFFFFF"/>
                </a:highlight>
                <a:latin typeface="Arial"/>
                <a:cs typeface="Arial"/>
              </a:rPr>
              <a:t>Summary of Care Plan &amp; Conclusion</a:t>
            </a:r>
            <a:endParaRPr lang="en-US" sz="2000" b="1">
              <a:latin typeface="Arial"/>
              <a:cs typeface="Arial"/>
            </a:endParaRPr>
          </a:p>
          <a:p>
            <a:pPr>
              <a:buNone/>
            </a:pPr>
            <a:endParaRPr lang="en-US" dirty="0">
              <a:latin typeface="Arial"/>
              <a:cs typeface="Arial"/>
            </a:endParaRPr>
          </a:p>
          <a:p>
            <a:pPr>
              <a:buNone/>
            </a:pPr>
            <a:r>
              <a:rPr lang="en-GB" sz="1400">
                <a:highlight>
                  <a:srgbClr val="FFFFFF"/>
                </a:highlight>
                <a:latin typeface="Arial"/>
                <a:cs typeface="Arial"/>
              </a:rPr>
              <a:t>Mr. Arthur Jones’s care plan for COPD integrates clinical, lifestyle, and ethical considerations.</a:t>
            </a:r>
            <a:endParaRPr lang="en-GB" sz="1400">
              <a:latin typeface="Arial"/>
              <a:cs typeface="Arial"/>
            </a:endParaRPr>
          </a:p>
          <a:p>
            <a:pPr>
              <a:buNone/>
            </a:pPr>
            <a:endParaRPr lang="en-GB" sz="1400" dirty="0">
              <a:highlight>
                <a:srgbClr val="FFFFFF"/>
              </a:highlight>
              <a:latin typeface="Arial"/>
              <a:cs typeface="Arial"/>
            </a:endParaRPr>
          </a:p>
          <a:p>
            <a:pPr>
              <a:buNone/>
            </a:pPr>
            <a:r>
              <a:rPr lang="en-GB" sz="1400">
                <a:highlight>
                  <a:srgbClr val="FFFFFF"/>
                </a:highlight>
                <a:latin typeface="Arial"/>
                <a:cs typeface="Arial"/>
              </a:rPr>
              <a:t>Intervention Rationale &amp; Evidence</a:t>
            </a:r>
            <a:endParaRPr lang="en-GB" sz="1400">
              <a:latin typeface="Arial"/>
              <a:cs typeface="Arial"/>
            </a:endParaRPr>
          </a:p>
          <a:p>
            <a:pPr>
              <a:buNone/>
            </a:pPr>
            <a:endParaRPr lang="en-GB" sz="1400" dirty="0">
              <a:highlight>
                <a:srgbClr val="FFFFFF"/>
              </a:highlight>
              <a:latin typeface="Arial"/>
              <a:cs typeface="Arial"/>
            </a:endParaRPr>
          </a:p>
          <a:p>
            <a:pPr>
              <a:buNone/>
            </a:pPr>
            <a:r>
              <a:rPr lang="en-GB" sz="1400" dirty="0">
                <a:highlight>
                  <a:srgbClr val="FFFFFF"/>
                </a:highlight>
                <a:latin typeface="Arial"/>
                <a:cs typeface="Arial"/>
              </a:rPr>
              <a:t>Inhaler Technique Review Ensures optimal drug delivery to the airways. (NICE, 2019)</a:t>
            </a:r>
            <a:endParaRPr lang="en-GB" sz="1400">
              <a:latin typeface="Arial"/>
              <a:cs typeface="Arial"/>
            </a:endParaRPr>
          </a:p>
          <a:p>
            <a:pPr>
              <a:buNone/>
            </a:pPr>
            <a:endParaRPr lang="en-GB" sz="1400" dirty="0">
              <a:highlight>
                <a:srgbClr val="FFFFFF"/>
              </a:highlight>
              <a:latin typeface="Arial"/>
              <a:cs typeface="Arial"/>
            </a:endParaRPr>
          </a:p>
          <a:p>
            <a:pPr>
              <a:buNone/>
            </a:pPr>
            <a:r>
              <a:rPr lang="en-GB" sz="1400">
                <a:highlight>
                  <a:srgbClr val="FFFFFF"/>
                </a:highlight>
                <a:latin typeface="Arial"/>
                <a:cs typeface="Arial"/>
              </a:rPr>
              <a:t>Pulmonary Rehabilitation Evidence-based exercise and education to improve exercise tolerance and quality of life. (Spruit et al., 2013)</a:t>
            </a:r>
            <a:endParaRPr lang="en-GB" sz="1400">
              <a:latin typeface="Arial"/>
              <a:cs typeface="Arial"/>
            </a:endParaRPr>
          </a:p>
          <a:p>
            <a:pPr>
              <a:buNone/>
            </a:pPr>
            <a:endParaRPr lang="en-GB" sz="1400" dirty="0">
              <a:highlight>
                <a:srgbClr val="FFFFFF"/>
              </a:highlight>
              <a:latin typeface="Arial"/>
              <a:cs typeface="Arial"/>
            </a:endParaRPr>
          </a:p>
          <a:p>
            <a:pPr>
              <a:buNone/>
            </a:pPr>
            <a:r>
              <a:rPr lang="en-GB" sz="1400" dirty="0">
                <a:highlight>
                  <a:srgbClr val="FFFFFF"/>
                </a:highlight>
                <a:latin typeface="Arial"/>
                <a:cs typeface="Arial"/>
              </a:rPr>
              <a:t>Self-Management Plan Empowers Mr. Jones to identify and act upon exacerbations early, reducing hospital admissions. (NICE, 2019)</a:t>
            </a:r>
            <a:endParaRPr lang="en-GB" sz="1400">
              <a:latin typeface="Arial"/>
              <a:cs typeface="Arial"/>
            </a:endParaRPr>
          </a:p>
          <a:p>
            <a:pPr>
              <a:buNone/>
            </a:pPr>
            <a:endParaRPr lang="en-GB" sz="1400" dirty="0">
              <a:highlight>
                <a:srgbClr val="FFFFFF"/>
              </a:highlight>
              <a:latin typeface="Arial"/>
              <a:cs typeface="Arial"/>
            </a:endParaRPr>
          </a:p>
          <a:p>
            <a:pPr>
              <a:buNone/>
            </a:pPr>
            <a:r>
              <a:rPr lang="en-GB" sz="1400">
                <a:highlight>
                  <a:srgbClr val="FFFFFF"/>
                </a:highlight>
                <a:latin typeface="Arial"/>
                <a:cs typeface="Arial"/>
              </a:rPr>
              <a:t>MDT Collaboration Holistic care addressing physical, nutritional, and psychological needs. (British Thoracic Society, 2020)</a:t>
            </a:r>
            <a:endParaRPr lang="en-GB" sz="1400">
              <a:latin typeface="Arial"/>
              <a:cs typeface="Arial"/>
            </a:endParaRPr>
          </a:p>
          <a:p>
            <a:pPr>
              <a:buNone/>
            </a:pPr>
            <a:endParaRPr lang="en-GB" sz="1400" dirty="0">
              <a:highlight>
                <a:srgbClr val="FFFFFF"/>
              </a:highlight>
              <a:latin typeface="Arial"/>
              <a:cs typeface="Arial"/>
            </a:endParaRPr>
          </a:p>
          <a:p>
            <a:pPr>
              <a:buNone/>
            </a:pPr>
            <a:r>
              <a:rPr lang="en-GB" sz="1400">
                <a:highlight>
                  <a:srgbClr val="FFFFFF"/>
                </a:highlight>
                <a:latin typeface="Arial"/>
                <a:cs typeface="Arial"/>
              </a:rPr>
              <a:t>Advance Care Planning Upholds patient autonomy and ensures dignity in future care decisions. (GMC, 2010)</a:t>
            </a:r>
            <a:endParaRPr lang="en-GB" sz="1400">
              <a:latin typeface="Arial"/>
              <a:cs typeface="Arial"/>
            </a:endParaRPr>
          </a:p>
          <a:p>
            <a:pPr>
              <a:buNone/>
            </a:pPr>
            <a:endParaRPr lang="en-GB" sz="1400" dirty="0">
              <a:highlight>
                <a:srgbClr val="FFFFFF"/>
              </a:highlight>
              <a:latin typeface="Arial"/>
              <a:cs typeface="Arial"/>
            </a:endParaRPr>
          </a:p>
          <a:p>
            <a:pPr>
              <a:buNone/>
            </a:pPr>
            <a:r>
              <a:rPr lang="en-GB" sz="1400">
                <a:highlight>
                  <a:srgbClr val="FFFFFF"/>
                </a:highlight>
                <a:latin typeface="Arial"/>
                <a:cs typeface="Arial"/>
              </a:rPr>
              <a:t>By focusing on a person-centred approach, this plan aims to not only manage Mr. Jones’s pathophysiology but to significantly improve his overall health and wellbeing.</a:t>
            </a:r>
            <a:endParaRPr lang="en-GB" sz="1400">
              <a:latin typeface="Arial"/>
              <a:cs typeface="Arial"/>
            </a:endParaRPr>
          </a:p>
          <a:p>
            <a:pPr marL="0" indent="0">
              <a:buNone/>
            </a:pPr>
            <a:endParaRPr lang="en-GB" sz="1400" dirty="0">
              <a:latin typeface="Arial"/>
              <a:cs typeface="Arial"/>
            </a:endParaRPr>
          </a:p>
        </p:txBody>
      </p:sp>
    </p:spTree>
    <p:extLst>
      <p:ext uri="{BB962C8B-B14F-4D97-AF65-F5344CB8AC3E}">
        <p14:creationId xmlns:p14="http://schemas.microsoft.com/office/powerpoint/2010/main" val="3898989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B12522-D0A2-2276-9E81-23C5AFFF3B89}"/>
              </a:ext>
            </a:extLst>
          </p:cNvPr>
          <p:cNvSpPr>
            <a:spLocks noGrp="1"/>
          </p:cNvSpPr>
          <p:nvPr>
            <p:ph sz="half" idx="1"/>
          </p:nvPr>
        </p:nvSpPr>
        <p:spPr>
          <a:xfrm>
            <a:off x="883024" y="649008"/>
            <a:ext cx="10437158" cy="5572779"/>
          </a:xfrm>
        </p:spPr>
        <p:txBody>
          <a:bodyPr vert="horz" lIns="91440" tIns="45720" rIns="91440" bIns="45720" rtlCol="0" anchor="t">
            <a:normAutofit/>
          </a:bodyPr>
          <a:lstStyle/>
          <a:p>
            <a:pPr>
              <a:buNone/>
            </a:pPr>
            <a:r>
              <a:rPr lang="en-GB" sz="2000" b="1">
                <a:highlight>
                  <a:srgbClr val="FFFFFF"/>
                </a:highlight>
                <a:latin typeface="Arial"/>
                <a:cs typeface="Arial"/>
              </a:rPr>
              <a:t>References</a:t>
            </a:r>
            <a:br>
              <a:rPr lang="en-US" sz="2000" b="1" dirty="0">
                <a:latin typeface="Arial"/>
                <a:cs typeface="Arial"/>
              </a:rPr>
            </a:br>
            <a:endParaRPr lang="en-US" sz="2000" b="1">
              <a:latin typeface="Arial"/>
              <a:cs typeface="Arial"/>
            </a:endParaRPr>
          </a:p>
          <a:p>
            <a:pPr>
              <a:buNone/>
            </a:pPr>
            <a:r>
              <a:rPr lang="en-GB" sz="1400">
                <a:highlight>
                  <a:srgbClr val="FFFFFF"/>
                </a:highlight>
                <a:latin typeface="Arial"/>
                <a:cs typeface="Arial"/>
              </a:rPr>
              <a:t>· Barnes, P.J. (2016). 'Inflammatory mechanisms in patients with chronic obstructive pulmonary disease', Journal of Allergy and Clinical Immunology, 138(1), pp. 16-27.</a:t>
            </a:r>
            <a:endParaRPr lang="en-GB" sz="1400">
              <a:latin typeface="Arial"/>
              <a:cs typeface="Arial"/>
            </a:endParaRPr>
          </a:p>
          <a:p>
            <a:pPr>
              <a:buNone/>
            </a:pPr>
            <a:r>
              <a:rPr lang="en-GB" sz="1400">
                <a:highlight>
                  <a:srgbClr val="FFFFFF"/>
                </a:highlight>
                <a:latin typeface="Arial"/>
                <a:cs typeface="Arial"/>
              </a:rPr>
              <a:t>· British Lung Foundation (2021). The Battle for Breath – the impact of lung disease in the UK. London: BLF.</a:t>
            </a:r>
            <a:endParaRPr lang="en-GB" sz="1400">
              <a:latin typeface="Arial"/>
              <a:cs typeface="Arial"/>
            </a:endParaRPr>
          </a:p>
          <a:p>
            <a:pPr>
              <a:buNone/>
            </a:pPr>
            <a:r>
              <a:rPr lang="en-GB" sz="1400">
                <a:highlight>
                  <a:srgbClr val="FFFFFF"/>
                </a:highlight>
                <a:latin typeface="Arial"/>
                <a:cs typeface="Arial"/>
              </a:rPr>
              <a:t>· British Thoracic Society (2020). British Thoracic Society Guideline for Pulmonary Rehabilitation in Adults. London: BTS.</a:t>
            </a:r>
            <a:endParaRPr lang="en-GB" sz="1400">
              <a:latin typeface="Arial"/>
              <a:cs typeface="Arial"/>
            </a:endParaRPr>
          </a:p>
          <a:p>
            <a:pPr>
              <a:buNone/>
            </a:pPr>
            <a:r>
              <a:rPr lang="en-GB" sz="1400">
                <a:highlight>
                  <a:srgbClr val="FFFFFF"/>
                </a:highlight>
                <a:latin typeface="Arial"/>
                <a:cs typeface="Arial"/>
              </a:rPr>
              <a:t>· General Medical Council (2010). Treatment and care towards the end of life: good practice in decision making. London: GMC.</a:t>
            </a:r>
            <a:endParaRPr lang="en-GB" sz="1400">
              <a:latin typeface="Arial"/>
              <a:cs typeface="Arial"/>
            </a:endParaRPr>
          </a:p>
          <a:p>
            <a:pPr>
              <a:buNone/>
            </a:pPr>
            <a:r>
              <a:rPr lang="en-GB" sz="1400">
                <a:highlight>
                  <a:srgbClr val="FFFFFF"/>
                </a:highlight>
                <a:latin typeface="Arial"/>
                <a:cs typeface="Arial"/>
              </a:rPr>
              <a:t>· Health and Safety Executive (HSE) (2020). Work-related COPD in Great Britain. London: HSE.</a:t>
            </a:r>
            <a:endParaRPr lang="en-GB" sz="1400">
              <a:latin typeface="Arial"/>
              <a:cs typeface="Arial"/>
            </a:endParaRPr>
          </a:p>
          <a:p>
            <a:pPr>
              <a:buNone/>
            </a:pPr>
            <a:r>
              <a:rPr lang="en-GB" sz="1400" dirty="0">
                <a:highlight>
                  <a:srgbClr val="FFFFFF"/>
                </a:highlight>
                <a:latin typeface="Arial"/>
                <a:cs typeface="Arial"/>
              </a:rPr>
              <a:t>· </a:t>
            </a:r>
            <a:r>
              <a:rPr lang="en-GB" sz="1400" dirty="0" err="1">
                <a:highlight>
                  <a:srgbClr val="FFFFFF"/>
                </a:highlight>
                <a:latin typeface="Arial"/>
                <a:cs typeface="Arial"/>
              </a:rPr>
              <a:t>Marieb</a:t>
            </a:r>
            <a:r>
              <a:rPr lang="en-GB" sz="1400" dirty="0">
                <a:highlight>
                  <a:srgbClr val="FFFFFF"/>
                </a:highlight>
                <a:latin typeface="Arial"/>
                <a:cs typeface="Arial"/>
              </a:rPr>
              <a:t>, E.N. and Hoehn, K. (2019). Human Anatomy &amp; Physiology. 11th </a:t>
            </a:r>
            <a:r>
              <a:rPr lang="en-GB" sz="1400" dirty="0" err="1">
                <a:highlight>
                  <a:srgbClr val="FFFFFF"/>
                </a:highlight>
                <a:latin typeface="Arial"/>
                <a:cs typeface="Arial"/>
              </a:rPr>
              <a:t>edn</a:t>
            </a:r>
            <a:r>
              <a:rPr lang="en-GB" sz="1400" dirty="0">
                <a:highlight>
                  <a:srgbClr val="FFFFFF"/>
                </a:highlight>
                <a:latin typeface="Arial"/>
                <a:cs typeface="Arial"/>
              </a:rPr>
              <a:t>. Harlow: Pearson Education.</a:t>
            </a:r>
            <a:endParaRPr lang="en-GB" sz="1400">
              <a:latin typeface="Arial"/>
              <a:cs typeface="Arial"/>
            </a:endParaRPr>
          </a:p>
          <a:p>
            <a:pPr>
              <a:buNone/>
            </a:pPr>
            <a:r>
              <a:rPr lang="en-GB" sz="1400">
                <a:highlight>
                  <a:srgbClr val="FFFFFF"/>
                </a:highlight>
                <a:latin typeface="Arial"/>
                <a:cs typeface="Arial"/>
              </a:rPr>
              <a:t>· National Institute for Health and Care Excellence (NICE) (2019). Chronic obstructive pulmonary disease in over 16s: diagnosis and management (NG115). London: NICE.</a:t>
            </a:r>
            <a:endParaRPr lang="en-GB" sz="1400">
              <a:latin typeface="Arial"/>
              <a:cs typeface="Arial"/>
            </a:endParaRPr>
          </a:p>
          <a:p>
            <a:pPr>
              <a:buNone/>
            </a:pPr>
            <a:r>
              <a:rPr lang="en-GB" sz="1400">
                <a:highlight>
                  <a:srgbClr val="FFFFFF"/>
                </a:highlight>
                <a:latin typeface="Arial"/>
                <a:cs typeface="Arial"/>
              </a:rPr>
              <a:t>· NHS England (2014). Five Year Forward View. London: NHS England.</a:t>
            </a:r>
            <a:endParaRPr lang="en-GB" sz="1400">
              <a:latin typeface="Arial"/>
              <a:cs typeface="Arial"/>
            </a:endParaRPr>
          </a:p>
          <a:p>
            <a:pPr>
              <a:buNone/>
            </a:pPr>
            <a:r>
              <a:rPr lang="en-GB" sz="1400" dirty="0">
                <a:highlight>
                  <a:srgbClr val="FFFFFF"/>
                </a:highlight>
                <a:latin typeface="Arial"/>
                <a:cs typeface="Arial"/>
              </a:rPr>
              <a:t>· </a:t>
            </a:r>
            <a:r>
              <a:rPr lang="en-GB" sz="1400" dirty="0" err="1">
                <a:highlight>
                  <a:srgbClr val="FFFFFF"/>
                </a:highlight>
                <a:latin typeface="Arial"/>
                <a:cs typeface="Arial"/>
              </a:rPr>
              <a:t>Scoditti</a:t>
            </a:r>
            <a:r>
              <a:rPr lang="en-GB" sz="1400" dirty="0">
                <a:highlight>
                  <a:srgbClr val="FFFFFF"/>
                </a:highlight>
                <a:latin typeface="Arial"/>
                <a:cs typeface="Arial"/>
              </a:rPr>
              <a:t>, E., Massaro, M., Garbarino, S. and </a:t>
            </a:r>
            <a:r>
              <a:rPr lang="en-GB" sz="1400" dirty="0" err="1">
                <a:highlight>
                  <a:srgbClr val="FFFFFF"/>
                </a:highlight>
                <a:latin typeface="Arial"/>
                <a:cs typeface="Arial"/>
              </a:rPr>
              <a:t>Toraldo</a:t>
            </a:r>
            <a:r>
              <a:rPr lang="en-GB" sz="1400" dirty="0">
                <a:highlight>
                  <a:srgbClr val="FFFFFF"/>
                </a:highlight>
                <a:latin typeface="Arial"/>
                <a:cs typeface="Arial"/>
              </a:rPr>
              <a:t>, D.M. (2019). 'Role of diet in chronic obstructive pulmonary disease prevention and treatment', Nutrients, 11(6), p. 1357.</a:t>
            </a:r>
            <a:endParaRPr lang="en-GB" sz="1400">
              <a:latin typeface="Arial"/>
              <a:cs typeface="Arial"/>
            </a:endParaRPr>
          </a:p>
          <a:p>
            <a:pPr>
              <a:buNone/>
            </a:pPr>
            <a:r>
              <a:rPr lang="en-GB" sz="1400">
                <a:highlight>
                  <a:srgbClr val="FFFFFF"/>
                </a:highlight>
                <a:latin typeface="Arial"/>
                <a:cs typeface="Arial"/>
              </a:rPr>
              <a:t>· Spruit, M.A., Singh, S.J., Garvey, C., et al. (2013). 'An official American Thoracic Society/European Respiratory Society statement: key concepts and advances in pulmonary rehabilitation', American Journal of Respiratory and Critical Care Medicine, 188(8), pp. e13-e64.</a:t>
            </a:r>
            <a:endParaRPr lang="en-GB" sz="1400">
              <a:latin typeface="Arial"/>
              <a:cs typeface="Arial"/>
            </a:endParaRPr>
          </a:p>
          <a:p>
            <a:pPr>
              <a:buNone/>
            </a:pPr>
            <a:r>
              <a:rPr lang="en-GB" sz="1400" dirty="0">
                <a:highlight>
                  <a:srgbClr val="FFFFFF"/>
                </a:highlight>
                <a:latin typeface="Arial"/>
                <a:cs typeface="Arial"/>
              </a:rPr>
              <a:t>· Tortora, G.J. and Derrickson, B. (2017). Principles of Anatomy and Physiology. 15th </a:t>
            </a:r>
            <a:r>
              <a:rPr lang="en-GB" sz="1400" dirty="0" err="1">
                <a:highlight>
                  <a:srgbClr val="FFFFFF"/>
                </a:highlight>
                <a:latin typeface="Arial"/>
                <a:cs typeface="Arial"/>
              </a:rPr>
              <a:t>edn</a:t>
            </a:r>
            <a:r>
              <a:rPr lang="en-GB" sz="1400" dirty="0">
                <a:highlight>
                  <a:srgbClr val="FFFFFF"/>
                </a:highlight>
                <a:latin typeface="Arial"/>
                <a:cs typeface="Arial"/>
              </a:rPr>
              <a:t>. Hoboken, NJ: John Wiley &amp; Sons.</a:t>
            </a:r>
            <a:endParaRPr lang="en-GB" sz="1400">
              <a:latin typeface="Arial"/>
              <a:cs typeface="Arial"/>
            </a:endParaRPr>
          </a:p>
        </p:txBody>
      </p:sp>
    </p:spTree>
    <p:extLst>
      <p:ext uri="{BB962C8B-B14F-4D97-AF65-F5344CB8AC3E}">
        <p14:creationId xmlns:p14="http://schemas.microsoft.com/office/powerpoint/2010/main" val="3580545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331</cp:revision>
  <dcterms:created xsi:type="dcterms:W3CDTF">2026-03-29T20:34:22Z</dcterms:created>
  <dcterms:modified xsi:type="dcterms:W3CDTF">2026-03-29T23:08:35Z</dcterms:modified>
</cp:coreProperties>
</file>