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media/image10.jpg" ContentType="image/pn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7" d="100"/>
          <a:sy n="77" d="100"/>
        </p:scale>
        <p:origin x="77"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741CD6-FA27-4D11-A81C-1179AA1CB0C6}"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F763AFFF-A4A4-4C86-90E3-C5773D42962B}">
      <dgm:prSet phldrT="[Text]"/>
      <dgm:spPr/>
      <dgm:t>
        <a:bodyPr/>
        <a:lstStyle/>
        <a:p>
          <a:r>
            <a:rPr lang="en-GB" b="1">
              <a:solidFill>
                <a:schemeClr val="tx1"/>
              </a:solidFill>
              <a:latin typeface="Times New Roman" panose="02020603050405020304" pitchFamily="18" charset="0"/>
              <a:cs typeface="Times New Roman" panose="02020603050405020304" pitchFamily="18" charset="0"/>
            </a:rPr>
            <a:t>Introduction</a:t>
          </a:r>
          <a:endParaRPr lang="en-GB">
            <a:solidFill>
              <a:schemeClr val="tx1"/>
            </a:solidFill>
            <a:latin typeface="Times New Roman" panose="02020603050405020304" pitchFamily="18" charset="0"/>
            <a:cs typeface="Times New Roman" panose="02020603050405020304" pitchFamily="18" charset="0"/>
          </a:endParaRPr>
        </a:p>
      </dgm:t>
    </dgm:pt>
    <dgm:pt modelId="{BBDE7510-5485-4916-9778-42194C69172B}" type="parTrans" cxnId="{96E22EB0-F5AE-4408-9338-FFEE21777DFB}">
      <dgm:prSet/>
      <dgm:spPr/>
      <dgm:t>
        <a:bodyPr/>
        <a:lstStyle/>
        <a:p>
          <a:endParaRPr lang="en-GB"/>
        </a:p>
      </dgm:t>
    </dgm:pt>
    <dgm:pt modelId="{7AA9261D-AE1E-4A18-BECE-0966DC1D2A91}" type="sibTrans" cxnId="{96E22EB0-F5AE-4408-9338-FFEE21777DFB}">
      <dgm:prSet/>
      <dgm:spPr/>
      <dgm:t>
        <a:bodyPr/>
        <a:lstStyle/>
        <a:p>
          <a:endParaRPr lang="en-GB"/>
        </a:p>
      </dgm:t>
    </dgm:pt>
    <dgm:pt modelId="{94B981B8-F3BC-4FD1-AD8A-C79B989A0116}">
      <dgm:prSet/>
      <dgm:spPr/>
      <dgm:t>
        <a:bodyPr/>
        <a:lstStyle/>
        <a:p>
          <a:r>
            <a:rPr lang="en-GB" b="1">
              <a:solidFill>
                <a:schemeClr val="tx1"/>
              </a:solidFill>
              <a:latin typeface="Times New Roman" panose="02020603050405020304" pitchFamily="18" charset="0"/>
              <a:cs typeface="Times New Roman" panose="02020603050405020304" pitchFamily="18" charset="0"/>
            </a:rPr>
            <a:t>Employee Engagement</a:t>
          </a:r>
          <a:endParaRPr lang="en-IN">
            <a:solidFill>
              <a:schemeClr val="tx1"/>
            </a:solidFill>
            <a:latin typeface="Times New Roman" panose="02020603050405020304" pitchFamily="18" charset="0"/>
            <a:cs typeface="Times New Roman" panose="02020603050405020304" pitchFamily="18" charset="0"/>
          </a:endParaRPr>
        </a:p>
      </dgm:t>
    </dgm:pt>
    <dgm:pt modelId="{9DBE9F7E-146F-411A-B256-30ED2EEB152C}" type="parTrans" cxnId="{B067B974-A0A8-42D9-A2BE-9C446B85042A}">
      <dgm:prSet/>
      <dgm:spPr/>
      <dgm:t>
        <a:bodyPr/>
        <a:lstStyle/>
        <a:p>
          <a:endParaRPr lang="en-GB"/>
        </a:p>
      </dgm:t>
    </dgm:pt>
    <dgm:pt modelId="{A5D7F4A3-3FF7-4C39-93F6-553EED68FB12}" type="sibTrans" cxnId="{B067B974-A0A8-42D9-A2BE-9C446B85042A}">
      <dgm:prSet/>
      <dgm:spPr/>
      <dgm:t>
        <a:bodyPr/>
        <a:lstStyle/>
        <a:p>
          <a:endParaRPr lang="en-GB"/>
        </a:p>
      </dgm:t>
    </dgm:pt>
    <dgm:pt modelId="{0752508A-FAFC-4F58-8FAF-1AA936B3845B}">
      <dgm:prSet/>
      <dgm:spPr/>
      <dgm:t>
        <a:bodyPr/>
        <a:lstStyle/>
        <a:p>
          <a:r>
            <a:rPr lang="en-GB" b="1">
              <a:solidFill>
                <a:schemeClr val="tx1"/>
              </a:solidFill>
              <a:latin typeface="Times New Roman" panose="02020603050405020304" pitchFamily="18" charset="0"/>
              <a:cs typeface="Times New Roman" panose="02020603050405020304" pitchFamily="18" charset="0"/>
            </a:rPr>
            <a:t>Importance of Employee Engagement</a:t>
          </a:r>
          <a:endParaRPr lang="en-IN">
            <a:solidFill>
              <a:schemeClr val="tx1"/>
            </a:solidFill>
            <a:latin typeface="Times New Roman" panose="02020603050405020304" pitchFamily="18" charset="0"/>
            <a:cs typeface="Times New Roman" panose="02020603050405020304" pitchFamily="18" charset="0"/>
          </a:endParaRPr>
        </a:p>
      </dgm:t>
    </dgm:pt>
    <dgm:pt modelId="{14936562-6225-4D20-AEE0-EAC8E9790D58}" type="parTrans" cxnId="{E40FF3DB-23D9-46FA-B1C7-B8DF71ACC1C4}">
      <dgm:prSet/>
      <dgm:spPr/>
      <dgm:t>
        <a:bodyPr/>
        <a:lstStyle/>
        <a:p>
          <a:endParaRPr lang="en-GB"/>
        </a:p>
      </dgm:t>
    </dgm:pt>
    <dgm:pt modelId="{FD6454D2-53CB-473D-9209-4B746C19E0B0}" type="sibTrans" cxnId="{E40FF3DB-23D9-46FA-B1C7-B8DF71ACC1C4}">
      <dgm:prSet/>
      <dgm:spPr/>
      <dgm:t>
        <a:bodyPr/>
        <a:lstStyle/>
        <a:p>
          <a:endParaRPr lang="en-GB"/>
        </a:p>
      </dgm:t>
    </dgm:pt>
    <dgm:pt modelId="{41784324-65AD-4218-BF16-BAD8764D537A}">
      <dgm:prSet/>
      <dgm:spPr/>
      <dgm:t>
        <a:bodyPr/>
        <a:lstStyle/>
        <a:p>
          <a:r>
            <a:rPr lang="en-GB" b="1">
              <a:solidFill>
                <a:schemeClr val="tx1"/>
              </a:solidFill>
              <a:latin typeface="Times New Roman" panose="02020603050405020304" pitchFamily="18" charset="0"/>
              <a:cs typeface="Times New Roman" panose="02020603050405020304" pitchFamily="18" charset="0"/>
            </a:rPr>
            <a:t>Importance of Employee engagement (continued)</a:t>
          </a:r>
          <a:endParaRPr lang="en-IN">
            <a:solidFill>
              <a:schemeClr val="tx1"/>
            </a:solidFill>
            <a:latin typeface="Times New Roman" panose="02020603050405020304" pitchFamily="18" charset="0"/>
            <a:cs typeface="Times New Roman" panose="02020603050405020304" pitchFamily="18" charset="0"/>
          </a:endParaRPr>
        </a:p>
      </dgm:t>
    </dgm:pt>
    <dgm:pt modelId="{DE17F138-6F0B-4B99-843F-866DF314B7BF}" type="parTrans" cxnId="{942A4FDF-E717-46FD-B176-3D6DE1822663}">
      <dgm:prSet/>
      <dgm:spPr/>
      <dgm:t>
        <a:bodyPr/>
        <a:lstStyle/>
        <a:p>
          <a:endParaRPr lang="en-GB"/>
        </a:p>
      </dgm:t>
    </dgm:pt>
    <dgm:pt modelId="{D0A2D758-BE90-4684-998E-7F1A787C8FAC}" type="sibTrans" cxnId="{942A4FDF-E717-46FD-B176-3D6DE1822663}">
      <dgm:prSet/>
      <dgm:spPr/>
      <dgm:t>
        <a:bodyPr/>
        <a:lstStyle/>
        <a:p>
          <a:endParaRPr lang="en-GB"/>
        </a:p>
      </dgm:t>
    </dgm:pt>
    <dgm:pt modelId="{633E5A01-A3E9-4A96-9F2F-D84E5EBEFF00}">
      <dgm:prSet/>
      <dgm:spPr/>
      <dgm:t>
        <a:bodyPr/>
        <a:lstStyle/>
        <a:p>
          <a:r>
            <a:rPr lang="en-GB" b="1">
              <a:solidFill>
                <a:schemeClr val="tx1"/>
              </a:solidFill>
              <a:latin typeface="Times New Roman" panose="02020603050405020304" pitchFamily="18" charset="0"/>
              <a:cs typeface="Times New Roman" panose="02020603050405020304" pitchFamily="18" charset="0"/>
            </a:rPr>
            <a:t>Theoretical model of Employee Engagement</a:t>
          </a:r>
          <a:endParaRPr lang="en-IN">
            <a:solidFill>
              <a:schemeClr val="tx1"/>
            </a:solidFill>
            <a:latin typeface="Times New Roman" panose="02020603050405020304" pitchFamily="18" charset="0"/>
            <a:cs typeface="Times New Roman" panose="02020603050405020304" pitchFamily="18" charset="0"/>
          </a:endParaRPr>
        </a:p>
      </dgm:t>
    </dgm:pt>
    <dgm:pt modelId="{4853D578-525A-4CDD-9139-2A3350007B4A}" type="parTrans" cxnId="{B7AB3C0B-67AA-408F-A19C-DC3217CD410A}">
      <dgm:prSet/>
      <dgm:spPr/>
      <dgm:t>
        <a:bodyPr/>
        <a:lstStyle/>
        <a:p>
          <a:endParaRPr lang="en-GB"/>
        </a:p>
      </dgm:t>
    </dgm:pt>
    <dgm:pt modelId="{253DA0C2-4304-4A95-84D3-DD0360094CF4}" type="sibTrans" cxnId="{B7AB3C0B-67AA-408F-A19C-DC3217CD410A}">
      <dgm:prSet/>
      <dgm:spPr/>
      <dgm:t>
        <a:bodyPr/>
        <a:lstStyle/>
        <a:p>
          <a:endParaRPr lang="en-GB"/>
        </a:p>
      </dgm:t>
    </dgm:pt>
    <dgm:pt modelId="{277010A2-6C00-4034-8877-AD131B5D0AA1}">
      <dgm:prSet/>
      <dgm:spPr/>
      <dgm:t>
        <a:bodyPr/>
        <a:lstStyle/>
        <a:p>
          <a:r>
            <a:rPr lang="en-GB" b="1">
              <a:solidFill>
                <a:schemeClr val="tx1"/>
              </a:solidFill>
              <a:latin typeface="Times New Roman" panose="02020603050405020304" pitchFamily="18" charset="0"/>
              <a:cs typeface="Times New Roman" panose="02020603050405020304" pitchFamily="18" charset="0"/>
            </a:rPr>
            <a:t>Examples of best practices to engage employees</a:t>
          </a:r>
          <a:endParaRPr lang="en-IN">
            <a:solidFill>
              <a:schemeClr val="tx1"/>
            </a:solidFill>
            <a:latin typeface="Times New Roman" panose="02020603050405020304" pitchFamily="18" charset="0"/>
            <a:cs typeface="Times New Roman" panose="02020603050405020304" pitchFamily="18" charset="0"/>
          </a:endParaRPr>
        </a:p>
      </dgm:t>
    </dgm:pt>
    <dgm:pt modelId="{D4B68777-0B94-4FCC-9130-02EB82961F4A}" type="parTrans" cxnId="{4E807328-A567-4A03-9F26-9E952DCB0E20}">
      <dgm:prSet/>
      <dgm:spPr/>
      <dgm:t>
        <a:bodyPr/>
        <a:lstStyle/>
        <a:p>
          <a:endParaRPr lang="en-GB"/>
        </a:p>
      </dgm:t>
    </dgm:pt>
    <dgm:pt modelId="{494FD932-23DC-45B7-85C7-38496764C28E}" type="sibTrans" cxnId="{4E807328-A567-4A03-9F26-9E952DCB0E20}">
      <dgm:prSet/>
      <dgm:spPr/>
      <dgm:t>
        <a:bodyPr/>
        <a:lstStyle/>
        <a:p>
          <a:endParaRPr lang="en-GB"/>
        </a:p>
      </dgm:t>
    </dgm:pt>
    <dgm:pt modelId="{EB7DDDB7-7874-426F-BA50-75D432DFCE96}">
      <dgm:prSet/>
      <dgm:spPr/>
      <dgm:t>
        <a:bodyPr/>
        <a:lstStyle/>
        <a:p>
          <a:r>
            <a:rPr lang="en-GB" b="1" dirty="0">
              <a:solidFill>
                <a:schemeClr val="tx1"/>
              </a:solidFill>
              <a:latin typeface="Times New Roman" panose="02020603050405020304" pitchFamily="18" charset="0"/>
              <a:cs typeface="Times New Roman" panose="02020603050405020304" pitchFamily="18" charset="0"/>
            </a:rPr>
            <a:t>Examples of best practices to engage employees (continued)</a:t>
          </a:r>
          <a:endParaRPr lang="en-IN" dirty="0">
            <a:solidFill>
              <a:schemeClr val="tx1"/>
            </a:solidFill>
            <a:latin typeface="Times New Roman" panose="02020603050405020304" pitchFamily="18" charset="0"/>
            <a:cs typeface="Times New Roman" panose="02020603050405020304" pitchFamily="18" charset="0"/>
          </a:endParaRPr>
        </a:p>
      </dgm:t>
    </dgm:pt>
    <dgm:pt modelId="{6D7985E5-2607-4013-90D6-7390C889A03F}" type="parTrans" cxnId="{49534105-1CB9-405B-9EBA-C23123844CF0}">
      <dgm:prSet/>
      <dgm:spPr/>
      <dgm:t>
        <a:bodyPr/>
        <a:lstStyle/>
        <a:p>
          <a:endParaRPr lang="en-GB"/>
        </a:p>
      </dgm:t>
    </dgm:pt>
    <dgm:pt modelId="{B7DE877A-8835-44AB-AF11-A7A8BFA15BC7}" type="sibTrans" cxnId="{49534105-1CB9-405B-9EBA-C23123844CF0}">
      <dgm:prSet/>
      <dgm:spPr/>
      <dgm:t>
        <a:bodyPr/>
        <a:lstStyle/>
        <a:p>
          <a:endParaRPr lang="en-GB"/>
        </a:p>
      </dgm:t>
    </dgm:pt>
    <dgm:pt modelId="{3A31F7B8-3232-4B49-B36B-626035C426A6}">
      <dgm:prSet/>
      <dgm:spPr/>
      <dgm:t>
        <a:bodyPr/>
        <a:lstStyle/>
        <a:p>
          <a:r>
            <a:rPr lang="en-GB" b="1">
              <a:solidFill>
                <a:schemeClr val="tx1"/>
              </a:solidFill>
              <a:latin typeface="Times New Roman" panose="02020603050405020304" pitchFamily="18" charset="0"/>
              <a:cs typeface="Times New Roman" panose="02020603050405020304" pitchFamily="18" charset="0"/>
            </a:rPr>
            <a:t>Examples of best practices to engage employees (continued)</a:t>
          </a:r>
          <a:endParaRPr lang="en-IN">
            <a:solidFill>
              <a:schemeClr val="tx1"/>
            </a:solidFill>
            <a:latin typeface="Times New Roman" panose="02020603050405020304" pitchFamily="18" charset="0"/>
            <a:cs typeface="Times New Roman" panose="02020603050405020304" pitchFamily="18" charset="0"/>
          </a:endParaRPr>
        </a:p>
      </dgm:t>
    </dgm:pt>
    <dgm:pt modelId="{A724C375-C0CB-4CF0-90AC-78893B0D6480}" type="parTrans" cxnId="{E5BF515A-56B9-471A-94ED-B8CF8D5E6AB0}">
      <dgm:prSet/>
      <dgm:spPr/>
      <dgm:t>
        <a:bodyPr/>
        <a:lstStyle/>
        <a:p>
          <a:endParaRPr lang="en-GB"/>
        </a:p>
      </dgm:t>
    </dgm:pt>
    <dgm:pt modelId="{0FF00FBF-8F82-47F9-810E-8BA0E5CC2D74}" type="sibTrans" cxnId="{E5BF515A-56B9-471A-94ED-B8CF8D5E6AB0}">
      <dgm:prSet/>
      <dgm:spPr/>
      <dgm:t>
        <a:bodyPr/>
        <a:lstStyle/>
        <a:p>
          <a:endParaRPr lang="en-GB"/>
        </a:p>
      </dgm:t>
    </dgm:pt>
    <dgm:pt modelId="{8D1A4366-C87A-4913-B877-BBBB03EA2654}">
      <dgm:prSet/>
      <dgm:spPr/>
      <dgm:t>
        <a:bodyPr/>
        <a:lstStyle/>
        <a:p>
          <a:r>
            <a:rPr lang="en-GB" b="1">
              <a:solidFill>
                <a:schemeClr val="tx1"/>
              </a:solidFill>
              <a:latin typeface="Times New Roman" panose="02020603050405020304" pitchFamily="18" charset="0"/>
              <a:cs typeface="Times New Roman" panose="02020603050405020304" pitchFamily="18" charset="0"/>
            </a:rPr>
            <a:t>Recommendation</a:t>
          </a:r>
          <a:endParaRPr lang="en-IN">
            <a:solidFill>
              <a:schemeClr val="tx1"/>
            </a:solidFill>
            <a:latin typeface="Times New Roman" panose="02020603050405020304" pitchFamily="18" charset="0"/>
            <a:cs typeface="Times New Roman" panose="02020603050405020304" pitchFamily="18" charset="0"/>
          </a:endParaRPr>
        </a:p>
      </dgm:t>
    </dgm:pt>
    <dgm:pt modelId="{11ECD254-559C-487E-B7FC-3A4ABC885248}" type="parTrans" cxnId="{EC868B45-5DBE-4F50-BFC6-9498262D1DEE}">
      <dgm:prSet/>
      <dgm:spPr/>
      <dgm:t>
        <a:bodyPr/>
        <a:lstStyle/>
        <a:p>
          <a:endParaRPr lang="en-GB"/>
        </a:p>
      </dgm:t>
    </dgm:pt>
    <dgm:pt modelId="{864D61C6-C584-4258-B709-550509186764}" type="sibTrans" cxnId="{EC868B45-5DBE-4F50-BFC6-9498262D1DEE}">
      <dgm:prSet/>
      <dgm:spPr/>
      <dgm:t>
        <a:bodyPr/>
        <a:lstStyle/>
        <a:p>
          <a:endParaRPr lang="en-GB"/>
        </a:p>
      </dgm:t>
    </dgm:pt>
    <dgm:pt modelId="{D0D71535-FECB-4DED-9D7F-B30F99C54118}">
      <dgm:prSet/>
      <dgm:spPr/>
      <dgm:t>
        <a:bodyPr/>
        <a:lstStyle/>
        <a:p>
          <a:r>
            <a:rPr lang="en-GB" b="1" dirty="0">
              <a:solidFill>
                <a:schemeClr val="tx1"/>
              </a:solidFill>
              <a:latin typeface="Times New Roman" panose="02020603050405020304" pitchFamily="18" charset="0"/>
              <a:cs typeface="Times New Roman" panose="02020603050405020304" pitchFamily="18" charset="0"/>
            </a:rPr>
            <a:t>Conclusion</a:t>
          </a:r>
          <a:endParaRPr lang="en-IN" dirty="0">
            <a:solidFill>
              <a:schemeClr val="tx1"/>
            </a:solidFill>
            <a:latin typeface="Times New Roman" panose="02020603050405020304" pitchFamily="18" charset="0"/>
            <a:cs typeface="Times New Roman" panose="02020603050405020304" pitchFamily="18" charset="0"/>
          </a:endParaRPr>
        </a:p>
      </dgm:t>
    </dgm:pt>
    <dgm:pt modelId="{B9B25F37-B654-42DA-B275-A5AAC5F1D3E5}" type="parTrans" cxnId="{34287024-483A-4AC3-97A6-A6B9843E42D8}">
      <dgm:prSet/>
      <dgm:spPr/>
      <dgm:t>
        <a:bodyPr/>
        <a:lstStyle/>
        <a:p>
          <a:endParaRPr lang="en-GB"/>
        </a:p>
      </dgm:t>
    </dgm:pt>
    <dgm:pt modelId="{DBD334B1-5D4C-43D2-9D31-9DE6CD837764}" type="sibTrans" cxnId="{34287024-483A-4AC3-97A6-A6B9843E42D8}">
      <dgm:prSet/>
      <dgm:spPr/>
      <dgm:t>
        <a:bodyPr/>
        <a:lstStyle/>
        <a:p>
          <a:endParaRPr lang="en-GB"/>
        </a:p>
      </dgm:t>
    </dgm:pt>
    <dgm:pt modelId="{8AA8FA18-ED6F-4099-A5CF-9E1FEAE82800}" type="pres">
      <dgm:prSet presAssocID="{DC741CD6-FA27-4D11-A81C-1179AA1CB0C6}" presName="diagram" presStyleCnt="0">
        <dgm:presLayoutVars>
          <dgm:dir/>
          <dgm:resizeHandles val="exact"/>
        </dgm:presLayoutVars>
      </dgm:prSet>
      <dgm:spPr/>
    </dgm:pt>
    <dgm:pt modelId="{B40618D4-74CD-4EAC-A151-2C0EA165AD25}" type="pres">
      <dgm:prSet presAssocID="{F763AFFF-A4A4-4C86-90E3-C5773D42962B}" presName="node" presStyleLbl="node1" presStyleIdx="0" presStyleCnt="10">
        <dgm:presLayoutVars>
          <dgm:bulletEnabled val="1"/>
        </dgm:presLayoutVars>
      </dgm:prSet>
      <dgm:spPr/>
    </dgm:pt>
    <dgm:pt modelId="{B361AF7A-04CF-4E53-97AF-A4938A94FA0C}" type="pres">
      <dgm:prSet presAssocID="{7AA9261D-AE1E-4A18-BECE-0966DC1D2A91}" presName="sibTrans" presStyleCnt="0"/>
      <dgm:spPr/>
    </dgm:pt>
    <dgm:pt modelId="{1F660C24-EDCF-4672-9FD3-36A673A6D4F4}" type="pres">
      <dgm:prSet presAssocID="{94B981B8-F3BC-4FD1-AD8A-C79B989A0116}" presName="node" presStyleLbl="node1" presStyleIdx="1" presStyleCnt="10">
        <dgm:presLayoutVars>
          <dgm:bulletEnabled val="1"/>
        </dgm:presLayoutVars>
      </dgm:prSet>
      <dgm:spPr/>
    </dgm:pt>
    <dgm:pt modelId="{211A03F1-A425-441E-90FD-97F8C7992EB3}" type="pres">
      <dgm:prSet presAssocID="{A5D7F4A3-3FF7-4C39-93F6-553EED68FB12}" presName="sibTrans" presStyleCnt="0"/>
      <dgm:spPr/>
    </dgm:pt>
    <dgm:pt modelId="{84603215-1160-4257-9DDA-7AEC010AA317}" type="pres">
      <dgm:prSet presAssocID="{0752508A-FAFC-4F58-8FAF-1AA936B3845B}" presName="node" presStyleLbl="node1" presStyleIdx="2" presStyleCnt="10">
        <dgm:presLayoutVars>
          <dgm:bulletEnabled val="1"/>
        </dgm:presLayoutVars>
      </dgm:prSet>
      <dgm:spPr/>
    </dgm:pt>
    <dgm:pt modelId="{BA2EF9FC-D700-4DDC-B41C-3209BEF6660B}" type="pres">
      <dgm:prSet presAssocID="{FD6454D2-53CB-473D-9209-4B746C19E0B0}" presName="sibTrans" presStyleCnt="0"/>
      <dgm:spPr/>
    </dgm:pt>
    <dgm:pt modelId="{ACB0F648-EEE3-4742-81B6-B29C867638CE}" type="pres">
      <dgm:prSet presAssocID="{41784324-65AD-4218-BF16-BAD8764D537A}" presName="node" presStyleLbl="node1" presStyleIdx="3" presStyleCnt="10">
        <dgm:presLayoutVars>
          <dgm:bulletEnabled val="1"/>
        </dgm:presLayoutVars>
      </dgm:prSet>
      <dgm:spPr/>
    </dgm:pt>
    <dgm:pt modelId="{E5CB8F31-784B-4C4F-AE44-F92964244D10}" type="pres">
      <dgm:prSet presAssocID="{D0A2D758-BE90-4684-998E-7F1A787C8FAC}" presName="sibTrans" presStyleCnt="0"/>
      <dgm:spPr/>
    </dgm:pt>
    <dgm:pt modelId="{70D7D7AD-28D3-4FBF-890B-C10CCFCBB1C3}" type="pres">
      <dgm:prSet presAssocID="{633E5A01-A3E9-4A96-9F2F-D84E5EBEFF00}" presName="node" presStyleLbl="node1" presStyleIdx="4" presStyleCnt="10">
        <dgm:presLayoutVars>
          <dgm:bulletEnabled val="1"/>
        </dgm:presLayoutVars>
      </dgm:prSet>
      <dgm:spPr/>
    </dgm:pt>
    <dgm:pt modelId="{5AD0D3DE-D920-47FE-A187-01C6C0AF2C14}" type="pres">
      <dgm:prSet presAssocID="{253DA0C2-4304-4A95-84D3-DD0360094CF4}" presName="sibTrans" presStyleCnt="0"/>
      <dgm:spPr/>
    </dgm:pt>
    <dgm:pt modelId="{D050CFCB-A96D-44F0-A1E2-6959E1F38F98}" type="pres">
      <dgm:prSet presAssocID="{277010A2-6C00-4034-8877-AD131B5D0AA1}" presName="node" presStyleLbl="node1" presStyleIdx="5" presStyleCnt="10">
        <dgm:presLayoutVars>
          <dgm:bulletEnabled val="1"/>
        </dgm:presLayoutVars>
      </dgm:prSet>
      <dgm:spPr/>
    </dgm:pt>
    <dgm:pt modelId="{39D17C97-C444-4115-B4C4-B63D004E4255}" type="pres">
      <dgm:prSet presAssocID="{494FD932-23DC-45B7-85C7-38496764C28E}" presName="sibTrans" presStyleCnt="0"/>
      <dgm:spPr/>
    </dgm:pt>
    <dgm:pt modelId="{2A535163-0CBB-46F9-8884-8C0701761E06}" type="pres">
      <dgm:prSet presAssocID="{EB7DDDB7-7874-426F-BA50-75D432DFCE96}" presName="node" presStyleLbl="node1" presStyleIdx="6" presStyleCnt="10">
        <dgm:presLayoutVars>
          <dgm:bulletEnabled val="1"/>
        </dgm:presLayoutVars>
      </dgm:prSet>
      <dgm:spPr/>
    </dgm:pt>
    <dgm:pt modelId="{83331A1A-74AE-42EA-BEC5-DFEA7F43C193}" type="pres">
      <dgm:prSet presAssocID="{B7DE877A-8835-44AB-AF11-A7A8BFA15BC7}" presName="sibTrans" presStyleCnt="0"/>
      <dgm:spPr/>
    </dgm:pt>
    <dgm:pt modelId="{C14E70B9-2106-4784-949E-370EE1DA1864}" type="pres">
      <dgm:prSet presAssocID="{3A31F7B8-3232-4B49-B36B-626035C426A6}" presName="node" presStyleLbl="node1" presStyleIdx="7" presStyleCnt="10">
        <dgm:presLayoutVars>
          <dgm:bulletEnabled val="1"/>
        </dgm:presLayoutVars>
      </dgm:prSet>
      <dgm:spPr/>
    </dgm:pt>
    <dgm:pt modelId="{43807EAC-96FD-4B00-8A8A-E045325C6C5F}" type="pres">
      <dgm:prSet presAssocID="{0FF00FBF-8F82-47F9-810E-8BA0E5CC2D74}" presName="sibTrans" presStyleCnt="0"/>
      <dgm:spPr/>
    </dgm:pt>
    <dgm:pt modelId="{675F0D9F-7E83-4A01-B950-A6B1D6659EA7}" type="pres">
      <dgm:prSet presAssocID="{8D1A4366-C87A-4913-B877-BBBB03EA2654}" presName="node" presStyleLbl="node1" presStyleIdx="8" presStyleCnt="10">
        <dgm:presLayoutVars>
          <dgm:bulletEnabled val="1"/>
        </dgm:presLayoutVars>
      </dgm:prSet>
      <dgm:spPr/>
    </dgm:pt>
    <dgm:pt modelId="{72B4617B-9027-42EC-864B-86E9BEC9BE8C}" type="pres">
      <dgm:prSet presAssocID="{864D61C6-C584-4258-B709-550509186764}" presName="sibTrans" presStyleCnt="0"/>
      <dgm:spPr/>
    </dgm:pt>
    <dgm:pt modelId="{C0EA1A47-D8A0-46C2-8DFB-3826B1A67A73}" type="pres">
      <dgm:prSet presAssocID="{D0D71535-FECB-4DED-9D7F-B30F99C54118}" presName="node" presStyleLbl="node1" presStyleIdx="9" presStyleCnt="10">
        <dgm:presLayoutVars>
          <dgm:bulletEnabled val="1"/>
        </dgm:presLayoutVars>
      </dgm:prSet>
      <dgm:spPr/>
    </dgm:pt>
  </dgm:ptLst>
  <dgm:cxnLst>
    <dgm:cxn modelId="{49534105-1CB9-405B-9EBA-C23123844CF0}" srcId="{DC741CD6-FA27-4D11-A81C-1179AA1CB0C6}" destId="{EB7DDDB7-7874-426F-BA50-75D432DFCE96}" srcOrd="6" destOrd="0" parTransId="{6D7985E5-2607-4013-90D6-7390C889A03F}" sibTransId="{B7DE877A-8835-44AB-AF11-A7A8BFA15BC7}"/>
    <dgm:cxn modelId="{B7AB3C0B-67AA-408F-A19C-DC3217CD410A}" srcId="{DC741CD6-FA27-4D11-A81C-1179AA1CB0C6}" destId="{633E5A01-A3E9-4A96-9F2F-D84E5EBEFF00}" srcOrd="4" destOrd="0" parTransId="{4853D578-525A-4CDD-9139-2A3350007B4A}" sibTransId="{253DA0C2-4304-4A95-84D3-DD0360094CF4}"/>
    <dgm:cxn modelId="{A669F41B-A1B6-40C6-A7E6-E93FFC871B64}" type="presOf" srcId="{D0D71535-FECB-4DED-9D7F-B30F99C54118}" destId="{C0EA1A47-D8A0-46C2-8DFB-3826B1A67A73}" srcOrd="0" destOrd="0" presId="urn:microsoft.com/office/officeart/2005/8/layout/default"/>
    <dgm:cxn modelId="{34287024-483A-4AC3-97A6-A6B9843E42D8}" srcId="{DC741CD6-FA27-4D11-A81C-1179AA1CB0C6}" destId="{D0D71535-FECB-4DED-9D7F-B30F99C54118}" srcOrd="9" destOrd="0" parTransId="{B9B25F37-B654-42DA-B275-A5AAC5F1D3E5}" sibTransId="{DBD334B1-5D4C-43D2-9D31-9DE6CD837764}"/>
    <dgm:cxn modelId="{4E807328-A567-4A03-9F26-9E952DCB0E20}" srcId="{DC741CD6-FA27-4D11-A81C-1179AA1CB0C6}" destId="{277010A2-6C00-4034-8877-AD131B5D0AA1}" srcOrd="5" destOrd="0" parTransId="{D4B68777-0B94-4FCC-9130-02EB82961F4A}" sibTransId="{494FD932-23DC-45B7-85C7-38496764C28E}"/>
    <dgm:cxn modelId="{05B5D35D-1D54-449C-BF20-2FEC9BE1008F}" type="presOf" srcId="{0752508A-FAFC-4F58-8FAF-1AA936B3845B}" destId="{84603215-1160-4257-9DDA-7AEC010AA317}" srcOrd="0" destOrd="0" presId="urn:microsoft.com/office/officeart/2005/8/layout/default"/>
    <dgm:cxn modelId="{EC868B45-5DBE-4F50-BFC6-9498262D1DEE}" srcId="{DC741CD6-FA27-4D11-A81C-1179AA1CB0C6}" destId="{8D1A4366-C87A-4913-B877-BBBB03EA2654}" srcOrd="8" destOrd="0" parTransId="{11ECD254-559C-487E-B7FC-3A4ABC885248}" sibTransId="{864D61C6-C584-4258-B709-550509186764}"/>
    <dgm:cxn modelId="{7F8A186A-59B4-4F8E-B45F-7330A34DDF6B}" type="presOf" srcId="{EB7DDDB7-7874-426F-BA50-75D432DFCE96}" destId="{2A535163-0CBB-46F9-8884-8C0701761E06}" srcOrd="0" destOrd="0" presId="urn:microsoft.com/office/officeart/2005/8/layout/default"/>
    <dgm:cxn modelId="{0F746E6A-05E9-4713-BD63-A855E4EC95F2}" type="presOf" srcId="{41784324-65AD-4218-BF16-BAD8764D537A}" destId="{ACB0F648-EEE3-4742-81B6-B29C867638CE}" srcOrd="0" destOrd="0" presId="urn:microsoft.com/office/officeart/2005/8/layout/default"/>
    <dgm:cxn modelId="{B067B974-A0A8-42D9-A2BE-9C446B85042A}" srcId="{DC741CD6-FA27-4D11-A81C-1179AA1CB0C6}" destId="{94B981B8-F3BC-4FD1-AD8A-C79B989A0116}" srcOrd="1" destOrd="0" parTransId="{9DBE9F7E-146F-411A-B256-30ED2EEB152C}" sibTransId="{A5D7F4A3-3FF7-4C39-93F6-553EED68FB12}"/>
    <dgm:cxn modelId="{E5BF515A-56B9-471A-94ED-B8CF8D5E6AB0}" srcId="{DC741CD6-FA27-4D11-A81C-1179AA1CB0C6}" destId="{3A31F7B8-3232-4B49-B36B-626035C426A6}" srcOrd="7" destOrd="0" parTransId="{A724C375-C0CB-4CF0-90AC-78893B0D6480}" sibTransId="{0FF00FBF-8F82-47F9-810E-8BA0E5CC2D74}"/>
    <dgm:cxn modelId="{32A8ED84-7EB1-4584-A531-CADC0D9FBF97}" type="presOf" srcId="{8D1A4366-C87A-4913-B877-BBBB03EA2654}" destId="{675F0D9F-7E83-4A01-B950-A6B1D6659EA7}" srcOrd="0" destOrd="0" presId="urn:microsoft.com/office/officeart/2005/8/layout/default"/>
    <dgm:cxn modelId="{D1DA2A86-438F-40AA-9962-1461047B21FC}" type="presOf" srcId="{DC741CD6-FA27-4D11-A81C-1179AA1CB0C6}" destId="{8AA8FA18-ED6F-4099-A5CF-9E1FEAE82800}" srcOrd="0" destOrd="0" presId="urn:microsoft.com/office/officeart/2005/8/layout/default"/>
    <dgm:cxn modelId="{7832879A-DF66-48A5-8725-6B09BE54358A}" type="presOf" srcId="{F763AFFF-A4A4-4C86-90E3-C5773D42962B}" destId="{B40618D4-74CD-4EAC-A151-2C0EA165AD25}" srcOrd="0" destOrd="0" presId="urn:microsoft.com/office/officeart/2005/8/layout/default"/>
    <dgm:cxn modelId="{96E22EB0-F5AE-4408-9338-FFEE21777DFB}" srcId="{DC741CD6-FA27-4D11-A81C-1179AA1CB0C6}" destId="{F763AFFF-A4A4-4C86-90E3-C5773D42962B}" srcOrd="0" destOrd="0" parTransId="{BBDE7510-5485-4916-9778-42194C69172B}" sibTransId="{7AA9261D-AE1E-4A18-BECE-0966DC1D2A91}"/>
    <dgm:cxn modelId="{E40FF3DB-23D9-46FA-B1C7-B8DF71ACC1C4}" srcId="{DC741CD6-FA27-4D11-A81C-1179AA1CB0C6}" destId="{0752508A-FAFC-4F58-8FAF-1AA936B3845B}" srcOrd="2" destOrd="0" parTransId="{14936562-6225-4D20-AEE0-EAC8E9790D58}" sibTransId="{FD6454D2-53CB-473D-9209-4B746C19E0B0}"/>
    <dgm:cxn modelId="{942A4FDF-E717-46FD-B176-3D6DE1822663}" srcId="{DC741CD6-FA27-4D11-A81C-1179AA1CB0C6}" destId="{41784324-65AD-4218-BF16-BAD8764D537A}" srcOrd="3" destOrd="0" parTransId="{DE17F138-6F0B-4B99-843F-866DF314B7BF}" sibTransId="{D0A2D758-BE90-4684-998E-7F1A787C8FAC}"/>
    <dgm:cxn modelId="{7E8239E2-8B3C-4457-9ADD-C673F3184E6A}" type="presOf" srcId="{277010A2-6C00-4034-8877-AD131B5D0AA1}" destId="{D050CFCB-A96D-44F0-A1E2-6959E1F38F98}" srcOrd="0" destOrd="0" presId="urn:microsoft.com/office/officeart/2005/8/layout/default"/>
    <dgm:cxn modelId="{CF72CAEA-636A-4FDB-89F7-7537F4D55AD0}" type="presOf" srcId="{3A31F7B8-3232-4B49-B36B-626035C426A6}" destId="{C14E70B9-2106-4784-949E-370EE1DA1864}" srcOrd="0" destOrd="0" presId="urn:microsoft.com/office/officeart/2005/8/layout/default"/>
    <dgm:cxn modelId="{89FA15EC-3923-457E-9DCE-53C234012A8E}" type="presOf" srcId="{633E5A01-A3E9-4A96-9F2F-D84E5EBEFF00}" destId="{70D7D7AD-28D3-4FBF-890B-C10CCFCBB1C3}" srcOrd="0" destOrd="0" presId="urn:microsoft.com/office/officeart/2005/8/layout/default"/>
    <dgm:cxn modelId="{F9883BFC-D7F5-4996-B126-4674CEB8194A}" type="presOf" srcId="{94B981B8-F3BC-4FD1-AD8A-C79B989A0116}" destId="{1F660C24-EDCF-4672-9FD3-36A673A6D4F4}" srcOrd="0" destOrd="0" presId="urn:microsoft.com/office/officeart/2005/8/layout/default"/>
    <dgm:cxn modelId="{7411B3F8-1A01-40EE-A6F7-E1E44D6C5F75}" type="presParOf" srcId="{8AA8FA18-ED6F-4099-A5CF-9E1FEAE82800}" destId="{B40618D4-74CD-4EAC-A151-2C0EA165AD25}" srcOrd="0" destOrd="0" presId="urn:microsoft.com/office/officeart/2005/8/layout/default"/>
    <dgm:cxn modelId="{50EC9ABC-B1E5-4A63-8865-27CE13369DF0}" type="presParOf" srcId="{8AA8FA18-ED6F-4099-A5CF-9E1FEAE82800}" destId="{B361AF7A-04CF-4E53-97AF-A4938A94FA0C}" srcOrd="1" destOrd="0" presId="urn:microsoft.com/office/officeart/2005/8/layout/default"/>
    <dgm:cxn modelId="{CB223941-B73B-4837-8E75-8CC9307B2C37}" type="presParOf" srcId="{8AA8FA18-ED6F-4099-A5CF-9E1FEAE82800}" destId="{1F660C24-EDCF-4672-9FD3-36A673A6D4F4}" srcOrd="2" destOrd="0" presId="urn:microsoft.com/office/officeart/2005/8/layout/default"/>
    <dgm:cxn modelId="{37FE3320-D3E1-498D-8B2A-4750301C93C9}" type="presParOf" srcId="{8AA8FA18-ED6F-4099-A5CF-9E1FEAE82800}" destId="{211A03F1-A425-441E-90FD-97F8C7992EB3}" srcOrd="3" destOrd="0" presId="urn:microsoft.com/office/officeart/2005/8/layout/default"/>
    <dgm:cxn modelId="{9268C55B-88FE-4057-8B61-AD1368E1930E}" type="presParOf" srcId="{8AA8FA18-ED6F-4099-A5CF-9E1FEAE82800}" destId="{84603215-1160-4257-9DDA-7AEC010AA317}" srcOrd="4" destOrd="0" presId="urn:microsoft.com/office/officeart/2005/8/layout/default"/>
    <dgm:cxn modelId="{850154DE-07B7-471B-AF29-D52CE4284573}" type="presParOf" srcId="{8AA8FA18-ED6F-4099-A5CF-9E1FEAE82800}" destId="{BA2EF9FC-D700-4DDC-B41C-3209BEF6660B}" srcOrd="5" destOrd="0" presId="urn:microsoft.com/office/officeart/2005/8/layout/default"/>
    <dgm:cxn modelId="{528904DF-95B0-46A7-B4C6-E48CBDD46347}" type="presParOf" srcId="{8AA8FA18-ED6F-4099-A5CF-9E1FEAE82800}" destId="{ACB0F648-EEE3-4742-81B6-B29C867638CE}" srcOrd="6" destOrd="0" presId="urn:microsoft.com/office/officeart/2005/8/layout/default"/>
    <dgm:cxn modelId="{C3C36186-70EA-440E-8CC2-A288685340D9}" type="presParOf" srcId="{8AA8FA18-ED6F-4099-A5CF-9E1FEAE82800}" destId="{E5CB8F31-784B-4C4F-AE44-F92964244D10}" srcOrd="7" destOrd="0" presId="urn:microsoft.com/office/officeart/2005/8/layout/default"/>
    <dgm:cxn modelId="{192605F1-A1FB-45B6-A9AC-312C84BCFC8B}" type="presParOf" srcId="{8AA8FA18-ED6F-4099-A5CF-9E1FEAE82800}" destId="{70D7D7AD-28D3-4FBF-890B-C10CCFCBB1C3}" srcOrd="8" destOrd="0" presId="urn:microsoft.com/office/officeart/2005/8/layout/default"/>
    <dgm:cxn modelId="{29B1494D-F7C6-46B7-8A1A-1F13660C9661}" type="presParOf" srcId="{8AA8FA18-ED6F-4099-A5CF-9E1FEAE82800}" destId="{5AD0D3DE-D920-47FE-A187-01C6C0AF2C14}" srcOrd="9" destOrd="0" presId="urn:microsoft.com/office/officeart/2005/8/layout/default"/>
    <dgm:cxn modelId="{697D2347-BDA2-4A09-895C-012ABF4EB39D}" type="presParOf" srcId="{8AA8FA18-ED6F-4099-A5CF-9E1FEAE82800}" destId="{D050CFCB-A96D-44F0-A1E2-6959E1F38F98}" srcOrd="10" destOrd="0" presId="urn:microsoft.com/office/officeart/2005/8/layout/default"/>
    <dgm:cxn modelId="{A7609C36-03AE-4044-AC9D-46E71E8B0C56}" type="presParOf" srcId="{8AA8FA18-ED6F-4099-A5CF-9E1FEAE82800}" destId="{39D17C97-C444-4115-B4C4-B63D004E4255}" srcOrd="11" destOrd="0" presId="urn:microsoft.com/office/officeart/2005/8/layout/default"/>
    <dgm:cxn modelId="{B329CBF9-95E0-40D6-9605-6C0E77926EB3}" type="presParOf" srcId="{8AA8FA18-ED6F-4099-A5CF-9E1FEAE82800}" destId="{2A535163-0CBB-46F9-8884-8C0701761E06}" srcOrd="12" destOrd="0" presId="urn:microsoft.com/office/officeart/2005/8/layout/default"/>
    <dgm:cxn modelId="{C918C5C4-11E7-47D5-97E2-477754F5FE7C}" type="presParOf" srcId="{8AA8FA18-ED6F-4099-A5CF-9E1FEAE82800}" destId="{83331A1A-74AE-42EA-BEC5-DFEA7F43C193}" srcOrd="13" destOrd="0" presId="urn:microsoft.com/office/officeart/2005/8/layout/default"/>
    <dgm:cxn modelId="{3703DC76-44C3-4C60-BE3D-12E7ED463ECE}" type="presParOf" srcId="{8AA8FA18-ED6F-4099-A5CF-9E1FEAE82800}" destId="{C14E70B9-2106-4784-949E-370EE1DA1864}" srcOrd="14" destOrd="0" presId="urn:microsoft.com/office/officeart/2005/8/layout/default"/>
    <dgm:cxn modelId="{8351BA2E-5AEC-4177-B229-E4BC69111458}" type="presParOf" srcId="{8AA8FA18-ED6F-4099-A5CF-9E1FEAE82800}" destId="{43807EAC-96FD-4B00-8A8A-E045325C6C5F}" srcOrd="15" destOrd="0" presId="urn:microsoft.com/office/officeart/2005/8/layout/default"/>
    <dgm:cxn modelId="{F460AC22-7E20-4BBE-8491-32C754375A23}" type="presParOf" srcId="{8AA8FA18-ED6F-4099-A5CF-9E1FEAE82800}" destId="{675F0D9F-7E83-4A01-B950-A6B1D6659EA7}" srcOrd="16" destOrd="0" presId="urn:microsoft.com/office/officeart/2005/8/layout/default"/>
    <dgm:cxn modelId="{54BB984F-685B-4147-B739-E5AF4C010A12}" type="presParOf" srcId="{8AA8FA18-ED6F-4099-A5CF-9E1FEAE82800}" destId="{72B4617B-9027-42EC-864B-86E9BEC9BE8C}" srcOrd="17" destOrd="0" presId="urn:microsoft.com/office/officeart/2005/8/layout/default"/>
    <dgm:cxn modelId="{DD312FEF-04F7-44EE-BC2C-2AABFBF8AB96}" type="presParOf" srcId="{8AA8FA18-ED6F-4099-A5CF-9E1FEAE82800}" destId="{C0EA1A47-D8A0-46C2-8DFB-3826B1A67A73}"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13D380-8F06-4D66-A603-F1AEF389295F}" type="doc">
      <dgm:prSet loTypeId="urn:microsoft.com/office/officeart/2005/8/layout/list1" loCatId="list" qsTypeId="urn:microsoft.com/office/officeart/2005/8/quickstyle/3d3" qsCatId="3D" csTypeId="urn:microsoft.com/office/officeart/2005/8/colors/colorful3" csCatId="colorful" phldr="1"/>
      <dgm:spPr/>
      <dgm:t>
        <a:bodyPr/>
        <a:lstStyle/>
        <a:p>
          <a:endParaRPr lang="en-GB"/>
        </a:p>
      </dgm:t>
    </dgm:pt>
    <dgm:pt modelId="{BB061E2B-6D81-4FB1-ACA7-825FFF5F966A}">
      <dgm:prSet phldrT="[Text]" custT="1"/>
      <dgm:spPr/>
      <dgm:t>
        <a:bodyPr/>
        <a:lstStyle/>
        <a:p>
          <a:pPr>
            <a:buFont typeface="Arial" panose="020B0604020202020204" pitchFamily="34" charset="0"/>
            <a:buChar char="●"/>
          </a:pPr>
          <a:r>
            <a:rPr lang="en-GB" sz="1800" u="none">
              <a:latin typeface="Times New Roman" panose="02020603050405020304" pitchFamily="18" charset="0"/>
              <a:cs typeface="Times New Roman" panose="02020603050405020304" pitchFamily="18" charset="0"/>
            </a:rPr>
            <a:t>Good people management and learning and development approaches will help engage employees.</a:t>
          </a:r>
          <a:endParaRPr lang="en-GB" sz="1800">
            <a:latin typeface="Times New Roman" panose="02020603050405020304" pitchFamily="18" charset="0"/>
            <a:cs typeface="Times New Roman" panose="02020603050405020304" pitchFamily="18" charset="0"/>
          </a:endParaRPr>
        </a:p>
      </dgm:t>
    </dgm:pt>
    <dgm:pt modelId="{D506E678-EE0F-41DB-8152-3BCA56CBCD17}" type="parTrans" cxnId="{7E46ADD9-6751-4253-8A10-D163834A4247}">
      <dgm:prSet/>
      <dgm:spPr/>
      <dgm:t>
        <a:bodyPr/>
        <a:lstStyle/>
        <a:p>
          <a:endParaRPr lang="en-GB"/>
        </a:p>
      </dgm:t>
    </dgm:pt>
    <dgm:pt modelId="{3425159F-3F7E-4C05-B7DA-D4A227560BAE}" type="sibTrans" cxnId="{7E46ADD9-6751-4253-8A10-D163834A4247}">
      <dgm:prSet/>
      <dgm:spPr/>
      <dgm:t>
        <a:bodyPr/>
        <a:lstStyle/>
        <a:p>
          <a:endParaRPr lang="en-GB"/>
        </a:p>
      </dgm:t>
    </dgm:pt>
    <dgm:pt modelId="{C1636548-9E03-4DD4-A259-4DF05D6DBDF5}">
      <dgm:prSet custT="1"/>
      <dgm:spPr/>
      <dgm:t>
        <a:bodyPr/>
        <a:lstStyle/>
        <a:p>
          <a:pPr>
            <a:buFont typeface="Arial" panose="020B0604020202020204" pitchFamily="34" charset="0"/>
            <a:buChar char="●"/>
          </a:pPr>
          <a:r>
            <a:rPr lang="en-GB" sz="1800" u="none" dirty="0">
              <a:latin typeface="Times New Roman" panose="02020603050405020304" pitchFamily="18" charset="0"/>
              <a:cs typeface="Times New Roman" panose="02020603050405020304" pitchFamily="18" charset="0"/>
            </a:rPr>
            <a:t>Multi-pronged strategies should connect communications, HR policies and systems, learning and development, and cross-organisational events.</a:t>
          </a:r>
          <a:endParaRPr lang="en-IN" sz="1800" u="none" dirty="0">
            <a:latin typeface="Times New Roman" panose="02020603050405020304" pitchFamily="18" charset="0"/>
            <a:cs typeface="Times New Roman" panose="02020603050405020304" pitchFamily="18" charset="0"/>
          </a:endParaRPr>
        </a:p>
      </dgm:t>
    </dgm:pt>
    <dgm:pt modelId="{118AC28D-0510-497C-9D91-70EE2BD90AA0}" type="parTrans" cxnId="{45E2B3E0-A957-4717-AB8A-3D9FB539BA62}">
      <dgm:prSet/>
      <dgm:spPr/>
      <dgm:t>
        <a:bodyPr/>
        <a:lstStyle/>
        <a:p>
          <a:endParaRPr lang="en-GB"/>
        </a:p>
      </dgm:t>
    </dgm:pt>
    <dgm:pt modelId="{BA859AD3-D729-4B11-850F-DE05318C3534}" type="sibTrans" cxnId="{45E2B3E0-A957-4717-AB8A-3D9FB539BA62}">
      <dgm:prSet/>
      <dgm:spPr/>
      <dgm:t>
        <a:bodyPr/>
        <a:lstStyle/>
        <a:p>
          <a:endParaRPr lang="en-GB"/>
        </a:p>
      </dgm:t>
    </dgm:pt>
    <dgm:pt modelId="{F4B3DA73-6D4C-4FBD-B9FF-DE3078EC1340}">
      <dgm:prSet custT="1"/>
      <dgm:spPr/>
      <dgm:t>
        <a:bodyPr/>
        <a:lstStyle/>
        <a:p>
          <a:pPr>
            <a:buFont typeface="Arial" panose="020B0604020202020204" pitchFamily="34" charset="0"/>
            <a:buChar char="●"/>
          </a:pPr>
          <a:r>
            <a:rPr lang="en-GB" sz="1800" u="none">
              <a:latin typeface="Times New Roman" panose="02020603050405020304" pitchFamily="18" charset="0"/>
              <a:cs typeface="Times New Roman" panose="02020603050405020304" pitchFamily="18" charset="0"/>
            </a:rPr>
            <a:t>Developing managers who encourage employee engagement, health, and well-being is covered in our study.</a:t>
          </a:r>
          <a:endParaRPr lang="en-IN" sz="1800" u="none">
            <a:latin typeface="Times New Roman" panose="02020603050405020304" pitchFamily="18" charset="0"/>
            <a:cs typeface="Times New Roman" panose="02020603050405020304" pitchFamily="18" charset="0"/>
          </a:endParaRPr>
        </a:p>
      </dgm:t>
    </dgm:pt>
    <dgm:pt modelId="{01FD7FB5-E366-4BE5-A1A2-A6EFFBD9F770}" type="parTrans" cxnId="{93AD687A-D293-4234-8B1D-4BE04AA8A150}">
      <dgm:prSet/>
      <dgm:spPr/>
      <dgm:t>
        <a:bodyPr/>
        <a:lstStyle/>
        <a:p>
          <a:endParaRPr lang="en-GB"/>
        </a:p>
      </dgm:t>
    </dgm:pt>
    <dgm:pt modelId="{2498E8E9-7583-4A8A-9AC1-71E406948C25}" type="sibTrans" cxnId="{93AD687A-D293-4234-8B1D-4BE04AA8A150}">
      <dgm:prSet/>
      <dgm:spPr/>
      <dgm:t>
        <a:bodyPr/>
        <a:lstStyle/>
        <a:p>
          <a:endParaRPr lang="en-GB"/>
        </a:p>
      </dgm:t>
    </dgm:pt>
    <dgm:pt modelId="{9BBFD6C9-F0E6-4593-A9E1-4A41527FB9F2}">
      <dgm:prSet custT="1"/>
      <dgm:spPr/>
      <dgm:t>
        <a:bodyPr/>
        <a:lstStyle/>
        <a:p>
          <a:pPr>
            <a:buFont typeface="Arial" panose="020B0604020202020204" pitchFamily="34" charset="0"/>
            <a:buChar char="●"/>
          </a:pPr>
          <a:r>
            <a:rPr lang="en-GB" sz="1800" u="none" dirty="0">
              <a:latin typeface="Times New Roman" panose="02020603050405020304" pitchFamily="18" charset="0"/>
              <a:cs typeface="Times New Roman" panose="02020603050405020304" pitchFamily="18" charset="0"/>
            </a:rPr>
            <a:t>Recruitment and performance management are equally crucial to establishing an engaged, motivated team.</a:t>
          </a:r>
          <a:endParaRPr lang="en-IN" sz="1800" u="none" dirty="0">
            <a:latin typeface="Times New Roman" panose="02020603050405020304" pitchFamily="18" charset="0"/>
            <a:cs typeface="Times New Roman" panose="02020603050405020304" pitchFamily="18" charset="0"/>
          </a:endParaRPr>
        </a:p>
      </dgm:t>
    </dgm:pt>
    <dgm:pt modelId="{D65257F7-BBA9-45B0-AB5D-353E4EB1270C}" type="parTrans" cxnId="{F3847FE9-6AA0-4C29-8E72-E9EB0D69248C}">
      <dgm:prSet/>
      <dgm:spPr/>
      <dgm:t>
        <a:bodyPr/>
        <a:lstStyle/>
        <a:p>
          <a:endParaRPr lang="en-GB"/>
        </a:p>
      </dgm:t>
    </dgm:pt>
    <dgm:pt modelId="{006BAFB3-B0FE-456E-85A2-45A15C35E5F2}" type="sibTrans" cxnId="{F3847FE9-6AA0-4C29-8E72-E9EB0D69248C}">
      <dgm:prSet/>
      <dgm:spPr/>
      <dgm:t>
        <a:bodyPr/>
        <a:lstStyle/>
        <a:p>
          <a:endParaRPr lang="en-GB"/>
        </a:p>
      </dgm:t>
    </dgm:pt>
    <dgm:pt modelId="{23ED6ED3-084A-48C7-8F79-CA5A195EE6ED}" type="pres">
      <dgm:prSet presAssocID="{CD13D380-8F06-4D66-A603-F1AEF389295F}" presName="linear" presStyleCnt="0">
        <dgm:presLayoutVars>
          <dgm:dir/>
          <dgm:animLvl val="lvl"/>
          <dgm:resizeHandles val="exact"/>
        </dgm:presLayoutVars>
      </dgm:prSet>
      <dgm:spPr/>
    </dgm:pt>
    <dgm:pt modelId="{80B09600-EFD3-4E3D-ABA1-31F9095B5A5E}" type="pres">
      <dgm:prSet presAssocID="{BB061E2B-6D81-4FB1-ACA7-825FFF5F966A}" presName="parentLin" presStyleCnt="0"/>
      <dgm:spPr/>
    </dgm:pt>
    <dgm:pt modelId="{20FA2105-62C1-41F1-B1BA-109417BAEA91}" type="pres">
      <dgm:prSet presAssocID="{BB061E2B-6D81-4FB1-ACA7-825FFF5F966A}" presName="parentLeftMargin" presStyleLbl="node1" presStyleIdx="0" presStyleCnt="4"/>
      <dgm:spPr/>
    </dgm:pt>
    <dgm:pt modelId="{8384AB23-D35E-4618-8E7D-91346B503DAF}" type="pres">
      <dgm:prSet presAssocID="{BB061E2B-6D81-4FB1-ACA7-825FFF5F966A}" presName="parentText" presStyleLbl="node1" presStyleIdx="0" presStyleCnt="4">
        <dgm:presLayoutVars>
          <dgm:chMax val="0"/>
          <dgm:bulletEnabled val="1"/>
        </dgm:presLayoutVars>
      </dgm:prSet>
      <dgm:spPr/>
    </dgm:pt>
    <dgm:pt modelId="{8C0B8583-3F15-469D-9ACB-DBC40A3AA4F5}" type="pres">
      <dgm:prSet presAssocID="{BB061E2B-6D81-4FB1-ACA7-825FFF5F966A}" presName="negativeSpace" presStyleCnt="0"/>
      <dgm:spPr/>
    </dgm:pt>
    <dgm:pt modelId="{BD561D85-987D-48AB-8100-152183106E97}" type="pres">
      <dgm:prSet presAssocID="{BB061E2B-6D81-4FB1-ACA7-825FFF5F966A}" presName="childText" presStyleLbl="conFgAcc1" presStyleIdx="0" presStyleCnt="4">
        <dgm:presLayoutVars>
          <dgm:bulletEnabled val="1"/>
        </dgm:presLayoutVars>
      </dgm:prSet>
      <dgm:spPr/>
    </dgm:pt>
    <dgm:pt modelId="{BA7EC32C-B9EF-4EF0-B24F-6A2AAAE92496}" type="pres">
      <dgm:prSet presAssocID="{3425159F-3F7E-4C05-B7DA-D4A227560BAE}" presName="spaceBetweenRectangles" presStyleCnt="0"/>
      <dgm:spPr/>
    </dgm:pt>
    <dgm:pt modelId="{FF187835-0F46-4C67-9242-FE09D67BEE8E}" type="pres">
      <dgm:prSet presAssocID="{C1636548-9E03-4DD4-A259-4DF05D6DBDF5}" presName="parentLin" presStyleCnt="0"/>
      <dgm:spPr/>
    </dgm:pt>
    <dgm:pt modelId="{F844669A-F1F9-4475-A65E-6EBADA061816}" type="pres">
      <dgm:prSet presAssocID="{C1636548-9E03-4DD4-A259-4DF05D6DBDF5}" presName="parentLeftMargin" presStyleLbl="node1" presStyleIdx="0" presStyleCnt="4"/>
      <dgm:spPr/>
    </dgm:pt>
    <dgm:pt modelId="{96A0CB5E-839C-4C72-A36C-C9D151A54F73}" type="pres">
      <dgm:prSet presAssocID="{C1636548-9E03-4DD4-A259-4DF05D6DBDF5}" presName="parentText" presStyleLbl="node1" presStyleIdx="1" presStyleCnt="4">
        <dgm:presLayoutVars>
          <dgm:chMax val="0"/>
          <dgm:bulletEnabled val="1"/>
        </dgm:presLayoutVars>
      </dgm:prSet>
      <dgm:spPr/>
    </dgm:pt>
    <dgm:pt modelId="{F6689416-51AD-43A0-B0F3-72BC8126A84C}" type="pres">
      <dgm:prSet presAssocID="{C1636548-9E03-4DD4-A259-4DF05D6DBDF5}" presName="negativeSpace" presStyleCnt="0"/>
      <dgm:spPr/>
    </dgm:pt>
    <dgm:pt modelId="{DE8B4302-AFA8-4D30-9A9D-4540F8A3A30D}" type="pres">
      <dgm:prSet presAssocID="{C1636548-9E03-4DD4-A259-4DF05D6DBDF5}" presName="childText" presStyleLbl="conFgAcc1" presStyleIdx="1" presStyleCnt="4">
        <dgm:presLayoutVars>
          <dgm:bulletEnabled val="1"/>
        </dgm:presLayoutVars>
      </dgm:prSet>
      <dgm:spPr/>
    </dgm:pt>
    <dgm:pt modelId="{854122A0-C915-4331-9AFD-7E8503623C4C}" type="pres">
      <dgm:prSet presAssocID="{BA859AD3-D729-4B11-850F-DE05318C3534}" presName="spaceBetweenRectangles" presStyleCnt="0"/>
      <dgm:spPr/>
    </dgm:pt>
    <dgm:pt modelId="{B90AECE9-0E55-412E-A63C-6537CA003A7E}" type="pres">
      <dgm:prSet presAssocID="{F4B3DA73-6D4C-4FBD-B9FF-DE3078EC1340}" presName="parentLin" presStyleCnt="0"/>
      <dgm:spPr/>
    </dgm:pt>
    <dgm:pt modelId="{E9BB2AD3-23CC-4D49-9CFE-004AF2CE4ABB}" type="pres">
      <dgm:prSet presAssocID="{F4B3DA73-6D4C-4FBD-B9FF-DE3078EC1340}" presName="parentLeftMargin" presStyleLbl="node1" presStyleIdx="1" presStyleCnt="4"/>
      <dgm:spPr/>
    </dgm:pt>
    <dgm:pt modelId="{91C34530-F5B1-44AF-9AA7-BA59AC601A12}" type="pres">
      <dgm:prSet presAssocID="{F4B3DA73-6D4C-4FBD-B9FF-DE3078EC1340}" presName="parentText" presStyleLbl="node1" presStyleIdx="2" presStyleCnt="4">
        <dgm:presLayoutVars>
          <dgm:chMax val="0"/>
          <dgm:bulletEnabled val="1"/>
        </dgm:presLayoutVars>
      </dgm:prSet>
      <dgm:spPr/>
    </dgm:pt>
    <dgm:pt modelId="{C314CA39-5E44-4ACF-BE74-47B997B09004}" type="pres">
      <dgm:prSet presAssocID="{F4B3DA73-6D4C-4FBD-B9FF-DE3078EC1340}" presName="negativeSpace" presStyleCnt="0"/>
      <dgm:spPr/>
    </dgm:pt>
    <dgm:pt modelId="{916F437E-B0E6-4387-B7B2-C1F596ABC01D}" type="pres">
      <dgm:prSet presAssocID="{F4B3DA73-6D4C-4FBD-B9FF-DE3078EC1340}" presName="childText" presStyleLbl="conFgAcc1" presStyleIdx="2" presStyleCnt="4">
        <dgm:presLayoutVars>
          <dgm:bulletEnabled val="1"/>
        </dgm:presLayoutVars>
      </dgm:prSet>
      <dgm:spPr/>
    </dgm:pt>
    <dgm:pt modelId="{0ABE828A-BBC7-4AA6-8567-CA0AB2BFC306}" type="pres">
      <dgm:prSet presAssocID="{2498E8E9-7583-4A8A-9AC1-71E406948C25}" presName="spaceBetweenRectangles" presStyleCnt="0"/>
      <dgm:spPr/>
    </dgm:pt>
    <dgm:pt modelId="{E2A39AFF-1368-4E19-87AA-768830F58801}" type="pres">
      <dgm:prSet presAssocID="{9BBFD6C9-F0E6-4593-A9E1-4A41527FB9F2}" presName="parentLin" presStyleCnt="0"/>
      <dgm:spPr/>
    </dgm:pt>
    <dgm:pt modelId="{B237C869-A67A-41EF-996E-0EC483482DFC}" type="pres">
      <dgm:prSet presAssocID="{9BBFD6C9-F0E6-4593-A9E1-4A41527FB9F2}" presName="parentLeftMargin" presStyleLbl="node1" presStyleIdx="2" presStyleCnt="4"/>
      <dgm:spPr/>
    </dgm:pt>
    <dgm:pt modelId="{8FA43EC1-38DE-4020-A739-9FC46DF16674}" type="pres">
      <dgm:prSet presAssocID="{9BBFD6C9-F0E6-4593-A9E1-4A41527FB9F2}" presName="parentText" presStyleLbl="node1" presStyleIdx="3" presStyleCnt="4">
        <dgm:presLayoutVars>
          <dgm:chMax val="0"/>
          <dgm:bulletEnabled val="1"/>
        </dgm:presLayoutVars>
      </dgm:prSet>
      <dgm:spPr/>
    </dgm:pt>
    <dgm:pt modelId="{39A5F8B7-BA7B-40BC-AA20-8C9BBA4964B9}" type="pres">
      <dgm:prSet presAssocID="{9BBFD6C9-F0E6-4593-A9E1-4A41527FB9F2}" presName="negativeSpace" presStyleCnt="0"/>
      <dgm:spPr/>
    </dgm:pt>
    <dgm:pt modelId="{2685C332-B04D-410D-ADE8-631FF0E14B8E}" type="pres">
      <dgm:prSet presAssocID="{9BBFD6C9-F0E6-4593-A9E1-4A41527FB9F2}" presName="childText" presStyleLbl="conFgAcc1" presStyleIdx="3" presStyleCnt="4">
        <dgm:presLayoutVars>
          <dgm:bulletEnabled val="1"/>
        </dgm:presLayoutVars>
      </dgm:prSet>
      <dgm:spPr/>
    </dgm:pt>
  </dgm:ptLst>
  <dgm:cxnLst>
    <dgm:cxn modelId="{5E62B95C-6A0E-4E8A-BE15-5F7929CCE34D}" type="presOf" srcId="{CD13D380-8F06-4D66-A603-F1AEF389295F}" destId="{23ED6ED3-084A-48C7-8F79-CA5A195EE6ED}" srcOrd="0" destOrd="0" presId="urn:microsoft.com/office/officeart/2005/8/layout/list1"/>
    <dgm:cxn modelId="{4A48B75F-9269-4CDA-B87F-7195F5ED6C44}" type="presOf" srcId="{9BBFD6C9-F0E6-4593-A9E1-4A41527FB9F2}" destId="{B237C869-A67A-41EF-996E-0EC483482DFC}" srcOrd="0" destOrd="0" presId="urn:microsoft.com/office/officeart/2005/8/layout/list1"/>
    <dgm:cxn modelId="{A7A05646-A65C-488B-A908-067076F061E8}" type="presOf" srcId="{C1636548-9E03-4DD4-A259-4DF05D6DBDF5}" destId="{96A0CB5E-839C-4C72-A36C-C9D151A54F73}" srcOrd="1" destOrd="0" presId="urn:microsoft.com/office/officeart/2005/8/layout/list1"/>
    <dgm:cxn modelId="{163B6953-B907-44DF-83AA-2E3CA7437B7C}" type="presOf" srcId="{C1636548-9E03-4DD4-A259-4DF05D6DBDF5}" destId="{F844669A-F1F9-4475-A65E-6EBADA061816}" srcOrd="0" destOrd="0" presId="urn:microsoft.com/office/officeart/2005/8/layout/list1"/>
    <dgm:cxn modelId="{93AD687A-D293-4234-8B1D-4BE04AA8A150}" srcId="{CD13D380-8F06-4D66-A603-F1AEF389295F}" destId="{F4B3DA73-6D4C-4FBD-B9FF-DE3078EC1340}" srcOrd="2" destOrd="0" parTransId="{01FD7FB5-E366-4BE5-A1A2-A6EFFBD9F770}" sibTransId="{2498E8E9-7583-4A8A-9AC1-71E406948C25}"/>
    <dgm:cxn modelId="{4DFE239B-99B7-446B-9FC7-BF93938D3218}" type="presOf" srcId="{F4B3DA73-6D4C-4FBD-B9FF-DE3078EC1340}" destId="{91C34530-F5B1-44AF-9AA7-BA59AC601A12}" srcOrd="1" destOrd="0" presId="urn:microsoft.com/office/officeart/2005/8/layout/list1"/>
    <dgm:cxn modelId="{4307A5B1-C702-4BB0-A4F1-4E59DF5A83DC}" type="presOf" srcId="{9BBFD6C9-F0E6-4593-A9E1-4A41527FB9F2}" destId="{8FA43EC1-38DE-4020-A739-9FC46DF16674}" srcOrd="1" destOrd="0" presId="urn:microsoft.com/office/officeart/2005/8/layout/list1"/>
    <dgm:cxn modelId="{8A0BC9BB-E0F7-4CF8-88DC-9ABD9628F838}" type="presOf" srcId="{BB061E2B-6D81-4FB1-ACA7-825FFF5F966A}" destId="{8384AB23-D35E-4618-8E7D-91346B503DAF}" srcOrd="1" destOrd="0" presId="urn:microsoft.com/office/officeart/2005/8/layout/list1"/>
    <dgm:cxn modelId="{EF535DD4-5305-4122-9927-BC731A8B5359}" type="presOf" srcId="{F4B3DA73-6D4C-4FBD-B9FF-DE3078EC1340}" destId="{E9BB2AD3-23CC-4D49-9CFE-004AF2CE4ABB}" srcOrd="0" destOrd="0" presId="urn:microsoft.com/office/officeart/2005/8/layout/list1"/>
    <dgm:cxn modelId="{7E46ADD9-6751-4253-8A10-D163834A4247}" srcId="{CD13D380-8F06-4D66-A603-F1AEF389295F}" destId="{BB061E2B-6D81-4FB1-ACA7-825FFF5F966A}" srcOrd="0" destOrd="0" parTransId="{D506E678-EE0F-41DB-8152-3BCA56CBCD17}" sibTransId="{3425159F-3F7E-4C05-B7DA-D4A227560BAE}"/>
    <dgm:cxn modelId="{45E2B3E0-A957-4717-AB8A-3D9FB539BA62}" srcId="{CD13D380-8F06-4D66-A603-F1AEF389295F}" destId="{C1636548-9E03-4DD4-A259-4DF05D6DBDF5}" srcOrd="1" destOrd="0" parTransId="{118AC28D-0510-497C-9D91-70EE2BD90AA0}" sibTransId="{BA859AD3-D729-4B11-850F-DE05318C3534}"/>
    <dgm:cxn modelId="{C65C1AE8-5078-4F46-A216-3A2C8E4F36ED}" type="presOf" srcId="{BB061E2B-6D81-4FB1-ACA7-825FFF5F966A}" destId="{20FA2105-62C1-41F1-B1BA-109417BAEA91}" srcOrd="0" destOrd="0" presId="urn:microsoft.com/office/officeart/2005/8/layout/list1"/>
    <dgm:cxn modelId="{F3847FE9-6AA0-4C29-8E72-E9EB0D69248C}" srcId="{CD13D380-8F06-4D66-A603-F1AEF389295F}" destId="{9BBFD6C9-F0E6-4593-A9E1-4A41527FB9F2}" srcOrd="3" destOrd="0" parTransId="{D65257F7-BBA9-45B0-AB5D-353E4EB1270C}" sibTransId="{006BAFB3-B0FE-456E-85A2-45A15C35E5F2}"/>
    <dgm:cxn modelId="{CE839A5F-5174-4730-9AB5-4E59AB194348}" type="presParOf" srcId="{23ED6ED3-084A-48C7-8F79-CA5A195EE6ED}" destId="{80B09600-EFD3-4E3D-ABA1-31F9095B5A5E}" srcOrd="0" destOrd="0" presId="urn:microsoft.com/office/officeart/2005/8/layout/list1"/>
    <dgm:cxn modelId="{726F8696-3C37-4535-B1AE-FDBABBEE81EC}" type="presParOf" srcId="{80B09600-EFD3-4E3D-ABA1-31F9095B5A5E}" destId="{20FA2105-62C1-41F1-B1BA-109417BAEA91}" srcOrd="0" destOrd="0" presId="urn:microsoft.com/office/officeart/2005/8/layout/list1"/>
    <dgm:cxn modelId="{4E2FACA0-440B-4317-8E70-97361763A992}" type="presParOf" srcId="{80B09600-EFD3-4E3D-ABA1-31F9095B5A5E}" destId="{8384AB23-D35E-4618-8E7D-91346B503DAF}" srcOrd="1" destOrd="0" presId="urn:microsoft.com/office/officeart/2005/8/layout/list1"/>
    <dgm:cxn modelId="{E4343EF2-54F6-400B-96FD-EA4EB97D666B}" type="presParOf" srcId="{23ED6ED3-084A-48C7-8F79-CA5A195EE6ED}" destId="{8C0B8583-3F15-469D-9ACB-DBC40A3AA4F5}" srcOrd="1" destOrd="0" presId="urn:microsoft.com/office/officeart/2005/8/layout/list1"/>
    <dgm:cxn modelId="{54B96B7C-AAF0-4AAE-921A-FF77FC67C718}" type="presParOf" srcId="{23ED6ED3-084A-48C7-8F79-CA5A195EE6ED}" destId="{BD561D85-987D-48AB-8100-152183106E97}" srcOrd="2" destOrd="0" presId="urn:microsoft.com/office/officeart/2005/8/layout/list1"/>
    <dgm:cxn modelId="{AFEC7B2D-C43D-4F72-AE78-FF3D8DB1120E}" type="presParOf" srcId="{23ED6ED3-084A-48C7-8F79-CA5A195EE6ED}" destId="{BA7EC32C-B9EF-4EF0-B24F-6A2AAAE92496}" srcOrd="3" destOrd="0" presId="urn:microsoft.com/office/officeart/2005/8/layout/list1"/>
    <dgm:cxn modelId="{0556501E-57D9-4E20-AEFA-FB03E979D1F6}" type="presParOf" srcId="{23ED6ED3-084A-48C7-8F79-CA5A195EE6ED}" destId="{FF187835-0F46-4C67-9242-FE09D67BEE8E}" srcOrd="4" destOrd="0" presId="urn:microsoft.com/office/officeart/2005/8/layout/list1"/>
    <dgm:cxn modelId="{C0307562-8530-4844-933A-5BD5A8988F28}" type="presParOf" srcId="{FF187835-0F46-4C67-9242-FE09D67BEE8E}" destId="{F844669A-F1F9-4475-A65E-6EBADA061816}" srcOrd="0" destOrd="0" presId="urn:microsoft.com/office/officeart/2005/8/layout/list1"/>
    <dgm:cxn modelId="{73904C7F-5999-4B41-BE89-14E351C474C9}" type="presParOf" srcId="{FF187835-0F46-4C67-9242-FE09D67BEE8E}" destId="{96A0CB5E-839C-4C72-A36C-C9D151A54F73}" srcOrd="1" destOrd="0" presId="urn:microsoft.com/office/officeart/2005/8/layout/list1"/>
    <dgm:cxn modelId="{6D7FF856-A56E-4EA9-B9BD-00B2E4CBF766}" type="presParOf" srcId="{23ED6ED3-084A-48C7-8F79-CA5A195EE6ED}" destId="{F6689416-51AD-43A0-B0F3-72BC8126A84C}" srcOrd="5" destOrd="0" presId="urn:microsoft.com/office/officeart/2005/8/layout/list1"/>
    <dgm:cxn modelId="{45FD35FA-D9F2-4E5C-A4BA-B68647351FF8}" type="presParOf" srcId="{23ED6ED3-084A-48C7-8F79-CA5A195EE6ED}" destId="{DE8B4302-AFA8-4D30-9A9D-4540F8A3A30D}" srcOrd="6" destOrd="0" presId="urn:microsoft.com/office/officeart/2005/8/layout/list1"/>
    <dgm:cxn modelId="{14D102E0-4368-4EC5-9F05-E680B32FDD42}" type="presParOf" srcId="{23ED6ED3-084A-48C7-8F79-CA5A195EE6ED}" destId="{854122A0-C915-4331-9AFD-7E8503623C4C}" srcOrd="7" destOrd="0" presId="urn:microsoft.com/office/officeart/2005/8/layout/list1"/>
    <dgm:cxn modelId="{D5E3AE2C-4F78-4F93-977F-F02D8E88686A}" type="presParOf" srcId="{23ED6ED3-084A-48C7-8F79-CA5A195EE6ED}" destId="{B90AECE9-0E55-412E-A63C-6537CA003A7E}" srcOrd="8" destOrd="0" presId="urn:microsoft.com/office/officeart/2005/8/layout/list1"/>
    <dgm:cxn modelId="{17863285-B023-4F38-B97C-4CD16083659E}" type="presParOf" srcId="{B90AECE9-0E55-412E-A63C-6537CA003A7E}" destId="{E9BB2AD3-23CC-4D49-9CFE-004AF2CE4ABB}" srcOrd="0" destOrd="0" presId="urn:microsoft.com/office/officeart/2005/8/layout/list1"/>
    <dgm:cxn modelId="{7F05FDC4-6E2D-4A78-8BB7-48F3C674A74A}" type="presParOf" srcId="{B90AECE9-0E55-412E-A63C-6537CA003A7E}" destId="{91C34530-F5B1-44AF-9AA7-BA59AC601A12}" srcOrd="1" destOrd="0" presId="urn:microsoft.com/office/officeart/2005/8/layout/list1"/>
    <dgm:cxn modelId="{3A869779-7775-4418-9172-BF8EFD428E9B}" type="presParOf" srcId="{23ED6ED3-084A-48C7-8F79-CA5A195EE6ED}" destId="{C314CA39-5E44-4ACF-BE74-47B997B09004}" srcOrd="9" destOrd="0" presId="urn:microsoft.com/office/officeart/2005/8/layout/list1"/>
    <dgm:cxn modelId="{539175AD-66EC-433D-B720-E7D71734F76C}" type="presParOf" srcId="{23ED6ED3-084A-48C7-8F79-CA5A195EE6ED}" destId="{916F437E-B0E6-4387-B7B2-C1F596ABC01D}" srcOrd="10" destOrd="0" presId="urn:microsoft.com/office/officeart/2005/8/layout/list1"/>
    <dgm:cxn modelId="{21931501-C6E0-414F-8FDF-974F09ECC10E}" type="presParOf" srcId="{23ED6ED3-084A-48C7-8F79-CA5A195EE6ED}" destId="{0ABE828A-BBC7-4AA6-8567-CA0AB2BFC306}" srcOrd="11" destOrd="0" presId="urn:microsoft.com/office/officeart/2005/8/layout/list1"/>
    <dgm:cxn modelId="{E5E68899-83F9-454C-B5D4-B59123C74EC7}" type="presParOf" srcId="{23ED6ED3-084A-48C7-8F79-CA5A195EE6ED}" destId="{E2A39AFF-1368-4E19-87AA-768830F58801}" srcOrd="12" destOrd="0" presId="urn:microsoft.com/office/officeart/2005/8/layout/list1"/>
    <dgm:cxn modelId="{4E36CD96-3607-4BD3-9638-7BD37867B654}" type="presParOf" srcId="{E2A39AFF-1368-4E19-87AA-768830F58801}" destId="{B237C869-A67A-41EF-996E-0EC483482DFC}" srcOrd="0" destOrd="0" presId="urn:microsoft.com/office/officeart/2005/8/layout/list1"/>
    <dgm:cxn modelId="{9175A3B9-24D3-4416-8BC3-1C7448A27A74}" type="presParOf" srcId="{E2A39AFF-1368-4E19-87AA-768830F58801}" destId="{8FA43EC1-38DE-4020-A739-9FC46DF16674}" srcOrd="1" destOrd="0" presId="urn:microsoft.com/office/officeart/2005/8/layout/list1"/>
    <dgm:cxn modelId="{27A3F60C-72F0-4188-BE4D-96EF768CB8A7}" type="presParOf" srcId="{23ED6ED3-084A-48C7-8F79-CA5A195EE6ED}" destId="{39A5F8B7-BA7B-40BC-AA20-8C9BBA4964B9}" srcOrd="13" destOrd="0" presId="urn:microsoft.com/office/officeart/2005/8/layout/list1"/>
    <dgm:cxn modelId="{92B11EBF-734C-49FE-87F1-69E296DCD9EE}" type="presParOf" srcId="{23ED6ED3-084A-48C7-8F79-CA5A195EE6ED}" destId="{2685C332-B04D-410D-ADE8-631FF0E14B8E}"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0618D4-74CD-4EAC-A151-2C0EA165AD25}">
      <dsp:nvSpPr>
        <dsp:cNvPr id="0" name=""/>
        <dsp:cNvSpPr/>
      </dsp:nvSpPr>
      <dsp:spPr>
        <a:xfrm>
          <a:off x="4018" y="761375"/>
          <a:ext cx="2175835" cy="130550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tx1"/>
              </a:solidFill>
              <a:latin typeface="Times New Roman" panose="02020603050405020304" pitchFamily="18" charset="0"/>
              <a:cs typeface="Times New Roman" panose="02020603050405020304" pitchFamily="18" charset="0"/>
            </a:rPr>
            <a:t>Introduction</a:t>
          </a:r>
          <a:endParaRPr lang="en-GB" sz="2000" kern="1200">
            <a:solidFill>
              <a:schemeClr val="tx1"/>
            </a:solidFill>
            <a:latin typeface="Times New Roman" panose="02020603050405020304" pitchFamily="18" charset="0"/>
            <a:cs typeface="Times New Roman" panose="02020603050405020304" pitchFamily="18" charset="0"/>
          </a:endParaRPr>
        </a:p>
      </dsp:txBody>
      <dsp:txXfrm>
        <a:off x="4018" y="761375"/>
        <a:ext cx="2175835" cy="1305501"/>
      </dsp:txXfrm>
    </dsp:sp>
    <dsp:sp modelId="{1F660C24-EDCF-4672-9FD3-36A673A6D4F4}">
      <dsp:nvSpPr>
        <dsp:cNvPr id="0" name=""/>
        <dsp:cNvSpPr/>
      </dsp:nvSpPr>
      <dsp:spPr>
        <a:xfrm>
          <a:off x="2397437" y="761375"/>
          <a:ext cx="2175835" cy="1305501"/>
        </a:xfrm>
        <a:prstGeom prst="rect">
          <a:avLst/>
        </a:prstGeom>
        <a:solidFill>
          <a:schemeClr val="accent3">
            <a:hueOff val="301178"/>
            <a:satOff val="11111"/>
            <a:lumOff val="-1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tx1"/>
              </a:solidFill>
              <a:latin typeface="Times New Roman" panose="02020603050405020304" pitchFamily="18" charset="0"/>
              <a:cs typeface="Times New Roman" panose="02020603050405020304" pitchFamily="18" charset="0"/>
            </a:rPr>
            <a:t>Employee Engagement</a:t>
          </a:r>
          <a:endParaRPr lang="en-IN" sz="2000" kern="1200">
            <a:solidFill>
              <a:schemeClr val="tx1"/>
            </a:solidFill>
            <a:latin typeface="Times New Roman" panose="02020603050405020304" pitchFamily="18" charset="0"/>
            <a:cs typeface="Times New Roman" panose="02020603050405020304" pitchFamily="18" charset="0"/>
          </a:endParaRPr>
        </a:p>
      </dsp:txBody>
      <dsp:txXfrm>
        <a:off x="2397437" y="761375"/>
        <a:ext cx="2175835" cy="1305501"/>
      </dsp:txXfrm>
    </dsp:sp>
    <dsp:sp modelId="{84603215-1160-4257-9DDA-7AEC010AA317}">
      <dsp:nvSpPr>
        <dsp:cNvPr id="0" name=""/>
        <dsp:cNvSpPr/>
      </dsp:nvSpPr>
      <dsp:spPr>
        <a:xfrm>
          <a:off x="4790857" y="761375"/>
          <a:ext cx="2175835" cy="1305501"/>
        </a:xfrm>
        <a:prstGeom prst="rect">
          <a:avLst/>
        </a:prstGeom>
        <a:solidFill>
          <a:schemeClr val="accent3">
            <a:hueOff val="602355"/>
            <a:satOff val="22222"/>
            <a:lumOff val="-3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tx1"/>
              </a:solidFill>
              <a:latin typeface="Times New Roman" panose="02020603050405020304" pitchFamily="18" charset="0"/>
              <a:cs typeface="Times New Roman" panose="02020603050405020304" pitchFamily="18" charset="0"/>
            </a:rPr>
            <a:t>Importance of Employee Engagement</a:t>
          </a:r>
          <a:endParaRPr lang="en-IN" sz="2000" kern="1200">
            <a:solidFill>
              <a:schemeClr val="tx1"/>
            </a:solidFill>
            <a:latin typeface="Times New Roman" panose="02020603050405020304" pitchFamily="18" charset="0"/>
            <a:cs typeface="Times New Roman" panose="02020603050405020304" pitchFamily="18" charset="0"/>
          </a:endParaRPr>
        </a:p>
      </dsp:txBody>
      <dsp:txXfrm>
        <a:off x="4790857" y="761375"/>
        <a:ext cx="2175835" cy="1305501"/>
      </dsp:txXfrm>
    </dsp:sp>
    <dsp:sp modelId="{ACB0F648-EEE3-4742-81B6-B29C867638CE}">
      <dsp:nvSpPr>
        <dsp:cNvPr id="0" name=""/>
        <dsp:cNvSpPr/>
      </dsp:nvSpPr>
      <dsp:spPr>
        <a:xfrm>
          <a:off x="7184276" y="761375"/>
          <a:ext cx="2175835" cy="1305501"/>
        </a:xfrm>
        <a:prstGeom prst="rect">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tx1"/>
              </a:solidFill>
              <a:latin typeface="Times New Roman" panose="02020603050405020304" pitchFamily="18" charset="0"/>
              <a:cs typeface="Times New Roman" panose="02020603050405020304" pitchFamily="18" charset="0"/>
            </a:rPr>
            <a:t>Importance of Employee engagement (continued)</a:t>
          </a:r>
          <a:endParaRPr lang="en-IN" sz="2000" kern="1200">
            <a:solidFill>
              <a:schemeClr val="tx1"/>
            </a:solidFill>
            <a:latin typeface="Times New Roman" panose="02020603050405020304" pitchFamily="18" charset="0"/>
            <a:cs typeface="Times New Roman" panose="02020603050405020304" pitchFamily="18" charset="0"/>
          </a:endParaRPr>
        </a:p>
      </dsp:txBody>
      <dsp:txXfrm>
        <a:off x="7184276" y="761375"/>
        <a:ext cx="2175835" cy="1305501"/>
      </dsp:txXfrm>
    </dsp:sp>
    <dsp:sp modelId="{70D7D7AD-28D3-4FBF-890B-C10CCFCBB1C3}">
      <dsp:nvSpPr>
        <dsp:cNvPr id="0" name=""/>
        <dsp:cNvSpPr/>
      </dsp:nvSpPr>
      <dsp:spPr>
        <a:xfrm>
          <a:off x="9577695" y="761375"/>
          <a:ext cx="2175835" cy="1305501"/>
        </a:xfrm>
        <a:prstGeom prst="rect">
          <a:avLst/>
        </a:prstGeom>
        <a:solidFill>
          <a:schemeClr val="accent3">
            <a:hueOff val="1204711"/>
            <a:satOff val="44444"/>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tx1"/>
              </a:solidFill>
              <a:latin typeface="Times New Roman" panose="02020603050405020304" pitchFamily="18" charset="0"/>
              <a:cs typeface="Times New Roman" panose="02020603050405020304" pitchFamily="18" charset="0"/>
            </a:rPr>
            <a:t>Theoretical model of Employee Engagement</a:t>
          </a:r>
          <a:endParaRPr lang="en-IN" sz="2000" kern="1200">
            <a:solidFill>
              <a:schemeClr val="tx1"/>
            </a:solidFill>
            <a:latin typeface="Times New Roman" panose="02020603050405020304" pitchFamily="18" charset="0"/>
            <a:cs typeface="Times New Roman" panose="02020603050405020304" pitchFamily="18" charset="0"/>
          </a:endParaRPr>
        </a:p>
      </dsp:txBody>
      <dsp:txXfrm>
        <a:off x="9577695" y="761375"/>
        <a:ext cx="2175835" cy="1305501"/>
      </dsp:txXfrm>
    </dsp:sp>
    <dsp:sp modelId="{D050CFCB-A96D-44F0-A1E2-6959E1F38F98}">
      <dsp:nvSpPr>
        <dsp:cNvPr id="0" name=""/>
        <dsp:cNvSpPr/>
      </dsp:nvSpPr>
      <dsp:spPr>
        <a:xfrm>
          <a:off x="4018" y="2284460"/>
          <a:ext cx="2175835" cy="1305501"/>
        </a:xfrm>
        <a:prstGeom prst="rect">
          <a:avLst/>
        </a:prstGeom>
        <a:solidFill>
          <a:schemeClr val="accent3">
            <a:hueOff val="1505888"/>
            <a:satOff val="55556"/>
            <a:lumOff val="-81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tx1"/>
              </a:solidFill>
              <a:latin typeface="Times New Roman" panose="02020603050405020304" pitchFamily="18" charset="0"/>
              <a:cs typeface="Times New Roman" panose="02020603050405020304" pitchFamily="18" charset="0"/>
            </a:rPr>
            <a:t>Examples of best practices to engage employees</a:t>
          </a:r>
          <a:endParaRPr lang="en-IN" sz="2000" kern="1200">
            <a:solidFill>
              <a:schemeClr val="tx1"/>
            </a:solidFill>
            <a:latin typeface="Times New Roman" panose="02020603050405020304" pitchFamily="18" charset="0"/>
            <a:cs typeface="Times New Roman" panose="02020603050405020304" pitchFamily="18" charset="0"/>
          </a:endParaRPr>
        </a:p>
      </dsp:txBody>
      <dsp:txXfrm>
        <a:off x="4018" y="2284460"/>
        <a:ext cx="2175835" cy="1305501"/>
      </dsp:txXfrm>
    </dsp:sp>
    <dsp:sp modelId="{2A535163-0CBB-46F9-8884-8C0701761E06}">
      <dsp:nvSpPr>
        <dsp:cNvPr id="0" name=""/>
        <dsp:cNvSpPr/>
      </dsp:nvSpPr>
      <dsp:spPr>
        <a:xfrm>
          <a:off x="2397437" y="2284460"/>
          <a:ext cx="2175835" cy="1305501"/>
        </a:xfrm>
        <a:prstGeom prst="rect">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Times New Roman" panose="02020603050405020304" pitchFamily="18" charset="0"/>
              <a:cs typeface="Times New Roman" panose="02020603050405020304" pitchFamily="18" charset="0"/>
            </a:rPr>
            <a:t>Examples of best practices to engage employees (continued)</a:t>
          </a:r>
          <a:endParaRPr lang="en-IN" sz="2000" kern="1200" dirty="0">
            <a:solidFill>
              <a:schemeClr val="tx1"/>
            </a:solidFill>
            <a:latin typeface="Times New Roman" panose="02020603050405020304" pitchFamily="18" charset="0"/>
            <a:cs typeface="Times New Roman" panose="02020603050405020304" pitchFamily="18" charset="0"/>
          </a:endParaRPr>
        </a:p>
      </dsp:txBody>
      <dsp:txXfrm>
        <a:off x="2397437" y="2284460"/>
        <a:ext cx="2175835" cy="1305501"/>
      </dsp:txXfrm>
    </dsp:sp>
    <dsp:sp modelId="{C14E70B9-2106-4784-949E-370EE1DA1864}">
      <dsp:nvSpPr>
        <dsp:cNvPr id="0" name=""/>
        <dsp:cNvSpPr/>
      </dsp:nvSpPr>
      <dsp:spPr>
        <a:xfrm>
          <a:off x="4790857" y="2284460"/>
          <a:ext cx="2175835" cy="1305501"/>
        </a:xfrm>
        <a:prstGeom prst="rect">
          <a:avLst/>
        </a:prstGeom>
        <a:solidFill>
          <a:schemeClr val="accent3">
            <a:hueOff val="2108244"/>
            <a:satOff val="77778"/>
            <a:lumOff val="-1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tx1"/>
              </a:solidFill>
              <a:latin typeface="Times New Roman" panose="02020603050405020304" pitchFamily="18" charset="0"/>
              <a:cs typeface="Times New Roman" panose="02020603050405020304" pitchFamily="18" charset="0"/>
            </a:rPr>
            <a:t>Examples of best practices to engage employees (continued)</a:t>
          </a:r>
          <a:endParaRPr lang="en-IN" sz="2000" kern="1200">
            <a:solidFill>
              <a:schemeClr val="tx1"/>
            </a:solidFill>
            <a:latin typeface="Times New Roman" panose="02020603050405020304" pitchFamily="18" charset="0"/>
            <a:cs typeface="Times New Roman" panose="02020603050405020304" pitchFamily="18" charset="0"/>
          </a:endParaRPr>
        </a:p>
      </dsp:txBody>
      <dsp:txXfrm>
        <a:off x="4790857" y="2284460"/>
        <a:ext cx="2175835" cy="1305501"/>
      </dsp:txXfrm>
    </dsp:sp>
    <dsp:sp modelId="{675F0D9F-7E83-4A01-B950-A6B1D6659EA7}">
      <dsp:nvSpPr>
        <dsp:cNvPr id="0" name=""/>
        <dsp:cNvSpPr/>
      </dsp:nvSpPr>
      <dsp:spPr>
        <a:xfrm>
          <a:off x="7184276" y="2284460"/>
          <a:ext cx="2175835" cy="1305501"/>
        </a:xfrm>
        <a:prstGeom prst="rect">
          <a:avLst/>
        </a:prstGeom>
        <a:solidFill>
          <a:schemeClr val="accent3">
            <a:hueOff val="2409421"/>
            <a:satOff val="88889"/>
            <a:lumOff val="-130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tx1"/>
              </a:solidFill>
              <a:latin typeface="Times New Roman" panose="02020603050405020304" pitchFamily="18" charset="0"/>
              <a:cs typeface="Times New Roman" panose="02020603050405020304" pitchFamily="18" charset="0"/>
            </a:rPr>
            <a:t>Recommendation</a:t>
          </a:r>
          <a:endParaRPr lang="en-IN" sz="2000" kern="1200">
            <a:solidFill>
              <a:schemeClr val="tx1"/>
            </a:solidFill>
            <a:latin typeface="Times New Roman" panose="02020603050405020304" pitchFamily="18" charset="0"/>
            <a:cs typeface="Times New Roman" panose="02020603050405020304" pitchFamily="18" charset="0"/>
          </a:endParaRPr>
        </a:p>
      </dsp:txBody>
      <dsp:txXfrm>
        <a:off x="7184276" y="2284460"/>
        <a:ext cx="2175835" cy="1305501"/>
      </dsp:txXfrm>
    </dsp:sp>
    <dsp:sp modelId="{C0EA1A47-D8A0-46C2-8DFB-3826B1A67A73}">
      <dsp:nvSpPr>
        <dsp:cNvPr id="0" name=""/>
        <dsp:cNvSpPr/>
      </dsp:nvSpPr>
      <dsp:spPr>
        <a:xfrm>
          <a:off x="9577695" y="2284460"/>
          <a:ext cx="2175835" cy="1305501"/>
        </a:xfrm>
        <a:prstGeom prst="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Times New Roman" panose="02020603050405020304" pitchFamily="18" charset="0"/>
              <a:cs typeface="Times New Roman" panose="02020603050405020304" pitchFamily="18" charset="0"/>
            </a:rPr>
            <a:t>Conclusion</a:t>
          </a:r>
          <a:endParaRPr lang="en-IN" sz="2000" kern="1200" dirty="0">
            <a:solidFill>
              <a:schemeClr val="tx1"/>
            </a:solidFill>
            <a:latin typeface="Times New Roman" panose="02020603050405020304" pitchFamily="18" charset="0"/>
            <a:cs typeface="Times New Roman" panose="02020603050405020304" pitchFamily="18" charset="0"/>
          </a:endParaRPr>
        </a:p>
      </dsp:txBody>
      <dsp:txXfrm>
        <a:off x="9577695" y="2284460"/>
        <a:ext cx="2175835" cy="13055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561D85-987D-48AB-8100-152183106E97}">
      <dsp:nvSpPr>
        <dsp:cNvPr id="0" name=""/>
        <dsp:cNvSpPr/>
      </dsp:nvSpPr>
      <dsp:spPr>
        <a:xfrm>
          <a:off x="0" y="417429"/>
          <a:ext cx="10515600" cy="604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8384AB23-D35E-4618-8E7D-91346B503DAF}">
      <dsp:nvSpPr>
        <dsp:cNvPr id="0" name=""/>
        <dsp:cNvSpPr/>
      </dsp:nvSpPr>
      <dsp:spPr>
        <a:xfrm>
          <a:off x="525780" y="63189"/>
          <a:ext cx="7360920" cy="708480"/>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u="none" kern="1200">
              <a:latin typeface="Times New Roman" panose="02020603050405020304" pitchFamily="18" charset="0"/>
              <a:cs typeface="Times New Roman" panose="02020603050405020304" pitchFamily="18" charset="0"/>
            </a:rPr>
            <a:t>Good people management and learning and development approaches will help engage employees.</a:t>
          </a:r>
          <a:endParaRPr lang="en-GB" sz="1800" kern="1200">
            <a:latin typeface="Times New Roman" panose="02020603050405020304" pitchFamily="18" charset="0"/>
            <a:cs typeface="Times New Roman" panose="02020603050405020304" pitchFamily="18" charset="0"/>
          </a:endParaRPr>
        </a:p>
      </dsp:txBody>
      <dsp:txXfrm>
        <a:off x="560365" y="97774"/>
        <a:ext cx="7291750" cy="639310"/>
      </dsp:txXfrm>
    </dsp:sp>
    <dsp:sp modelId="{DE8B4302-AFA8-4D30-9A9D-4540F8A3A30D}">
      <dsp:nvSpPr>
        <dsp:cNvPr id="0" name=""/>
        <dsp:cNvSpPr/>
      </dsp:nvSpPr>
      <dsp:spPr>
        <a:xfrm>
          <a:off x="0" y="1506069"/>
          <a:ext cx="10515600" cy="604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96A0CB5E-839C-4C72-A36C-C9D151A54F73}">
      <dsp:nvSpPr>
        <dsp:cNvPr id="0" name=""/>
        <dsp:cNvSpPr/>
      </dsp:nvSpPr>
      <dsp:spPr>
        <a:xfrm>
          <a:off x="525780" y="1151829"/>
          <a:ext cx="7360920" cy="708480"/>
        </a:xfrm>
        <a:prstGeom prst="roundRect">
          <a:avLst/>
        </a:prstGeom>
        <a:solidFill>
          <a:schemeClr val="accent3">
            <a:hueOff val="903533"/>
            <a:satOff val="33333"/>
            <a:lumOff val="-4902"/>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u="none" kern="1200" dirty="0">
              <a:latin typeface="Times New Roman" panose="02020603050405020304" pitchFamily="18" charset="0"/>
              <a:cs typeface="Times New Roman" panose="02020603050405020304" pitchFamily="18" charset="0"/>
            </a:rPr>
            <a:t>Multi-pronged strategies should connect communications, HR policies and systems, learning and development, and cross-organisational events.</a:t>
          </a:r>
          <a:endParaRPr lang="en-IN" sz="1800" u="none" kern="1200" dirty="0">
            <a:latin typeface="Times New Roman" panose="02020603050405020304" pitchFamily="18" charset="0"/>
            <a:cs typeface="Times New Roman" panose="02020603050405020304" pitchFamily="18" charset="0"/>
          </a:endParaRPr>
        </a:p>
      </dsp:txBody>
      <dsp:txXfrm>
        <a:off x="560365" y="1186414"/>
        <a:ext cx="7291750" cy="639310"/>
      </dsp:txXfrm>
    </dsp:sp>
    <dsp:sp modelId="{916F437E-B0E6-4387-B7B2-C1F596ABC01D}">
      <dsp:nvSpPr>
        <dsp:cNvPr id="0" name=""/>
        <dsp:cNvSpPr/>
      </dsp:nvSpPr>
      <dsp:spPr>
        <a:xfrm>
          <a:off x="0" y="2594709"/>
          <a:ext cx="10515600" cy="604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91C34530-F5B1-44AF-9AA7-BA59AC601A12}">
      <dsp:nvSpPr>
        <dsp:cNvPr id="0" name=""/>
        <dsp:cNvSpPr/>
      </dsp:nvSpPr>
      <dsp:spPr>
        <a:xfrm>
          <a:off x="525780" y="2240469"/>
          <a:ext cx="7360920" cy="708480"/>
        </a:xfrm>
        <a:prstGeom prst="roundRect">
          <a:avLst/>
        </a:prstGeom>
        <a:solidFill>
          <a:schemeClr val="accent3">
            <a:hueOff val="1807066"/>
            <a:satOff val="66667"/>
            <a:lumOff val="-9804"/>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u="none" kern="1200">
              <a:latin typeface="Times New Roman" panose="02020603050405020304" pitchFamily="18" charset="0"/>
              <a:cs typeface="Times New Roman" panose="02020603050405020304" pitchFamily="18" charset="0"/>
            </a:rPr>
            <a:t>Developing managers who encourage employee engagement, health, and well-being is covered in our study.</a:t>
          </a:r>
          <a:endParaRPr lang="en-IN" sz="1800" u="none" kern="1200">
            <a:latin typeface="Times New Roman" panose="02020603050405020304" pitchFamily="18" charset="0"/>
            <a:cs typeface="Times New Roman" panose="02020603050405020304" pitchFamily="18" charset="0"/>
          </a:endParaRPr>
        </a:p>
      </dsp:txBody>
      <dsp:txXfrm>
        <a:off x="560365" y="2275054"/>
        <a:ext cx="7291750" cy="639310"/>
      </dsp:txXfrm>
    </dsp:sp>
    <dsp:sp modelId="{2685C332-B04D-410D-ADE8-631FF0E14B8E}">
      <dsp:nvSpPr>
        <dsp:cNvPr id="0" name=""/>
        <dsp:cNvSpPr/>
      </dsp:nvSpPr>
      <dsp:spPr>
        <a:xfrm>
          <a:off x="0" y="3683349"/>
          <a:ext cx="10515600" cy="604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8FA43EC1-38DE-4020-A739-9FC46DF16674}">
      <dsp:nvSpPr>
        <dsp:cNvPr id="0" name=""/>
        <dsp:cNvSpPr/>
      </dsp:nvSpPr>
      <dsp:spPr>
        <a:xfrm>
          <a:off x="525780" y="3329109"/>
          <a:ext cx="7360920" cy="708480"/>
        </a:xfrm>
        <a:prstGeom prst="roundRect">
          <a:avLst/>
        </a:prstGeom>
        <a:solidFill>
          <a:schemeClr val="accent3">
            <a:hueOff val="2710599"/>
            <a:satOff val="100000"/>
            <a:lumOff val="-14706"/>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u="none" kern="1200" dirty="0">
              <a:latin typeface="Times New Roman" panose="02020603050405020304" pitchFamily="18" charset="0"/>
              <a:cs typeface="Times New Roman" panose="02020603050405020304" pitchFamily="18" charset="0"/>
            </a:rPr>
            <a:t>Recruitment and performance management are equally crucial to establishing an engaged, motivated team.</a:t>
          </a:r>
          <a:endParaRPr lang="en-IN" sz="1800" u="none" kern="1200" dirty="0">
            <a:latin typeface="Times New Roman" panose="02020603050405020304" pitchFamily="18" charset="0"/>
            <a:cs typeface="Times New Roman" panose="02020603050405020304" pitchFamily="18" charset="0"/>
          </a:endParaRPr>
        </a:p>
      </dsp:txBody>
      <dsp:txXfrm>
        <a:off x="560365" y="3363694"/>
        <a:ext cx="7291750" cy="63931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D8701B-37DC-473B-9E63-4DEDBA77778D}" type="datetimeFigureOut">
              <a:rPr lang="en-GB" smtClean="0"/>
              <a:t>04/12/2022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6E6C27-161E-47F7-9856-261CAC6256EC}" type="slidenum">
              <a:rPr lang="en-GB" smtClean="0"/>
              <a:t>‹#›</a:t>
            </a:fld>
            <a:endParaRPr lang="en-GB"/>
          </a:p>
        </p:txBody>
      </p:sp>
    </p:spTree>
    <p:extLst>
      <p:ext uri="{BB962C8B-B14F-4D97-AF65-F5344CB8AC3E}">
        <p14:creationId xmlns:p14="http://schemas.microsoft.com/office/powerpoint/2010/main" val="1191975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"Employee Engagement" will be the subject of this presentation to focus on. This paper includes a discussion of something referred to as "Employee Engagement." This presentation will also emphasize the need of keeping employees actively engaged in their job. In addition to that, a conceptual model of employee participation will be presented throughout this presentation. Effective ways for increasing engagement from employees will be shown and certain facts and statistics will be provided to back up the statements that are going to be made throughout this presentation. The last section of the study includes a number of suggestions for actions that companies may take in order to increase the level of employee engagement.</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06E6C27-161E-47F7-9856-261CAC6256EC}" type="slidenum">
              <a:rPr lang="en-GB" smtClean="0"/>
              <a:t>3</a:t>
            </a:fld>
            <a:endParaRPr lang="en-GB"/>
          </a:p>
        </p:txBody>
      </p:sp>
    </p:spTree>
    <p:extLst>
      <p:ext uri="{BB962C8B-B14F-4D97-AF65-F5344CB8AC3E}">
        <p14:creationId xmlns:p14="http://schemas.microsoft.com/office/powerpoint/2010/main" val="2958805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When employees dedicate their time, energy, and enthusiasm towards the success of the company, it is said that they are highly engaged. Most of the time, these people love what they do and are completely invested in their careers. Investigate the hidden meaning behind their </a:t>
            </a:r>
            <a:r>
              <a:rPr lang="en-GB" sz="1800" dirty="0" err="1">
                <a:effectLst/>
                <a:latin typeface="Times New Roman" panose="02020603050405020304" pitchFamily="18" charset="0"/>
                <a:ea typeface="Times New Roman" panose="02020603050405020304" pitchFamily="18" charset="0"/>
              </a:rPr>
              <a:t>behavior</a:t>
            </a:r>
            <a:r>
              <a:rPr lang="en-GB" sz="1800" dirty="0">
                <a:effectLst/>
                <a:latin typeface="Times New Roman" panose="02020603050405020304" pitchFamily="18" charset="0"/>
                <a:ea typeface="Times New Roman" panose="02020603050405020304" pitchFamily="18" charset="0"/>
              </a:rPr>
              <a:t>. Gain a better understanding of how their knowledge and duties fit together. Learn as much as they can and develop their skills as much as possible. Make an effort to enhance their performance on their own time. Simply said, engaged workers, work hard. They work more because they want the organisation to succeed. It's obvious why firms and employees want engaged personnel. Leaders, managers, and workers may boost employee engagement with the right plan.</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06E6C27-161E-47F7-9856-261CAC6256EC}" type="slidenum">
              <a:rPr lang="en-GB" smtClean="0"/>
              <a:t>4</a:t>
            </a:fld>
            <a:endParaRPr lang="en-GB"/>
          </a:p>
        </p:txBody>
      </p:sp>
    </p:spTree>
    <p:extLst>
      <p:ext uri="{BB962C8B-B14F-4D97-AF65-F5344CB8AC3E}">
        <p14:creationId xmlns:p14="http://schemas.microsoft.com/office/powerpoint/2010/main" val="41347622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Studies have shown that employees who are invested in their job are more likely to succeed. There is a 21% increase in output when workers are really engaged in their work. When things go well, people get invested. When workers achieve their goals and get recognition for their efforts, they are more invested in the company's success. Workers that feel invested in their job are more likely to put in the extra effort that increases output, revenue, and customer trust in the product. In this way, employees that are enthusiastic about their profession provide better support to their clients. Customer satisfaction and employee morale may both be increased by emphasizing the importance of helping customers and making employees feel valued by the organisation.</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06E6C27-161E-47F7-9856-261CAC6256EC}" type="slidenum">
              <a:rPr lang="en-GB" smtClean="0"/>
              <a:t>5</a:t>
            </a:fld>
            <a:endParaRPr lang="en-GB"/>
          </a:p>
        </p:txBody>
      </p:sp>
    </p:spTree>
    <p:extLst>
      <p:ext uri="{BB962C8B-B14F-4D97-AF65-F5344CB8AC3E}">
        <p14:creationId xmlns:p14="http://schemas.microsoft.com/office/powerpoint/2010/main" val="31388446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Highly engaged workers are less likely to leave their positions. If employees are not invested in their work, they might leave the company. To keep people happy and productive at work, employee engagement is essential. Collaborating with an engaged workforce is simple. That's not because they're feeling better or brighter, their whole company culture is based on employee participation. Employees that are fully invested in their job and the success of their firm demonstrate a daily commitment to the company's values and get regular recognition for doing so. Recognizing those who have shown the greatest interest might help boost interest in others, employees that are invested in their work do so not because of their productivity or their nice </a:t>
            </a:r>
            <a:r>
              <a:rPr lang="en-GB" sz="1800" dirty="0" err="1">
                <a:effectLst/>
                <a:latin typeface="Times New Roman" panose="02020603050405020304" pitchFamily="18" charset="0"/>
                <a:ea typeface="Times New Roman" panose="02020603050405020304" pitchFamily="18" charset="0"/>
              </a:rPr>
              <a:t>demeanor</a:t>
            </a:r>
            <a:r>
              <a:rPr lang="en-GB" sz="1800" dirty="0">
                <a:effectLst/>
                <a:latin typeface="Times New Roman" panose="02020603050405020304" pitchFamily="18" charset="0"/>
                <a:ea typeface="Times New Roman" panose="02020603050405020304" pitchFamily="18" charset="0"/>
              </a:rPr>
              <a:t>. Individuals will feel that they have contributed to the success of the business when their efforts are recognized.</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06E6C27-161E-47F7-9856-261CAC6256EC}" type="slidenum">
              <a:rPr lang="en-GB" smtClean="0"/>
              <a:t>6</a:t>
            </a:fld>
            <a:endParaRPr lang="en-GB"/>
          </a:p>
        </p:txBody>
      </p:sp>
    </p:spTree>
    <p:extLst>
      <p:ext uri="{BB962C8B-B14F-4D97-AF65-F5344CB8AC3E}">
        <p14:creationId xmlns:p14="http://schemas.microsoft.com/office/powerpoint/2010/main" val="34755907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AON-Hewitt model will serve as the basis for defining employee engagement moving forward. The difficulties that most firms face in terms of talent management and retention, employee engagement is a crucial component that must not be ignored. The AON-Hewitt model of employee engagement takes into account a number of different aspects that must be present for optimum levels of performance and productivity. These include logical cognition, feelings, intentions, and actions that follow those thoughts. The concept is </a:t>
            </a:r>
            <a:r>
              <a:rPr lang="en-GB" sz="1800" dirty="0" err="1">
                <a:effectLst/>
                <a:latin typeface="Times New Roman" panose="02020603050405020304" pitchFamily="18" charset="0"/>
                <a:ea typeface="Times New Roman" panose="02020603050405020304" pitchFamily="18" charset="0"/>
              </a:rPr>
              <a:t>centered</a:t>
            </a:r>
            <a:r>
              <a:rPr lang="en-GB" sz="1800" dirty="0">
                <a:effectLst/>
                <a:latin typeface="Times New Roman" panose="02020603050405020304" pitchFamily="18" charset="0"/>
                <a:ea typeface="Times New Roman" panose="02020603050405020304" pitchFamily="18" charset="0"/>
              </a:rPr>
              <a:t> on six different causes of employee engagement and three different outcomes.</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06E6C27-161E-47F7-9856-261CAC6256EC}" type="slidenum">
              <a:rPr lang="en-GB" smtClean="0"/>
              <a:t>7</a:t>
            </a:fld>
            <a:endParaRPr lang="en-GB"/>
          </a:p>
        </p:txBody>
      </p:sp>
    </p:spTree>
    <p:extLst>
      <p:ext uri="{BB962C8B-B14F-4D97-AF65-F5344CB8AC3E}">
        <p14:creationId xmlns:p14="http://schemas.microsoft.com/office/powerpoint/2010/main" val="16574046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Premier Inn's methods of encouraging employee participation stand out as models for the hospitality industry as a whole. Premier Inn employees come together once a quarter. A company's ability to make a difference in the world increases when its employees are invested in its success. The beliefs of a company's top executives may have a major impact on the culture of the whole organisation. Premier Inn is a great place to work since they care about their staff members. Premier Inn staff members are more likely to active for guests because they care about the business and like assisting others. Premier Inn's success likely stems from the company's dedicated staff.</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06E6C27-161E-47F7-9856-261CAC6256EC}" type="slidenum">
              <a:rPr lang="en-GB" smtClean="0"/>
              <a:t>8</a:t>
            </a:fld>
            <a:endParaRPr lang="en-GB"/>
          </a:p>
        </p:txBody>
      </p:sp>
    </p:spTree>
    <p:extLst>
      <p:ext uri="{BB962C8B-B14F-4D97-AF65-F5344CB8AC3E}">
        <p14:creationId xmlns:p14="http://schemas.microsoft.com/office/powerpoint/2010/main" val="41830211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Holiday Inn's methods of encouraging employee participation in the company's success are one of the best in the hotel industry. People who work at the Holiday Inn are proud of the volunteer work they do. As a result, employees at the Holiday Inn seldom ever interact with one another outside of the workplace. When workers care about the company's success, it may have a greater impact. One possible factor in shaping a company's overall culture is the beliefs of its senior executives. The good and encouraging work atmosphere at Holiday Inn is credited to 60% of employees. By encouraging more participation from workers, Holiday Inn has strengthened its reputation as an employer and attracted a larger pool of candidates.</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06E6C27-161E-47F7-9856-261CAC6256EC}" type="slidenum">
              <a:rPr lang="en-GB" smtClean="0"/>
              <a:t>9</a:t>
            </a:fld>
            <a:endParaRPr lang="en-GB"/>
          </a:p>
        </p:txBody>
      </p:sp>
    </p:spTree>
    <p:extLst>
      <p:ext uri="{BB962C8B-B14F-4D97-AF65-F5344CB8AC3E}">
        <p14:creationId xmlns:p14="http://schemas.microsoft.com/office/powerpoint/2010/main" val="13941252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Hilton Hotel has been recognized for two years running as the second-best workplace in the world. And among the group of 25 competing establishments, it was the only hotel. All employees at Hilton are heard and treated with the same hospitality as guests. Smaller businesses can compete with larger ones because they offer more room for individual and career growth than larger establishments. And some of the best parts of working at Hilton are the company's culture, benefits, and travel programs. Consistent initiatives and activities are planned to </a:t>
            </a:r>
            <a:r>
              <a:rPr lang="en-GB" sz="1800" dirty="0" err="1">
                <a:effectLst/>
                <a:latin typeface="Times New Roman" panose="02020603050405020304" pitchFamily="18" charset="0"/>
                <a:ea typeface="Times New Roman" panose="02020603050405020304" pitchFamily="18" charset="0"/>
              </a:rPr>
              <a:t>honor</a:t>
            </a:r>
            <a:r>
              <a:rPr lang="en-GB" sz="1800" dirty="0">
                <a:effectLst/>
                <a:latin typeface="Times New Roman" panose="02020603050405020304" pitchFamily="18" charset="0"/>
                <a:ea typeface="Times New Roman" panose="02020603050405020304" pitchFamily="18" charset="0"/>
              </a:rPr>
              <a:t> and appreciate team members' efforts. Conspicuous exertion is, of course, always rewarded at Hilton.</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06E6C27-161E-47F7-9856-261CAC6256EC}" type="slidenum">
              <a:rPr lang="en-GB" smtClean="0"/>
              <a:t>10</a:t>
            </a:fld>
            <a:endParaRPr lang="en-GB"/>
          </a:p>
        </p:txBody>
      </p:sp>
    </p:spTree>
    <p:extLst>
      <p:ext uri="{BB962C8B-B14F-4D97-AF65-F5344CB8AC3E}">
        <p14:creationId xmlns:p14="http://schemas.microsoft.com/office/powerpoint/2010/main" val="28315414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Good people management, learning and development approaches will help to engage employees. They should concentrate on employee motivation and well-being and assist workers to understand their role in the organisation's mission, goals, and culture. Multi-pronged strategies should connect communications, HR policies and systems, learning and development, and cross-organisational events. Senior executives and line managers must actively help them. Developing managers who encourage employee engagement, health, and well-being is covered in our study. Personality and work fit will affect employee engagement. Recruitment and performance management are equally crucial to establishing an engaged, motivated team.</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06E6C27-161E-47F7-9856-261CAC6256EC}" type="slidenum">
              <a:rPr lang="en-GB" smtClean="0"/>
              <a:t>11</a:t>
            </a:fld>
            <a:endParaRPr lang="en-GB"/>
          </a:p>
        </p:txBody>
      </p:sp>
    </p:spTree>
    <p:extLst>
      <p:ext uri="{BB962C8B-B14F-4D97-AF65-F5344CB8AC3E}">
        <p14:creationId xmlns:p14="http://schemas.microsoft.com/office/powerpoint/2010/main" val="33728116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This presentation focused on "Employee Engagement". This research provided a definition for the term "Employee Engagement." It has also discussed how important it is to have a motivated staff. A conceptual framework for motivating workers was also discussed. Also shown were strategies for inspiring and motivating employees that have proven to be effective. It should be noted that certain facts and figures were provided to back up the statements made in this presentation. Finally, an idea was proposed that would provide light on what employers may do to increase morale and productivity.</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06E6C27-161E-47F7-9856-261CAC6256EC}" type="slidenum">
              <a:rPr lang="en-GB" smtClean="0"/>
              <a:t>12</a:t>
            </a:fld>
            <a:endParaRPr lang="en-GB"/>
          </a:p>
        </p:txBody>
      </p:sp>
    </p:spTree>
    <p:extLst>
      <p:ext uri="{BB962C8B-B14F-4D97-AF65-F5344CB8AC3E}">
        <p14:creationId xmlns:p14="http://schemas.microsoft.com/office/powerpoint/2010/main" val="3742794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75604-4992-1B1D-07A6-7C4539C7896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DC358E-6BA6-9A5F-C3F4-4C0D88B1B3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05B150C-DBA5-400E-E69D-915D65EB5334}"/>
              </a:ext>
            </a:extLst>
          </p:cNvPr>
          <p:cNvSpPr>
            <a:spLocks noGrp="1"/>
          </p:cNvSpPr>
          <p:nvPr>
            <p:ph type="dt" sz="half" idx="10"/>
          </p:nvPr>
        </p:nvSpPr>
        <p:spPr/>
        <p:txBody>
          <a:bodyPr/>
          <a:lstStyle/>
          <a:p>
            <a:fld id="{6D09F220-5F1F-4E90-8A3C-7DAC5A81CB8D}" type="datetimeFigureOut">
              <a:rPr lang="en-GB" smtClean="0"/>
              <a:t>04/12/2022</a:t>
            </a:fld>
            <a:endParaRPr lang="en-GB"/>
          </a:p>
        </p:txBody>
      </p:sp>
      <p:sp>
        <p:nvSpPr>
          <p:cNvPr id="5" name="Footer Placeholder 4">
            <a:extLst>
              <a:ext uri="{FF2B5EF4-FFF2-40B4-BE49-F238E27FC236}">
                <a16:creationId xmlns:a16="http://schemas.microsoft.com/office/drawing/2014/main" id="{AF24E048-7B8C-C806-8A0B-3FEB0E0794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AD91FA-B744-6C09-1076-1819B2EDBD9D}"/>
              </a:ext>
            </a:extLst>
          </p:cNvPr>
          <p:cNvSpPr>
            <a:spLocks noGrp="1"/>
          </p:cNvSpPr>
          <p:nvPr>
            <p:ph type="sldNum" sz="quarter" idx="12"/>
          </p:nvPr>
        </p:nvSpPr>
        <p:spPr/>
        <p:txBody>
          <a:bodyPr/>
          <a:lstStyle/>
          <a:p>
            <a:fld id="{99A2C3F7-4DE9-4504-90FD-096E273CB068}" type="slidenum">
              <a:rPr lang="en-GB" smtClean="0"/>
              <a:t>‹#›</a:t>
            </a:fld>
            <a:endParaRPr lang="en-GB"/>
          </a:p>
        </p:txBody>
      </p:sp>
    </p:spTree>
    <p:extLst>
      <p:ext uri="{BB962C8B-B14F-4D97-AF65-F5344CB8AC3E}">
        <p14:creationId xmlns:p14="http://schemas.microsoft.com/office/powerpoint/2010/main" val="2650735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F9C3E-F731-38F1-8400-E89AF6BBD4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FB0A25-7B19-5CED-56D0-3FC047ECD58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80C2E5-F34A-F772-5B91-A9CCDD2723BC}"/>
              </a:ext>
            </a:extLst>
          </p:cNvPr>
          <p:cNvSpPr>
            <a:spLocks noGrp="1"/>
          </p:cNvSpPr>
          <p:nvPr>
            <p:ph type="dt" sz="half" idx="10"/>
          </p:nvPr>
        </p:nvSpPr>
        <p:spPr/>
        <p:txBody>
          <a:bodyPr/>
          <a:lstStyle/>
          <a:p>
            <a:fld id="{6D09F220-5F1F-4E90-8A3C-7DAC5A81CB8D}" type="datetimeFigureOut">
              <a:rPr lang="en-GB" smtClean="0"/>
              <a:t>04/12/2022</a:t>
            </a:fld>
            <a:endParaRPr lang="en-GB"/>
          </a:p>
        </p:txBody>
      </p:sp>
      <p:sp>
        <p:nvSpPr>
          <p:cNvPr id="5" name="Footer Placeholder 4">
            <a:extLst>
              <a:ext uri="{FF2B5EF4-FFF2-40B4-BE49-F238E27FC236}">
                <a16:creationId xmlns:a16="http://schemas.microsoft.com/office/drawing/2014/main" id="{DC9C1D46-B251-7AAA-AED1-1D0A8E22E1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79D3E9-C9C1-04A0-251A-6810C9748C83}"/>
              </a:ext>
            </a:extLst>
          </p:cNvPr>
          <p:cNvSpPr>
            <a:spLocks noGrp="1"/>
          </p:cNvSpPr>
          <p:nvPr>
            <p:ph type="sldNum" sz="quarter" idx="12"/>
          </p:nvPr>
        </p:nvSpPr>
        <p:spPr/>
        <p:txBody>
          <a:bodyPr/>
          <a:lstStyle/>
          <a:p>
            <a:fld id="{99A2C3F7-4DE9-4504-90FD-096E273CB068}" type="slidenum">
              <a:rPr lang="en-GB" smtClean="0"/>
              <a:t>‹#›</a:t>
            </a:fld>
            <a:endParaRPr lang="en-GB"/>
          </a:p>
        </p:txBody>
      </p:sp>
    </p:spTree>
    <p:extLst>
      <p:ext uri="{BB962C8B-B14F-4D97-AF65-F5344CB8AC3E}">
        <p14:creationId xmlns:p14="http://schemas.microsoft.com/office/powerpoint/2010/main" val="3362144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15020-4F17-C679-C4F6-C907241E447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9E0552-28D7-1B1C-8FFE-B979AF68237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42C14AF-46E3-6F5E-9432-821D71281376}"/>
              </a:ext>
            </a:extLst>
          </p:cNvPr>
          <p:cNvSpPr>
            <a:spLocks noGrp="1"/>
          </p:cNvSpPr>
          <p:nvPr>
            <p:ph type="dt" sz="half" idx="10"/>
          </p:nvPr>
        </p:nvSpPr>
        <p:spPr/>
        <p:txBody>
          <a:bodyPr/>
          <a:lstStyle/>
          <a:p>
            <a:fld id="{6D09F220-5F1F-4E90-8A3C-7DAC5A81CB8D}" type="datetimeFigureOut">
              <a:rPr lang="en-GB" smtClean="0"/>
              <a:t>04/12/2022</a:t>
            </a:fld>
            <a:endParaRPr lang="en-GB"/>
          </a:p>
        </p:txBody>
      </p:sp>
      <p:sp>
        <p:nvSpPr>
          <p:cNvPr id="5" name="Footer Placeholder 4">
            <a:extLst>
              <a:ext uri="{FF2B5EF4-FFF2-40B4-BE49-F238E27FC236}">
                <a16:creationId xmlns:a16="http://schemas.microsoft.com/office/drawing/2014/main" id="{6F2C2F51-9255-38AA-AC1C-D215F51DAA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FFE391-2200-4DBF-75A3-069BBB51B0D1}"/>
              </a:ext>
            </a:extLst>
          </p:cNvPr>
          <p:cNvSpPr>
            <a:spLocks noGrp="1"/>
          </p:cNvSpPr>
          <p:nvPr>
            <p:ph type="sldNum" sz="quarter" idx="12"/>
          </p:nvPr>
        </p:nvSpPr>
        <p:spPr/>
        <p:txBody>
          <a:bodyPr/>
          <a:lstStyle/>
          <a:p>
            <a:fld id="{99A2C3F7-4DE9-4504-90FD-096E273CB068}" type="slidenum">
              <a:rPr lang="en-GB" smtClean="0"/>
              <a:t>‹#›</a:t>
            </a:fld>
            <a:endParaRPr lang="en-GB"/>
          </a:p>
        </p:txBody>
      </p:sp>
    </p:spTree>
    <p:extLst>
      <p:ext uri="{BB962C8B-B14F-4D97-AF65-F5344CB8AC3E}">
        <p14:creationId xmlns:p14="http://schemas.microsoft.com/office/powerpoint/2010/main" val="36980058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47C50-AC92-5E9A-325B-F95AE8B6F6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4CC566-8B69-F5C6-A5BC-D3DA1DE892B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F01B90E-DE91-A985-2C1D-B73CDB58952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286523A-2AC6-6502-67C6-726B8A38A814}"/>
              </a:ext>
            </a:extLst>
          </p:cNvPr>
          <p:cNvSpPr>
            <a:spLocks noGrp="1"/>
          </p:cNvSpPr>
          <p:nvPr>
            <p:ph type="dt" sz="half" idx="10"/>
          </p:nvPr>
        </p:nvSpPr>
        <p:spPr/>
        <p:txBody>
          <a:bodyPr/>
          <a:lstStyle/>
          <a:p>
            <a:fld id="{6D09F220-5F1F-4E90-8A3C-7DAC5A81CB8D}" type="datetimeFigureOut">
              <a:rPr lang="en-GB" smtClean="0"/>
              <a:t>04/12/2022</a:t>
            </a:fld>
            <a:endParaRPr lang="en-GB"/>
          </a:p>
        </p:txBody>
      </p:sp>
      <p:sp>
        <p:nvSpPr>
          <p:cNvPr id="6" name="Footer Placeholder 5">
            <a:extLst>
              <a:ext uri="{FF2B5EF4-FFF2-40B4-BE49-F238E27FC236}">
                <a16:creationId xmlns:a16="http://schemas.microsoft.com/office/drawing/2014/main" id="{8D8C13A8-BFF5-FEAA-A45C-91682440CC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1A8B8A-FEF9-1522-D158-FE67E5EA0381}"/>
              </a:ext>
            </a:extLst>
          </p:cNvPr>
          <p:cNvSpPr>
            <a:spLocks noGrp="1"/>
          </p:cNvSpPr>
          <p:nvPr>
            <p:ph type="sldNum" sz="quarter" idx="12"/>
          </p:nvPr>
        </p:nvSpPr>
        <p:spPr/>
        <p:txBody>
          <a:bodyPr/>
          <a:lstStyle/>
          <a:p>
            <a:fld id="{99A2C3F7-4DE9-4504-90FD-096E273CB068}" type="slidenum">
              <a:rPr lang="en-GB" smtClean="0"/>
              <a:t>‹#›</a:t>
            </a:fld>
            <a:endParaRPr lang="en-GB"/>
          </a:p>
        </p:txBody>
      </p:sp>
    </p:spTree>
    <p:extLst>
      <p:ext uri="{BB962C8B-B14F-4D97-AF65-F5344CB8AC3E}">
        <p14:creationId xmlns:p14="http://schemas.microsoft.com/office/powerpoint/2010/main" val="410282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8DB3D-4ACE-D7F4-294D-FC61E08AF1A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CF4CBF-ABB5-656F-774F-BA8CCFE476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E0D220-1650-054B-1F65-39D19C6BBEE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7B7D71-458F-2A5A-D40B-3053A1E973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D744E7-2F52-5D77-D54A-6ACC35B6898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B50B95C-4890-064C-90C0-C243ABB77FFF}"/>
              </a:ext>
            </a:extLst>
          </p:cNvPr>
          <p:cNvSpPr>
            <a:spLocks noGrp="1"/>
          </p:cNvSpPr>
          <p:nvPr>
            <p:ph type="dt" sz="half" idx="10"/>
          </p:nvPr>
        </p:nvSpPr>
        <p:spPr/>
        <p:txBody>
          <a:bodyPr/>
          <a:lstStyle/>
          <a:p>
            <a:fld id="{6D09F220-5F1F-4E90-8A3C-7DAC5A81CB8D}" type="datetimeFigureOut">
              <a:rPr lang="en-GB" smtClean="0"/>
              <a:t>04/12/2022</a:t>
            </a:fld>
            <a:endParaRPr lang="en-GB"/>
          </a:p>
        </p:txBody>
      </p:sp>
      <p:sp>
        <p:nvSpPr>
          <p:cNvPr id="8" name="Footer Placeholder 7">
            <a:extLst>
              <a:ext uri="{FF2B5EF4-FFF2-40B4-BE49-F238E27FC236}">
                <a16:creationId xmlns:a16="http://schemas.microsoft.com/office/drawing/2014/main" id="{C79A4948-F7D6-7F44-F311-17F934D3299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3BAEC84-2AAC-0C73-4144-9AF322333218}"/>
              </a:ext>
            </a:extLst>
          </p:cNvPr>
          <p:cNvSpPr>
            <a:spLocks noGrp="1"/>
          </p:cNvSpPr>
          <p:nvPr>
            <p:ph type="sldNum" sz="quarter" idx="12"/>
          </p:nvPr>
        </p:nvSpPr>
        <p:spPr/>
        <p:txBody>
          <a:bodyPr/>
          <a:lstStyle/>
          <a:p>
            <a:fld id="{99A2C3F7-4DE9-4504-90FD-096E273CB068}" type="slidenum">
              <a:rPr lang="en-GB" smtClean="0"/>
              <a:t>‹#›</a:t>
            </a:fld>
            <a:endParaRPr lang="en-GB"/>
          </a:p>
        </p:txBody>
      </p:sp>
    </p:spTree>
    <p:extLst>
      <p:ext uri="{BB962C8B-B14F-4D97-AF65-F5344CB8AC3E}">
        <p14:creationId xmlns:p14="http://schemas.microsoft.com/office/powerpoint/2010/main" val="1621769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4E230-FA8E-8296-119D-DCD4903D30F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19CACA5-9A0E-2591-851D-3498C2EEC2A4}"/>
              </a:ext>
            </a:extLst>
          </p:cNvPr>
          <p:cNvSpPr>
            <a:spLocks noGrp="1"/>
          </p:cNvSpPr>
          <p:nvPr>
            <p:ph type="dt" sz="half" idx="10"/>
          </p:nvPr>
        </p:nvSpPr>
        <p:spPr/>
        <p:txBody>
          <a:bodyPr/>
          <a:lstStyle/>
          <a:p>
            <a:fld id="{6D09F220-5F1F-4E90-8A3C-7DAC5A81CB8D}" type="datetimeFigureOut">
              <a:rPr lang="en-GB" smtClean="0"/>
              <a:t>04/12/2022</a:t>
            </a:fld>
            <a:endParaRPr lang="en-GB"/>
          </a:p>
        </p:txBody>
      </p:sp>
      <p:sp>
        <p:nvSpPr>
          <p:cNvPr id="4" name="Footer Placeholder 3">
            <a:extLst>
              <a:ext uri="{FF2B5EF4-FFF2-40B4-BE49-F238E27FC236}">
                <a16:creationId xmlns:a16="http://schemas.microsoft.com/office/drawing/2014/main" id="{8B827530-81C6-C8F4-A417-96966FFCEE9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3EA74E7-7ACE-D840-C776-0ABBB4152F9C}"/>
              </a:ext>
            </a:extLst>
          </p:cNvPr>
          <p:cNvSpPr>
            <a:spLocks noGrp="1"/>
          </p:cNvSpPr>
          <p:nvPr>
            <p:ph type="sldNum" sz="quarter" idx="12"/>
          </p:nvPr>
        </p:nvSpPr>
        <p:spPr/>
        <p:txBody>
          <a:bodyPr/>
          <a:lstStyle/>
          <a:p>
            <a:fld id="{99A2C3F7-4DE9-4504-90FD-096E273CB068}" type="slidenum">
              <a:rPr lang="en-GB" smtClean="0"/>
              <a:t>‹#›</a:t>
            </a:fld>
            <a:endParaRPr lang="en-GB"/>
          </a:p>
        </p:txBody>
      </p:sp>
    </p:spTree>
    <p:extLst>
      <p:ext uri="{BB962C8B-B14F-4D97-AF65-F5344CB8AC3E}">
        <p14:creationId xmlns:p14="http://schemas.microsoft.com/office/powerpoint/2010/main" val="690208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90E0D4-822E-BCD4-DDB5-28E3A06BB634}"/>
              </a:ext>
            </a:extLst>
          </p:cNvPr>
          <p:cNvSpPr>
            <a:spLocks noGrp="1"/>
          </p:cNvSpPr>
          <p:nvPr>
            <p:ph type="dt" sz="half" idx="10"/>
          </p:nvPr>
        </p:nvSpPr>
        <p:spPr/>
        <p:txBody>
          <a:bodyPr/>
          <a:lstStyle/>
          <a:p>
            <a:fld id="{6D09F220-5F1F-4E90-8A3C-7DAC5A81CB8D}" type="datetimeFigureOut">
              <a:rPr lang="en-GB" smtClean="0"/>
              <a:t>04/12/2022</a:t>
            </a:fld>
            <a:endParaRPr lang="en-GB"/>
          </a:p>
        </p:txBody>
      </p:sp>
      <p:sp>
        <p:nvSpPr>
          <p:cNvPr id="3" name="Footer Placeholder 2">
            <a:extLst>
              <a:ext uri="{FF2B5EF4-FFF2-40B4-BE49-F238E27FC236}">
                <a16:creationId xmlns:a16="http://schemas.microsoft.com/office/drawing/2014/main" id="{72BDE094-2C46-D96A-BE6D-C532F9A968E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D9C330C-C2D8-0C03-A6AB-CAEF23DE79E4}"/>
              </a:ext>
            </a:extLst>
          </p:cNvPr>
          <p:cNvSpPr>
            <a:spLocks noGrp="1"/>
          </p:cNvSpPr>
          <p:nvPr>
            <p:ph type="sldNum" sz="quarter" idx="12"/>
          </p:nvPr>
        </p:nvSpPr>
        <p:spPr/>
        <p:txBody>
          <a:bodyPr/>
          <a:lstStyle/>
          <a:p>
            <a:fld id="{99A2C3F7-4DE9-4504-90FD-096E273CB068}" type="slidenum">
              <a:rPr lang="en-GB" smtClean="0"/>
              <a:t>‹#›</a:t>
            </a:fld>
            <a:endParaRPr lang="en-GB"/>
          </a:p>
        </p:txBody>
      </p:sp>
    </p:spTree>
    <p:extLst>
      <p:ext uri="{BB962C8B-B14F-4D97-AF65-F5344CB8AC3E}">
        <p14:creationId xmlns:p14="http://schemas.microsoft.com/office/powerpoint/2010/main" val="16409248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26B83-9F3C-4F58-FE4A-218902C92B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0F3308-C675-705B-E13C-8E1722808E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CED75B-5DEF-7DD4-029C-55F4AA0E95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C7AB2F-F6E6-7B6F-DEE3-CC70FB425686}"/>
              </a:ext>
            </a:extLst>
          </p:cNvPr>
          <p:cNvSpPr>
            <a:spLocks noGrp="1"/>
          </p:cNvSpPr>
          <p:nvPr>
            <p:ph type="dt" sz="half" idx="10"/>
          </p:nvPr>
        </p:nvSpPr>
        <p:spPr/>
        <p:txBody>
          <a:bodyPr/>
          <a:lstStyle/>
          <a:p>
            <a:fld id="{6D09F220-5F1F-4E90-8A3C-7DAC5A81CB8D}" type="datetimeFigureOut">
              <a:rPr lang="en-GB" smtClean="0"/>
              <a:t>04/12/2022</a:t>
            </a:fld>
            <a:endParaRPr lang="en-GB"/>
          </a:p>
        </p:txBody>
      </p:sp>
      <p:sp>
        <p:nvSpPr>
          <p:cNvPr id="6" name="Footer Placeholder 5">
            <a:extLst>
              <a:ext uri="{FF2B5EF4-FFF2-40B4-BE49-F238E27FC236}">
                <a16:creationId xmlns:a16="http://schemas.microsoft.com/office/drawing/2014/main" id="{84AD5138-95CC-F29F-BA1F-A9870EAACD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FED170-89F2-E11F-F6AC-DCF3C7EA2843}"/>
              </a:ext>
            </a:extLst>
          </p:cNvPr>
          <p:cNvSpPr>
            <a:spLocks noGrp="1"/>
          </p:cNvSpPr>
          <p:nvPr>
            <p:ph type="sldNum" sz="quarter" idx="12"/>
          </p:nvPr>
        </p:nvSpPr>
        <p:spPr/>
        <p:txBody>
          <a:bodyPr/>
          <a:lstStyle/>
          <a:p>
            <a:fld id="{99A2C3F7-4DE9-4504-90FD-096E273CB068}" type="slidenum">
              <a:rPr lang="en-GB" smtClean="0"/>
              <a:t>‹#›</a:t>
            </a:fld>
            <a:endParaRPr lang="en-GB"/>
          </a:p>
        </p:txBody>
      </p:sp>
    </p:spTree>
    <p:extLst>
      <p:ext uri="{BB962C8B-B14F-4D97-AF65-F5344CB8AC3E}">
        <p14:creationId xmlns:p14="http://schemas.microsoft.com/office/powerpoint/2010/main" val="976780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31B4B-F646-497C-2F56-D6DBB13329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7204104-14C8-F079-7341-0948054544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B9F5E04-19DB-2624-1F49-56980B086F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609BE9-6ABE-30BE-9F17-9370DB213688}"/>
              </a:ext>
            </a:extLst>
          </p:cNvPr>
          <p:cNvSpPr>
            <a:spLocks noGrp="1"/>
          </p:cNvSpPr>
          <p:nvPr>
            <p:ph type="dt" sz="half" idx="10"/>
          </p:nvPr>
        </p:nvSpPr>
        <p:spPr/>
        <p:txBody>
          <a:bodyPr/>
          <a:lstStyle/>
          <a:p>
            <a:fld id="{6D09F220-5F1F-4E90-8A3C-7DAC5A81CB8D}" type="datetimeFigureOut">
              <a:rPr lang="en-GB" smtClean="0"/>
              <a:t>04/12/2022</a:t>
            </a:fld>
            <a:endParaRPr lang="en-GB"/>
          </a:p>
        </p:txBody>
      </p:sp>
      <p:sp>
        <p:nvSpPr>
          <p:cNvPr id="6" name="Footer Placeholder 5">
            <a:extLst>
              <a:ext uri="{FF2B5EF4-FFF2-40B4-BE49-F238E27FC236}">
                <a16:creationId xmlns:a16="http://schemas.microsoft.com/office/drawing/2014/main" id="{5BF1507B-81CD-B2B2-E10E-84258322E1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FC30B0-1539-6885-194F-BDCAA5A8E87D}"/>
              </a:ext>
            </a:extLst>
          </p:cNvPr>
          <p:cNvSpPr>
            <a:spLocks noGrp="1"/>
          </p:cNvSpPr>
          <p:nvPr>
            <p:ph type="sldNum" sz="quarter" idx="12"/>
          </p:nvPr>
        </p:nvSpPr>
        <p:spPr/>
        <p:txBody>
          <a:bodyPr/>
          <a:lstStyle/>
          <a:p>
            <a:fld id="{99A2C3F7-4DE9-4504-90FD-096E273CB068}" type="slidenum">
              <a:rPr lang="en-GB" smtClean="0"/>
              <a:t>‹#›</a:t>
            </a:fld>
            <a:endParaRPr lang="en-GB"/>
          </a:p>
        </p:txBody>
      </p:sp>
    </p:spTree>
    <p:extLst>
      <p:ext uri="{BB962C8B-B14F-4D97-AF65-F5344CB8AC3E}">
        <p14:creationId xmlns:p14="http://schemas.microsoft.com/office/powerpoint/2010/main" val="1118925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449BD-2550-7DCB-3EEB-1DDB1C61DC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BA3CBD-A197-04B6-72DD-927C5630147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03CB79-94D1-1249-0E41-BC545FF73495}"/>
              </a:ext>
            </a:extLst>
          </p:cNvPr>
          <p:cNvSpPr>
            <a:spLocks noGrp="1"/>
          </p:cNvSpPr>
          <p:nvPr>
            <p:ph type="dt" sz="half" idx="10"/>
          </p:nvPr>
        </p:nvSpPr>
        <p:spPr/>
        <p:txBody>
          <a:bodyPr/>
          <a:lstStyle/>
          <a:p>
            <a:fld id="{6D09F220-5F1F-4E90-8A3C-7DAC5A81CB8D}" type="datetimeFigureOut">
              <a:rPr lang="en-GB" smtClean="0"/>
              <a:t>04/12/2022</a:t>
            </a:fld>
            <a:endParaRPr lang="en-GB"/>
          </a:p>
        </p:txBody>
      </p:sp>
      <p:sp>
        <p:nvSpPr>
          <p:cNvPr id="5" name="Footer Placeholder 4">
            <a:extLst>
              <a:ext uri="{FF2B5EF4-FFF2-40B4-BE49-F238E27FC236}">
                <a16:creationId xmlns:a16="http://schemas.microsoft.com/office/drawing/2014/main" id="{8728B75E-61E4-4A4D-A38F-C0B1E2C90F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773968-6E6E-A056-239E-4962D628A807}"/>
              </a:ext>
            </a:extLst>
          </p:cNvPr>
          <p:cNvSpPr>
            <a:spLocks noGrp="1"/>
          </p:cNvSpPr>
          <p:nvPr>
            <p:ph type="sldNum" sz="quarter" idx="12"/>
          </p:nvPr>
        </p:nvSpPr>
        <p:spPr/>
        <p:txBody>
          <a:bodyPr/>
          <a:lstStyle/>
          <a:p>
            <a:fld id="{99A2C3F7-4DE9-4504-90FD-096E273CB068}" type="slidenum">
              <a:rPr lang="en-GB" smtClean="0"/>
              <a:t>‹#›</a:t>
            </a:fld>
            <a:endParaRPr lang="en-GB"/>
          </a:p>
        </p:txBody>
      </p:sp>
    </p:spTree>
    <p:extLst>
      <p:ext uri="{BB962C8B-B14F-4D97-AF65-F5344CB8AC3E}">
        <p14:creationId xmlns:p14="http://schemas.microsoft.com/office/powerpoint/2010/main" val="3659295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6ED0E3-62AA-AE32-484E-756EC6988AF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D61325-FAAF-7AFC-C071-4D7E9E2C7C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6709FB-5732-2F16-00FA-952FBD712808}"/>
              </a:ext>
            </a:extLst>
          </p:cNvPr>
          <p:cNvSpPr>
            <a:spLocks noGrp="1"/>
          </p:cNvSpPr>
          <p:nvPr>
            <p:ph type="dt" sz="half" idx="10"/>
          </p:nvPr>
        </p:nvSpPr>
        <p:spPr/>
        <p:txBody>
          <a:bodyPr/>
          <a:lstStyle/>
          <a:p>
            <a:fld id="{6D09F220-5F1F-4E90-8A3C-7DAC5A81CB8D}" type="datetimeFigureOut">
              <a:rPr lang="en-GB" smtClean="0"/>
              <a:t>04/12/2022</a:t>
            </a:fld>
            <a:endParaRPr lang="en-GB"/>
          </a:p>
        </p:txBody>
      </p:sp>
      <p:sp>
        <p:nvSpPr>
          <p:cNvPr id="5" name="Footer Placeholder 4">
            <a:extLst>
              <a:ext uri="{FF2B5EF4-FFF2-40B4-BE49-F238E27FC236}">
                <a16:creationId xmlns:a16="http://schemas.microsoft.com/office/drawing/2014/main" id="{89D77FFC-BDB0-A17E-C36E-35A357301C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8470EF-7181-DC8F-34DE-B4EB81F5AD7D}"/>
              </a:ext>
            </a:extLst>
          </p:cNvPr>
          <p:cNvSpPr>
            <a:spLocks noGrp="1"/>
          </p:cNvSpPr>
          <p:nvPr>
            <p:ph type="sldNum" sz="quarter" idx="12"/>
          </p:nvPr>
        </p:nvSpPr>
        <p:spPr/>
        <p:txBody>
          <a:bodyPr/>
          <a:lstStyle/>
          <a:p>
            <a:fld id="{99A2C3F7-4DE9-4504-90FD-096E273CB068}" type="slidenum">
              <a:rPr lang="en-GB" smtClean="0"/>
              <a:t>‹#›</a:t>
            </a:fld>
            <a:endParaRPr lang="en-GB"/>
          </a:p>
        </p:txBody>
      </p:sp>
    </p:spTree>
    <p:extLst>
      <p:ext uri="{BB962C8B-B14F-4D97-AF65-F5344CB8AC3E}">
        <p14:creationId xmlns:p14="http://schemas.microsoft.com/office/powerpoint/2010/main" val="3152290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65E4A7C-915B-F9DF-A4A2-69895F57A83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57AC09-8844-82EE-513F-FACD97AA33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C2E09D-DD52-5876-6B7A-A0A5CB28F9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09F220-5F1F-4E90-8A3C-7DAC5A81CB8D}" type="datetimeFigureOut">
              <a:rPr lang="en-GB" smtClean="0"/>
              <a:t>04/12/2022</a:t>
            </a:fld>
            <a:endParaRPr lang="en-GB"/>
          </a:p>
        </p:txBody>
      </p:sp>
      <p:sp>
        <p:nvSpPr>
          <p:cNvPr id="5" name="Footer Placeholder 4">
            <a:extLst>
              <a:ext uri="{FF2B5EF4-FFF2-40B4-BE49-F238E27FC236}">
                <a16:creationId xmlns:a16="http://schemas.microsoft.com/office/drawing/2014/main" id="{4708C97F-499D-9356-718E-5D5921EAFF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712D8B7-4B0A-CA17-85D5-F16248F664E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A2C3F7-4DE9-4504-90FD-096E273CB068}" type="slidenum">
              <a:rPr lang="en-GB" smtClean="0"/>
              <a:t>‹#›</a:t>
            </a:fld>
            <a:endParaRPr lang="en-GB"/>
          </a:p>
        </p:txBody>
      </p:sp>
    </p:spTree>
    <p:extLst>
      <p:ext uri="{BB962C8B-B14F-4D97-AF65-F5344CB8AC3E}">
        <p14:creationId xmlns:p14="http://schemas.microsoft.com/office/powerpoint/2010/main" val="21263656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eople-equation.com/4-things-top-managers-do-to-improve-employee-engagement/happy-workers-holding-sign_employee-engagement/"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peoplematters.in/article/employee-engagement/redefining-employee-engagement-at-tvs-15362"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pixabay.com/en/thank-you-thanks-gratitude-2011012/"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9000" b="-9000"/>
          </a:stretch>
        </a:blip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D44348A-E458-365B-8A19-626824BEC0C9}"/>
              </a:ext>
            </a:extLst>
          </p:cNvPr>
          <p:cNvSpPr>
            <a:spLocks noGrp="1"/>
          </p:cNvSpPr>
          <p:nvPr>
            <p:ph type="subTitle" idx="1"/>
          </p:nvPr>
        </p:nvSpPr>
        <p:spPr/>
        <p:txBody>
          <a:bodyPr/>
          <a:lstStyle/>
          <a:p>
            <a:r>
              <a:rPr lang="en-GB" dirty="0"/>
              <a:t>Student Name:</a:t>
            </a:r>
          </a:p>
          <a:p>
            <a:r>
              <a:rPr lang="en-GB" dirty="0"/>
              <a:t>Student ID:</a:t>
            </a:r>
          </a:p>
        </p:txBody>
      </p:sp>
    </p:spTree>
    <p:extLst>
      <p:ext uri="{BB962C8B-B14F-4D97-AF65-F5344CB8AC3E}">
        <p14:creationId xmlns:p14="http://schemas.microsoft.com/office/powerpoint/2010/main" val="1521013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9F858-F7B1-33B8-25BD-BFF9AA770D58}"/>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Contents</a:t>
            </a:r>
          </a:p>
        </p:txBody>
      </p:sp>
      <p:graphicFrame>
        <p:nvGraphicFramePr>
          <p:cNvPr id="4" name="Content Placeholder 3">
            <a:extLst>
              <a:ext uri="{FF2B5EF4-FFF2-40B4-BE49-F238E27FC236}">
                <a16:creationId xmlns:a16="http://schemas.microsoft.com/office/drawing/2014/main" id="{A31CEA78-C352-1CD3-15C5-017AEC80D661}"/>
              </a:ext>
            </a:extLst>
          </p:cNvPr>
          <p:cNvGraphicFramePr>
            <a:graphicFrameLocks noGrp="1"/>
          </p:cNvGraphicFramePr>
          <p:nvPr>
            <p:ph idx="1"/>
            <p:extLst>
              <p:ext uri="{D42A27DB-BD31-4B8C-83A1-F6EECF244321}">
                <p14:modId xmlns:p14="http://schemas.microsoft.com/office/powerpoint/2010/main" val="2531931715"/>
              </p:ext>
            </p:extLst>
          </p:nvPr>
        </p:nvGraphicFramePr>
        <p:xfrm>
          <a:off x="217225" y="1964773"/>
          <a:ext cx="1175755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4677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88740-7342-4385-E3E2-5F17176576F6}"/>
              </a:ext>
            </a:extLst>
          </p:cNvPr>
          <p:cNvSpPr>
            <a:spLocks noGrp="1"/>
          </p:cNvSpPr>
          <p:nvPr>
            <p:ph type="title"/>
          </p:nvPr>
        </p:nvSpPr>
        <p:spPr/>
        <p:txBody>
          <a:bodyPr>
            <a:normAutofit/>
          </a:bodyPr>
          <a:lstStyle/>
          <a:p>
            <a:pPr algn="ctr"/>
            <a:r>
              <a:rPr lang="en-GB" sz="3600" b="1" dirty="0">
                <a:effectLst/>
                <a:latin typeface="Times New Roman" panose="02020603050405020304" pitchFamily="18" charset="0"/>
                <a:ea typeface="Times New Roman" panose="02020603050405020304" pitchFamily="18" charset="0"/>
              </a:rPr>
              <a:t>Introduction</a:t>
            </a:r>
            <a:endParaRPr lang="en-GB" sz="7200" dirty="0"/>
          </a:p>
        </p:txBody>
      </p:sp>
      <p:sp>
        <p:nvSpPr>
          <p:cNvPr id="3" name="Content Placeholder 2">
            <a:extLst>
              <a:ext uri="{FF2B5EF4-FFF2-40B4-BE49-F238E27FC236}">
                <a16:creationId xmlns:a16="http://schemas.microsoft.com/office/drawing/2014/main" id="{66E56915-56E3-C36B-0F56-3460AC7CC119}"/>
              </a:ext>
            </a:extLst>
          </p:cNvPr>
          <p:cNvSpPr>
            <a:spLocks noGrp="1"/>
          </p:cNvSpPr>
          <p:nvPr>
            <p:ph idx="1"/>
          </p:nvPr>
        </p:nvSpPr>
        <p:spPr/>
        <p:txBody>
          <a:bodyPr>
            <a:normAutofit/>
          </a:bodyPr>
          <a:lstStyle/>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"Employee Engagement" will be the subject of this presentation to focus on.</a:t>
            </a:r>
            <a:endParaRPr lang="en-IN" sz="24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Emphasize the need of keeping employees actively engaged in their job.</a:t>
            </a:r>
            <a:endParaRPr lang="en-IN" sz="24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A conceptual model of employee participation will be presented throughout this presentation.</a:t>
            </a:r>
            <a:endParaRPr lang="en-IN" sz="24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The last section of the study includes a number of suggestions for actions that companies may take in order to increase the level of employee engagement.</a:t>
            </a:r>
            <a:endParaRPr lang="en-IN" sz="2400" u="none" strike="noStrike" dirty="0">
              <a:effectLst/>
              <a:latin typeface="Arial" panose="020B0604020202020204" pitchFamily="34" charset="0"/>
              <a:ea typeface="Arial" panose="020B0604020202020204" pitchFamily="34" charset="0"/>
            </a:endParaRPr>
          </a:p>
          <a:p>
            <a:endParaRPr lang="en-GB" sz="3600" dirty="0"/>
          </a:p>
        </p:txBody>
      </p:sp>
    </p:spTree>
    <p:extLst>
      <p:ext uri="{BB962C8B-B14F-4D97-AF65-F5344CB8AC3E}">
        <p14:creationId xmlns:p14="http://schemas.microsoft.com/office/powerpoint/2010/main" val="244993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1026" name="Picture 2" descr="What is Employee Engagement? - HR University">
            <a:extLst>
              <a:ext uri="{FF2B5EF4-FFF2-40B4-BE49-F238E27FC236}">
                <a16:creationId xmlns:a16="http://schemas.microsoft.com/office/drawing/2014/main" id="{168768F5-7C28-E289-7A93-73B5FA3706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47687"/>
            <a:ext cx="8067040" cy="616807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D098E9B-940D-4BDD-943C-EC503E2D4878}"/>
              </a:ext>
            </a:extLst>
          </p:cNvPr>
          <p:cNvSpPr>
            <a:spLocks noGrp="1"/>
          </p:cNvSpPr>
          <p:nvPr>
            <p:ph type="title"/>
          </p:nvPr>
        </p:nvSpPr>
        <p:spPr>
          <a:xfrm>
            <a:off x="8656320" y="469582"/>
            <a:ext cx="3337560" cy="1325563"/>
          </a:xfrm>
          <a:ln>
            <a:solidFill>
              <a:schemeClr val="tx1"/>
            </a:solidFill>
          </a:ln>
        </p:spPr>
        <p:txBody>
          <a:bodyPr>
            <a:normAutofit/>
          </a:bodyPr>
          <a:lstStyle/>
          <a:p>
            <a:pPr algn="ctr"/>
            <a:r>
              <a:rPr lang="en-GB" sz="3600" b="1" dirty="0">
                <a:effectLst/>
                <a:latin typeface="Times New Roman" panose="02020603050405020304" pitchFamily="18" charset="0"/>
                <a:ea typeface="Times New Roman" panose="02020603050405020304" pitchFamily="18" charset="0"/>
              </a:rPr>
              <a:t>Employee Engagement</a:t>
            </a:r>
            <a:endParaRPr lang="en-GB" sz="3600" dirty="0"/>
          </a:p>
        </p:txBody>
      </p:sp>
      <p:sp>
        <p:nvSpPr>
          <p:cNvPr id="3" name="Content Placeholder 2">
            <a:extLst>
              <a:ext uri="{FF2B5EF4-FFF2-40B4-BE49-F238E27FC236}">
                <a16:creationId xmlns:a16="http://schemas.microsoft.com/office/drawing/2014/main" id="{E0D6C36F-3FE5-87A9-4C8D-51820432278E}"/>
              </a:ext>
            </a:extLst>
          </p:cNvPr>
          <p:cNvSpPr>
            <a:spLocks noGrp="1"/>
          </p:cNvSpPr>
          <p:nvPr>
            <p:ph idx="1"/>
          </p:nvPr>
        </p:nvSpPr>
        <p:spPr>
          <a:xfrm>
            <a:off x="6583680" y="2191385"/>
            <a:ext cx="5491480" cy="4351338"/>
          </a:xfrm>
        </p:spPr>
        <p:txBody>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Employees dedicate their time, energy, and enthusiasm toward the success of the company (</a:t>
            </a:r>
            <a:r>
              <a:rPr lang="en-GB" sz="1800" u="none" strike="noStrike" dirty="0">
                <a:solidFill>
                  <a:srgbClr val="222222"/>
                </a:solidFill>
                <a:effectLst/>
                <a:latin typeface="Times New Roman" panose="02020603050405020304" pitchFamily="18" charset="0"/>
                <a:ea typeface="Times New Roman" panose="02020603050405020304" pitchFamily="18" charset="0"/>
              </a:rPr>
              <a:t>Barreiro and </a:t>
            </a:r>
            <a:r>
              <a:rPr lang="en-GB" sz="1800" u="none" strike="noStrike" dirty="0" err="1">
                <a:solidFill>
                  <a:srgbClr val="222222"/>
                </a:solidFill>
                <a:effectLst/>
                <a:latin typeface="Times New Roman" panose="02020603050405020304" pitchFamily="18" charset="0"/>
                <a:ea typeface="Times New Roman" panose="02020603050405020304" pitchFamily="18" charset="0"/>
              </a:rPr>
              <a:t>Treglown</a:t>
            </a:r>
            <a:r>
              <a:rPr lang="en-GB" sz="1800" u="none" strike="noStrike" dirty="0">
                <a:solidFill>
                  <a:srgbClr val="222222"/>
                </a:solidFill>
                <a:effectLst/>
                <a:latin typeface="Times New Roman" panose="02020603050405020304" pitchFamily="18" charset="0"/>
                <a:ea typeface="Times New Roman" panose="02020603050405020304" pitchFamily="18" charset="0"/>
              </a:rPr>
              <a:t>, 2020)</a:t>
            </a:r>
            <a:r>
              <a:rPr lang="en-GB" sz="1800" u="none" strike="noStrike" dirty="0">
                <a:effectLst/>
                <a:latin typeface="Times New Roman" panose="02020603050405020304" pitchFamily="18" charset="0"/>
                <a:ea typeface="Times New Roman" panose="02020603050405020304" pitchFamily="18" charset="0"/>
              </a:rPr>
              <a:t>.</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These people love what they do and are completely invested in their careers.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Make an effort to enhance their performance on their own time.</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Leaders, managers, and workers may boost employee engagement with the right plan.</a:t>
            </a:r>
            <a:endParaRPr lang="en-IN" sz="1800" u="none" strike="noStrike"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30352936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050" name="Picture 2" descr="What is this Employee Engagement Malarkey">
            <a:extLst>
              <a:ext uri="{FF2B5EF4-FFF2-40B4-BE49-F238E27FC236}">
                <a16:creationId xmlns:a16="http://schemas.microsoft.com/office/drawing/2014/main" id="{34D170F8-EC7C-910F-3CB7-BAC47582D6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3800" y="1007586"/>
            <a:ext cx="5715000" cy="57150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B8A2628-5AF1-32B2-7C41-5BE8B339AC0A}"/>
              </a:ext>
            </a:extLst>
          </p:cNvPr>
          <p:cNvSpPr>
            <a:spLocks noGrp="1"/>
          </p:cNvSpPr>
          <p:nvPr>
            <p:ph type="title"/>
          </p:nvPr>
        </p:nvSpPr>
        <p:spPr>
          <a:xfrm>
            <a:off x="838200" y="365125"/>
            <a:ext cx="4876801" cy="1325563"/>
          </a:xfrm>
        </p:spPr>
        <p:txBody>
          <a:bodyPr>
            <a:normAutofit/>
          </a:bodyPr>
          <a:lstStyle/>
          <a:p>
            <a:pPr algn="ctr"/>
            <a:r>
              <a:rPr lang="en-GB" sz="3600" b="1" dirty="0">
                <a:solidFill>
                  <a:schemeClr val="bg1"/>
                </a:solidFill>
                <a:effectLst/>
                <a:latin typeface="Times New Roman" panose="02020603050405020304" pitchFamily="18" charset="0"/>
                <a:ea typeface="Times New Roman" panose="02020603050405020304" pitchFamily="18" charset="0"/>
              </a:rPr>
              <a:t>Importance of Employee Engagement</a:t>
            </a:r>
            <a:endParaRPr lang="en-GB" sz="3600" dirty="0">
              <a:solidFill>
                <a:schemeClr val="bg1"/>
              </a:solidFill>
            </a:endParaRPr>
          </a:p>
        </p:txBody>
      </p:sp>
      <p:sp>
        <p:nvSpPr>
          <p:cNvPr id="3" name="Content Placeholder 2">
            <a:extLst>
              <a:ext uri="{FF2B5EF4-FFF2-40B4-BE49-F238E27FC236}">
                <a16:creationId xmlns:a16="http://schemas.microsoft.com/office/drawing/2014/main" id="{BA6CEAAF-9A2D-1BC9-0463-74D8691FABFC}"/>
              </a:ext>
            </a:extLst>
          </p:cNvPr>
          <p:cNvSpPr>
            <a:spLocks noGrp="1"/>
          </p:cNvSpPr>
          <p:nvPr>
            <p:ph idx="1"/>
          </p:nvPr>
        </p:nvSpPr>
        <p:spPr>
          <a:xfrm>
            <a:off x="472440" y="1856105"/>
            <a:ext cx="5725160" cy="4351338"/>
          </a:xfrm>
        </p:spPr>
        <p:txBody>
          <a:bodyPr>
            <a:normAutofit lnSpcReduction="10000"/>
          </a:bodyPr>
          <a:lstStyle/>
          <a:p>
            <a:pPr marL="342900" lvl="0" indent="-342900" algn="just">
              <a:lnSpc>
                <a:spcPct val="150000"/>
              </a:lnSpc>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Employees who are invested in their job are more likely to succeed.</a:t>
            </a:r>
            <a:endParaRPr lang="en-IN" sz="1800"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Workers that feel invested in their job are more likely to put in the extra effort that increases output (</a:t>
            </a:r>
            <a:r>
              <a:rPr lang="en-GB" sz="1800" u="none" strike="noStrike" dirty="0" err="1">
                <a:solidFill>
                  <a:schemeClr val="bg1"/>
                </a:solidFill>
                <a:effectLst/>
                <a:latin typeface="Times New Roman" panose="02020603050405020304" pitchFamily="18" charset="0"/>
                <a:ea typeface="Arial" panose="020B0604020202020204" pitchFamily="34" charset="0"/>
              </a:rPr>
              <a:t>Pongton</a:t>
            </a:r>
            <a:r>
              <a:rPr lang="en-GB" sz="1800" u="none" strike="noStrike" dirty="0">
                <a:solidFill>
                  <a:schemeClr val="bg1"/>
                </a:solidFill>
                <a:effectLst/>
                <a:latin typeface="Times New Roman" panose="02020603050405020304" pitchFamily="18" charset="0"/>
                <a:ea typeface="Arial" panose="020B0604020202020204" pitchFamily="34" charset="0"/>
              </a:rPr>
              <a:t> and </a:t>
            </a:r>
            <a:r>
              <a:rPr lang="en-GB" sz="1800" u="none" strike="noStrike" dirty="0" err="1">
                <a:solidFill>
                  <a:schemeClr val="bg1"/>
                </a:solidFill>
                <a:effectLst/>
                <a:latin typeface="Times New Roman" panose="02020603050405020304" pitchFamily="18" charset="0"/>
                <a:ea typeface="Arial" panose="020B0604020202020204" pitchFamily="34" charset="0"/>
              </a:rPr>
              <a:t>Suntrayuth</a:t>
            </a:r>
            <a:r>
              <a:rPr lang="en-GB" sz="1800" u="none" strike="noStrike" dirty="0">
                <a:solidFill>
                  <a:schemeClr val="bg1"/>
                </a:solidFill>
                <a:effectLst/>
                <a:latin typeface="Times New Roman" panose="02020603050405020304" pitchFamily="18" charset="0"/>
                <a:ea typeface="Arial" panose="020B0604020202020204" pitchFamily="34" charset="0"/>
              </a:rPr>
              <a:t>, 2019</a:t>
            </a:r>
            <a:r>
              <a:rPr lang="en-GB" sz="1800" u="none" strike="noStrike" dirty="0">
                <a:solidFill>
                  <a:schemeClr val="bg1"/>
                </a:solidFill>
                <a:effectLst/>
                <a:latin typeface="Times New Roman" panose="02020603050405020304" pitchFamily="18" charset="0"/>
                <a:ea typeface="Times New Roman" panose="02020603050405020304" pitchFamily="18" charset="0"/>
              </a:rPr>
              <a:t>).</a:t>
            </a:r>
            <a:endParaRPr lang="en-IN" sz="1800"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Employees that are enthusiastic about their profession provide better support to their clients. </a:t>
            </a:r>
            <a:endParaRPr lang="en-IN" sz="1800"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Customer satisfaction and employee morale may both be increased by emphasizing the importance of helping customers (</a:t>
            </a:r>
            <a:r>
              <a:rPr lang="en-GB" sz="1800" u="none" strike="noStrike" dirty="0">
                <a:solidFill>
                  <a:schemeClr val="bg1"/>
                </a:solidFill>
                <a:effectLst/>
                <a:latin typeface="Times New Roman" panose="02020603050405020304" pitchFamily="18" charset="0"/>
                <a:ea typeface="Arial" panose="020B0604020202020204" pitchFamily="34" charset="0"/>
              </a:rPr>
              <a:t>Conway </a:t>
            </a:r>
            <a:r>
              <a:rPr lang="en-GB" sz="1800" i="1" u="none" strike="noStrike" dirty="0">
                <a:solidFill>
                  <a:schemeClr val="bg1"/>
                </a:solidFill>
                <a:effectLst/>
                <a:latin typeface="Times New Roman" panose="02020603050405020304" pitchFamily="18" charset="0"/>
                <a:ea typeface="Arial" panose="020B0604020202020204" pitchFamily="34" charset="0"/>
              </a:rPr>
              <a:t>et al</a:t>
            </a:r>
            <a:r>
              <a:rPr lang="en-GB" sz="1800" u="none" strike="noStrike" dirty="0">
                <a:solidFill>
                  <a:schemeClr val="bg1"/>
                </a:solidFill>
                <a:effectLst/>
                <a:latin typeface="Times New Roman" panose="02020603050405020304" pitchFamily="18" charset="0"/>
                <a:ea typeface="Arial" panose="020B0604020202020204" pitchFamily="34" charset="0"/>
              </a:rPr>
              <a:t>. 2019</a:t>
            </a:r>
            <a:r>
              <a:rPr lang="en-GB" sz="1800" u="none" strike="noStrike" dirty="0">
                <a:solidFill>
                  <a:schemeClr val="bg1"/>
                </a:solidFill>
                <a:effectLst/>
                <a:latin typeface="Times New Roman" panose="02020603050405020304" pitchFamily="18" charset="0"/>
                <a:ea typeface="Times New Roman" panose="02020603050405020304" pitchFamily="18" charset="0"/>
              </a:rPr>
              <a:t>).</a:t>
            </a:r>
            <a:endParaRPr lang="en-IN" sz="1800" u="none" strike="noStrike" dirty="0">
              <a:solidFill>
                <a:schemeClr val="bg1"/>
              </a:solidFill>
              <a:effectLst/>
              <a:latin typeface="Arial" panose="020B0604020202020204" pitchFamily="34" charset="0"/>
              <a:ea typeface="Arial" panose="020B0604020202020204" pitchFamily="34" charset="0"/>
            </a:endParaRPr>
          </a:p>
          <a:p>
            <a:pPr marL="0" indent="0">
              <a:buNone/>
            </a:pPr>
            <a:endParaRPr lang="en-GB" dirty="0">
              <a:solidFill>
                <a:schemeClr val="bg1"/>
              </a:solidFill>
            </a:endParaRPr>
          </a:p>
        </p:txBody>
      </p:sp>
    </p:spTree>
    <p:extLst>
      <p:ext uri="{BB962C8B-B14F-4D97-AF65-F5344CB8AC3E}">
        <p14:creationId xmlns:p14="http://schemas.microsoft.com/office/powerpoint/2010/main" val="2569693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AFB2C-A64F-D5DB-951C-2197B15345D7}"/>
              </a:ext>
            </a:extLst>
          </p:cNvPr>
          <p:cNvSpPr>
            <a:spLocks noGrp="1"/>
          </p:cNvSpPr>
          <p:nvPr>
            <p:ph type="title"/>
          </p:nvPr>
        </p:nvSpPr>
        <p:spPr>
          <a:xfrm>
            <a:off x="1305560" y="242252"/>
            <a:ext cx="10515600" cy="1325563"/>
          </a:xfrm>
        </p:spPr>
        <p:txBody>
          <a:bodyPr>
            <a:normAutofit/>
          </a:bodyPr>
          <a:lstStyle/>
          <a:p>
            <a:r>
              <a:rPr lang="en-GB" sz="3600" b="1" dirty="0">
                <a:effectLst/>
                <a:latin typeface="Times New Roman" panose="02020603050405020304" pitchFamily="18" charset="0"/>
                <a:ea typeface="Times New Roman" panose="02020603050405020304" pitchFamily="18" charset="0"/>
              </a:rPr>
              <a:t>Importance of Employee engagement (continued)</a:t>
            </a:r>
            <a:endParaRPr lang="en-GB" sz="3600" dirty="0"/>
          </a:p>
        </p:txBody>
      </p:sp>
      <p:sp>
        <p:nvSpPr>
          <p:cNvPr id="3" name="Content Placeholder 2">
            <a:extLst>
              <a:ext uri="{FF2B5EF4-FFF2-40B4-BE49-F238E27FC236}">
                <a16:creationId xmlns:a16="http://schemas.microsoft.com/office/drawing/2014/main" id="{F03DCAF8-BDE5-2E9B-85C9-D396D89E1098}"/>
              </a:ext>
            </a:extLst>
          </p:cNvPr>
          <p:cNvSpPr>
            <a:spLocks noGrp="1"/>
          </p:cNvSpPr>
          <p:nvPr>
            <p:ph idx="1"/>
          </p:nvPr>
        </p:nvSpPr>
        <p:spPr>
          <a:xfrm>
            <a:off x="7772400" y="1807686"/>
            <a:ext cx="4185920" cy="4796314"/>
          </a:xfrm>
        </p:spPr>
        <p:txBody>
          <a:bodyPr>
            <a:norm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Highly engaged workers are less likely to leave their positions (</a:t>
            </a:r>
            <a:r>
              <a:rPr lang="en-GB" sz="1800" u="none" strike="noStrike" dirty="0">
                <a:solidFill>
                  <a:srgbClr val="222222"/>
                </a:solidFill>
                <a:effectLst/>
                <a:latin typeface="Times New Roman" panose="02020603050405020304" pitchFamily="18" charset="0"/>
                <a:ea typeface="Times New Roman" panose="02020603050405020304" pitchFamily="18" charset="0"/>
              </a:rPr>
              <a:t>Kurdi, 2020).</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Collaborating with an engaged workforce is simple.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Company culture is based on employee participation.</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Recognizing those who have shown the greatest interest might help boost interest in others (</a:t>
            </a:r>
            <a:r>
              <a:rPr lang="en-GB" sz="1800" u="none" strike="noStrike" dirty="0">
                <a:solidFill>
                  <a:srgbClr val="222222"/>
                </a:solidFill>
                <a:effectLst/>
                <a:latin typeface="Times New Roman" panose="02020603050405020304" pitchFamily="18" charset="0"/>
                <a:ea typeface="Arial" panose="020B0604020202020204" pitchFamily="34" charset="0"/>
              </a:rPr>
              <a:t>Ismail, Iqbal and Nasr, 2019</a:t>
            </a:r>
            <a:r>
              <a:rPr lang="en-GB" sz="1800" u="none" strike="noStrike" dirty="0">
                <a:effectLst/>
                <a:latin typeface="Times New Roman" panose="02020603050405020304" pitchFamily="18" charset="0"/>
                <a:ea typeface="Times New Roman" panose="02020603050405020304" pitchFamily="18" charset="0"/>
              </a:rPr>
              <a:t>).</a:t>
            </a:r>
            <a:endParaRPr lang="en-IN" sz="1800" u="none" strike="noStrike" dirty="0">
              <a:effectLst/>
              <a:latin typeface="Arial" panose="020B0604020202020204" pitchFamily="34" charset="0"/>
              <a:ea typeface="Arial" panose="020B0604020202020204" pitchFamily="34" charset="0"/>
            </a:endParaRPr>
          </a:p>
        </p:txBody>
      </p:sp>
      <p:pic>
        <p:nvPicPr>
          <p:cNvPr id="3074" name="Picture 2" descr="Why is employee engagement important for UK businesses? -">
            <a:extLst>
              <a:ext uri="{FF2B5EF4-FFF2-40B4-BE49-F238E27FC236}">
                <a16:creationId xmlns:a16="http://schemas.microsoft.com/office/drawing/2014/main" id="{71131E97-1531-74E2-831C-BE26AA83CC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 y="1567815"/>
            <a:ext cx="7620000" cy="46577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F473C8B-93A4-87BD-B606-C3F81F4D432B}"/>
              </a:ext>
            </a:extLst>
          </p:cNvPr>
          <p:cNvSpPr txBox="1"/>
          <p:nvPr/>
        </p:nvSpPr>
        <p:spPr>
          <a:xfrm>
            <a:off x="792480" y="6400007"/>
            <a:ext cx="6096000" cy="246221"/>
          </a:xfrm>
          <a:prstGeom prst="rect">
            <a:avLst/>
          </a:prstGeom>
          <a:noFill/>
        </p:spPr>
        <p:txBody>
          <a:bodyPr wrap="square">
            <a:spAutoFit/>
          </a:bodyPr>
          <a:lstStyle/>
          <a:p>
            <a:r>
              <a:rPr lang="en-GB" sz="1000" dirty="0">
                <a:latin typeface="Times New Roman" panose="02020603050405020304" pitchFamily="18" charset="0"/>
                <a:cs typeface="Times New Roman" panose="02020603050405020304" pitchFamily="18" charset="0"/>
              </a:rPr>
              <a:t>Source: https://www.raconteur.net/wp-content/uploads/2019/11/hive-employee-engagement-uk-productivity.png</a:t>
            </a:r>
          </a:p>
        </p:txBody>
      </p:sp>
    </p:spTree>
    <p:extLst>
      <p:ext uri="{BB962C8B-B14F-4D97-AF65-F5344CB8AC3E}">
        <p14:creationId xmlns:p14="http://schemas.microsoft.com/office/powerpoint/2010/main" val="1293381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940F4-B9A3-053C-BBB7-6E081CB639E3}"/>
              </a:ext>
            </a:extLst>
          </p:cNvPr>
          <p:cNvSpPr>
            <a:spLocks noGrp="1"/>
          </p:cNvSpPr>
          <p:nvPr>
            <p:ph type="title"/>
          </p:nvPr>
        </p:nvSpPr>
        <p:spPr>
          <a:xfrm>
            <a:off x="838200" y="365125"/>
            <a:ext cx="10515600" cy="887205"/>
          </a:xfrm>
        </p:spPr>
        <p:txBody>
          <a:bodyPr>
            <a:normAutofit/>
          </a:bodyPr>
          <a:lstStyle/>
          <a:p>
            <a:pPr algn="ctr"/>
            <a:r>
              <a:rPr lang="en-GB" sz="3600" b="1" dirty="0">
                <a:effectLst/>
                <a:latin typeface="Times New Roman" panose="02020603050405020304" pitchFamily="18" charset="0"/>
                <a:ea typeface="Times New Roman" panose="02020603050405020304" pitchFamily="18" charset="0"/>
              </a:rPr>
              <a:t>Theoretical model of Employee Engagement</a:t>
            </a:r>
            <a:endParaRPr lang="en-GB" sz="3600" dirty="0"/>
          </a:p>
        </p:txBody>
      </p:sp>
      <p:sp>
        <p:nvSpPr>
          <p:cNvPr id="3" name="Content Placeholder 2">
            <a:extLst>
              <a:ext uri="{FF2B5EF4-FFF2-40B4-BE49-F238E27FC236}">
                <a16:creationId xmlns:a16="http://schemas.microsoft.com/office/drawing/2014/main" id="{326E9256-F67D-913F-6729-D8E10A0E6E06}"/>
              </a:ext>
            </a:extLst>
          </p:cNvPr>
          <p:cNvSpPr>
            <a:spLocks noGrp="1"/>
          </p:cNvSpPr>
          <p:nvPr>
            <p:ph idx="1"/>
          </p:nvPr>
        </p:nvSpPr>
        <p:spPr>
          <a:xfrm>
            <a:off x="932621" y="1284702"/>
            <a:ext cx="10515600" cy="1941305"/>
          </a:xfrm>
        </p:spPr>
        <p:txBody>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AON-Hewitt model will serve as the basis for defining employee engagement.</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Different aspects must be present for optimum levels of performance and productivity (</a:t>
            </a:r>
            <a:r>
              <a:rPr lang="en-GB" sz="1800" u="none" strike="noStrike" dirty="0" err="1">
                <a:solidFill>
                  <a:srgbClr val="222222"/>
                </a:solidFill>
                <a:effectLst/>
                <a:latin typeface="Times New Roman" panose="02020603050405020304" pitchFamily="18" charset="0"/>
                <a:ea typeface="Times New Roman" panose="02020603050405020304" pitchFamily="18" charset="0"/>
              </a:rPr>
              <a:t>Bulińska-Stangrecka</a:t>
            </a:r>
            <a:r>
              <a:rPr lang="en-GB" sz="1800" u="none" strike="noStrike" dirty="0">
                <a:solidFill>
                  <a:srgbClr val="222222"/>
                </a:solidFill>
                <a:effectLst/>
                <a:latin typeface="Times New Roman" panose="02020603050405020304" pitchFamily="18" charset="0"/>
                <a:ea typeface="Times New Roman" panose="02020603050405020304" pitchFamily="18" charset="0"/>
              </a:rPr>
              <a:t>, 2020)</a:t>
            </a:r>
            <a:r>
              <a:rPr lang="en-GB" sz="1800" u="none" strike="noStrike" dirty="0">
                <a:effectLst/>
                <a:latin typeface="Times New Roman" panose="02020603050405020304" pitchFamily="18" charset="0"/>
                <a:ea typeface="Times New Roman" panose="02020603050405020304" pitchFamily="18" charset="0"/>
              </a:rPr>
              <a:t>.</a:t>
            </a:r>
            <a:endParaRPr lang="en-IN" sz="1800" u="none" strike="noStrike" dirty="0">
              <a:effectLst/>
              <a:latin typeface="Arial" panose="020B0604020202020204" pitchFamily="34" charset="0"/>
              <a:ea typeface="Arial" panose="020B0604020202020204" pitchFamily="34" charset="0"/>
            </a:endParaRPr>
          </a:p>
          <a:p>
            <a:r>
              <a:rPr lang="en-GB" sz="1800" dirty="0">
                <a:effectLst/>
                <a:latin typeface="Times New Roman" panose="02020603050405020304" pitchFamily="18" charset="0"/>
                <a:ea typeface="Times New Roman" panose="02020603050405020304" pitchFamily="18" charset="0"/>
              </a:rPr>
              <a:t>These include logical cognition, feelings, intentions, and actions that follow those thoughts</a:t>
            </a:r>
            <a:endParaRPr lang="en-GB" dirty="0"/>
          </a:p>
        </p:txBody>
      </p:sp>
      <p:pic>
        <p:nvPicPr>
          <p:cNvPr id="4098" name="Picture 2" descr="Aon Hewitt 2014 Engagement Industry Survey">
            <a:extLst>
              <a:ext uri="{FF2B5EF4-FFF2-40B4-BE49-F238E27FC236}">
                <a16:creationId xmlns:a16="http://schemas.microsoft.com/office/drawing/2014/main" id="{70D5D92D-F123-F72E-2822-E7F6397E4F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26364" y="3305889"/>
            <a:ext cx="7928113" cy="321328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1160B34-7AD7-FCCE-3893-27A9B90E0143}"/>
              </a:ext>
            </a:extLst>
          </p:cNvPr>
          <p:cNvSpPr txBox="1"/>
          <p:nvPr/>
        </p:nvSpPr>
        <p:spPr>
          <a:xfrm>
            <a:off x="6925089" y="6599056"/>
            <a:ext cx="5121137" cy="246221"/>
          </a:xfrm>
          <a:prstGeom prst="rect">
            <a:avLst/>
          </a:prstGeom>
          <a:noFill/>
        </p:spPr>
        <p:txBody>
          <a:bodyPr wrap="square">
            <a:spAutoFit/>
          </a:bodyPr>
          <a:lstStyle/>
          <a:p>
            <a:r>
              <a:rPr lang="en-GB" sz="1000" dirty="0">
                <a:latin typeface="Times New Roman" panose="02020603050405020304" pitchFamily="18" charset="0"/>
                <a:cs typeface="Times New Roman" panose="02020603050405020304" pitchFamily="18" charset="0"/>
              </a:rPr>
              <a:t>Source: https://www.aon.com/china/human-resources/thought-leadership/Engagement/B.png</a:t>
            </a:r>
          </a:p>
        </p:txBody>
      </p:sp>
    </p:spTree>
    <p:extLst>
      <p:ext uri="{BB962C8B-B14F-4D97-AF65-F5344CB8AC3E}">
        <p14:creationId xmlns:p14="http://schemas.microsoft.com/office/powerpoint/2010/main" val="2620399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Premier Inn Employee Engagement | Comparably">
            <a:extLst>
              <a:ext uri="{FF2B5EF4-FFF2-40B4-BE49-F238E27FC236}">
                <a16:creationId xmlns:a16="http://schemas.microsoft.com/office/drawing/2014/main" id="{C7F63436-48D8-7C0F-EB95-2A115C21E0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0" y="492125"/>
            <a:ext cx="7788965" cy="550117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60BB0D0-4AE6-42E3-57B8-9C56AABE0C0C}"/>
              </a:ext>
            </a:extLst>
          </p:cNvPr>
          <p:cNvSpPr>
            <a:spLocks noGrp="1"/>
          </p:cNvSpPr>
          <p:nvPr>
            <p:ph type="title"/>
          </p:nvPr>
        </p:nvSpPr>
        <p:spPr>
          <a:xfrm>
            <a:off x="8468139" y="492125"/>
            <a:ext cx="3193774" cy="1325563"/>
          </a:xfrm>
        </p:spPr>
        <p:txBody>
          <a:bodyPr>
            <a:normAutofit fontScale="90000"/>
          </a:bodyPr>
          <a:lstStyle/>
          <a:p>
            <a:pPr algn="ctr"/>
            <a:r>
              <a:rPr lang="en-GB" sz="3600" b="1" dirty="0">
                <a:effectLst/>
                <a:latin typeface="Times New Roman" panose="02020603050405020304" pitchFamily="18" charset="0"/>
                <a:ea typeface="Times New Roman" panose="02020603050405020304" pitchFamily="18" charset="0"/>
              </a:rPr>
              <a:t>Examples of best practices to engage employees</a:t>
            </a:r>
            <a:endParaRPr lang="en-GB" sz="3600" dirty="0"/>
          </a:p>
        </p:txBody>
      </p:sp>
      <p:sp>
        <p:nvSpPr>
          <p:cNvPr id="3" name="Content Placeholder 2">
            <a:extLst>
              <a:ext uri="{FF2B5EF4-FFF2-40B4-BE49-F238E27FC236}">
                <a16:creationId xmlns:a16="http://schemas.microsoft.com/office/drawing/2014/main" id="{54A91472-BE15-731B-E498-8655B83D681C}"/>
              </a:ext>
            </a:extLst>
          </p:cNvPr>
          <p:cNvSpPr>
            <a:spLocks noGrp="1"/>
          </p:cNvSpPr>
          <p:nvPr>
            <p:ph idx="1"/>
          </p:nvPr>
        </p:nvSpPr>
        <p:spPr>
          <a:xfrm>
            <a:off x="7762460" y="2103921"/>
            <a:ext cx="4227443" cy="3799923"/>
          </a:xfrm>
        </p:spPr>
        <p:txBody>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Premier Inn's methods of encouraging employee participation stand out as an example (</a:t>
            </a:r>
            <a:r>
              <a:rPr lang="en-GB" sz="1800" u="none" strike="noStrike" dirty="0" err="1">
                <a:solidFill>
                  <a:srgbClr val="222222"/>
                </a:solidFill>
                <a:effectLst/>
                <a:highlight>
                  <a:srgbClr val="FFFFFF"/>
                </a:highlight>
                <a:latin typeface="Times New Roman" panose="02020603050405020304" pitchFamily="18" charset="0"/>
                <a:ea typeface="Times New Roman" panose="02020603050405020304" pitchFamily="18" charset="0"/>
              </a:rPr>
              <a:t>Alzyoud</a:t>
            </a:r>
            <a:r>
              <a:rPr lang="en-GB" sz="18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 2019).</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Premier Inn is a great place to work since they care about their staff members.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Premier Inn's success likely stems from the company's dedicated staff.</a:t>
            </a:r>
            <a:endParaRPr lang="en-IN" sz="1800" u="none" strike="noStrike" dirty="0">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6E671C39-4EBE-D416-4BD7-F661D7E8194F}"/>
              </a:ext>
            </a:extLst>
          </p:cNvPr>
          <p:cNvSpPr txBox="1"/>
          <p:nvPr/>
        </p:nvSpPr>
        <p:spPr>
          <a:xfrm>
            <a:off x="1561271" y="6165820"/>
            <a:ext cx="4534729" cy="400110"/>
          </a:xfrm>
          <a:prstGeom prst="rect">
            <a:avLst/>
          </a:prstGeom>
          <a:noFill/>
        </p:spPr>
        <p:txBody>
          <a:bodyPr wrap="square">
            <a:spAutoFit/>
          </a:bodyPr>
          <a:lstStyle/>
          <a:p>
            <a:r>
              <a:rPr lang="en-GB" sz="1000" dirty="0">
                <a:latin typeface="Times New Roman" panose="02020603050405020304" pitchFamily="18" charset="0"/>
                <a:cs typeface="Times New Roman" panose="02020603050405020304" pitchFamily="18" charset="0"/>
              </a:rPr>
              <a:t>Source: https://images.comparably.com/companies/premier-inn/employee-engagement</a:t>
            </a:r>
          </a:p>
        </p:txBody>
      </p:sp>
    </p:spTree>
    <p:extLst>
      <p:ext uri="{BB962C8B-B14F-4D97-AF65-F5344CB8AC3E}">
        <p14:creationId xmlns:p14="http://schemas.microsoft.com/office/powerpoint/2010/main" val="3178575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C1397-0123-B26F-0D5C-6A46B4B2A8F3}"/>
              </a:ext>
            </a:extLst>
          </p:cNvPr>
          <p:cNvSpPr>
            <a:spLocks noGrp="1"/>
          </p:cNvSpPr>
          <p:nvPr>
            <p:ph type="title"/>
          </p:nvPr>
        </p:nvSpPr>
        <p:spPr>
          <a:xfrm>
            <a:off x="142461" y="375064"/>
            <a:ext cx="3816626" cy="1325563"/>
          </a:xfrm>
        </p:spPr>
        <p:txBody>
          <a:bodyPr>
            <a:normAutofit fontScale="90000"/>
          </a:bodyPr>
          <a:lstStyle/>
          <a:p>
            <a:pPr algn="ctr"/>
            <a:r>
              <a:rPr lang="en-GB" sz="3600" b="1" dirty="0">
                <a:effectLst/>
                <a:latin typeface="Times New Roman" panose="02020603050405020304" pitchFamily="18" charset="0"/>
                <a:ea typeface="Times New Roman" panose="02020603050405020304" pitchFamily="18" charset="0"/>
              </a:rPr>
              <a:t>Examples of best practices to engage employees (continued)</a:t>
            </a:r>
            <a:endParaRPr lang="en-GB" sz="3600" dirty="0"/>
          </a:p>
        </p:txBody>
      </p:sp>
      <p:sp>
        <p:nvSpPr>
          <p:cNvPr id="3" name="Content Placeholder 2">
            <a:extLst>
              <a:ext uri="{FF2B5EF4-FFF2-40B4-BE49-F238E27FC236}">
                <a16:creationId xmlns:a16="http://schemas.microsoft.com/office/drawing/2014/main" id="{B43E6D94-24D9-89BF-8334-0B2675FED232}"/>
              </a:ext>
            </a:extLst>
          </p:cNvPr>
          <p:cNvSpPr>
            <a:spLocks noGrp="1"/>
          </p:cNvSpPr>
          <p:nvPr>
            <p:ph idx="1"/>
          </p:nvPr>
        </p:nvSpPr>
        <p:spPr>
          <a:xfrm>
            <a:off x="142461" y="1934955"/>
            <a:ext cx="4270513" cy="4664627"/>
          </a:xfrm>
        </p:spPr>
        <p:txBody>
          <a:bodyPr>
            <a:normAutofit fontScale="92500"/>
          </a:bodyPr>
          <a:lstStyle/>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Holiday Inn's methods of encouraging employee participation in the company's success are one of the best in the hotel industry.</a:t>
            </a:r>
            <a:endParaRPr lang="en-IN"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Employees at the Holiday Inn seldom ever interact with one another outside of the workplace (</a:t>
            </a:r>
            <a:r>
              <a:rPr lang="en-GB" sz="16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Jones and Comfort, 2021)</a:t>
            </a:r>
            <a:r>
              <a:rPr lang="en-GB" sz="1600" u="none" strike="noStrike" dirty="0">
                <a:effectLst/>
                <a:latin typeface="Times New Roman" panose="02020603050405020304" pitchFamily="18" charset="0"/>
                <a:ea typeface="Times New Roman" panose="02020603050405020304" pitchFamily="18" charset="0"/>
              </a:rPr>
              <a:t>.</a:t>
            </a:r>
            <a:endParaRPr lang="en-IN"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The good and encouraging work atmosphere at Holiday Inn is credited to 60% of employees.</a:t>
            </a:r>
            <a:endParaRPr lang="en-IN"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Holiday Inn has strengthened its reputation as an employer and attracted a larger pool of candidates.</a:t>
            </a:r>
            <a:endParaRPr lang="en-IN" sz="1600" u="none" strike="noStrike" dirty="0">
              <a:effectLst/>
              <a:latin typeface="Arial" panose="020B0604020202020204" pitchFamily="34" charset="0"/>
              <a:ea typeface="Arial" panose="020B0604020202020204" pitchFamily="34" charset="0"/>
            </a:endParaRPr>
          </a:p>
          <a:p>
            <a:pPr marL="0" indent="0">
              <a:buNone/>
            </a:pPr>
            <a:endParaRPr lang="en-GB" dirty="0"/>
          </a:p>
        </p:txBody>
      </p:sp>
      <p:pic>
        <p:nvPicPr>
          <p:cNvPr id="6146" name="Picture 2" descr="Holiday Inn Employee Engagement | Comparably">
            <a:extLst>
              <a:ext uri="{FF2B5EF4-FFF2-40B4-BE49-F238E27FC236}">
                <a16:creationId xmlns:a16="http://schemas.microsoft.com/office/drawing/2014/main" id="{91199F72-A91C-2521-1981-1B01EFAF038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4504082" y="1192695"/>
            <a:ext cx="7669696" cy="466462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213E75F-E3E0-EDFB-DACB-D9CEEAE1CDF9}"/>
              </a:ext>
            </a:extLst>
          </p:cNvPr>
          <p:cNvSpPr txBox="1"/>
          <p:nvPr/>
        </p:nvSpPr>
        <p:spPr>
          <a:xfrm>
            <a:off x="6338680" y="5943456"/>
            <a:ext cx="4554607" cy="400110"/>
          </a:xfrm>
          <a:prstGeom prst="rect">
            <a:avLst/>
          </a:prstGeom>
          <a:noFill/>
        </p:spPr>
        <p:txBody>
          <a:bodyPr wrap="square">
            <a:spAutoFit/>
          </a:bodyPr>
          <a:lstStyle/>
          <a:p>
            <a:r>
              <a:rPr lang="en-GB" sz="1000" dirty="0">
                <a:latin typeface="Times New Roman" panose="02020603050405020304" pitchFamily="18" charset="0"/>
                <a:cs typeface="Times New Roman" panose="02020603050405020304" pitchFamily="18" charset="0"/>
              </a:rPr>
              <a:t>Source: https://images.comparably.com/companies/holiday-inn/employee-engagement</a:t>
            </a:r>
          </a:p>
        </p:txBody>
      </p:sp>
    </p:spTree>
    <p:extLst>
      <p:ext uri="{BB962C8B-B14F-4D97-AF65-F5344CB8AC3E}">
        <p14:creationId xmlns:p14="http://schemas.microsoft.com/office/powerpoint/2010/main" val="18863395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8B8EC-9085-6717-1FB6-398C0A1E36F3}"/>
              </a:ext>
            </a:extLst>
          </p:cNvPr>
          <p:cNvSpPr>
            <a:spLocks noGrp="1"/>
          </p:cNvSpPr>
          <p:nvPr>
            <p:ph type="title"/>
          </p:nvPr>
        </p:nvSpPr>
        <p:spPr>
          <a:xfrm>
            <a:off x="162339" y="1666149"/>
            <a:ext cx="3445565" cy="1325563"/>
          </a:xfrm>
        </p:spPr>
        <p:txBody>
          <a:bodyPr>
            <a:normAutofit fontScale="90000"/>
          </a:bodyPr>
          <a:lstStyle/>
          <a:p>
            <a:pPr algn="ctr"/>
            <a:r>
              <a:rPr lang="en-GB" sz="3600" b="1" dirty="0">
                <a:effectLst/>
                <a:latin typeface="Times New Roman" panose="02020603050405020304" pitchFamily="18" charset="0"/>
                <a:ea typeface="Times New Roman" panose="02020603050405020304" pitchFamily="18" charset="0"/>
              </a:rPr>
              <a:t>Examples of best practices to engage employees (continued)</a:t>
            </a:r>
            <a:endParaRPr lang="en-GB" sz="3600" dirty="0"/>
          </a:p>
        </p:txBody>
      </p:sp>
      <p:sp>
        <p:nvSpPr>
          <p:cNvPr id="3" name="Content Placeholder 2">
            <a:extLst>
              <a:ext uri="{FF2B5EF4-FFF2-40B4-BE49-F238E27FC236}">
                <a16:creationId xmlns:a16="http://schemas.microsoft.com/office/drawing/2014/main" id="{3DB5F8B9-0620-0DD8-507C-92CCA24B5B61}"/>
              </a:ext>
            </a:extLst>
          </p:cNvPr>
          <p:cNvSpPr>
            <a:spLocks noGrp="1"/>
          </p:cNvSpPr>
          <p:nvPr>
            <p:ph idx="1"/>
          </p:nvPr>
        </p:nvSpPr>
        <p:spPr>
          <a:xfrm>
            <a:off x="838200" y="4529069"/>
            <a:ext cx="10515600" cy="2229540"/>
          </a:xfrm>
        </p:spPr>
        <p:txBody>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Hilton Hotel has been recognized for two years running as the second-best workplace in the world.</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All employees at Hilton are heard and treated with the same hospitality as guests.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best parts of working at Hilton are the company's culture, benefits, and travel programs (</a:t>
            </a:r>
            <a:r>
              <a:rPr lang="en-GB" sz="18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Liu, 2022).</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Consistent initiatives and activities are planned to </a:t>
            </a:r>
            <a:r>
              <a:rPr lang="en-GB" sz="1800" u="none" strike="noStrike" dirty="0" err="1">
                <a:effectLst/>
                <a:latin typeface="Times New Roman" panose="02020603050405020304" pitchFamily="18" charset="0"/>
                <a:ea typeface="Times New Roman" panose="02020603050405020304" pitchFamily="18" charset="0"/>
              </a:rPr>
              <a:t>honor</a:t>
            </a:r>
            <a:r>
              <a:rPr lang="en-GB" sz="1800" u="none" strike="noStrike" dirty="0">
                <a:effectLst/>
                <a:latin typeface="Times New Roman" panose="02020603050405020304" pitchFamily="18" charset="0"/>
                <a:ea typeface="Times New Roman" panose="02020603050405020304" pitchFamily="18" charset="0"/>
              </a:rPr>
              <a:t> and appreciate team members' efforts.</a:t>
            </a:r>
            <a:endParaRPr lang="en-IN" sz="1800" u="none" strike="noStrike" dirty="0">
              <a:effectLst/>
              <a:latin typeface="Arial" panose="020B0604020202020204" pitchFamily="34" charset="0"/>
              <a:ea typeface="Arial" panose="020B0604020202020204" pitchFamily="34" charset="0"/>
            </a:endParaRPr>
          </a:p>
          <a:p>
            <a:endParaRPr lang="en-GB" dirty="0"/>
          </a:p>
        </p:txBody>
      </p:sp>
      <p:pic>
        <p:nvPicPr>
          <p:cNvPr id="7170" name="Picture 2" descr="Hilton Employee Engagement | Comparably">
            <a:extLst>
              <a:ext uri="{FF2B5EF4-FFF2-40B4-BE49-F238E27FC236}">
                <a16:creationId xmlns:a16="http://schemas.microsoft.com/office/drawing/2014/main" id="{6EC276BF-A10B-7CC2-8858-B0CF8037782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957"/>
          <a:stretch/>
        </p:blipFill>
        <p:spPr bwMode="auto">
          <a:xfrm>
            <a:off x="3697356" y="208723"/>
            <a:ext cx="8203096" cy="413467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2A25CD3-0D1D-ECDF-263E-6E1AB9C0C205}"/>
              </a:ext>
            </a:extLst>
          </p:cNvPr>
          <p:cNvSpPr txBox="1"/>
          <p:nvPr/>
        </p:nvSpPr>
        <p:spPr>
          <a:xfrm>
            <a:off x="7743411" y="4282848"/>
            <a:ext cx="4246494" cy="400110"/>
          </a:xfrm>
          <a:prstGeom prst="rect">
            <a:avLst/>
          </a:prstGeom>
          <a:noFill/>
        </p:spPr>
        <p:txBody>
          <a:bodyPr wrap="square">
            <a:spAutoFit/>
          </a:bodyPr>
          <a:lstStyle/>
          <a:p>
            <a:r>
              <a:rPr lang="en-GB" sz="1000" dirty="0">
                <a:latin typeface="Times New Roman" panose="02020603050405020304" pitchFamily="18" charset="0"/>
                <a:cs typeface="Times New Roman" panose="02020603050405020304" pitchFamily="18" charset="0"/>
              </a:rPr>
              <a:t>Source: https://images.comparably.com/companies/hilton/employee-engagement</a:t>
            </a:r>
          </a:p>
        </p:txBody>
      </p:sp>
    </p:spTree>
    <p:extLst>
      <p:ext uri="{BB962C8B-B14F-4D97-AF65-F5344CB8AC3E}">
        <p14:creationId xmlns:p14="http://schemas.microsoft.com/office/powerpoint/2010/main" val="21789172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E1380-41C9-6FB4-A81F-D8E142BC2969}"/>
              </a:ext>
            </a:extLst>
          </p:cNvPr>
          <p:cNvSpPr>
            <a:spLocks noGrp="1"/>
          </p:cNvSpPr>
          <p:nvPr>
            <p:ph type="title"/>
          </p:nvPr>
        </p:nvSpPr>
        <p:spPr/>
        <p:txBody>
          <a:bodyPr>
            <a:normAutofit/>
          </a:bodyPr>
          <a:lstStyle/>
          <a:p>
            <a:r>
              <a:rPr lang="en-GB" sz="3600" b="1" dirty="0">
                <a:effectLst/>
                <a:latin typeface="Times New Roman" panose="02020603050405020304" pitchFamily="18" charset="0"/>
                <a:ea typeface="Times New Roman" panose="02020603050405020304" pitchFamily="18" charset="0"/>
              </a:rPr>
              <a:t>Recommendation</a:t>
            </a:r>
            <a:endParaRPr lang="en-GB" sz="3600" dirty="0"/>
          </a:p>
        </p:txBody>
      </p:sp>
      <p:graphicFrame>
        <p:nvGraphicFramePr>
          <p:cNvPr id="4" name="Content Placeholder 3">
            <a:extLst>
              <a:ext uri="{FF2B5EF4-FFF2-40B4-BE49-F238E27FC236}">
                <a16:creationId xmlns:a16="http://schemas.microsoft.com/office/drawing/2014/main" id="{D06CE9E4-A4C9-1A1D-F831-F838211CA28B}"/>
              </a:ext>
            </a:extLst>
          </p:cNvPr>
          <p:cNvGraphicFramePr>
            <a:graphicFrameLocks noGrp="1"/>
          </p:cNvGraphicFramePr>
          <p:nvPr>
            <p:ph idx="1"/>
            <p:extLst>
              <p:ext uri="{D42A27DB-BD31-4B8C-83A1-F6EECF244321}">
                <p14:modId xmlns:p14="http://schemas.microsoft.com/office/powerpoint/2010/main" val="247904520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04727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421A4-3C7D-493C-2281-08FA55088ABF}"/>
              </a:ext>
            </a:extLst>
          </p:cNvPr>
          <p:cNvSpPr>
            <a:spLocks noGrp="1"/>
          </p:cNvSpPr>
          <p:nvPr>
            <p:ph type="title"/>
          </p:nvPr>
        </p:nvSpPr>
        <p:spPr>
          <a:xfrm>
            <a:off x="291547" y="474456"/>
            <a:ext cx="5602357" cy="1095927"/>
          </a:xfrm>
        </p:spPr>
        <p:txBody>
          <a:bodyPr>
            <a:normAutofit/>
          </a:bodyPr>
          <a:lstStyle/>
          <a:p>
            <a:pPr algn="ctr"/>
            <a:r>
              <a:rPr lang="en-GB" sz="3600" b="1" dirty="0">
                <a:solidFill>
                  <a:schemeClr val="bg1"/>
                </a:solidFill>
                <a:effectLst/>
                <a:latin typeface="Times New Roman" panose="02020603050405020304" pitchFamily="18" charset="0"/>
                <a:ea typeface="Times New Roman" panose="02020603050405020304" pitchFamily="18" charset="0"/>
              </a:rPr>
              <a:t>Conclusion</a:t>
            </a:r>
            <a:endParaRPr lang="en-GB" sz="3600" dirty="0">
              <a:solidFill>
                <a:schemeClr val="bg1"/>
              </a:solidFill>
            </a:endParaRPr>
          </a:p>
        </p:txBody>
      </p:sp>
      <p:sp>
        <p:nvSpPr>
          <p:cNvPr id="3" name="Content Placeholder 2">
            <a:extLst>
              <a:ext uri="{FF2B5EF4-FFF2-40B4-BE49-F238E27FC236}">
                <a16:creationId xmlns:a16="http://schemas.microsoft.com/office/drawing/2014/main" id="{CB2F197D-4DD6-A64C-AC3B-B484033E9F94}"/>
              </a:ext>
            </a:extLst>
          </p:cNvPr>
          <p:cNvSpPr>
            <a:spLocks noGrp="1"/>
          </p:cNvSpPr>
          <p:nvPr>
            <p:ph idx="1"/>
          </p:nvPr>
        </p:nvSpPr>
        <p:spPr>
          <a:xfrm>
            <a:off x="7245626" y="4025348"/>
            <a:ext cx="4711147" cy="2577410"/>
          </a:xfrm>
        </p:spPr>
        <p:txBody>
          <a:bodyPr>
            <a:normAutofit fontScale="92500" lnSpcReduction="10000"/>
          </a:bodyPr>
          <a:lstStyle/>
          <a:p>
            <a:pPr marL="342900" lvl="0" indent="-342900" algn="just">
              <a:lnSpc>
                <a:spcPct val="150000"/>
              </a:lnSpc>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This presentation focused mostly on "Employee Engagement"</a:t>
            </a:r>
            <a:endParaRPr lang="en-IN" sz="1800"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This lecture also discussed how important it is to have a motivated staff.</a:t>
            </a:r>
            <a:endParaRPr lang="en-IN" sz="1800"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A conceptual framework for motivating workers was also discussed.</a:t>
            </a:r>
            <a:endParaRPr lang="en-IN" sz="1800" u="none" strike="noStrike" dirty="0">
              <a:solidFill>
                <a:schemeClr val="bg1"/>
              </a:solidFill>
              <a:effectLst/>
              <a:latin typeface="Arial" panose="020B0604020202020204" pitchFamily="34" charset="0"/>
              <a:ea typeface="Arial" panose="020B0604020202020204" pitchFamily="34" charset="0"/>
            </a:endParaRPr>
          </a:p>
          <a:p>
            <a:pPr marL="0" indent="0">
              <a:buNone/>
            </a:pPr>
            <a:endParaRPr lang="en-GB" dirty="0">
              <a:solidFill>
                <a:schemeClr val="bg1"/>
              </a:solidFill>
            </a:endParaRPr>
          </a:p>
        </p:txBody>
      </p:sp>
    </p:spTree>
    <p:extLst>
      <p:ext uri="{BB962C8B-B14F-4D97-AF65-F5344CB8AC3E}">
        <p14:creationId xmlns:p14="http://schemas.microsoft.com/office/powerpoint/2010/main" val="8357719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8AECD-A4C0-9186-D176-4DB5EB0AD01A}"/>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205504CB-EC5B-D09E-51B7-C915CF9BF631}"/>
              </a:ext>
            </a:extLst>
          </p:cNvPr>
          <p:cNvSpPr>
            <a:spLocks noGrp="1"/>
          </p:cNvSpPr>
          <p:nvPr>
            <p:ph idx="1"/>
          </p:nvPr>
        </p:nvSpPr>
        <p:spPr/>
        <p:txBody>
          <a:bodyPr>
            <a:normAutofit fontScale="92500"/>
          </a:bodyPr>
          <a:lstStyle/>
          <a:p>
            <a:pPr algn="just">
              <a:lnSpc>
                <a:spcPct val="150000"/>
              </a:lnSpc>
            </a:pPr>
            <a:r>
              <a:rPr lang="en-GB" sz="1100" dirty="0" err="1">
                <a:solidFill>
                  <a:srgbClr val="222222"/>
                </a:solidFill>
                <a:effectLst/>
                <a:latin typeface="Times New Roman" panose="02020603050405020304" pitchFamily="18" charset="0"/>
                <a:ea typeface="Times New Roman" panose="02020603050405020304" pitchFamily="18" charset="0"/>
              </a:rPr>
              <a:t>Alzyoud</a:t>
            </a:r>
            <a:r>
              <a:rPr lang="en-GB" sz="1100" dirty="0">
                <a:solidFill>
                  <a:srgbClr val="222222"/>
                </a:solidFill>
                <a:effectLst/>
                <a:latin typeface="Times New Roman" panose="02020603050405020304" pitchFamily="18" charset="0"/>
                <a:ea typeface="Times New Roman" panose="02020603050405020304" pitchFamily="18" charset="0"/>
              </a:rPr>
              <a:t>, S.Y., 2019. </a:t>
            </a:r>
            <a:r>
              <a:rPr lang="en-GB" sz="1100" i="1" dirty="0">
                <a:solidFill>
                  <a:srgbClr val="222222"/>
                </a:solidFill>
                <a:effectLst/>
                <a:latin typeface="Times New Roman" panose="02020603050405020304" pitchFamily="18" charset="0"/>
                <a:ea typeface="Times New Roman" panose="02020603050405020304" pitchFamily="18" charset="0"/>
              </a:rPr>
              <a:t>Psychological safety and employee innovation in four-and five-star hotels in the UK</a:t>
            </a:r>
            <a:r>
              <a:rPr lang="en-GB" sz="1100" dirty="0">
                <a:solidFill>
                  <a:srgbClr val="222222"/>
                </a:solidFill>
                <a:effectLst/>
                <a:latin typeface="Times New Roman" panose="02020603050405020304" pitchFamily="18" charset="0"/>
                <a:ea typeface="Times New Roman" panose="02020603050405020304" pitchFamily="18" charset="0"/>
              </a:rPr>
              <a:t> (Doctoral dissertation, Manchester Metropolitan University).</a:t>
            </a:r>
            <a:endParaRPr lang="en-IN" sz="1100" dirty="0">
              <a:effectLst/>
              <a:latin typeface="Arial" panose="020B0604020202020204" pitchFamily="34" charset="0"/>
              <a:ea typeface="Arial" panose="020B0604020202020204" pitchFamily="34" charset="0"/>
            </a:endParaRPr>
          </a:p>
          <a:p>
            <a:pPr algn="just">
              <a:lnSpc>
                <a:spcPct val="150000"/>
              </a:lnSpc>
            </a:pPr>
            <a:r>
              <a:rPr lang="en-GB" sz="1100" dirty="0">
                <a:solidFill>
                  <a:srgbClr val="222222"/>
                </a:solidFill>
                <a:effectLst/>
                <a:latin typeface="Times New Roman" panose="02020603050405020304" pitchFamily="18" charset="0"/>
                <a:ea typeface="Times New Roman" panose="02020603050405020304" pitchFamily="18" charset="0"/>
              </a:rPr>
              <a:t>Barreiro, C.A. and </a:t>
            </a:r>
            <a:r>
              <a:rPr lang="en-GB" sz="1100" dirty="0" err="1">
                <a:solidFill>
                  <a:srgbClr val="222222"/>
                </a:solidFill>
                <a:effectLst/>
                <a:latin typeface="Times New Roman" panose="02020603050405020304" pitchFamily="18" charset="0"/>
                <a:ea typeface="Times New Roman" panose="02020603050405020304" pitchFamily="18" charset="0"/>
              </a:rPr>
              <a:t>Treglown</a:t>
            </a:r>
            <a:r>
              <a:rPr lang="en-GB" sz="1100" dirty="0">
                <a:solidFill>
                  <a:srgbClr val="222222"/>
                </a:solidFill>
                <a:effectLst/>
                <a:latin typeface="Times New Roman" panose="02020603050405020304" pitchFamily="18" charset="0"/>
                <a:ea typeface="Times New Roman" panose="02020603050405020304" pitchFamily="18" charset="0"/>
              </a:rPr>
              <a:t>, L., 2020. What makes an engaged employee? A facet-level approach to trait emotional intelligence as a predictor of employee engagement. </a:t>
            </a:r>
            <a:r>
              <a:rPr lang="en-GB" sz="1100" i="1" dirty="0">
                <a:solidFill>
                  <a:srgbClr val="222222"/>
                </a:solidFill>
                <a:effectLst/>
                <a:latin typeface="Times New Roman" panose="02020603050405020304" pitchFamily="18" charset="0"/>
                <a:ea typeface="Times New Roman" panose="02020603050405020304" pitchFamily="18" charset="0"/>
              </a:rPr>
              <a:t>Personality and Individual Differences</a:t>
            </a:r>
            <a:r>
              <a:rPr lang="en-GB" sz="1100" dirty="0">
                <a:solidFill>
                  <a:srgbClr val="222222"/>
                </a:solidFill>
                <a:effectLst/>
                <a:latin typeface="Times New Roman" panose="02020603050405020304" pitchFamily="18" charset="0"/>
                <a:ea typeface="Times New Roman" panose="02020603050405020304" pitchFamily="18" charset="0"/>
              </a:rPr>
              <a:t>, </a:t>
            </a:r>
            <a:r>
              <a:rPr lang="en-GB" sz="1100" i="1" dirty="0">
                <a:solidFill>
                  <a:srgbClr val="222222"/>
                </a:solidFill>
                <a:effectLst/>
                <a:latin typeface="Times New Roman" panose="02020603050405020304" pitchFamily="18" charset="0"/>
                <a:ea typeface="Times New Roman" panose="02020603050405020304" pitchFamily="18" charset="0"/>
              </a:rPr>
              <a:t>159</a:t>
            </a:r>
            <a:r>
              <a:rPr lang="en-GB" sz="1100" dirty="0">
                <a:solidFill>
                  <a:srgbClr val="222222"/>
                </a:solidFill>
                <a:effectLst/>
                <a:latin typeface="Times New Roman" panose="02020603050405020304" pitchFamily="18" charset="0"/>
                <a:ea typeface="Times New Roman" panose="02020603050405020304" pitchFamily="18" charset="0"/>
              </a:rPr>
              <a:t>, p.109892.</a:t>
            </a:r>
            <a:endParaRPr lang="en-IN" sz="1100" dirty="0">
              <a:effectLst/>
              <a:latin typeface="Arial" panose="020B0604020202020204" pitchFamily="34" charset="0"/>
              <a:ea typeface="Arial" panose="020B0604020202020204" pitchFamily="34" charset="0"/>
            </a:endParaRPr>
          </a:p>
          <a:p>
            <a:pPr algn="just">
              <a:lnSpc>
                <a:spcPct val="150000"/>
              </a:lnSpc>
            </a:pPr>
            <a:r>
              <a:rPr lang="en-GB" sz="1100" dirty="0" err="1">
                <a:solidFill>
                  <a:srgbClr val="222222"/>
                </a:solidFill>
                <a:effectLst/>
                <a:latin typeface="Times New Roman" panose="02020603050405020304" pitchFamily="18" charset="0"/>
                <a:ea typeface="Times New Roman" panose="02020603050405020304" pitchFamily="18" charset="0"/>
              </a:rPr>
              <a:t>Bulińska-Stangrecka</a:t>
            </a:r>
            <a:r>
              <a:rPr lang="en-GB" sz="1100" dirty="0">
                <a:solidFill>
                  <a:srgbClr val="222222"/>
                </a:solidFill>
                <a:effectLst/>
                <a:latin typeface="Times New Roman" panose="02020603050405020304" pitchFamily="18" charset="0"/>
                <a:ea typeface="Times New Roman" panose="02020603050405020304" pitchFamily="18" charset="0"/>
              </a:rPr>
              <a:t>, H. and </a:t>
            </a:r>
            <a:r>
              <a:rPr lang="en-GB" sz="1100" dirty="0" err="1">
                <a:solidFill>
                  <a:srgbClr val="222222"/>
                </a:solidFill>
                <a:effectLst/>
                <a:latin typeface="Times New Roman" panose="02020603050405020304" pitchFamily="18" charset="0"/>
                <a:ea typeface="Times New Roman" panose="02020603050405020304" pitchFamily="18" charset="0"/>
              </a:rPr>
              <a:t>Iddagoda</a:t>
            </a:r>
            <a:r>
              <a:rPr lang="en-GB" sz="1100" dirty="0">
                <a:solidFill>
                  <a:srgbClr val="222222"/>
                </a:solidFill>
                <a:effectLst/>
                <a:latin typeface="Times New Roman" panose="02020603050405020304" pitchFamily="18" charset="0"/>
                <a:ea typeface="Times New Roman" panose="02020603050405020304" pitchFamily="18" charset="0"/>
              </a:rPr>
              <a:t>, Y.A., 2020. The relationship between inter-organisational trust and employee engagement and performance.</a:t>
            </a:r>
            <a:endParaRPr lang="en-IN" sz="1100" dirty="0">
              <a:effectLst/>
              <a:latin typeface="Arial" panose="020B0604020202020204" pitchFamily="34" charset="0"/>
              <a:ea typeface="Arial" panose="020B0604020202020204" pitchFamily="34" charset="0"/>
            </a:endParaRPr>
          </a:p>
          <a:p>
            <a:pPr algn="just">
              <a:lnSpc>
                <a:spcPct val="150000"/>
              </a:lnSpc>
            </a:pPr>
            <a:r>
              <a:rPr lang="en-GB" sz="1100" dirty="0">
                <a:solidFill>
                  <a:srgbClr val="222222"/>
                </a:solidFill>
                <a:effectLst/>
                <a:latin typeface="Times New Roman" panose="02020603050405020304" pitchFamily="18" charset="0"/>
                <a:ea typeface="Arial" panose="020B0604020202020204" pitchFamily="34" charset="0"/>
              </a:rPr>
              <a:t>Conway, E., Monks, K., Fu, N., </a:t>
            </a:r>
            <a:r>
              <a:rPr lang="en-GB" sz="1100" dirty="0" err="1">
                <a:solidFill>
                  <a:srgbClr val="222222"/>
                </a:solidFill>
                <a:effectLst/>
                <a:latin typeface="Times New Roman" panose="02020603050405020304" pitchFamily="18" charset="0"/>
                <a:ea typeface="Arial" panose="020B0604020202020204" pitchFamily="34" charset="0"/>
              </a:rPr>
              <a:t>Alfes</a:t>
            </a:r>
            <a:r>
              <a:rPr lang="en-GB" sz="1100" dirty="0">
                <a:solidFill>
                  <a:srgbClr val="222222"/>
                </a:solidFill>
                <a:effectLst/>
                <a:latin typeface="Times New Roman" panose="02020603050405020304" pitchFamily="18" charset="0"/>
                <a:ea typeface="Arial" panose="020B0604020202020204" pitchFamily="34" charset="0"/>
              </a:rPr>
              <a:t>, K. and Bailey, K., 2020. Reimagining alienation within a relational framework: evidence from the public sector in Ireland and the UK. </a:t>
            </a:r>
            <a:r>
              <a:rPr lang="en-IN" sz="1100" i="1" dirty="0">
                <a:effectLst/>
                <a:latin typeface="Arial" panose="020B0604020202020204" pitchFamily="34" charset="0"/>
                <a:ea typeface="Arial" panose="020B0604020202020204" pitchFamily="34" charset="0"/>
              </a:rPr>
              <a:t>The International Journal of Human Resource Management</a:t>
            </a:r>
            <a:r>
              <a:rPr lang="en-IN" sz="1100" dirty="0">
                <a:effectLst/>
                <a:latin typeface="Arial" panose="020B0604020202020204" pitchFamily="34" charset="0"/>
                <a:ea typeface="Arial" panose="020B0604020202020204" pitchFamily="34" charset="0"/>
              </a:rPr>
              <a:t>, </a:t>
            </a:r>
            <a:r>
              <a:rPr lang="en-IN" sz="1100" i="1" dirty="0">
                <a:effectLst/>
                <a:latin typeface="Arial" panose="020B0604020202020204" pitchFamily="34" charset="0"/>
                <a:ea typeface="Arial" panose="020B0604020202020204" pitchFamily="34" charset="0"/>
              </a:rPr>
              <a:t>31</a:t>
            </a:r>
            <a:r>
              <a:rPr lang="en-IN" sz="1100" dirty="0">
                <a:effectLst/>
                <a:latin typeface="Arial" panose="020B0604020202020204" pitchFamily="34" charset="0"/>
                <a:ea typeface="Arial" panose="020B0604020202020204" pitchFamily="34" charset="0"/>
              </a:rPr>
              <a:t>(21), pp.2673-2694.</a:t>
            </a:r>
          </a:p>
          <a:p>
            <a:pPr algn="just">
              <a:lnSpc>
                <a:spcPct val="150000"/>
              </a:lnSpc>
            </a:pPr>
            <a:r>
              <a:rPr lang="en-GB" sz="1100" dirty="0">
                <a:solidFill>
                  <a:srgbClr val="222222"/>
                </a:solidFill>
                <a:effectLst/>
                <a:latin typeface="Times New Roman" panose="02020603050405020304" pitchFamily="18" charset="0"/>
                <a:ea typeface="Arial" panose="020B0604020202020204" pitchFamily="34" charset="0"/>
              </a:rPr>
              <a:t>Ismail, H.N., Iqbal, A. and Nasr, L., 2019. Employee engagement and job performance in Lebanon: the mediating role of creativity. </a:t>
            </a:r>
            <a:r>
              <a:rPr lang="en-IN" sz="1100" i="1" dirty="0">
                <a:effectLst/>
                <a:latin typeface="Arial" panose="020B0604020202020204" pitchFamily="34" charset="0"/>
                <a:ea typeface="Arial" panose="020B0604020202020204" pitchFamily="34" charset="0"/>
              </a:rPr>
              <a:t>International Journal of Productivity and Performance Management</a:t>
            </a:r>
            <a:r>
              <a:rPr lang="en-IN" sz="1100" dirty="0">
                <a:effectLst/>
                <a:latin typeface="Arial" panose="020B0604020202020204" pitchFamily="34" charset="0"/>
                <a:ea typeface="Arial" panose="020B0604020202020204" pitchFamily="34" charset="0"/>
              </a:rPr>
              <a:t>, </a:t>
            </a:r>
            <a:r>
              <a:rPr lang="en-IN" sz="1100" i="1" dirty="0">
                <a:effectLst/>
                <a:latin typeface="Arial" panose="020B0604020202020204" pitchFamily="34" charset="0"/>
                <a:ea typeface="Arial" panose="020B0604020202020204" pitchFamily="34" charset="0"/>
              </a:rPr>
              <a:t>68</a:t>
            </a:r>
            <a:r>
              <a:rPr lang="en-IN" sz="1100" dirty="0">
                <a:effectLst/>
                <a:latin typeface="Arial" panose="020B0604020202020204" pitchFamily="34" charset="0"/>
                <a:ea typeface="Arial" panose="020B0604020202020204" pitchFamily="34" charset="0"/>
              </a:rPr>
              <a:t>(3), pp.506-523.</a:t>
            </a:r>
          </a:p>
          <a:p>
            <a:pPr algn="just">
              <a:lnSpc>
                <a:spcPct val="150000"/>
              </a:lnSpc>
            </a:pPr>
            <a:r>
              <a:rPr lang="en-GB" sz="1100" dirty="0">
                <a:solidFill>
                  <a:srgbClr val="222222"/>
                </a:solidFill>
                <a:effectLst/>
                <a:latin typeface="Times New Roman" panose="02020603050405020304" pitchFamily="18" charset="0"/>
                <a:ea typeface="Times New Roman" panose="02020603050405020304" pitchFamily="18" charset="0"/>
              </a:rPr>
              <a:t>Jones, P. and Comfort, D., 2021. Modern Slavery Statements and Leading UK Hotel Companies. </a:t>
            </a:r>
            <a:r>
              <a:rPr lang="en-GB" sz="1100" i="1" dirty="0">
                <a:solidFill>
                  <a:srgbClr val="222222"/>
                </a:solidFill>
                <a:effectLst/>
                <a:latin typeface="Times New Roman" panose="02020603050405020304" pitchFamily="18" charset="0"/>
                <a:ea typeface="Times New Roman" panose="02020603050405020304" pitchFamily="18" charset="0"/>
              </a:rPr>
              <a:t>Athens Journal of Tourism</a:t>
            </a:r>
            <a:r>
              <a:rPr lang="en-GB" sz="1100" dirty="0">
                <a:solidFill>
                  <a:srgbClr val="222222"/>
                </a:solidFill>
                <a:effectLst/>
                <a:latin typeface="Times New Roman" panose="02020603050405020304" pitchFamily="18" charset="0"/>
                <a:ea typeface="Times New Roman" panose="02020603050405020304" pitchFamily="18" charset="0"/>
              </a:rPr>
              <a:t>, </a:t>
            </a:r>
            <a:r>
              <a:rPr lang="en-GB" sz="1100" i="1" dirty="0">
                <a:solidFill>
                  <a:srgbClr val="222222"/>
                </a:solidFill>
                <a:effectLst/>
                <a:latin typeface="Times New Roman" panose="02020603050405020304" pitchFamily="18" charset="0"/>
                <a:ea typeface="Times New Roman" panose="02020603050405020304" pitchFamily="18" charset="0"/>
              </a:rPr>
              <a:t>8</a:t>
            </a:r>
            <a:r>
              <a:rPr lang="en-GB" sz="1100" dirty="0">
                <a:solidFill>
                  <a:srgbClr val="222222"/>
                </a:solidFill>
                <a:effectLst/>
                <a:latin typeface="Times New Roman" panose="02020603050405020304" pitchFamily="18" charset="0"/>
                <a:ea typeface="Times New Roman" panose="02020603050405020304" pitchFamily="18" charset="0"/>
              </a:rPr>
              <a:t>(3), pp.147-162.</a:t>
            </a:r>
            <a:endParaRPr lang="en-IN" sz="1100" dirty="0">
              <a:effectLst/>
              <a:latin typeface="Arial" panose="020B0604020202020204" pitchFamily="34" charset="0"/>
              <a:ea typeface="Arial" panose="020B0604020202020204" pitchFamily="34" charset="0"/>
            </a:endParaRPr>
          </a:p>
          <a:p>
            <a:pPr algn="just">
              <a:lnSpc>
                <a:spcPct val="150000"/>
              </a:lnSpc>
            </a:pPr>
            <a:r>
              <a:rPr lang="en-GB" sz="1100" dirty="0">
                <a:solidFill>
                  <a:srgbClr val="222222"/>
                </a:solidFill>
                <a:effectLst/>
                <a:latin typeface="Times New Roman" panose="02020603050405020304" pitchFamily="18" charset="0"/>
                <a:ea typeface="Times New Roman" panose="02020603050405020304" pitchFamily="18" charset="0"/>
              </a:rPr>
              <a:t>Kurdi, B., </a:t>
            </a:r>
            <a:r>
              <a:rPr lang="en-GB" sz="1100" dirty="0" err="1">
                <a:solidFill>
                  <a:srgbClr val="222222"/>
                </a:solidFill>
                <a:effectLst/>
                <a:latin typeface="Times New Roman" panose="02020603050405020304" pitchFamily="18" charset="0"/>
                <a:ea typeface="Times New Roman" panose="02020603050405020304" pitchFamily="18" charset="0"/>
              </a:rPr>
              <a:t>Alshurideh</a:t>
            </a:r>
            <a:r>
              <a:rPr lang="en-GB" sz="1100" dirty="0">
                <a:solidFill>
                  <a:srgbClr val="222222"/>
                </a:solidFill>
                <a:effectLst/>
                <a:latin typeface="Times New Roman" panose="02020603050405020304" pitchFamily="18" charset="0"/>
                <a:ea typeface="Times New Roman" panose="02020603050405020304" pitchFamily="18" charset="0"/>
              </a:rPr>
              <a:t>, M. and </a:t>
            </a:r>
            <a:r>
              <a:rPr lang="en-GB" sz="1100" dirty="0" err="1">
                <a:solidFill>
                  <a:srgbClr val="222222"/>
                </a:solidFill>
                <a:effectLst/>
                <a:latin typeface="Times New Roman" panose="02020603050405020304" pitchFamily="18" charset="0"/>
                <a:ea typeface="Times New Roman" panose="02020603050405020304" pitchFamily="18" charset="0"/>
              </a:rPr>
              <a:t>Alnaser</a:t>
            </a:r>
            <a:r>
              <a:rPr lang="en-GB" sz="1100" dirty="0">
                <a:solidFill>
                  <a:srgbClr val="222222"/>
                </a:solidFill>
                <a:effectLst/>
                <a:latin typeface="Times New Roman" panose="02020603050405020304" pitchFamily="18" charset="0"/>
                <a:ea typeface="Times New Roman" panose="02020603050405020304" pitchFamily="18" charset="0"/>
              </a:rPr>
              <a:t>, A., 2020. The impact of employee satisfaction on customer satisfaction: Theoretical and empirical underpinning. </a:t>
            </a:r>
            <a:r>
              <a:rPr lang="en-GB" sz="1100" i="1" dirty="0">
                <a:solidFill>
                  <a:srgbClr val="222222"/>
                </a:solidFill>
                <a:effectLst/>
                <a:latin typeface="Times New Roman" panose="02020603050405020304" pitchFamily="18" charset="0"/>
                <a:ea typeface="Times New Roman" panose="02020603050405020304" pitchFamily="18" charset="0"/>
              </a:rPr>
              <a:t>Management Science Letters</a:t>
            </a:r>
            <a:r>
              <a:rPr lang="en-GB" sz="1100" dirty="0">
                <a:solidFill>
                  <a:srgbClr val="222222"/>
                </a:solidFill>
                <a:effectLst/>
                <a:latin typeface="Times New Roman" panose="02020603050405020304" pitchFamily="18" charset="0"/>
                <a:ea typeface="Times New Roman" panose="02020603050405020304" pitchFamily="18" charset="0"/>
              </a:rPr>
              <a:t>, </a:t>
            </a:r>
            <a:r>
              <a:rPr lang="en-GB" sz="1100" i="1" dirty="0">
                <a:solidFill>
                  <a:srgbClr val="222222"/>
                </a:solidFill>
                <a:effectLst/>
                <a:latin typeface="Times New Roman" panose="02020603050405020304" pitchFamily="18" charset="0"/>
                <a:ea typeface="Times New Roman" panose="02020603050405020304" pitchFamily="18" charset="0"/>
              </a:rPr>
              <a:t>10</a:t>
            </a:r>
            <a:r>
              <a:rPr lang="en-GB" sz="1100" dirty="0">
                <a:solidFill>
                  <a:srgbClr val="222222"/>
                </a:solidFill>
                <a:effectLst/>
                <a:latin typeface="Times New Roman" panose="02020603050405020304" pitchFamily="18" charset="0"/>
                <a:ea typeface="Times New Roman" panose="02020603050405020304" pitchFamily="18" charset="0"/>
              </a:rPr>
              <a:t>(15), pp.3561-3570.</a:t>
            </a:r>
            <a:endParaRPr lang="en-IN" sz="1100" dirty="0">
              <a:effectLst/>
              <a:latin typeface="Arial" panose="020B0604020202020204" pitchFamily="34" charset="0"/>
              <a:ea typeface="Arial" panose="020B0604020202020204" pitchFamily="34" charset="0"/>
            </a:endParaRPr>
          </a:p>
          <a:p>
            <a:pPr algn="just">
              <a:lnSpc>
                <a:spcPct val="150000"/>
              </a:lnSpc>
            </a:pPr>
            <a:r>
              <a:rPr lang="en-GB" sz="1100" dirty="0">
                <a:solidFill>
                  <a:srgbClr val="222222"/>
                </a:solidFill>
                <a:effectLst/>
                <a:latin typeface="Times New Roman" panose="02020603050405020304" pitchFamily="18" charset="0"/>
                <a:ea typeface="Times New Roman" panose="02020603050405020304" pitchFamily="18" charset="0"/>
              </a:rPr>
              <a:t>Liu, D., Han, S., and Zhang, J., 2022. The golden mean: Research on the mechanism of customer participation in employee service innovation. </a:t>
            </a:r>
            <a:r>
              <a:rPr lang="en-GB" sz="1100" i="1" dirty="0">
                <a:solidFill>
                  <a:srgbClr val="222222"/>
                </a:solidFill>
                <a:effectLst/>
                <a:latin typeface="Times New Roman" panose="02020603050405020304" pitchFamily="18" charset="0"/>
                <a:ea typeface="Times New Roman" panose="02020603050405020304" pitchFamily="18" charset="0"/>
              </a:rPr>
              <a:t>Journal of Retailing and Consumer Services</a:t>
            </a:r>
            <a:r>
              <a:rPr lang="en-GB" sz="1100" dirty="0">
                <a:solidFill>
                  <a:srgbClr val="222222"/>
                </a:solidFill>
                <a:effectLst/>
                <a:latin typeface="Times New Roman" panose="02020603050405020304" pitchFamily="18" charset="0"/>
                <a:ea typeface="Times New Roman" panose="02020603050405020304" pitchFamily="18" charset="0"/>
              </a:rPr>
              <a:t>, </a:t>
            </a:r>
            <a:r>
              <a:rPr lang="en-GB" sz="1100" i="1" dirty="0">
                <a:solidFill>
                  <a:srgbClr val="222222"/>
                </a:solidFill>
                <a:effectLst/>
                <a:latin typeface="Times New Roman" panose="02020603050405020304" pitchFamily="18" charset="0"/>
                <a:ea typeface="Times New Roman" panose="02020603050405020304" pitchFamily="18" charset="0"/>
              </a:rPr>
              <a:t>68</a:t>
            </a:r>
            <a:r>
              <a:rPr lang="en-GB" sz="1100" dirty="0">
                <a:solidFill>
                  <a:srgbClr val="222222"/>
                </a:solidFill>
                <a:effectLst/>
                <a:latin typeface="Times New Roman" panose="02020603050405020304" pitchFamily="18" charset="0"/>
                <a:ea typeface="Times New Roman" panose="02020603050405020304" pitchFamily="18" charset="0"/>
              </a:rPr>
              <a:t>, p.103040.</a:t>
            </a:r>
            <a:endParaRPr lang="en-IN" sz="1100" dirty="0">
              <a:effectLst/>
              <a:latin typeface="Arial" panose="020B0604020202020204" pitchFamily="34" charset="0"/>
              <a:ea typeface="Arial" panose="020B0604020202020204" pitchFamily="34" charset="0"/>
            </a:endParaRPr>
          </a:p>
          <a:p>
            <a:pPr algn="just">
              <a:lnSpc>
                <a:spcPct val="150000"/>
              </a:lnSpc>
            </a:pPr>
            <a:r>
              <a:rPr lang="en-GB" sz="1100" dirty="0" err="1">
                <a:solidFill>
                  <a:srgbClr val="222222"/>
                </a:solidFill>
                <a:effectLst/>
                <a:latin typeface="Times New Roman" panose="02020603050405020304" pitchFamily="18" charset="0"/>
                <a:ea typeface="Arial" panose="020B0604020202020204" pitchFamily="34" charset="0"/>
              </a:rPr>
              <a:t>Pongton</a:t>
            </a:r>
            <a:r>
              <a:rPr lang="en-GB" sz="1100" dirty="0">
                <a:solidFill>
                  <a:srgbClr val="222222"/>
                </a:solidFill>
                <a:effectLst/>
                <a:latin typeface="Times New Roman" panose="02020603050405020304" pitchFamily="18" charset="0"/>
                <a:ea typeface="Arial" panose="020B0604020202020204" pitchFamily="34" charset="0"/>
              </a:rPr>
              <a:t>, P. and </a:t>
            </a:r>
            <a:r>
              <a:rPr lang="en-GB" sz="1100" dirty="0" err="1">
                <a:solidFill>
                  <a:srgbClr val="222222"/>
                </a:solidFill>
                <a:effectLst/>
                <a:latin typeface="Times New Roman" panose="02020603050405020304" pitchFamily="18" charset="0"/>
                <a:ea typeface="Arial" panose="020B0604020202020204" pitchFamily="34" charset="0"/>
              </a:rPr>
              <a:t>Suntrayuth</a:t>
            </a:r>
            <a:r>
              <a:rPr lang="en-GB" sz="1100" dirty="0">
                <a:solidFill>
                  <a:srgbClr val="222222"/>
                </a:solidFill>
                <a:effectLst/>
                <a:latin typeface="Times New Roman" panose="02020603050405020304" pitchFamily="18" charset="0"/>
                <a:ea typeface="Arial" panose="020B0604020202020204" pitchFamily="34" charset="0"/>
              </a:rPr>
              <a:t>, S., 2019. Communication satisfaction, employee engagement, job satisfaction, and job performance in higher education institutions. </a:t>
            </a:r>
            <a:r>
              <a:rPr lang="en-IN" sz="1100" i="1" dirty="0">
                <a:effectLst/>
                <a:latin typeface="Arial" panose="020B0604020202020204" pitchFamily="34" charset="0"/>
                <a:ea typeface="Arial" panose="020B0604020202020204" pitchFamily="34" charset="0"/>
              </a:rPr>
              <a:t>ABAC Journal</a:t>
            </a:r>
            <a:r>
              <a:rPr lang="en-IN" sz="1100" dirty="0">
                <a:effectLst/>
                <a:latin typeface="Arial" panose="020B0604020202020204" pitchFamily="34" charset="0"/>
                <a:ea typeface="Arial" panose="020B0604020202020204" pitchFamily="34" charset="0"/>
              </a:rPr>
              <a:t>, </a:t>
            </a:r>
            <a:r>
              <a:rPr lang="en-IN" sz="1100" i="1" dirty="0">
                <a:effectLst/>
                <a:latin typeface="Arial" panose="020B0604020202020204" pitchFamily="34" charset="0"/>
                <a:ea typeface="Arial" panose="020B0604020202020204" pitchFamily="34" charset="0"/>
              </a:rPr>
              <a:t>39</a:t>
            </a:r>
            <a:r>
              <a:rPr lang="en-IN" sz="1100" dirty="0">
                <a:effectLst/>
                <a:latin typeface="Arial" panose="020B0604020202020204" pitchFamily="34" charset="0"/>
                <a:ea typeface="Arial" panose="020B0604020202020204" pitchFamily="34" charset="0"/>
              </a:rPr>
              <a:t>(3), pp.90-110.</a:t>
            </a:r>
          </a:p>
          <a:p>
            <a:pPr marL="0" indent="0">
              <a:buNone/>
            </a:pPr>
            <a:endParaRPr lang="en-GB" sz="1600" dirty="0"/>
          </a:p>
        </p:txBody>
      </p:sp>
    </p:spTree>
    <p:extLst>
      <p:ext uri="{BB962C8B-B14F-4D97-AF65-F5344CB8AC3E}">
        <p14:creationId xmlns:p14="http://schemas.microsoft.com/office/powerpoint/2010/main" val="4758090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9000" b="-9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73949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2360</Words>
  <Application>Microsoft Office PowerPoint</Application>
  <PresentationFormat>Widescreen</PresentationFormat>
  <Paragraphs>95</Paragraphs>
  <Slides>14</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PowerPoint Presentation</vt:lpstr>
      <vt:lpstr>Contents</vt:lpstr>
      <vt:lpstr>Introduction</vt:lpstr>
      <vt:lpstr>Employee Engagement</vt:lpstr>
      <vt:lpstr>Importance of Employee Engagement</vt:lpstr>
      <vt:lpstr>Importance of Employee engagement (continued)</vt:lpstr>
      <vt:lpstr>Theoretical model of Employee Engagement</vt:lpstr>
      <vt:lpstr>Examples of best practices to engage employees</vt:lpstr>
      <vt:lpstr>Examples of best practices to engage employees (continued)</vt:lpstr>
      <vt:lpstr>Examples of best practices to engage employees (continued)</vt:lpstr>
      <vt:lpstr>Recommendation</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2022-12-04T17:07:49Z</dcterms:created>
  <dcterms:modified xsi:type="dcterms:W3CDTF">2022-12-04T17:07:54Z</dcterms:modified>
</cp:coreProperties>
</file>