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media/image4.jpg" ContentType="image/png"/>
  <Override PartName="/ppt/media/image6.jpg" ContentType="image/png"/>
  <Override PartName="/ppt/media/image7.jpg" ContentType="image/png"/>
  <Override PartName="/ppt/media/image8.jpg" ContentType="image/png"/>
  <Override PartName="/ppt/media/image10.jpg" ContentType="image/png"/>
  <Override PartName="/ppt/media/image16.jpg" ContentType="image/png"/>
  <Override PartName="/ppt/media/image18.jpg" ContentType="image/png"/>
  <Override PartName="/ppt/media/image19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96" d="100"/>
          <a:sy n="96" d="100"/>
        </p:scale>
        <p:origin x="1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9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a23ewmr/force-field-analysis" TargetMode="External"/><Relationship Id="rId2" Type="http://schemas.openxmlformats.org/officeDocument/2006/relationships/hyperlink" Target="https://www.lead-innovation.com/en/insights/english-blog/open-innovation-vs.-closed-innovation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ideatovalue.com/inno/nickskillicorn/2016/03/innovation-15-experts-share-innovation-definition/" TargetMode="External"/><Relationship Id="rId5" Type="http://schemas.openxmlformats.org/officeDocument/2006/relationships/hyperlink" Target="https://www.youtube.com/watch?v=NugRZGDbPFU" TargetMode="External"/><Relationship Id="rId4" Type="http://schemas.openxmlformats.org/officeDocument/2006/relationships/hyperlink" Target="https://www.mindtools.com/ajlpp1e/six-thinking-hat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5549" y="1120346"/>
            <a:ext cx="10179932" cy="1768499"/>
          </a:xfrm>
        </p:spPr>
        <p:txBody>
          <a:bodyPr>
            <a:noAutofit/>
          </a:bodyPr>
          <a:lstStyle/>
          <a:p>
            <a:r>
              <a:rPr lang="en-GB" sz="3600" b="1" i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Does creativity and innovation provide a business advantage?</a:t>
            </a:r>
            <a:endParaRPr lang="en-GB" sz="3600" b="1" i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359" y="3008714"/>
            <a:ext cx="4810222" cy="3478161"/>
          </a:xfrm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6746789" y="4215137"/>
            <a:ext cx="4709984" cy="701969"/>
          </a:xfrm>
        </p:spPr>
        <p:txBody>
          <a:bodyPr>
            <a:normAutofit/>
          </a:bodyPr>
          <a:lstStyle/>
          <a:p>
            <a:pPr algn="r"/>
            <a:r>
              <a:rPr lang="en-GB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By Anita Domenco</a:t>
            </a:r>
            <a:endParaRPr lang="en-GB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6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6025" y="3613320"/>
            <a:ext cx="3451582" cy="682765"/>
          </a:xfrm>
        </p:spPr>
        <p:txBody>
          <a:bodyPr/>
          <a:lstStyle/>
          <a:p>
            <a:pPr algn="ctr"/>
            <a:r>
              <a:rPr lang="en-GB" sz="1400" dirty="0" smtClean="0"/>
              <a:t>What is innovation and creativity</a:t>
            </a:r>
            <a:endParaRPr lang="en-GB" sz="1400" dirty="0" smtClean="0">
              <a:sym typeface="Wingdings" panose="05000000000000000000" pitchFamily="2" charset="2"/>
            </a:endParaRPr>
          </a:p>
          <a:p>
            <a:pPr algn="ctr"/>
            <a:r>
              <a:rPr lang="en-GB" sz="1400" dirty="0" smtClean="0"/>
              <a:t>The innovative organisation</a:t>
            </a:r>
            <a:endParaRPr lang="en-GB" sz="1400" dirty="0"/>
          </a:p>
        </p:txBody>
      </p:sp>
      <p:pic>
        <p:nvPicPr>
          <p:cNvPr id="12" name="Picture Placeholder 11"/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26" y="2055829"/>
            <a:ext cx="3293690" cy="1524000"/>
          </a:xfrm>
        </p:spPr>
      </p:pic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4374264" y="3609737"/>
            <a:ext cx="3448935" cy="682765"/>
          </a:xfrm>
        </p:spPr>
        <p:txBody>
          <a:bodyPr/>
          <a:lstStyle/>
          <a:p>
            <a:pPr algn="ctr"/>
            <a:r>
              <a:rPr lang="en-GB" sz="1400" dirty="0" smtClean="0"/>
              <a:t>Where do ideas come from?</a:t>
            </a:r>
          </a:p>
          <a:p>
            <a:pPr algn="ctr"/>
            <a:r>
              <a:rPr lang="en-GB" sz="1400" dirty="0" smtClean="0"/>
              <a:t>Leadership styles</a:t>
            </a:r>
            <a:endParaRPr lang="en-GB" sz="1400" dirty="0"/>
          </a:p>
        </p:txBody>
      </p:sp>
      <p:pic>
        <p:nvPicPr>
          <p:cNvPr id="13" name="Picture Placeholder 12"/>
          <p:cNvPicPr>
            <a:picLocks noGrp="1" noChangeAspect="1"/>
          </p:cNvPicPr>
          <p:nvPr>
            <p:ph type="pic" idx="2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30" b="7730"/>
          <a:stretch>
            <a:fillRect/>
          </a:stretch>
        </p:blipFill>
        <p:spPr>
          <a:xfrm>
            <a:off x="4374263" y="2067206"/>
            <a:ext cx="3448936" cy="1524000"/>
          </a:xfrm>
        </p:spPr>
      </p:pic>
      <p:sp>
        <p:nvSpPr>
          <p:cNvPr id="9" name="Text Placeholder 8"/>
          <p:cNvSpPr>
            <a:spLocks noGrp="1"/>
          </p:cNvSpPr>
          <p:nvPr>
            <p:ph type="body" sz="quarter" idx="13"/>
          </p:nvPr>
        </p:nvSpPr>
        <p:spPr>
          <a:xfrm>
            <a:off x="8057262" y="3579829"/>
            <a:ext cx="3456469" cy="682765"/>
          </a:xfrm>
        </p:spPr>
        <p:txBody>
          <a:bodyPr/>
          <a:lstStyle/>
          <a:p>
            <a:pPr algn="ctr"/>
            <a:r>
              <a:rPr lang="en-GB" sz="1400" dirty="0" smtClean="0"/>
              <a:t>Innovation models</a:t>
            </a:r>
          </a:p>
          <a:p>
            <a:pPr algn="ctr"/>
            <a:r>
              <a:rPr lang="en-GB" sz="1400" dirty="0" smtClean="0"/>
              <a:t>Problem solving</a:t>
            </a:r>
            <a:endParaRPr lang="en-GB" sz="1400" dirty="0"/>
          </a:p>
        </p:txBody>
      </p:sp>
      <p:pic>
        <p:nvPicPr>
          <p:cNvPr id="14" name="Picture Placeholder 13"/>
          <p:cNvPicPr>
            <a:picLocks noGrp="1" noChangeAspect="1"/>
          </p:cNvPicPr>
          <p:nvPr>
            <p:ph type="pic" idx="2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70" b="14570"/>
          <a:stretch>
            <a:fillRect/>
          </a:stretch>
        </p:blipFill>
        <p:spPr>
          <a:xfrm>
            <a:off x="8057262" y="2067206"/>
            <a:ext cx="3447878" cy="1524000"/>
          </a:xfr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25" y="4321827"/>
            <a:ext cx="3451582" cy="200755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4263" y="4321827"/>
            <a:ext cx="3448936" cy="2007553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7262" y="4292502"/>
            <a:ext cx="3456469" cy="2036878"/>
          </a:xfrm>
          <a:prstGeom prst="rect">
            <a:avLst/>
          </a:prstGeom>
        </p:spPr>
      </p:pic>
      <p:sp>
        <p:nvSpPr>
          <p:cNvPr id="18" name="Up Arrow 17"/>
          <p:cNvSpPr/>
          <p:nvPr/>
        </p:nvSpPr>
        <p:spPr>
          <a:xfrm>
            <a:off x="7447005" y="3734095"/>
            <a:ext cx="230659" cy="14828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Up Arrow 18"/>
          <p:cNvSpPr/>
          <p:nvPr/>
        </p:nvSpPr>
        <p:spPr>
          <a:xfrm>
            <a:off x="10701005" y="3734094"/>
            <a:ext cx="230659" cy="14828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Up Arrow 19"/>
          <p:cNvSpPr/>
          <p:nvPr/>
        </p:nvSpPr>
        <p:spPr>
          <a:xfrm>
            <a:off x="3874386" y="3736447"/>
            <a:ext cx="230659" cy="14828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Down Arrow 20"/>
          <p:cNvSpPr/>
          <p:nvPr/>
        </p:nvSpPr>
        <p:spPr>
          <a:xfrm>
            <a:off x="3682314" y="4094205"/>
            <a:ext cx="192072" cy="168389"/>
          </a:xfrm>
          <a:prstGeom prst="downArrow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Down Arrow 21"/>
          <p:cNvSpPr/>
          <p:nvPr/>
        </p:nvSpPr>
        <p:spPr>
          <a:xfrm>
            <a:off x="10508933" y="4094204"/>
            <a:ext cx="192072" cy="168389"/>
          </a:xfrm>
          <a:prstGeom prst="downArrow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Down Arrow 22"/>
          <p:cNvSpPr/>
          <p:nvPr/>
        </p:nvSpPr>
        <p:spPr>
          <a:xfrm>
            <a:off x="6860675" y="4094205"/>
            <a:ext cx="192072" cy="168389"/>
          </a:xfrm>
          <a:prstGeom prst="downArrow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205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5157" y="171249"/>
            <a:ext cx="8610600" cy="1293028"/>
          </a:xfrm>
        </p:spPr>
        <p:txBody>
          <a:bodyPr/>
          <a:lstStyle/>
          <a:p>
            <a:r>
              <a:rPr lang="en-GB" dirty="0" smtClean="0"/>
              <a:t>Kolb’s cycle of reflection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8198" y="1273446"/>
            <a:ext cx="7181545" cy="51671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6268278" y="5708129"/>
            <a:ext cx="59237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“Learning is the process whereby knowledge is created through the transformation of experience” (Kolb, 1984, p. 38).</a:t>
            </a:r>
          </a:p>
        </p:txBody>
      </p:sp>
    </p:spTree>
    <p:extLst>
      <p:ext uri="{BB962C8B-B14F-4D97-AF65-F5344CB8AC3E}">
        <p14:creationId xmlns:p14="http://schemas.microsoft.com/office/powerpoint/2010/main" val="404679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72995" y="1372925"/>
            <a:ext cx="4681773" cy="1600200"/>
          </a:xfrm>
        </p:spPr>
        <p:txBody>
          <a:bodyPr>
            <a:normAutofit/>
          </a:bodyPr>
          <a:lstStyle/>
          <a:p>
            <a:r>
              <a:rPr lang="en-GB" sz="3100" dirty="0" smtClean="0"/>
              <a:t>What is innovation?</a:t>
            </a:r>
            <a:br>
              <a:rPr lang="en-GB" sz="3100" dirty="0" smtClean="0"/>
            </a:br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dirty="0" smtClean="0"/>
              <a:t>what is creativity?</a:t>
            </a:r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2596" y="458289"/>
            <a:ext cx="4259898" cy="3012991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685800" y="3558746"/>
            <a:ext cx="11069594" cy="2659938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“Creativity </a:t>
            </a:r>
            <a:r>
              <a:rPr lang="en-GB" sz="3200" dirty="0"/>
              <a:t>is thinking of something new. Innovation is the implementation of something new</a:t>
            </a:r>
            <a:r>
              <a:rPr lang="en-GB" sz="3200" dirty="0" smtClean="0"/>
              <a:t>.”</a:t>
            </a:r>
          </a:p>
          <a:p>
            <a:r>
              <a:rPr lang="en-GB" sz="3200" dirty="0"/>
              <a:t> </a:t>
            </a:r>
            <a:r>
              <a:rPr lang="en-GB" sz="3200" dirty="0" smtClean="0"/>
              <a:t>                                                                        Paul </a:t>
            </a:r>
            <a:r>
              <a:rPr lang="en-GB" sz="3200" dirty="0"/>
              <a:t>Sloane  </a:t>
            </a:r>
            <a:endParaRPr lang="en-GB" sz="3200" dirty="0" smtClean="0"/>
          </a:p>
          <a:p>
            <a:endParaRPr lang="en-GB" sz="3200" dirty="0"/>
          </a:p>
          <a:p>
            <a:r>
              <a:rPr lang="en-GB" sz="3200" dirty="0" smtClean="0"/>
              <a:t>                                                                     (</a:t>
            </a:r>
            <a:r>
              <a:rPr lang="en-GB" sz="3200" dirty="0"/>
              <a:t>Skillicorn, 2016)</a:t>
            </a:r>
          </a:p>
        </p:txBody>
      </p:sp>
    </p:spTree>
    <p:extLst>
      <p:ext uri="{BB962C8B-B14F-4D97-AF65-F5344CB8AC3E}">
        <p14:creationId xmlns:p14="http://schemas.microsoft.com/office/powerpoint/2010/main" val="3307980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1897" y="792480"/>
            <a:ext cx="6873240" cy="1767840"/>
          </a:xfrm>
        </p:spPr>
        <p:txBody>
          <a:bodyPr/>
          <a:lstStyle/>
          <a:p>
            <a:r>
              <a:rPr lang="en-GB" dirty="0" smtClean="0"/>
              <a:t>Where do ideas come from?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" t="-228" r="146" b="433"/>
          <a:stretch/>
        </p:blipFill>
        <p:spPr>
          <a:xfrm>
            <a:off x="161422" y="667245"/>
            <a:ext cx="4808806" cy="2472856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8478" y="3307078"/>
            <a:ext cx="6873240" cy="309448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“Great ideas doesn’t come in a sudden moment of inspiration, instead it takes long time to evolve.” </a:t>
            </a:r>
          </a:p>
          <a:p>
            <a:r>
              <a:rPr lang="en-GB" sz="2400" dirty="0" smtClean="0"/>
              <a:t>                                             Steven Johnson</a:t>
            </a:r>
          </a:p>
          <a:p>
            <a:r>
              <a:rPr lang="en-GB" sz="2400" dirty="0"/>
              <a:t>(RiverheadBooks, 2010)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1346" y="1699622"/>
            <a:ext cx="4214191" cy="41127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533615" y="6032231"/>
            <a:ext cx="2083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(MindTools, </a:t>
            </a:r>
            <a:r>
              <a:rPr lang="en-GB" dirty="0" smtClean="0"/>
              <a:t>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990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6969" y="-76200"/>
            <a:ext cx="6873240" cy="1277853"/>
          </a:xfrm>
        </p:spPr>
        <p:txBody>
          <a:bodyPr/>
          <a:lstStyle/>
          <a:p>
            <a:r>
              <a:rPr lang="en-GB" dirty="0" smtClean="0"/>
              <a:t>Innovation models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09" r="-105"/>
          <a:stretch/>
        </p:blipFill>
        <p:spPr>
          <a:xfrm>
            <a:off x="272332" y="0"/>
            <a:ext cx="2512612" cy="2210654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18783" y="5756744"/>
            <a:ext cx="2725309" cy="688106"/>
          </a:xfrm>
        </p:spPr>
        <p:txBody>
          <a:bodyPr>
            <a:normAutofit fontScale="32500" lnSpcReduction="20000"/>
          </a:bodyPr>
          <a:lstStyle/>
          <a:p>
            <a:r>
              <a:rPr lang="en-GB" sz="4900" dirty="0" smtClean="0"/>
              <a:t>4p’s to innovation</a:t>
            </a:r>
          </a:p>
          <a:p>
            <a:r>
              <a:rPr lang="en-GB" sz="4900" dirty="0"/>
              <a:t>(Tidd and Bassant </a:t>
            </a:r>
            <a:r>
              <a:rPr lang="en-GB" sz="4900" dirty="0" smtClean="0"/>
              <a:t>2013)</a:t>
            </a:r>
            <a:endParaRPr lang="en-GB" sz="4900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177" y="3116911"/>
            <a:ext cx="3336280" cy="263983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7683" y="3025311"/>
            <a:ext cx="3556883" cy="263983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0698" y="3116911"/>
            <a:ext cx="3223862" cy="263983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472840" y="1518699"/>
            <a:ext cx="22361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Open and close </a:t>
            </a:r>
            <a:r>
              <a:rPr lang="en-GB" dirty="0" smtClean="0"/>
              <a:t>innovation</a:t>
            </a:r>
          </a:p>
          <a:p>
            <a:r>
              <a:rPr lang="en-GB" dirty="0"/>
              <a:t>(Fried, 2022)</a:t>
            </a:r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21419" y="5756744"/>
            <a:ext cx="27113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Innovation matrix</a:t>
            </a:r>
          </a:p>
          <a:p>
            <a:r>
              <a:rPr lang="en-GB" dirty="0"/>
              <a:t>(Davila et al; 2012)</a:t>
            </a:r>
          </a:p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120101" y="5665144"/>
            <a:ext cx="27113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Innovation process (Tidd and Bassant 2018)</a:t>
            </a:r>
          </a:p>
          <a:p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5605" y="1267582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886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innovative organisation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1843" y="1922229"/>
            <a:ext cx="3242297" cy="188582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986" y="1741336"/>
            <a:ext cx="6397392" cy="511666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458323" y="4516341"/>
            <a:ext cx="2862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(MindTools, 2020)</a:t>
            </a:r>
          </a:p>
        </p:txBody>
      </p:sp>
    </p:spTree>
    <p:extLst>
      <p:ext uri="{BB962C8B-B14F-4D97-AF65-F5344CB8AC3E}">
        <p14:creationId xmlns:p14="http://schemas.microsoft.com/office/powerpoint/2010/main" val="282411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solving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319" y="2718153"/>
            <a:ext cx="4542514" cy="27255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5714" y="2195936"/>
            <a:ext cx="5646598" cy="394247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767066" y="6138408"/>
            <a:ext cx="16097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(Polya, 1957)</a:t>
            </a:r>
          </a:p>
        </p:txBody>
      </p:sp>
    </p:spTree>
    <p:extLst>
      <p:ext uri="{BB962C8B-B14F-4D97-AF65-F5344CB8AC3E}">
        <p14:creationId xmlns:p14="http://schemas.microsoft.com/office/powerpoint/2010/main" val="154903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112" y="1719527"/>
            <a:ext cx="6529787" cy="435047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24083" y="2250219"/>
            <a:ext cx="240924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Creativity and innovation does provide a business advantage as we live in the technology era where innovations are striving to make the humans life easier.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774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3551" y="72609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31357" y="1685676"/>
            <a:ext cx="11368377" cy="4635611"/>
          </a:xfrm>
        </p:spPr>
        <p:txBody>
          <a:bodyPr>
            <a:normAutofit fontScale="70000" lnSpcReduction="2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GB" dirty="0"/>
              <a:t>Bessant, J., &amp; Tidd, J. (2013). Innovation and entrepreneurship-second edition. Chichester: John Wiley &amp; Sons Ltd.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Davila, T., Epstein, M., and R. Shelton (2012). Making Innovation Work: How to manage it, measure it, and profit from it, Pearson.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Fried, B. (2022). </a:t>
            </a:r>
            <a:r>
              <a:rPr lang="en-GB" i="1" dirty="0"/>
              <a:t>Open Innovation vs. Closed Innovation</a:t>
            </a:r>
            <a:r>
              <a:rPr lang="en-GB" dirty="0"/>
              <a:t>. [online] www.lead-innovation.com. Available at: </a:t>
            </a:r>
            <a:r>
              <a:rPr lang="en-GB" u="sng" dirty="0">
                <a:hlinkClick r:id="rId2"/>
              </a:rPr>
              <a:t>https://www.lead-innovation.com/en/insights/english-blog/open-innovation-vs.-closed-innovation</a:t>
            </a:r>
            <a:r>
              <a:rPr lang="en-GB" dirty="0"/>
              <a:t> [Accessed: 04 Mar. 2023].‌‌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Kolb, D. A. (1984). </a:t>
            </a:r>
            <a:r>
              <a:rPr lang="en-GB" i="1" dirty="0"/>
              <a:t>Experiential learning: Experience as the source of learning and development</a:t>
            </a:r>
            <a:r>
              <a:rPr lang="en-GB" dirty="0"/>
              <a:t> (Vol. 1). Englewood Cliffs, NJ: Prentice-Hall. (p. 38)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MindTools (2020). </a:t>
            </a:r>
            <a:r>
              <a:rPr lang="en-GB" i="1" dirty="0"/>
              <a:t>MindTools | Home</a:t>
            </a:r>
            <a:r>
              <a:rPr lang="en-GB" dirty="0"/>
              <a:t>. [online] www.mindtools.com. Available at: </a:t>
            </a:r>
            <a:r>
              <a:rPr lang="en-GB" u="sng" dirty="0">
                <a:hlinkClick r:id="rId3"/>
              </a:rPr>
              <a:t>https://www.mindtools.com/a23ewmr/force-field-analysis</a:t>
            </a:r>
            <a:r>
              <a:rPr lang="en-GB" dirty="0"/>
              <a:t> [Accessed: 03 Mar. 2023].‌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MindTools (2022). </a:t>
            </a:r>
            <a:r>
              <a:rPr lang="en-GB" i="1" dirty="0"/>
              <a:t>MindTools | Home</a:t>
            </a:r>
            <a:r>
              <a:rPr lang="en-GB" dirty="0"/>
              <a:t>. [online] www.mindtools.com. Available at: </a:t>
            </a:r>
            <a:r>
              <a:rPr lang="en-GB" u="sng" dirty="0">
                <a:hlinkClick r:id="rId4"/>
              </a:rPr>
              <a:t>https://www.mindtools.com/ajlpp1e/six-thinking-hats</a:t>
            </a:r>
            <a:r>
              <a:rPr lang="en-GB" dirty="0"/>
              <a:t>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Polya, G. (1957). </a:t>
            </a:r>
            <a:r>
              <a:rPr lang="en-GB" i="1" dirty="0"/>
              <a:t>How to solve it : a new aspect of mathematical method</a:t>
            </a:r>
            <a:r>
              <a:rPr lang="en-GB" dirty="0"/>
              <a:t>. Princeton, N.J.: Princeton University Press.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RiverheadBooks (2010). </a:t>
            </a:r>
            <a:r>
              <a:rPr lang="en-GB" i="1" dirty="0"/>
              <a:t>WHERE GOOD IDEAS COME FROM by Steven Johnson</a:t>
            </a:r>
            <a:r>
              <a:rPr lang="en-GB" dirty="0"/>
              <a:t>. </a:t>
            </a:r>
            <a:r>
              <a:rPr lang="en-GB" i="1" dirty="0"/>
              <a:t>YouTube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https://www.youtube.com/watch?v=NugRZGDbPFU</a:t>
            </a:r>
            <a:r>
              <a:rPr lang="en-GB" dirty="0"/>
              <a:t> [Accessed: 03 Mar. 2023].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Skillicorn, N. (2016). </a:t>
            </a:r>
            <a:r>
              <a:rPr lang="en-GB" i="1" dirty="0"/>
              <a:t>What is innovation? 15 experts share their innovation definition - Idea to Value</a:t>
            </a:r>
            <a:r>
              <a:rPr lang="en-GB" dirty="0"/>
              <a:t>. [online] Idea to Value. Available at: </a:t>
            </a:r>
            <a:r>
              <a:rPr lang="en-GB" u="sng" dirty="0">
                <a:hlinkClick r:id="rId6"/>
              </a:rPr>
              <a:t>https://www.ideatovalue.com/inno/nickskillicorn/2016/03/innovation-15-experts-share-innovation-definition/</a:t>
            </a:r>
            <a:r>
              <a:rPr lang="en-GB" dirty="0"/>
              <a:t> [Accessed: 03 Mar. 2023].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Tidd, J. and Bessant, J. (2018), Managing Innovation: Integrating Technological, Market and Organizational Change, 6th ed, Chichester: John Wiley.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39383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616" y="1817248"/>
            <a:ext cx="10087161" cy="43500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27729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4048</TotalTime>
  <Words>519</Words>
  <Application>Microsoft Office PowerPoint</Application>
  <PresentationFormat>Widescreen</PresentationFormat>
  <Paragraphs>46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</vt:lpstr>
      <vt:lpstr>Vapor Trail</vt:lpstr>
      <vt:lpstr>Does creativity and innovation provide a business advantage?</vt:lpstr>
      <vt:lpstr>Introduction</vt:lpstr>
      <vt:lpstr>Kolb’s cycle of reflection</vt:lpstr>
      <vt:lpstr>What is innovation?  what is creativity?</vt:lpstr>
      <vt:lpstr>Where do ideas come from?  </vt:lpstr>
      <vt:lpstr>Innovation models</vt:lpstr>
      <vt:lpstr>The innovative organisation</vt:lpstr>
      <vt:lpstr>Problem solving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Has the innovation concept provided in my case study organisation with a business advantage?</dc:title>
  <dc:creator>Socrat Domenco (1817175)</dc:creator>
  <cp:lastModifiedBy>Socrat Domenco (1817175)</cp:lastModifiedBy>
  <cp:revision>31</cp:revision>
  <dcterms:created xsi:type="dcterms:W3CDTF">2023-03-10T15:49:57Z</dcterms:created>
  <dcterms:modified xsi:type="dcterms:W3CDTF">2023-03-17T12:31:53Z</dcterms:modified>
</cp:coreProperties>
</file>