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3"/>
  </p:notesMasterIdLst>
  <p:handoutMasterIdLst>
    <p:handoutMasterId r:id="rId34"/>
  </p:handoutMasterIdLst>
  <p:sldIdLst>
    <p:sldId id="339" r:id="rId2"/>
    <p:sldId id="327" r:id="rId3"/>
    <p:sldId id="320" r:id="rId4"/>
    <p:sldId id="332" r:id="rId5"/>
    <p:sldId id="344" r:id="rId6"/>
    <p:sldId id="326" r:id="rId7"/>
    <p:sldId id="328" r:id="rId8"/>
    <p:sldId id="345" r:id="rId9"/>
    <p:sldId id="337" r:id="rId10"/>
    <p:sldId id="336" r:id="rId11"/>
    <p:sldId id="346" r:id="rId12"/>
    <p:sldId id="340" r:id="rId13"/>
    <p:sldId id="347" r:id="rId14"/>
    <p:sldId id="350" r:id="rId15"/>
    <p:sldId id="330" r:id="rId16"/>
    <p:sldId id="334" r:id="rId17"/>
    <p:sldId id="335" r:id="rId18"/>
    <p:sldId id="338" r:id="rId19"/>
    <p:sldId id="321" r:id="rId20"/>
    <p:sldId id="323" r:id="rId21"/>
    <p:sldId id="324" r:id="rId22"/>
    <p:sldId id="341" r:id="rId23"/>
    <p:sldId id="331" r:id="rId24"/>
    <p:sldId id="348" r:id="rId25"/>
    <p:sldId id="349" r:id="rId26"/>
    <p:sldId id="343" r:id="rId27"/>
    <p:sldId id="313" r:id="rId28"/>
    <p:sldId id="325" r:id="rId29"/>
    <p:sldId id="317" r:id="rId30"/>
    <p:sldId id="329" r:id="rId31"/>
    <p:sldId id="342" r:id="rId3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charset="0"/>
        <a:ea typeface="Arial" charset="0"/>
        <a:cs typeface="Arial" charset="0"/>
      </a:defRPr>
    </a:lvl1pPr>
    <a:lvl2pPr marL="457200" algn="l" rtl="0" eaLnBrk="0" fontAlgn="base" hangingPunct="0">
      <a:spcBef>
        <a:spcPct val="0"/>
      </a:spcBef>
      <a:spcAft>
        <a:spcPct val="0"/>
      </a:spcAft>
      <a:defRPr kern="1200">
        <a:solidFill>
          <a:schemeClr val="tx1"/>
        </a:solidFill>
        <a:latin typeface="Arial" charset="0"/>
        <a:ea typeface="Arial" charset="0"/>
        <a:cs typeface="Arial" charset="0"/>
      </a:defRPr>
    </a:lvl2pPr>
    <a:lvl3pPr marL="914400" algn="l" rtl="0" eaLnBrk="0" fontAlgn="base" hangingPunct="0">
      <a:spcBef>
        <a:spcPct val="0"/>
      </a:spcBef>
      <a:spcAft>
        <a:spcPct val="0"/>
      </a:spcAft>
      <a:defRPr kern="1200">
        <a:solidFill>
          <a:schemeClr val="tx1"/>
        </a:solidFill>
        <a:latin typeface="Arial" charset="0"/>
        <a:ea typeface="Arial" charset="0"/>
        <a:cs typeface="Arial" charset="0"/>
      </a:defRPr>
    </a:lvl3pPr>
    <a:lvl4pPr marL="1371600" algn="l" rtl="0" eaLnBrk="0" fontAlgn="base" hangingPunct="0">
      <a:spcBef>
        <a:spcPct val="0"/>
      </a:spcBef>
      <a:spcAft>
        <a:spcPct val="0"/>
      </a:spcAft>
      <a:defRPr kern="1200">
        <a:solidFill>
          <a:schemeClr val="tx1"/>
        </a:solidFill>
        <a:latin typeface="Arial" charset="0"/>
        <a:ea typeface="Arial" charset="0"/>
        <a:cs typeface="Arial" charset="0"/>
      </a:defRPr>
    </a:lvl4pPr>
    <a:lvl5pPr marL="1828800" algn="l" rtl="0" eaLnBrk="0" fontAlgn="base" hangingPunct="0">
      <a:spcBef>
        <a:spcPct val="0"/>
      </a:spcBef>
      <a:spcAft>
        <a:spcPct val="0"/>
      </a:spcAft>
      <a:defRPr kern="1200">
        <a:solidFill>
          <a:schemeClr val="tx1"/>
        </a:solidFill>
        <a:latin typeface="Arial" charset="0"/>
        <a:ea typeface="Arial" charset="0"/>
        <a:cs typeface="Arial" charset="0"/>
      </a:defRPr>
    </a:lvl5pPr>
    <a:lvl6pPr marL="2286000" algn="l" defTabSz="914400" rtl="0" eaLnBrk="1" latinLnBrk="0" hangingPunct="1">
      <a:defRPr kern="1200">
        <a:solidFill>
          <a:schemeClr val="tx1"/>
        </a:solidFill>
        <a:latin typeface="Arial" charset="0"/>
        <a:ea typeface="Arial" charset="0"/>
        <a:cs typeface="Arial" charset="0"/>
      </a:defRPr>
    </a:lvl6pPr>
    <a:lvl7pPr marL="2743200" algn="l" defTabSz="914400" rtl="0" eaLnBrk="1" latinLnBrk="0" hangingPunct="1">
      <a:defRPr kern="1200">
        <a:solidFill>
          <a:schemeClr val="tx1"/>
        </a:solidFill>
        <a:latin typeface="Arial" charset="0"/>
        <a:ea typeface="Arial" charset="0"/>
        <a:cs typeface="Arial" charset="0"/>
      </a:defRPr>
    </a:lvl7pPr>
    <a:lvl8pPr marL="3200400" algn="l" defTabSz="914400" rtl="0" eaLnBrk="1" latinLnBrk="0" hangingPunct="1">
      <a:defRPr kern="1200">
        <a:solidFill>
          <a:schemeClr val="tx1"/>
        </a:solidFill>
        <a:latin typeface="Arial" charset="0"/>
        <a:ea typeface="Arial" charset="0"/>
        <a:cs typeface="Arial" charset="0"/>
      </a:defRPr>
    </a:lvl8pPr>
    <a:lvl9pPr marL="3657600" algn="l" defTabSz="914400" rtl="0" eaLnBrk="1" latinLnBrk="0" hangingPunct="1">
      <a:defRPr kern="1200">
        <a:solidFill>
          <a:schemeClr val="tx1"/>
        </a:solidFill>
        <a:latin typeface="Arial" charset="0"/>
        <a:ea typeface="Arial" charset="0"/>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87" autoAdjust="0"/>
    <p:restoredTop sz="90764" autoAdjust="0"/>
  </p:normalViewPr>
  <p:slideViewPr>
    <p:cSldViewPr>
      <p:cViewPr varScale="1">
        <p:scale>
          <a:sx n="108" d="100"/>
          <a:sy n="108" d="100"/>
        </p:scale>
        <p:origin x="360"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E52733-6775-CE46-956E-47463B184BE8}" type="doc">
      <dgm:prSet loTypeId="urn:microsoft.com/office/officeart/2005/8/layout/vList5" loCatId="" qsTypeId="urn:microsoft.com/office/officeart/2005/8/quickstyle/simple4" qsCatId="simple" csTypeId="urn:microsoft.com/office/officeart/2005/8/colors/accent1_2" csCatId="accent1" phldr="1"/>
      <dgm:spPr/>
      <dgm:t>
        <a:bodyPr/>
        <a:lstStyle/>
        <a:p>
          <a:endParaRPr lang="en-US"/>
        </a:p>
      </dgm:t>
    </dgm:pt>
    <dgm:pt modelId="{B2719E7B-D7CD-4D4D-970F-C70A40EFF4A2}">
      <dgm:prSet phldrT="[Text]"/>
      <dgm:spPr/>
      <dgm:t>
        <a:bodyPr/>
        <a:lstStyle/>
        <a:p>
          <a:r>
            <a:rPr lang="en-US" dirty="0"/>
            <a:t>Healthy</a:t>
          </a:r>
          <a:r>
            <a:rPr lang="en-US" baseline="0" dirty="0"/>
            <a:t> people</a:t>
          </a:r>
          <a:endParaRPr lang="en-US" dirty="0"/>
        </a:p>
      </dgm:t>
    </dgm:pt>
    <dgm:pt modelId="{DFDFCA63-5576-D045-8DD5-E29EC6B9426A}" type="parTrans" cxnId="{9761A69B-884A-7443-9409-DE66D4EBCA2F}">
      <dgm:prSet/>
      <dgm:spPr/>
      <dgm:t>
        <a:bodyPr/>
        <a:lstStyle/>
        <a:p>
          <a:endParaRPr lang="en-US"/>
        </a:p>
      </dgm:t>
    </dgm:pt>
    <dgm:pt modelId="{D6FF6B73-14D8-C842-9B37-E53ADFF07FFE}" type="sibTrans" cxnId="{9761A69B-884A-7443-9409-DE66D4EBCA2F}">
      <dgm:prSet/>
      <dgm:spPr/>
      <dgm:t>
        <a:bodyPr/>
        <a:lstStyle/>
        <a:p>
          <a:endParaRPr lang="en-US"/>
        </a:p>
      </dgm:t>
    </dgm:pt>
    <dgm:pt modelId="{99A23B40-D1BA-6743-998C-2450046808AC}">
      <dgm:prSet phldrT="[Text]"/>
      <dgm:spPr/>
      <dgm:t>
        <a:bodyPr/>
        <a:lstStyle/>
        <a:p>
          <a:r>
            <a:rPr lang="en-US" dirty="0"/>
            <a:t>Healthy outcomes 			              -life expectancy  </a:t>
          </a:r>
        </a:p>
      </dgm:t>
    </dgm:pt>
    <dgm:pt modelId="{1DB23C22-CB2F-DC43-A9EE-EEDA650AA573}" type="parTrans" cxnId="{FC395517-C8B2-E14E-A931-8594192AFDCB}">
      <dgm:prSet/>
      <dgm:spPr/>
      <dgm:t>
        <a:bodyPr/>
        <a:lstStyle/>
        <a:p>
          <a:endParaRPr lang="en-US"/>
        </a:p>
      </dgm:t>
    </dgm:pt>
    <dgm:pt modelId="{D1E3C3C4-B2FC-C14F-A258-CBEB395AB2D8}" type="sibTrans" cxnId="{FC395517-C8B2-E14E-A931-8594192AFDCB}">
      <dgm:prSet/>
      <dgm:spPr/>
      <dgm:t>
        <a:bodyPr/>
        <a:lstStyle/>
        <a:p>
          <a:endParaRPr lang="en-US"/>
        </a:p>
      </dgm:t>
    </dgm:pt>
    <dgm:pt modelId="{ECCDD181-3B4E-3F42-B408-9119C1D6A1EB}">
      <dgm:prSet phldrT="[Text]"/>
      <dgm:spPr/>
      <dgm:t>
        <a:bodyPr/>
        <a:lstStyle/>
        <a:p>
          <a:r>
            <a:rPr lang="en-US" dirty="0"/>
            <a:t>Healthy lives</a:t>
          </a:r>
        </a:p>
      </dgm:t>
    </dgm:pt>
    <dgm:pt modelId="{B9DA52FB-E56B-2948-8AA8-33D6066884AD}" type="parTrans" cxnId="{688AC616-3714-764C-A297-02E9FF8CFBFE}">
      <dgm:prSet/>
      <dgm:spPr/>
      <dgm:t>
        <a:bodyPr/>
        <a:lstStyle/>
        <a:p>
          <a:endParaRPr lang="en-US"/>
        </a:p>
      </dgm:t>
    </dgm:pt>
    <dgm:pt modelId="{4A0D4C7E-71CC-2B4C-9EF4-AF91EB9C7DA7}" type="sibTrans" cxnId="{688AC616-3714-764C-A297-02E9FF8CFBFE}">
      <dgm:prSet/>
      <dgm:spPr/>
      <dgm:t>
        <a:bodyPr/>
        <a:lstStyle/>
        <a:p>
          <a:endParaRPr lang="en-US"/>
        </a:p>
      </dgm:t>
    </dgm:pt>
    <dgm:pt modelId="{AC50341C-92BA-A448-9BBE-5EA58D33659D}">
      <dgm:prSet phldrT="[Text]"/>
      <dgm:spPr/>
      <dgm:t>
        <a:bodyPr/>
        <a:lstStyle/>
        <a:p>
          <a:r>
            <a:rPr lang="en-US" dirty="0"/>
            <a:t>Healthy places</a:t>
          </a:r>
        </a:p>
      </dgm:t>
    </dgm:pt>
    <dgm:pt modelId="{2DAB8658-7A73-7640-858C-7D231CDE3DB8}" type="parTrans" cxnId="{BD863D77-AEDB-9046-A45D-8FAF2D69BA43}">
      <dgm:prSet/>
      <dgm:spPr/>
      <dgm:t>
        <a:bodyPr/>
        <a:lstStyle/>
        <a:p>
          <a:endParaRPr lang="en-US"/>
        </a:p>
      </dgm:t>
    </dgm:pt>
    <dgm:pt modelId="{A8D407C2-DC18-D740-B2AB-EB5181EF3F18}" type="sibTrans" cxnId="{BD863D77-AEDB-9046-A45D-8FAF2D69BA43}">
      <dgm:prSet/>
      <dgm:spPr/>
      <dgm:t>
        <a:bodyPr/>
        <a:lstStyle/>
        <a:p>
          <a:endParaRPr lang="en-US"/>
        </a:p>
      </dgm:t>
    </dgm:pt>
    <dgm:pt modelId="{E1762C56-58DD-984F-9907-C77092A0B6F6}">
      <dgm:prSet/>
      <dgm:spPr/>
      <dgm:t>
        <a:bodyPr/>
        <a:lstStyle/>
        <a:p>
          <a:pPr marL="114300" lvl="1" indent="0" algn="l" defTabSz="622300">
            <a:lnSpc>
              <a:spcPct val="90000"/>
            </a:lnSpc>
            <a:spcBef>
              <a:spcPct val="0"/>
            </a:spcBef>
            <a:spcAft>
              <a:spcPct val="15000"/>
            </a:spcAft>
            <a:buNone/>
          </a:pPr>
          <a:r>
            <a:rPr lang="en-US" dirty="0"/>
            <a:t> Risk factors 						- smoking rates, obesity, education</a:t>
          </a:r>
        </a:p>
      </dgm:t>
    </dgm:pt>
    <dgm:pt modelId="{D77F08B4-18AB-CA4A-A7A9-172116A2FC4D}" type="parTrans" cxnId="{589B465E-2072-6E47-89D6-66C4976EAC0E}">
      <dgm:prSet/>
      <dgm:spPr/>
      <dgm:t>
        <a:bodyPr/>
        <a:lstStyle/>
        <a:p>
          <a:endParaRPr lang="en-US"/>
        </a:p>
      </dgm:t>
    </dgm:pt>
    <dgm:pt modelId="{35507716-2485-EA41-8FEE-186F4CB75373}" type="sibTrans" cxnId="{589B465E-2072-6E47-89D6-66C4976EAC0E}">
      <dgm:prSet/>
      <dgm:spPr/>
      <dgm:t>
        <a:bodyPr/>
        <a:lstStyle/>
        <a:p>
          <a:endParaRPr lang="en-US"/>
        </a:p>
      </dgm:t>
    </dgm:pt>
    <dgm:pt modelId="{2BA06C39-3417-134C-8248-861F10662962}">
      <dgm:prSet/>
      <dgm:spPr/>
      <dgm:t>
        <a:bodyPr/>
        <a:lstStyle/>
        <a:p>
          <a:pPr marL="114300" lvl="1" indent="0" algn="l" defTabSz="622300">
            <a:lnSpc>
              <a:spcPct val="90000"/>
            </a:lnSpc>
            <a:spcBef>
              <a:spcPct val="0"/>
            </a:spcBef>
            <a:spcAft>
              <a:spcPct val="15000"/>
            </a:spcAft>
            <a:buNone/>
          </a:pPr>
          <a:r>
            <a:rPr lang="en-US" dirty="0"/>
            <a:t> Social and commercial drivers 			- green space, crime</a:t>
          </a:r>
        </a:p>
      </dgm:t>
    </dgm:pt>
    <dgm:pt modelId="{9075CC78-84E9-6C4F-A454-61B908936221}" type="parTrans" cxnId="{507B61DF-731F-0042-B444-32D81162B5A7}">
      <dgm:prSet/>
      <dgm:spPr/>
      <dgm:t>
        <a:bodyPr/>
        <a:lstStyle/>
        <a:p>
          <a:endParaRPr lang="en-US"/>
        </a:p>
      </dgm:t>
    </dgm:pt>
    <dgm:pt modelId="{D6323B2D-6EA0-EF49-B9D0-80D5CB6DBC71}" type="sibTrans" cxnId="{507B61DF-731F-0042-B444-32D81162B5A7}">
      <dgm:prSet/>
      <dgm:spPr/>
      <dgm:t>
        <a:bodyPr/>
        <a:lstStyle/>
        <a:p>
          <a:endParaRPr lang="en-US"/>
        </a:p>
      </dgm:t>
    </dgm:pt>
    <dgm:pt modelId="{ED6C34A6-53E5-614A-8BD4-19DC1DC1FB14}" type="pres">
      <dgm:prSet presAssocID="{BBE52733-6775-CE46-956E-47463B184BE8}" presName="Name0" presStyleCnt="0">
        <dgm:presLayoutVars>
          <dgm:dir/>
          <dgm:animLvl val="lvl"/>
          <dgm:resizeHandles val="exact"/>
        </dgm:presLayoutVars>
      </dgm:prSet>
      <dgm:spPr/>
    </dgm:pt>
    <dgm:pt modelId="{38E42D54-0E40-E648-B9CA-161580B29B49}" type="pres">
      <dgm:prSet presAssocID="{B2719E7B-D7CD-4D4D-970F-C70A40EFF4A2}" presName="linNode" presStyleCnt="0"/>
      <dgm:spPr/>
    </dgm:pt>
    <dgm:pt modelId="{F374C22D-2248-E04B-B70C-F1CF8021256E}" type="pres">
      <dgm:prSet presAssocID="{B2719E7B-D7CD-4D4D-970F-C70A40EFF4A2}" presName="parentText" presStyleLbl="node1" presStyleIdx="0" presStyleCnt="3">
        <dgm:presLayoutVars>
          <dgm:chMax val="1"/>
          <dgm:bulletEnabled val="1"/>
        </dgm:presLayoutVars>
      </dgm:prSet>
      <dgm:spPr/>
    </dgm:pt>
    <dgm:pt modelId="{87B58F5F-5845-384F-9FAD-4116F0DD7F06}" type="pres">
      <dgm:prSet presAssocID="{B2719E7B-D7CD-4D4D-970F-C70A40EFF4A2}" presName="descendantText" presStyleLbl="alignAccFollowNode1" presStyleIdx="0" presStyleCnt="3">
        <dgm:presLayoutVars>
          <dgm:bulletEnabled val="1"/>
        </dgm:presLayoutVars>
      </dgm:prSet>
      <dgm:spPr/>
    </dgm:pt>
    <dgm:pt modelId="{EA1C74DC-04ED-214C-A686-80959801AF62}" type="pres">
      <dgm:prSet presAssocID="{D6FF6B73-14D8-C842-9B37-E53ADFF07FFE}" presName="sp" presStyleCnt="0"/>
      <dgm:spPr/>
    </dgm:pt>
    <dgm:pt modelId="{0CEB238A-4BAD-8746-9CAA-C57D2F28F972}" type="pres">
      <dgm:prSet presAssocID="{ECCDD181-3B4E-3F42-B408-9119C1D6A1EB}" presName="linNode" presStyleCnt="0"/>
      <dgm:spPr/>
    </dgm:pt>
    <dgm:pt modelId="{5714BF88-FF66-E94F-B08E-74CFC5B7A1AF}" type="pres">
      <dgm:prSet presAssocID="{ECCDD181-3B4E-3F42-B408-9119C1D6A1EB}" presName="parentText" presStyleLbl="node1" presStyleIdx="1" presStyleCnt="3">
        <dgm:presLayoutVars>
          <dgm:chMax val="1"/>
          <dgm:bulletEnabled val="1"/>
        </dgm:presLayoutVars>
      </dgm:prSet>
      <dgm:spPr/>
    </dgm:pt>
    <dgm:pt modelId="{C6F7A835-6BC2-714B-936B-32A371BBF145}" type="pres">
      <dgm:prSet presAssocID="{ECCDD181-3B4E-3F42-B408-9119C1D6A1EB}" presName="descendantText" presStyleLbl="alignAccFollowNode1" presStyleIdx="1" presStyleCnt="3">
        <dgm:presLayoutVars>
          <dgm:bulletEnabled val="1"/>
        </dgm:presLayoutVars>
      </dgm:prSet>
      <dgm:spPr/>
    </dgm:pt>
    <dgm:pt modelId="{03459425-565D-1B4C-A8A2-E2601B156C41}" type="pres">
      <dgm:prSet presAssocID="{4A0D4C7E-71CC-2B4C-9EF4-AF91EB9C7DA7}" presName="sp" presStyleCnt="0"/>
      <dgm:spPr/>
    </dgm:pt>
    <dgm:pt modelId="{CB16DFF5-604F-EB48-B5CB-2B1DCD61FF3E}" type="pres">
      <dgm:prSet presAssocID="{AC50341C-92BA-A448-9BBE-5EA58D33659D}" presName="linNode" presStyleCnt="0"/>
      <dgm:spPr/>
    </dgm:pt>
    <dgm:pt modelId="{B03A2EEE-D86D-A249-9064-B4AECDC5481E}" type="pres">
      <dgm:prSet presAssocID="{AC50341C-92BA-A448-9BBE-5EA58D33659D}" presName="parentText" presStyleLbl="node1" presStyleIdx="2" presStyleCnt="3">
        <dgm:presLayoutVars>
          <dgm:chMax val="1"/>
          <dgm:bulletEnabled val="1"/>
        </dgm:presLayoutVars>
      </dgm:prSet>
      <dgm:spPr/>
    </dgm:pt>
    <dgm:pt modelId="{78D665B0-C6D3-D540-925D-A1F49E6BE662}" type="pres">
      <dgm:prSet presAssocID="{AC50341C-92BA-A448-9BBE-5EA58D33659D}" presName="descendantText" presStyleLbl="alignAccFollowNode1" presStyleIdx="2" presStyleCnt="3">
        <dgm:presLayoutVars>
          <dgm:bulletEnabled val="1"/>
        </dgm:presLayoutVars>
      </dgm:prSet>
      <dgm:spPr/>
    </dgm:pt>
  </dgm:ptLst>
  <dgm:cxnLst>
    <dgm:cxn modelId="{688AC616-3714-764C-A297-02E9FF8CFBFE}" srcId="{BBE52733-6775-CE46-956E-47463B184BE8}" destId="{ECCDD181-3B4E-3F42-B408-9119C1D6A1EB}" srcOrd="1" destOrd="0" parTransId="{B9DA52FB-E56B-2948-8AA8-33D6066884AD}" sibTransId="{4A0D4C7E-71CC-2B4C-9EF4-AF91EB9C7DA7}"/>
    <dgm:cxn modelId="{FC395517-C8B2-E14E-A931-8594192AFDCB}" srcId="{B2719E7B-D7CD-4D4D-970F-C70A40EFF4A2}" destId="{99A23B40-D1BA-6743-998C-2450046808AC}" srcOrd="0" destOrd="0" parTransId="{1DB23C22-CB2F-DC43-A9EE-EEDA650AA573}" sibTransId="{D1E3C3C4-B2FC-C14F-A258-CBEB395AB2D8}"/>
    <dgm:cxn modelId="{EAE3A61D-0F65-4C46-A750-9A2073909837}" type="presOf" srcId="{B2719E7B-D7CD-4D4D-970F-C70A40EFF4A2}" destId="{F374C22D-2248-E04B-B70C-F1CF8021256E}" srcOrd="0" destOrd="0" presId="urn:microsoft.com/office/officeart/2005/8/layout/vList5"/>
    <dgm:cxn modelId="{A7BFFA1E-D50C-5B4F-AF80-EAA8B38429B5}" type="presOf" srcId="{BBE52733-6775-CE46-956E-47463B184BE8}" destId="{ED6C34A6-53E5-614A-8BD4-19DC1DC1FB14}" srcOrd="0" destOrd="0" presId="urn:microsoft.com/office/officeart/2005/8/layout/vList5"/>
    <dgm:cxn modelId="{589B465E-2072-6E47-89D6-66C4976EAC0E}" srcId="{ECCDD181-3B4E-3F42-B408-9119C1D6A1EB}" destId="{E1762C56-58DD-984F-9907-C77092A0B6F6}" srcOrd="0" destOrd="0" parTransId="{D77F08B4-18AB-CA4A-A7A9-172116A2FC4D}" sibTransId="{35507716-2485-EA41-8FEE-186F4CB75373}"/>
    <dgm:cxn modelId="{8AE75A6A-33B3-5946-BFDA-65847DD0B0AA}" type="presOf" srcId="{99A23B40-D1BA-6743-998C-2450046808AC}" destId="{87B58F5F-5845-384F-9FAD-4116F0DD7F06}" srcOrd="0" destOrd="0" presId="urn:microsoft.com/office/officeart/2005/8/layout/vList5"/>
    <dgm:cxn modelId="{BD863D77-AEDB-9046-A45D-8FAF2D69BA43}" srcId="{BBE52733-6775-CE46-956E-47463B184BE8}" destId="{AC50341C-92BA-A448-9BBE-5EA58D33659D}" srcOrd="2" destOrd="0" parTransId="{2DAB8658-7A73-7640-858C-7D231CDE3DB8}" sibTransId="{A8D407C2-DC18-D740-B2AB-EB5181EF3F18}"/>
    <dgm:cxn modelId="{16B39886-097C-A645-97C7-EE9C02B0159F}" type="presOf" srcId="{ECCDD181-3B4E-3F42-B408-9119C1D6A1EB}" destId="{5714BF88-FF66-E94F-B08E-74CFC5B7A1AF}" srcOrd="0" destOrd="0" presId="urn:microsoft.com/office/officeart/2005/8/layout/vList5"/>
    <dgm:cxn modelId="{4BA7309A-E9D2-E643-97AB-A70BA3B210F0}" type="presOf" srcId="{2BA06C39-3417-134C-8248-861F10662962}" destId="{78D665B0-C6D3-D540-925D-A1F49E6BE662}" srcOrd="0" destOrd="0" presId="urn:microsoft.com/office/officeart/2005/8/layout/vList5"/>
    <dgm:cxn modelId="{9761A69B-884A-7443-9409-DE66D4EBCA2F}" srcId="{BBE52733-6775-CE46-956E-47463B184BE8}" destId="{B2719E7B-D7CD-4D4D-970F-C70A40EFF4A2}" srcOrd="0" destOrd="0" parTransId="{DFDFCA63-5576-D045-8DD5-E29EC6B9426A}" sibTransId="{D6FF6B73-14D8-C842-9B37-E53ADFF07FFE}"/>
    <dgm:cxn modelId="{507B61DF-731F-0042-B444-32D81162B5A7}" srcId="{AC50341C-92BA-A448-9BBE-5EA58D33659D}" destId="{2BA06C39-3417-134C-8248-861F10662962}" srcOrd="0" destOrd="0" parTransId="{9075CC78-84E9-6C4F-A454-61B908936221}" sibTransId="{D6323B2D-6EA0-EF49-B9D0-80D5CB6DBC71}"/>
    <dgm:cxn modelId="{836472F4-259D-C449-AB3F-E81D91D7E698}" type="presOf" srcId="{E1762C56-58DD-984F-9907-C77092A0B6F6}" destId="{C6F7A835-6BC2-714B-936B-32A371BBF145}" srcOrd="0" destOrd="0" presId="urn:microsoft.com/office/officeart/2005/8/layout/vList5"/>
    <dgm:cxn modelId="{6D3E45FA-C2B2-704C-8FF9-9FB1201FBFF5}" type="presOf" srcId="{AC50341C-92BA-A448-9BBE-5EA58D33659D}" destId="{B03A2EEE-D86D-A249-9064-B4AECDC5481E}" srcOrd="0" destOrd="0" presId="urn:microsoft.com/office/officeart/2005/8/layout/vList5"/>
    <dgm:cxn modelId="{CD9FA63B-1083-B846-AE43-DB59E43B9A7A}" type="presParOf" srcId="{ED6C34A6-53E5-614A-8BD4-19DC1DC1FB14}" destId="{38E42D54-0E40-E648-B9CA-161580B29B49}" srcOrd="0" destOrd="0" presId="urn:microsoft.com/office/officeart/2005/8/layout/vList5"/>
    <dgm:cxn modelId="{2D3F790C-FC7B-874E-8DB5-04347281AB2B}" type="presParOf" srcId="{38E42D54-0E40-E648-B9CA-161580B29B49}" destId="{F374C22D-2248-E04B-B70C-F1CF8021256E}" srcOrd="0" destOrd="0" presId="urn:microsoft.com/office/officeart/2005/8/layout/vList5"/>
    <dgm:cxn modelId="{62F5CA2D-C894-2D4D-8180-6467976975F8}" type="presParOf" srcId="{38E42D54-0E40-E648-B9CA-161580B29B49}" destId="{87B58F5F-5845-384F-9FAD-4116F0DD7F06}" srcOrd="1" destOrd="0" presId="urn:microsoft.com/office/officeart/2005/8/layout/vList5"/>
    <dgm:cxn modelId="{CED64FE3-9CAF-7A4F-A5F4-ADF44AE0C41A}" type="presParOf" srcId="{ED6C34A6-53E5-614A-8BD4-19DC1DC1FB14}" destId="{EA1C74DC-04ED-214C-A686-80959801AF62}" srcOrd="1" destOrd="0" presId="urn:microsoft.com/office/officeart/2005/8/layout/vList5"/>
    <dgm:cxn modelId="{1F21AE17-581D-6A4A-9CED-A6C5972376F2}" type="presParOf" srcId="{ED6C34A6-53E5-614A-8BD4-19DC1DC1FB14}" destId="{0CEB238A-4BAD-8746-9CAA-C57D2F28F972}" srcOrd="2" destOrd="0" presId="urn:microsoft.com/office/officeart/2005/8/layout/vList5"/>
    <dgm:cxn modelId="{782BE5F6-5E77-A742-AF5F-61956F67FF0B}" type="presParOf" srcId="{0CEB238A-4BAD-8746-9CAA-C57D2F28F972}" destId="{5714BF88-FF66-E94F-B08E-74CFC5B7A1AF}" srcOrd="0" destOrd="0" presId="urn:microsoft.com/office/officeart/2005/8/layout/vList5"/>
    <dgm:cxn modelId="{E60C0454-0D99-2D44-90CA-01CE71852EC2}" type="presParOf" srcId="{0CEB238A-4BAD-8746-9CAA-C57D2F28F972}" destId="{C6F7A835-6BC2-714B-936B-32A371BBF145}" srcOrd="1" destOrd="0" presId="urn:microsoft.com/office/officeart/2005/8/layout/vList5"/>
    <dgm:cxn modelId="{88D6B890-08E8-FD46-9AC7-7C99A932FD33}" type="presParOf" srcId="{ED6C34A6-53E5-614A-8BD4-19DC1DC1FB14}" destId="{03459425-565D-1B4C-A8A2-E2601B156C41}" srcOrd="3" destOrd="0" presId="urn:microsoft.com/office/officeart/2005/8/layout/vList5"/>
    <dgm:cxn modelId="{E148675F-9624-C947-B8FF-D35227F86C73}" type="presParOf" srcId="{ED6C34A6-53E5-614A-8BD4-19DC1DC1FB14}" destId="{CB16DFF5-604F-EB48-B5CB-2B1DCD61FF3E}" srcOrd="4" destOrd="0" presId="urn:microsoft.com/office/officeart/2005/8/layout/vList5"/>
    <dgm:cxn modelId="{3293084D-568F-6347-9194-1640E82965F4}" type="presParOf" srcId="{CB16DFF5-604F-EB48-B5CB-2B1DCD61FF3E}" destId="{B03A2EEE-D86D-A249-9064-B4AECDC5481E}" srcOrd="0" destOrd="0" presId="urn:microsoft.com/office/officeart/2005/8/layout/vList5"/>
    <dgm:cxn modelId="{83AF000C-9ECF-F247-AC38-8B62C6F68207}" type="presParOf" srcId="{CB16DFF5-604F-EB48-B5CB-2B1DCD61FF3E}" destId="{78D665B0-C6D3-D540-925D-A1F49E6BE662}"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B58F5F-5845-384F-9FAD-4116F0DD7F06}">
      <dsp:nvSpPr>
        <dsp:cNvPr id="0" name=""/>
        <dsp:cNvSpPr/>
      </dsp:nvSpPr>
      <dsp:spPr>
        <a:xfrm rot="5400000">
          <a:off x="4503736" y="-1729285"/>
          <a:ext cx="996221" cy="470762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a:lnSpc>
              <a:spcPct val="90000"/>
            </a:lnSpc>
            <a:spcBef>
              <a:spcPct val="0"/>
            </a:spcBef>
            <a:spcAft>
              <a:spcPct val="15000"/>
            </a:spcAft>
            <a:buChar char="•"/>
          </a:pPr>
          <a:r>
            <a:rPr lang="en-US" sz="1900" kern="1200" dirty="0"/>
            <a:t>Healthy outcomes 			              -life expectancy  </a:t>
          </a:r>
        </a:p>
      </dsp:txBody>
      <dsp:txXfrm rot="-5400000">
        <a:off x="2648036" y="175047"/>
        <a:ext cx="4658989" cy="898957"/>
      </dsp:txXfrm>
    </dsp:sp>
    <dsp:sp modelId="{F374C22D-2248-E04B-B70C-F1CF8021256E}">
      <dsp:nvSpPr>
        <dsp:cNvPr id="0" name=""/>
        <dsp:cNvSpPr/>
      </dsp:nvSpPr>
      <dsp:spPr>
        <a:xfrm>
          <a:off x="0" y="1886"/>
          <a:ext cx="2648036" cy="124527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Healthy</a:t>
          </a:r>
          <a:r>
            <a:rPr lang="en-US" sz="3200" kern="1200" baseline="0" dirty="0"/>
            <a:t> people</a:t>
          </a:r>
          <a:endParaRPr lang="en-US" sz="3200" kern="1200" dirty="0"/>
        </a:p>
      </dsp:txBody>
      <dsp:txXfrm>
        <a:off x="60789" y="62675"/>
        <a:ext cx="2526458" cy="1123698"/>
      </dsp:txXfrm>
    </dsp:sp>
    <dsp:sp modelId="{C6F7A835-6BC2-714B-936B-32A371BBF145}">
      <dsp:nvSpPr>
        <dsp:cNvPr id="0" name=""/>
        <dsp:cNvSpPr/>
      </dsp:nvSpPr>
      <dsp:spPr>
        <a:xfrm rot="5400000">
          <a:off x="4503736" y="-421745"/>
          <a:ext cx="996221" cy="470762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14300" lvl="1" indent="0" algn="l" defTabSz="622300">
            <a:lnSpc>
              <a:spcPct val="90000"/>
            </a:lnSpc>
            <a:spcBef>
              <a:spcPct val="0"/>
            </a:spcBef>
            <a:spcAft>
              <a:spcPct val="15000"/>
            </a:spcAft>
            <a:buNone/>
          </a:pPr>
          <a:r>
            <a:rPr lang="en-US" sz="1900" kern="1200" dirty="0"/>
            <a:t> Risk factors 						- smoking rates, obesity, education</a:t>
          </a:r>
        </a:p>
      </dsp:txBody>
      <dsp:txXfrm rot="-5400000">
        <a:off x="2648036" y="1482587"/>
        <a:ext cx="4658989" cy="898957"/>
      </dsp:txXfrm>
    </dsp:sp>
    <dsp:sp modelId="{5714BF88-FF66-E94F-B08E-74CFC5B7A1AF}">
      <dsp:nvSpPr>
        <dsp:cNvPr id="0" name=""/>
        <dsp:cNvSpPr/>
      </dsp:nvSpPr>
      <dsp:spPr>
        <a:xfrm>
          <a:off x="0" y="1309427"/>
          <a:ext cx="2648036" cy="124527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Healthy lives</a:t>
          </a:r>
        </a:p>
      </dsp:txBody>
      <dsp:txXfrm>
        <a:off x="60789" y="1370216"/>
        <a:ext cx="2526458" cy="1123698"/>
      </dsp:txXfrm>
    </dsp:sp>
    <dsp:sp modelId="{78D665B0-C6D3-D540-925D-A1F49E6BE662}">
      <dsp:nvSpPr>
        <dsp:cNvPr id="0" name=""/>
        <dsp:cNvSpPr/>
      </dsp:nvSpPr>
      <dsp:spPr>
        <a:xfrm rot="5400000">
          <a:off x="4503736" y="885795"/>
          <a:ext cx="996221" cy="4707621"/>
        </a:xfrm>
        <a:prstGeom prst="round2Same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14300" lvl="1" indent="0" algn="l" defTabSz="622300">
            <a:lnSpc>
              <a:spcPct val="90000"/>
            </a:lnSpc>
            <a:spcBef>
              <a:spcPct val="0"/>
            </a:spcBef>
            <a:spcAft>
              <a:spcPct val="15000"/>
            </a:spcAft>
            <a:buNone/>
          </a:pPr>
          <a:r>
            <a:rPr lang="en-US" sz="1900" kern="1200" dirty="0"/>
            <a:t> Social and commercial drivers 			- green space, crime</a:t>
          </a:r>
        </a:p>
      </dsp:txBody>
      <dsp:txXfrm rot="-5400000">
        <a:off x="2648036" y="2790127"/>
        <a:ext cx="4658989" cy="898957"/>
      </dsp:txXfrm>
    </dsp:sp>
    <dsp:sp modelId="{B03A2EEE-D86D-A249-9064-B4AECDC5481E}">
      <dsp:nvSpPr>
        <dsp:cNvPr id="0" name=""/>
        <dsp:cNvSpPr/>
      </dsp:nvSpPr>
      <dsp:spPr>
        <a:xfrm>
          <a:off x="0" y="2616967"/>
          <a:ext cx="2648036" cy="1245276"/>
        </a:xfrm>
        <a:prstGeom prst="round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60960" rIns="121920" bIns="60960" numCol="1" spcCol="1270" anchor="ctr" anchorCtr="0">
          <a:noAutofit/>
        </a:bodyPr>
        <a:lstStyle/>
        <a:p>
          <a:pPr marL="0" lvl="0" indent="0" algn="ctr" defTabSz="1422400">
            <a:lnSpc>
              <a:spcPct val="90000"/>
            </a:lnSpc>
            <a:spcBef>
              <a:spcPct val="0"/>
            </a:spcBef>
            <a:spcAft>
              <a:spcPct val="35000"/>
            </a:spcAft>
            <a:buNone/>
          </a:pPr>
          <a:r>
            <a:rPr lang="en-US" sz="3200" kern="1200" dirty="0"/>
            <a:t>Healthy places</a:t>
          </a:r>
        </a:p>
      </dsp:txBody>
      <dsp:txXfrm>
        <a:off x="60789" y="2677756"/>
        <a:ext cx="2526458" cy="1123698"/>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1" name="Rectangle 3"/>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2" name="Rectangle 4"/>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panose="020B0604020202020204" pitchFamily="34" charset="0"/>
                <a:ea typeface="+mn-ea"/>
                <a:cs typeface="Arial" panose="020B0604020202020204" pitchFamily="34" charset="0"/>
              </a:defRPr>
            </a:lvl1pPr>
          </a:lstStyle>
          <a:p>
            <a:pPr>
              <a:defRPr/>
            </a:pPr>
            <a:endParaRPr lang="en-GB" altLang="en-US"/>
          </a:p>
        </p:txBody>
      </p:sp>
      <p:sp>
        <p:nvSpPr>
          <p:cNvPr id="109573" name="Rectangle 5"/>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FF25D8DE-F211-814A-9244-E17D6F7FC49D}" type="slidenum">
              <a:rPr lang="en-GB" altLang="en-US"/>
              <a:pPr/>
              <a:t>‹#›</a:t>
            </a:fld>
            <a:endParaRPr lang="en-GB" altLang="en-US"/>
          </a:p>
        </p:txBody>
      </p:sp>
    </p:spTree>
    <p:extLst>
      <p:ext uri="{BB962C8B-B14F-4D97-AF65-F5344CB8AC3E}">
        <p14:creationId xmlns:p14="http://schemas.microsoft.com/office/powerpoint/2010/main" val="17923500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87043" name="Rectangle 3"/>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13316" name="Rectangle 4"/>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ma14="http://schemas.microsoft.com/office/mac/drawingml/2011/main" xmlns="" val="1"/>
            </a:ext>
          </a:extLst>
        </p:spPr>
      </p:sp>
      <p:sp>
        <p:nvSpPr>
          <p:cNvPr id="87045" name="Rectangle 5"/>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ea typeface="+mn-ea"/>
                <a:cs typeface="Arial" panose="020B0604020202020204" pitchFamily="34" charset="0"/>
              </a:defRPr>
            </a:lvl1pPr>
          </a:lstStyle>
          <a:p>
            <a:pPr>
              <a:defRPr/>
            </a:pPr>
            <a:endParaRPr lang="en-GB" altLang="en-US"/>
          </a:p>
        </p:txBody>
      </p:sp>
      <p:sp>
        <p:nvSpPr>
          <p:cNvPr id="87047" name="Rectangle 7"/>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charset="0"/>
              </a:defRPr>
            </a:lvl1pPr>
          </a:lstStyle>
          <a:p>
            <a:fld id="{5F8577C2-E5C5-3B43-B50F-4B6F84BB2BBC}" type="slidenum">
              <a:rPr lang="en-GB" altLang="en-US"/>
              <a:pPr/>
              <a:t>‹#›</a:t>
            </a:fld>
            <a:endParaRPr lang="en-GB" altLang="en-US"/>
          </a:p>
        </p:txBody>
      </p:sp>
    </p:spTree>
    <p:extLst>
      <p:ext uri="{BB962C8B-B14F-4D97-AF65-F5344CB8AC3E}">
        <p14:creationId xmlns:p14="http://schemas.microsoft.com/office/powerpoint/2010/main" val="165004157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Equality Act 2010 brought</a:t>
            </a:r>
            <a:r>
              <a:rPr lang="en-US" baseline="0" dirty="0"/>
              <a:t> together 116 separate pieces </a:t>
            </a:r>
            <a:r>
              <a:rPr lang="en-US" baseline="0"/>
              <a:t>of legislation into one Act.</a:t>
            </a:r>
            <a:endParaRPr lang="en-US"/>
          </a:p>
        </p:txBody>
      </p:sp>
      <p:sp>
        <p:nvSpPr>
          <p:cNvPr id="4" name="Slide Number Placeholder 3"/>
          <p:cNvSpPr>
            <a:spLocks noGrp="1"/>
          </p:cNvSpPr>
          <p:nvPr>
            <p:ph type="sldNum" sz="quarter" idx="10"/>
          </p:nvPr>
        </p:nvSpPr>
        <p:spPr/>
        <p:txBody>
          <a:bodyPr/>
          <a:lstStyle/>
          <a:p>
            <a:fld id="{5F8577C2-E5C5-3B43-B50F-4B6F84BB2BBC}" type="slidenum">
              <a:rPr lang="en-GB" altLang="en-US" smtClean="0"/>
              <a:pPr/>
              <a:t>2</a:t>
            </a:fld>
            <a:endParaRPr lang="en-GB" altLang="en-US"/>
          </a:p>
        </p:txBody>
      </p:sp>
    </p:spTree>
    <p:extLst>
      <p:ext uri="{BB962C8B-B14F-4D97-AF65-F5344CB8AC3E}">
        <p14:creationId xmlns:p14="http://schemas.microsoft.com/office/powerpoint/2010/main" val="13512450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noChangeArrowheads="1" noTextEdit="1"/>
          </p:cNvSpPr>
          <p:nvPr>
            <p:ph type="sldImg"/>
          </p:nvPr>
        </p:nvSpPr>
        <p:spPr>
          <a:ln/>
        </p:spPr>
      </p:sp>
      <p:sp>
        <p:nvSpPr>
          <p:cNvPr id="19458" name="Notes Placeholder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charset="0"/>
              </a:rPr>
              <a:t>Health inequalities are unfair and avoidable differences in health across the population, and between different groups within society.  </a:t>
            </a:r>
          </a:p>
          <a:p>
            <a:r>
              <a:rPr lang="en-GB" altLang="en-US">
                <a:latin typeface="Arial" charset="0"/>
              </a:rPr>
              <a:t>Health inequalities arise because of the conditions in which we are born, grow, live, work and age. These conditions influence our opportunities for good health, and how we think, feel and act, and this shapes our mental health, physical health and wellbeing.</a:t>
            </a:r>
          </a:p>
          <a:p>
            <a:r>
              <a:rPr lang="en-GB" altLang="en-US">
                <a:latin typeface="Arial" charset="0"/>
              </a:rPr>
              <a:t>Need to be specific – which measure of difference and which group of people</a:t>
            </a:r>
            <a:endParaRPr lang="en-US" altLang="en-US">
              <a:latin typeface="Arial" charset="0"/>
            </a:endParaRPr>
          </a:p>
        </p:txBody>
      </p:sp>
      <p:sp>
        <p:nvSpPr>
          <p:cNvPr id="19459"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D5AF22A-8E36-9644-B0DC-48BD0402264E}" type="slidenum">
              <a:rPr lang="en-GB" altLang="en-US">
                <a:latin typeface="Verdana" charset="0"/>
              </a:rPr>
              <a:pPr/>
              <a:t>3</a:t>
            </a:fld>
            <a:endParaRPr lang="en-GB" altLang="en-US">
              <a:latin typeface="Verdana" charset="0"/>
            </a:endParaRPr>
          </a:p>
        </p:txBody>
      </p:sp>
    </p:spTree>
    <p:extLst>
      <p:ext uri="{BB962C8B-B14F-4D97-AF65-F5344CB8AC3E}">
        <p14:creationId xmlns:p14="http://schemas.microsoft.com/office/powerpoint/2010/main" val="12747789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latin typeface="Arial Hebrew" charset="-79"/>
                <a:ea typeface="Arial Hebrew" charset="-79"/>
                <a:cs typeface="Arial Hebrew" charset="-79"/>
              </a:rPr>
              <a:t>People living in the most affluent areas have experienced slower improvements in life expectancy since 2011. </a:t>
            </a:r>
          </a:p>
          <a:p>
            <a:pPr marL="0" indent="0">
              <a:buNone/>
            </a:pPr>
            <a:r>
              <a:rPr lang="en-US" sz="1200" dirty="0">
                <a:latin typeface="Arial Hebrew" charset="-79"/>
                <a:ea typeface="Arial Hebrew" charset="-79"/>
                <a:cs typeface="Arial Hebrew" charset="-79"/>
              </a:rPr>
              <a:t>For people living in the most deprived areas improvements in life expectancy have stalled for men and decreased for women.</a:t>
            </a:r>
          </a:p>
          <a:p>
            <a:pPr marL="0" indent="0">
              <a:buNone/>
            </a:pPr>
            <a:r>
              <a:rPr lang="en-US" sz="1200" dirty="0">
                <a:latin typeface="Arial Hebrew" charset="-79"/>
                <a:ea typeface="Arial Hebrew" charset="-79"/>
                <a:cs typeface="Arial Hebrew" charset="-79"/>
              </a:rPr>
              <a:t>This is widening inequalities.</a:t>
            </a:r>
          </a:p>
          <a:p>
            <a:endParaRPr lang="en-US" dirty="0"/>
          </a:p>
        </p:txBody>
      </p:sp>
      <p:sp>
        <p:nvSpPr>
          <p:cNvPr id="4" name="Slide Number Placeholder 3"/>
          <p:cNvSpPr>
            <a:spLocks noGrp="1"/>
          </p:cNvSpPr>
          <p:nvPr>
            <p:ph type="sldNum" sz="quarter" idx="10"/>
          </p:nvPr>
        </p:nvSpPr>
        <p:spPr/>
        <p:txBody>
          <a:bodyPr/>
          <a:lstStyle/>
          <a:p>
            <a:fld id="{5F8577C2-E5C5-3B43-B50F-4B6F84BB2BBC}" type="slidenum">
              <a:rPr lang="en-GB" altLang="en-US" smtClean="0"/>
              <a:pPr/>
              <a:t>4</a:t>
            </a:fld>
            <a:endParaRPr lang="en-GB" altLang="en-US"/>
          </a:p>
        </p:txBody>
      </p:sp>
    </p:spTree>
    <p:extLst>
      <p:ext uri="{BB962C8B-B14F-4D97-AF65-F5344CB8AC3E}">
        <p14:creationId xmlns:p14="http://schemas.microsoft.com/office/powerpoint/2010/main" val="5102877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noChangeArrowheads="1" noTextEdit="1"/>
          </p:cNvSpPr>
          <p:nvPr>
            <p:ph type="sldImg"/>
          </p:nvPr>
        </p:nvSpPr>
        <p:spPr>
          <a:ln/>
        </p:spPr>
      </p:sp>
      <p:sp>
        <p:nvSpPr>
          <p:cNvPr id="21506" name="Notes Placeholder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charset="0"/>
              </a:rPr>
              <a:t>Socio-economic status and deprivation: e.g. unemployed, low income, people living in deprived areas (e.g. poor housing, poor education and/or unemployment).</a:t>
            </a:r>
          </a:p>
          <a:p>
            <a:r>
              <a:rPr lang="en-GB" altLang="en-US">
                <a:latin typeface="Arial" charset="0"/>
              </a:rPr>
              <a:t>Protected characteristics: e.g. age, sex, race, sexual orientation, disability</a:t>
            </a:r>
          </a:p>
          <a:p>
            <a:r>
              <a:rPr lang="en-GB" altLang="en-US">
                <a:latin typeface="Arial" charset="0"/>
              </a:rPr>
              <a:t>Vulnerable groups of society, or ‘inclusion health’ groups: e.g. vulnerable. migrants; Gypsy, Roma and Traveller communities; rough sleepers and homeless people; and sex workers</a:t>
            </a:r>
          </a:p>
          <a:p>
            <a:r>
              <a:rPr lang="en-GB" altLang="en-US">
                <a:latin typeface="Arial" charset="0"/>
              </a:rPr>
              <a:t>Geography: e.g. urban, rural.</a:t>
            </a:r>
          </a:p>
          <a:p>
            <a:endParaRPr lang="en-US" altLang="en-US">
              <a:latin typeface="Arial" charset="0"/>
            </a:endParaRPr>
          </a:p>
        </p:txBody>
      </p:sp>
      <p:sp>
        <p:nvSpPr>
          <p:cNvPr id="21507" name="Slide Number Placeholder 3"/>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33E92E2-D8B0-E148-803F-ABCFCBC40F66}" type="slidenum">
              <a:rPr lang="en-GB" altLang="en-US">
                <a:latin typeface="Verdana" charset="0"/>
              </a:rPr>
              <a:pPr/>
              <a:t>6</a:t>
            </a:fld>
            <a:endParaRPr lang="en-GB" altLang="en-US">
              <a:latin typeface="Verdana" charset="0"/>
            </a:endParaRPr>
          </a:p>
        </p:txBody>
      </p:sp>
    </p:spTree>
    <p:extLst>
      <p:ext uri="{BB962C8B-B14F-4D97-AF65-F5344CB8AC3E}">
        <p14:creationId xmlns:p14="http://schemas.microsoft.com/office/powerpoint/2010/main" val="1912664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illustration of the determinants of health by </a:t>
            </a:r>
            <a:r>
              <a:rPr lang="en-GB" dirty="0" err="1"/>
              <a:t>Dalgren</a:t>
            </a:r>
            <a:r>
              <a:rPr lang="en-GB" dirty="0"/>
              <a:t> and Whitehead that was featured in the video</a:t>
            </a:r>
          </a:p>
          <a:p>
            <a:pPr algn="l">
              <a:buFont typeface="Arial" panose="020B0604020202020204" pitchFamily="34" charset="0"/>
              <a:buChar char="•"/>
            </a:pPr>
            <a:r>
              <a:rPr lang="en-GB" b="0" i="0" dirty="0">
                <a:solidFill>
                  <a:srgbClr val="0B0C0C"/>
                </a:solidFill>
                <a:effectLst/>
                <a:latin typeface="GDS Transport"/>
              </a:rPr>
              <a:t>personal characteristics occupy the core of the model and include sex, age, ethnic group, and hereditary factors</a:t>
            </a:r>
          </a:p>
          <a:p>
            <a:pPr algn="l">
              <a:buFont typeface="Arial" panose="020B0604020202020204" pitchFamily="34" charset="0"/>
              <a:buChar char="•"/>
            </a:pPr>
            <a:r>
              <a:rPr lang="en-GB" b="0" i="0" dirty="0">
                <a:solidFill>
                  <a:srgbClr val="0B0C0C"/>
                </a:solidFill>
                <a:effectLst/>
                <a:latin typeface="GDS Transport"/>
              </a:rPr>
              <a:t>individual ‘lifestyle’ factors include behaviours such as smoking, alcohol use, and physical activity</a:t>
            </a:r>
          </a:p>
          <a:p>
            <a:pPr algn="l">
              <a:buFont typeface="Arial" panose="020B0604020202020204" pitchFamily="34" charset="0"/>
              <a:buChar char="•"/>
            </a:pPr>
            <a:r>
              <a:rPr lang="en-GB" b="0" i="0" dirty="0">
                <a:solidFill>
                  <a:srgbClr val="0B0C0C"/>
                </a:solidFill>
                <a:effectLst/>
                <a:latin typeface="GDS Transport"/>
              </a:rPr>
              <a:t>social and community networks include family and wider social circles</a:t>
            </a:r>
          </a:p>
          <a:p>
            <a:pPr algn="l">
              <a:buFont typeface="Arial" panose="020B0604020202020204" pitchFamily="34" charset="0"/>
              <a:buChar char="•"/>
            </a:pPr>
            <a:r>
              <a:rPr lang="en-GB" b="0" i="0" dirty="0">
                <a:solidFill>
                  <a:srgbClr val="0B0C0C"/>
                </a:solidFill>
                <a:effectLst/>
                <a:latin typeface="GDS Transport"/>
              </a:rPr>
              <a:t>living and working conditions include access and opportunities in relation to jobs, housing, education and welfare services</a:t>
            </a:r>
          </a:p>
          <a:p>
            <a:pPr algn="l">
              <a:buFont typeface="Arial" panose="020B0604020202020204" pitchFamily="34" charset="0"/>
              <a:buChar char="•"/>
            </a:pPr>
            <a:r>
              <a:rPr lang="en-GB" b="0" i="0" dirty="0">
                <a:solidFill>
                  <a:srgbClr val="0B0C0C"/>
                </a:solidFill>
                <a:effectLst/>
                <a:latin typeface="GDS Transport"/>
              </a:rPr>
              <a:t>general socioeconomic, cultural and environmental conditions include factors such as disposable income, taxation, and availability of work</a:t>
            </a:r>
          </a:p>
          <a:p>
            <a:endParaRPr lang="en-GB" dirty="0"/>
          </a:p>
        </p:txBody>
      </p:sp>
      <p:sp>
        <p:nvSpPr>
          <p:cNvPr id="4" name="Slide Number Placeholder 3"/>
          <p:cNvSpPr>
            <a:spLocks noGrp="1"/>
          </p:cNvSpPr>
          <p:nvPr>
            <p:ph type="sldNum" sz="quarter" idx="5"/>
          </p:nvPr>
        </p:nvSpPr>
        <p:spPr/>
        <p:txBody>
          <a:bodyPr/>
          <a:lstStyle/>
          <a:p>
            <a:fld id="{5F8577C2-E5C5-3B43-B50F-4B6F84BB2BBC}" type="slidenum">
              <a:rPr lang="en-GB" altLang="en-US" smtClean="0"/>
              <a:pPr/>
              <a:t>11</a:t>
            </a:fld>
            <a:endParaRPr lang="en-GB" altLang="en-US"/>
          </a:p>
        </p:txBody>
      </p:sp>
    </p:spTree>
    <p:extLst>
      <p:ext uri="{BB962C8B-B14F-4D97-AF65-F5344CB8AC3E}">
        <p14:creationId xmlns:p14="http://schemas.microsoft.com/office/powerpoint/2010/main" val="2184950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could look at people who may be disadvantaged due to disability, age, ethnicity, gender etc or you could look at </a:t>
            </a:r>
            <a:r>
              <a:rPr lang="en-GB" dirty="0" err="1"/>
              <a:t>ses</a:t>
            </a:r>
            <a:endParaRPr lang="en-GB" dirty="0"/>
          </a:p>
          <a:p>
            <a:endParaRPr lang="en-GB" dirty="0"/>
          </a:p>
          <a:p>
            <a:r>
              <a:rPr lang="en-GB" dirty="0"/>
              <a:t>You could look at an outcome measure such as life expectancy rates of disease healthy life expectancy (life lived without disability, disease or impairment)</a:t>
            </a:r>
          </a:p>
        </p:txBody>
      </p:sp>
      <p:sp>
        <p:nvSpPr>
          <p:cNvPr id="4" name="Slide Number Placeholder 3"/>
          <p:cNvSpPr>
            <a:spLocks noGrp="1"/>
          </p:cNvSpPr>
          <p:nvPr>
            <p:ph type="sldNum" sz="quarter" idx="5"/>
          </p:nvPr>
        </p:nvSpPr>
        <p:spPr/>
        <p:txBody>
          <a:bodyPr/>
          <a:lstStyle/>
          <a:p>
            <a:fld id="{5F8577C2-E5C5-3B43-B50F-4B6F84BB2BBC}" type="slidenum">
              <a:rPr lang="en-GB" altLang="en-US" smtClean="0"/>
              <a:pPr/>
              <a:t>17</a:t>
            </a:fld>
            <a:endParaRPr lang="en-GB" altLang="en-US"/>
          </a:p>
        </p:txBody>
      </p:sp>
    </p:spTree>
    <p:extLst>
      <p:ext uri="{BB962C8B-B14F-4D97-AF65-F5344CB8AC3E}">
        <p14:creationId xmlns:p14="http://schemas.microsoft.com/office/powerpoint/2010/main" val="1063040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Obviously you can’t do this as a group – unless some of you are watching this video together! So you need to do it on your own!</a:t>
            </a:r>
          </a:p>
        </p:txBody>
      </p:sp>
      <p:sp>
        <p:nvSpPr>
          <p:cNvPr id="4" name="Slide Number Placeholder 3"/>
          <p:cNvSpPr>
            <a:spLocks noGrp="1"/>
          </p:cNvSpPr>
          <p:nvPr>
            <p:ph type="sldNum" sz="quarter" idx="5"/>
          </p:nvPr>
        </p:nvSpPr>
        <p:spPr/>
        <p:txBody>
          <a:bodyPr/>
          <a:lstStyle/>
          <a:p>
            <a:fld id="{5F8577C2-E5C5-3B43-B50F-4B6F84BB2BBC}" type="slidenum">
              <a:rPr lang="en-GB" altLang="en-US" smtClean="0"/>
              <a:pPr/>
              <a:t>20</a:t>
            </a:fld>
            <a:endParaRPr lang="en-GB" altLang="en-US"/>
          </a:p>
        </p:txBody>
      </p:sp>
    </p:spTree>
    <p:extLst>
      <p:ext uri="{BB962C8B-B14F-4D97-AF65-F5344CB8AC3E}">
        <p14:creationId xmlns:p14="http://schemas.microsoft.com/office/powerpoint/2010/main" val="3423001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8577C2-E5C5-3B43-B50F-4B6F84BB2BBC}" type="slidenum">
              <a:rPr lang="en-GB" altLang="en-US" smtClean="0"/>
              <a:pPr/>
              <a:t>25</a:t>
            </a:fld>
            <a:endParaRPr lang="en-GB" altLang="en-US"/>
          </a:p>
        </p:txBody>
      </p:sp>
    </p:spTree>
    <p:extLst>
      <p:ext uri="{BB962C8B-B14F-4D97-AF65-F5344CB8AC3E}">
        <p14:creationId xmlns:p14="http://schemas.microsoft.com/office/powerpoint/2010/main" val="37018677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92F96630-85A0-694C-82D6-88A35795D5DD}" type="datetime1">
              <a:rPr lang="en-GB" altLang="en-US"/>
              <a:pPr>
                <a:defRPr/>
              </a:pPr>
              <a:t>22/06/2023</a:t>
            </a:fld>
            <a:endParaRPr lang="en-GB" altLang="en-US" dirty="0"/>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213B9F07-5010-794D-AECD-F9828C4964B6}" type="slidenum">
              <a:rPr lang="en-GB" altLang="en-US"/>
              <a:pPr/>
              <a:t>‹#›</a:t>
            </a:fld>
            <a:endParaRPr lang="en-GB" altLang="en-US"/>
          </a:p>
        </p:txBody>
      </p:sp>
    </p:spTree>
    <p:extLst>
      <p:ext uri="{BB962C8B-B14F-4D97-AF65-F5344CB8AC3E}">
        <p14:creationId xmlns:p14="http://schemas.microsoft.com/office/powerpoint/2010/main" val="313116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314B6E6-9B9D-614D-B49F-CA48E02EEFA2}" type="datetime1">
              <a:rPr lang="en-GB" altLang="en-US"/>
              <a:pPr>
                <a:defRPr/>
              </a:pPr>
              <a:t>22/06/2023</a:t>
            </a:fld>
            <a:endParaRPr lang="en-GB" altLang="en-US" dirty="0"/>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ea typeface="+mn-ea"/>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fld id="{F98EB44C-CC45-CF4A-8638-771D57523C01}" type="slidenum">
              <a:rPr lang="en-GB" altLang="en-US"/>
              <a:pPr/>
              <a:t>‹#›</a:t>
            </a:fld>
            <a:endParaRPr lang="en-GB" altLang="en-US"/>
          </a:p>
        </p:txBody>
      </p:sp>
    </p:spTree>
    <p:extLst>
      <p:ext uri="{BB962C8B-B14F-4D97-AF65-F5344CB8AC3E}">
        <p14:creationId xmlns:p14="http://schemas.microsoft.com/office/powerpoint/2010/main" val="1218735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CE45E0E1-E486-2D4D-9FFB-72997AF603E5}" type="datetime1">
              <a:rPr lang="en-GB" altLang="en-US"/>
              <a:pPr>
                <a:defRPr/>
              </a:pPr>
              <a:t>22/06/2023</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BFDDDB4C-3F2C-2047-83A0-0488A3FB01BF}" type="slidenum">
              <a:rPr lang="en-GB" altLang="en-US"/>
              <a:pPr/>
              <a:t>‹#›</a:t>
            </a:fld>
            <a:endParaRPr lang="en-GB" altLang="en-US"/>
          </a:p>
        </p:txBody>
      </p:sp>
    </p:spTree>
    <p:extLst>
      <p:ext uri="{BB962C8B-B14F-4D97-AF65-F5344CB8AC3E}">
        <p14:creationId xmlns:p14="http://schemas.microsoft.com/office/powerpoint/2010/main" val="468850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B91A23C-1B05-E246-9256-63D4F304AA3C}" type="datetime1">
              <a:rPr lang="en-GB" altLang="en-US"/>
              <a:pPr>
                <a:defRPr/>
              </a:pPr>
              <a:t>22/06/2023</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F97DE551-DBED-8E4F-994F-634FD83D205B}" type="slidenum">
              <a:rPr lang="en-GB" altLang="en-US"/>
              <a:pPr/>
              <a:t>‹#›</a:t>
            </a:fld>
            <a:endParaRPr lang="en-GB" altLang="en-US"/>
          </a:p>
        </p:txBody>
      </p:sp>
    </p:spTree>
    <p:extLst>
      <p:ext uri="{BB962C8B-B14F-4D97-AF65-F5344CB8AC3E}">
        <p14:creationId xmlns:p14="http://schemas.microsoft.com/office/powerpoint/2010/main" val="85234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F374E91F-5B35-854B-A9F7-325D83159F19}" type="datetime1">
              <a:rPr lang="en-GB" altLang="en-US"/>
              <a:pPr>
                <a:defRPr/>
              </a:pPr>
              <a:t>22/06/2023</a:t>
            </a:fld>
            <a:endParaRPr lang="en-GB" altLang="en-US" dirty="0"/>
          </a:p>
        </p:txBody>
      </p:sp>
      <p:sp>
        <p:nvSpPr>
          <p:cNvPr id="8" name="Slide Number Placeholder 5"/>
          <p:cNvSpPr>
            <a:spLocks noGrp="1"/>
          </p:cNvSpPr>
          <p:nvPr>
            <p:ph type="sldNum" sz="quarter" idx="11"/>
          </p:nvPr>
        </p:nvSpPr>
        <p:spPr/>
        <p:txBody>
          <a:bodyPr/>
          <a:lstStyle>
            <a:lvl1pPr>
              <a:defRPr/>
            </a:lvl1pPr>
          </a:lstStyle>
          <a:p>
            <a:fld id="{A0DF7EA1-8648-4F48-A778-1E6D36643AF4}" type="slidenum">
              <a:rPr lang="en-GB" altLang="en-US"/>
              <a:pPr/>
              <a:t>‹#›</a:t>
            </a:fld>
            <a:endParaRPr lang="en-GB" altLang="en-US"/>
          </a:p>
        </p:txBody>
      </p:sp>
    </p:spTree>
    <p:extLst>
      <p:ext uri="{BB962C8B-B14F-4D97-AF65-F5344CB8AC3E}">
        <p14:creationId xmlns:p14="http://schemas.microsoft.com/office/powerpoint/2010/main" val="1704423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4CDB56A1-CB92-8E44-A96A-680C9CB5B743}" type="datetime1">
              <a:rPr lang="en-GB" altLang="en-US"/>
              <a:pPr>
                <a:defRPr/>
              </a:pPr>
              <a:t>22/06/2023</a:t>
            </a:fld>
            <a:endParaRPr lang="en-GB" altLang="en-US" dirty="0"/>
          </a:p>
        </p:txBody>
      </p:sp>
      <p:sp>
        <p:nvSpPr>
          <p:cNvPr id="4" name="Slide Number Placeholder 5"/>
          <p:cNvSpPr>
            <a:spLocks noGrp="1"/>
          </p:cNvSpPr>
          <p:nvPr>
            <p:ph type="sldNum" sz="quarter" idx="11"/>
          </p:nvPr>
        </p:nvSpPr>
        <p:spPr/>
        <p:txBody>
          <a:bodyPr/>
          <a:lstStyle>
            <a:lvl1pPr>
              <a:defRPr/>
            </a:lvl1pPr>
          </a:lstStyle>
          <a:p>
            <a:fld id="{EEA2403A-16D4-644C-923E-EEAB4577D986}" type="slidenum">
              <a:rPr lang="en-GB" altLang="en-US"/>
              <a:pPr/>
              <a:t>‹#›</a:t>
            </a:fld>
            <a:endParaRPr lang="en-GB" altLang="en-US"/>
          </a:p>
        </p:txBody>
      </p:sp>
    </p:spTree>
    <p:extLst>
      <p:ext uri="{BB962C8B-B14F-4D97-AF65-F5344CB8AC3E}">
        <p14:creationId xmlns:p14="http://schemas.microsoft.com/office/powerpoint/2010/main" val="957010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090C5B9-49E0-CC41-8209-E0F1B0A7D323}" type="datetime1">
              <a:rPr lang="en-GB" altLang="en-US"/>
              <a:pPr>
                <a:defRPr/>
              </a:pPr>
              <a:t>22/06/2023</a:t>
            </a:fld>
            <a:endParaRPr lang="en-GB" altLang="en-US" dirty="0"/>
          </a:p>
        </p:txBody>
      </p:sp>
      <p:sp>
        <p:nvSpPr>
          <p:cNvPr id="3" name="Slide Number Placeholder 5"/>
          <p:cNvSpPr>
            <a:spLocks noGrp="1"/>
          </p:cNvSpPr>
          <p:nvPr>
            <p:ph type="sldNum" sz="quarter" idx="11"/>
          </p:nvPr>
        </p:nvSpPr>
        <p:spPr/>
        <p:txBody>
          <a:bodyPr/>
          <a:lstStyle>
            <a:lvl1pPr>
              <a:defRPr/>
            </a:lvl1pPr>
          </a:lstStyle>
          <a:p>
            <a:fld id="{D2AB469D-4EB8-1F46-9511-8C6658C8CC93}" type="slidenum">
              <a:rPr lang="en-GB" altLang="en-US"/>
              <a:pPr/>
              <a:t>‹#›</a:t>
            </a:fld>
            <a:endParaRPr lang="en-GB" altLang="en-US"/>
          </a:p>
        </p:txBody>
      </p:sp>
    </p:spTree>
    <p:extLst>
      <p:ext uri="{BB962C8B-B14F-4D97-AF65-F5344CB8AC3E}">
        <p14:creationId xmlns:p14="http://schemas.microsoft.com/office/powerpoint/2010/main" val="1971113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F4573A41-77AF-2D4D-8A58-788EAEC8E5F3}" type="datetime1">
              <a:rPr lang="en-GB" altLang="en-US"/>
              <a:pPr>
                <a:defRPr/>
              </a:pPr>
              <a:t>22/06/2023</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373AB226-D5A0-A349-A83B-E58C7A35BA0A}" type="slidenum">
              <a:rPr lang="en-GB" altLang="en-US"/>
              <a:pPr/>
              <a:t>‹#›</a:t>
            </a:fld>
            <a:endParaRPr lang="en-GB" altLang="en-US"/>
          </a:p>
        </p:txBody>
      </p:sp>
    </p:spTree>
    <p:extLst>
      <p:ext uri="{BB962C8B-B14F-4D97-AF65-F5344CB8AC3E}">
        <p14:creationId xmlns:p14="http://schemas.microsoft.com/office/powerpoint/2010/main" val="14201247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F66C292-448F-2C49-8EEA-7B4CF589A5D0}" type="datetime1">
              <a:rPr lang="en-GB" altLang="en-US"/>
              <a:pPr>
                <a:defRPr/>
              </a:pPr>
              <a:t>22/06/2023</a:t>
            </a:fld>
            <a:endParaRPr lang="en-GB" altLang="en-US" dirty="0"/>
          </a:p>
        </p:txBody>
      </p:sp>
      <p:sp>
        <p:nvSpPr>
          <p:cNvPr id="6" name="Slide Number Placeholder 5"/>
          <p:cNvSpPr>
            <a:spLocks noGrp="1"/>
          </p:cNvSpPr>
          <p:nvPr>
            <p:ph type="sldNum" sz="quarter" idx="11"/>
          </p:nvPr>
        </p:nvSpPr>
        <p:spPr/>
        <p:txBody>
          <a:bodyPr/>
          <a:lstStyle>
            <a:lvl1pPr>
              <a:defRPr/>
            </a:lvl1pPr>
          </a:lstStyle>
          <a:p>
            <a:fld id="{74B49DBC-B6FA-744B-B662-6FB99F513020}" type="slidenum">
              <a:rPr lang="en-GB" altLang="en-US"/>
              <a:pPr/>
              <a:t>‹#›</a:t>
            </a:fld>
            <a:endParaRPr lang="en-GB" altLang="en-US"/>
          </a:p>
        </p:txBody>
      </p:sp>
    </p:spTree>
    <p:extLst>
      <p:ext uri="{BB962C8B-B14F-4D97-AF65-F5344CB8AC3E}">
        <p14:creationId xmlns:p14="http://schemas.microsoft.com/office/powerpoint/2010/main" val="903538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9E894CB2-AA85-4C4A-8678-EA6772F9C19F}" type="datetime1">
              <a:rPr lang="en-GB" altLang="en-US"/>
              <a:pPr>
                <a:defRPr/>
              </a:pPr>
              <a:t>22/06/2023</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52345298-2FBA-3445-881F-46FD85CB7B96}" type="slidenum">
              <a:rPr lang="en-GB" altLang="en-US"/>
              <a:pPr/>
              <a:t>‹#›</a:t>
            </a:fld>
            <a:endParaRPr lang="en-GB" altLang="en-US"/>
          </a:p>
        </p:txBody>
      </p:sp>
    </p:spTree>
    <p:extLst>
      <p:ext uri="{BB962C8B-B14F-4D97-AF65-F5344CB8AC3E}">
        <p14:creationId xmlns:p14="http://schemas.microsoft.com/office/powerpoint/2010/main" val="908667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CEFCCDB-8F17-7D42-8B9C-AF8A20D66CD2}" type="datetime1">
              <a:rPr lang="en-GB" altLang="en-US"/>
              <a:pPr>
                <a:defRPr/>
              </a:pPr>
              <a:t>22/06/2023</a:t>
            </a:fld>
            <a:endParaRPr lang="en-GB" altLang="en-US" dirty="0"/>
          </a:p>
        </p:txBody>
      </p:sp>
      <p:sp>
        <p:nvSpPr>
          <p:cNvPr id="5" name="Slide Number Placeholder 5"/>
          <p:cNvSpPr>
            <a:spLocks noGrp="1"/>
          </p:cNvSpPr>
          <p:nvPr>
            <p:ph type="sldNum" sz="quarter" idx="11"/>
          </p:nvPr>
        </p:nvSpPr>
        <p:spPr/>
        <p:txBody>
          <a:bodyPr/>
          <a:lstStyle>
            <a:lvl1pPr>
              <a:defRPr/>
            </a:lvl1pPr>
          </a:lstStyle>
          <a:p>
            <a:fld id="{DA60F4B7-CE7C-A44E-BAAE-B761EF672965}" type="slidenum">
              <a:rPr lang="en-GB" altLang="en-US"/>
              <a:pPr/>
              <a:t>‹#›</a:t>
            </a:fld>
            <a:endParaRPr lang="en-GB" altLang="en-US"/>
          </a:p>
        </p:txBody>
      </p:sp>
    </p:spTree>
    <p:extLst>
      <p:ext uri="{BB962C8B-B14F-4D97-AF65-F5344CB8AC3E}">
        <p14:creationId xmlns:p14="http://schemas.microsoft.com/office/powerpoint/2010/main" val="1224341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ea typeface="+mn-ea"/>
                <a:cs typeface="+mn-cs"/>
              </a:defRPr>
            </a:lvl1pPr>
          </a:lstStyle>
          <a:p>
            <a:pPr>
              <a:defRPr/>
            </a:pPr>
            <a:fld id="{B289590C-6493-4140-A57E-C128BA03CF25}" type="datetime1">
              <a:rPr lang="en-GB" altLang="en-US"/>
              <a:pPr>
                <a:defRPr/>
              </a:pPr>
              <a:t>22/06/2023</a:t>
            </a:fld>
            <a:endParaRPr lang="en-GB" altLang="en-US"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charset="0"/>
              </a:defRPr>
            </a:lvl1pPr>
          </a:lstStyle>
          <a:p>
            <a:fld id="{5B8153A2-832D-4A47-BAD8-386F0AB33C0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25" r:id="rId1"/>
    <p:sldLayoutId id="2147484026" r:id="rId2"/>
    <p:sldLayoutId id="2147484016" r:id="rId3"/>
    <p:sldLayoutId id="2147484017" r:id="rId4"/>
    <p:sldLayoutId id="2147484018" r:id="rId5"/>
    <p:sldLayoutId id="2147484019" r:id="rId6"/>
    <p:sldLayoutId id="2147484020" r:id="rId7"/>
    <p:sldLayoutId id="2147484021" r:id="rId8"/>
    <p:sldLayoutId id="2147484022" r:id="rId9"/>
    <p:sldLayoutId id="2147484023" r:id="rId10"/>
    <p:sldLayoutId id="214748402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england.nhs.uk/about/equality/equality-hub/national-healthcare-inequalities-improvement-programme/what-are-healthcare-inequalitie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equalityhumanrights.com/en/advice-and-guidance/health-and-social-care-case-studie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local.gov.uk/case-studies/leder-managing-deterioration-programme-good-health-good-lives-people-learnin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embed/eF7ZstmCgVs" TargetMode="External"/><Relationship Id="rId2" Type="http://schemas.openxmlformats.org/officeDocument/2006/relationships/hyperlink" Target="https://fingertips.phe.org.uk/profile/wider-determinan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health.org.uk/publications/long-reads/a-framework-for-nhs-action-on-social-determinants-of-health#:~:text=Social%20determinants%20include%20income%2C%20employment,conditions%20in%20which%20people%20liv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health.org.uk/news-and-comment/blogs/covid-19-five-dimensions-of-impact"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who.int/about/who-we-are/frequently-asked-questions"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hyperlink" Target="https://www.ons.gov.uk/peoplepopulationandcommunity/healthandsocialcare/healthandwellbeing/datasets/healthindexscoresengland"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andwellbeing/articles/howhealthhaschangedinyourarea2015to2021/2023-06-16"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8" Type="http://schemas.openxmlformats.org/officeDocument/2006/relationships/hyperlink" Target="https://www.ons.gov.uk/peoplepopulationandcommunity/healthandsocialcare/healthinequalities/bulletins/healthstatelifeexpectanciesbyindexofmultipledeprivationimd/2018to2020#:~:text=In%20the%20period%202018%20to,%2C%20respectively%20(Figure%201)" TargetMode="External"/><Relationship Id="rId3" Type="http://schemas.openxmlformats.org/officeDocument/2006/relationships/hyperlink" Target="https://www.kingsfund.org.uk/publications/technology-innovation-long-term-health-conditions" TargetMode="External"/><Relationship Id="rId7" Type="http://schemas.openxmlformats.org/officeDocument/2006/relationships/hyperlink" Target="https://www.england.nhs.uk/about/equality/equality-hub/national-healthcare-inequalities-improvement-programme/what-are-healthcare-inequalities/" TargetMode="External"/><Relationship Id="rId2" Type="http://schemas.openxmlformats.org/officeDocument/2006/relationships/hyperlink" Target="https://www.health.org.uk/publications/long-reads/a-framework-for-nhs-action-on-social-determinants-of-health#:~:text=Social%20determinants%20include%20income%2C%20employment,conditions%20in%20which%20people%20live" TargetMode="External"/><Relationship Id="rId1" Type="http://schemas.openxmlformats.org/officeDocument/2006/relationships/slideLayout" Target="../slideLayouts/slideLayout2.xml"/><Relationship Id="rId6" Type="http://schemas.openxmlformats.org/officeDocument/2006/relationships/hyperlink" Target="https://www.local.gov.uk/case-studies/leder-managing-deterioration-programme-good-health-good-lives-people-learning" TargetMode="External"/><Relationship Id="rId5" Type="http://schemas.openxmlformats.org/officeDocument/2006/relationships/hyperlink" Target="https://www.gov.uk/government/publications/health-profile-for-england-2018/chapter-6-wider-determinants-of-health#:~:text=The%20wider%20determinants%20of%20health,people's%20mental%20and%20physical%20health" TargetMode="External"/><Relationship Id="rId4" Type="http://schemas.openxmlformats.org/officeDocument/2006/relationships/hyperlink" Target="https://www.equalityhumanrights.com/en/advice-and-guidance/health-and-social-care-case-studie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nursingtimes.net/news/policies-and-guidance/cqc-findings-on-state-of-care-wake-up-call-for-nurse-investment-16-10-2020/" TargetMode="External"/><Relationship Id="rId2" Type="http://schemas.openxmlformats.org/officeDocument/2006/relationships/hyperlink" Target="https://www.carehomeprofessional.com/state-of-care-cqc-reveals-severe-toll-of-covid-19-pandemic-on-social-car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oecd.org/coronavirus/policy-responses/covid-19-protecting-people-and-societies-e5c9de1a/" TargetMode="External"/><Relationship Id="rId2" Type="http://schemas.openxmlformats.org/officeDocument/2006/relationships/hyperlink" Target="https://www.un.org/development/desa/dpad/publication/un-desa-policy-brief-79-the-role-of-public-service-and-public-servants-during-the-covid-19-pandemic/" TargetMode="External"/><Relationship Id="rId1" Type="http://schemas.openxmlformats.org/officeDocument/2006/relationships/slideLayout" Target="../slideLayouts/slideLayout2.xml"/><Relationship Id="rId4" Type="http://schemas.openxmlformats.org/officeDocument/2006/relationships/hyperlink" Target="https://www.thelancet.com/journals/lanpsy/article/PIIS2215-0366(20)30307-2/fulltext"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listennotes.com/podcasts/cqc-connect-care-quality-commission-WncwOEzBNb9/" TargetMode="External"/><Relationship Id="rId2" Type="http://schemas.openxmlformats.org/officeDocument/2006/relationships/hyperlink" Target="https://www.cqc.org.uk/publications/innovation-inspiration-examples-how-providers-are-responding-coronavirus-covid-19"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politicsresources.net/area/uk/ge10/man/groups/afiya_manifesto_spring_2010.pdf" TargetMode="External"/><Relationship Id="rId2" Type="http://schemas.openxmlformats.org/officeDocument/2006/relationships/hyperlink" Target="http://www.archive.official-documents.co.uk/document/doh/ih/contents.htm" TargetMode="External"/><Relationship Id="rId1" Type="http://schemas.openxmlformats.org/officeDocument/2006/relationships/slideLayout" Target="../slideLayouts/slideLayout2.xml"/><Relationship Id="rId6" Type="http://schemas.openxmlformats.org/officeDocument/2006/relationships/hyperlink" Target="http://www.euro.who.int/en/what-we-do/health-topics/Life-stages/child-and-adolescent-health/publications/2012/social-determinants-of-health-and-well-being-among-young-people.-health-behaviour-in-school-aged-children-hbsc-study" TargetMode="External"/><Relationship Id="rId5" Type="http://schemas.openxmlformats.org/officeDocument/2006/relationships/hyperlink" Target="http://www.scie.org.uk/publications/briefings/files/briefing33.pdf" TargetMode="External"/><Relationship Id="rId4" Type="http://schemas.openxmlformats.org/officeDocument/2006/relationships/hyperlink" Target="https://www.equalityhumanrights.com/en/node/125"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www.kingsfund.org.uk/sites/files/kf/Impact-Quality-Outcomes-Framework-health-inequalities-April-2011-Kings-Fund.pdf" TargetMode="External"/><Relationship Id="rId7" Type="http://schemas.openxmlformats.org/officeDocument/2006/relationships/hyperlink" Target="https://www.equalityhumanrights.com/en/publication-download/measurement-framework-equality-and-human-rights" TargetMode="External"/><Relationship Id="rId2" Type="http://schemas.openxmlformats.org/officeDocument/2006/relationships/hyperlink" Target="http://webarchive.nationalarchives.gov.uk/20130107105354/http:/www.dh.gov.uk/prod_consum_dh/groups/dh_digitalassets/documents/digitalasset/dh_098934.pdf" TargetMode="External"/><Relationship Id="rId1" Type="http://schemas.openxmlformats.org/officeDocument/2006/relationships/slideLayout" Target="../slideLayouts/slideLayout2.xml"/><Relationship Id="rId6" Type="http://schemas.openxmlformats.org/officeDocument/2006/relationships/hyperlink" Target="https://www.equalityhumanrights.com/en/node/162" TargetMode="External"/><Relationship Id="rId5" Type="http://schemas.openxmlformats.org/officeDocument/2006/relationships/hyperlink" Target="https://www.ndti.org.uk/uploads/files/IHaL_2011_healthinequalitiessocialcare_guidance_final.pdf" TargetMode="External"/><Relationship Id="rId4" Type="http://schemas.openxmlformats.org/officeDocument/2006/relationships/hyperlink" Target="http://classonline.org.uk/docs/2013_05_Think_piece_-_In_Place_of_Fear_(Danny_Dorl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754B-45CF-498F-A04E-B27811D236D4}"/>
              </a:ext>
            </a:extLst>
          </p:cNvPr>
          <p:cNvSpPr>
            <a:spLocks noGrp="1"/>
          </p:cNvSpPr>
          <p:nvPr>
            <p:ph type="ctrTitle"/>
          </p:nvPr>
        </p:nvSpPr>
        <p:spPr/>
        <p:txBody>
          <a:bodyPr/>
          <a:lstStyle/>
          <a:p>
            <a:r>
              <a:rPr lang="en-GB" b="1" dirty="0"/>
              <a:t>Week 7</a:t>
            </a:r>
          </a:p>
        </p:txBody>
      </p:sp>
      <p:sp>
        <p:nvSpPr>
          <p:cNvPr id="3" name="Subtitle 2">
            <a:extLst>
              <a:ext uri="{FF2B5EF4-FFF2-40B4-BE49-F238E27FC236}">
                <a16:creationId xmlns:a16="http://schemas.microsoft.com/office/drawing/2014/main" id="{41FF17E0-5A9C-46BE-8341-F01B456D7F18}"/>
              </a:ext>
            </a:extLst>
          </p:cNvPr>
          <p:cNvSpPr>
            <a:spLocks noGrp="1"/>
          </p:cNvSpPr>
          <p:nvPr>
            <p:ph type="subTitle" idx="1"/>
          </p:nvPr>
        </p:nvSpPr>
        <p:spPr>
          <a:xfrm>
            <a:off x="1026468" y="3717032"/>
            <a:ext cx="7086600" cy="1752600"/>
          </a:xfrm>
        </p:spPr>
        <p:txBody>
          <a:bodyPr/>
          <a:lstStyle/>
          <a:p>
            <a:r>
              <a:rPr lang="en-GB" sz="6000" b="1" dirty="0">
                <a:solidFill>
                  <a:schemeClr val="tx1"/>
                </a:solidFill>
              </a:rPr>
              <a:t>Health Inequalities</a:t>
            </a:r>
          </a:p>
        </p:txBody>
      </p:sp>
      <p:sp>
        <p:nvSpPr>
          <p:cNvPr id="4" name="Date Placeholder 3">
            <a:extLst>
              <a:ext uri="{FF2B5EF4-FFF2-40B4-BE49-F238E27FC236}">
                <a16:creationId xmlns:a16="http://schemas.microsoft.com/office/drawing/2014/main" id="{11BB05A9-4107-414C-BF99-1A56DECAA9F1}"/>
              </a:ext>
            </a:extLst>
          </p:cNvPr>
          <p:cNvSpPr>
            <a:spLocks noGrp="1"/>
          </p:cNvSpPr>
          <p:nvPr>
            <p:ph type="dt" sz="half" idx="10"/>
          </p:nvPr>
        </p:nvSpPr>
        <p:spPr/>
        <p:txBody>
          <a:bodyPr/>
          <a:lstStyle/>
          <a:p>
            <a:pPr>
              <a:defRPr/>
            </a:pPr>
            <a:fld id="{92F96630-85A0-694C-82D6-88A35795D5DD}" type="datetime1">
              <a:rPr lang="en-GB" altLang="en-US" smtClean="0"/>
              <a:pPr>
                <a:defRPr/>
              </a:pPr>
              <a:t>22/06/2023</a:t>
            </a:fld>
            <a:endParaRPr lang="en-GB" altLang="en-US" dirty="0"/>
          </a:p>
        </p:txBody>
      </p:sp>
      <p:sp>
        <p:nvSpPr>
          <p:cNvPr id="5" name="Slide Number Placeholder 4">
            <a:extLst>
              <a:ext uri="{FF2B5EF4-FFF2-40B4-BE49-F238E27FC236}">
                <a16:creationId xmlns:a16="http://schemas.microsoft.com/office/drawing/2014/main" id="{CD9970C4-0A01-4356-9EF0-A2CB3C30A637}"/>
              </a:ext>
            </a:extLst>
          </p:cNvPr>
          <p:cNvSpPr>
            <a:spLocks noGrp="1"/>
          </p:cNvSpPr>
          <p:nvPr>
            <p:ph type="sldNum" sz="quarter" idx="12"/>
          </p:nvPr>
        </p:nvSpPr>
        <p:spPr/>
        <p:txBody>
          <a:bodyPr/>
          <a:lstStyle/>
          <a:p>
            <a:fld id="{213B9F07-5010-794D-AECD-F9828C4964B6}" type="slidenum">
              <a:rPr lang="en-GB" altLang="en-US" smtClean="0"/>
              <a:pPr/>
              <a:t>1</a:t>
            </a:fld>
            <a:endParaRPr lang="en-GB" altLang="en-US"/>
          </a:p>
        </p:txBody>
      </p:sp>
    </p:spTree>
    <p:extLst>
      <p:ext uri="{BB962C8B-B14F-4D97-AF65-F5344CB8AC3E}">
        <p14:creationId xmlns:p14="http://schemas.microsoft.com/office/powerpoint/2010/main" val="18563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56"/>
            <a:ext cx="8229600" cy="1143000"/>
          </a:xfrm>
        </p:spPr>
        <p:txBody>
          <a:bodyPr/>
          <a:lstStyle/>
          <a:p>
            <a:r>
              <a:rPr lang="en-US" b="1" dirty="0"/>
              <a:t>Equality Act 2010</a:t>
            </a:r>
          </a:p>
        </p:txBody>
      </p:sp>
      <p:sp>
        <p:nvSpPr>
          <p:cNvPr id="3" name="Content Placeholder 2"/>
          <p:cNvSpPr>
            <a:spLocks noGrp="1"/>
          </p:cNvSpPr>
          <p:nvPr>
            <p:ph idx="1"/>
          </p:nvPr>
        </p:nvSpPr>
        <p:spPr>
          <a:xfrm>
            <a:off x="457200" y="1139480"/>
            <a:ext cx="8229600" cy="3917032"/>
          </a:xfrm>
        </p:spPr>
        <p:txBody>
          <a:bodyPr/>
          <a:lstStyle/>
          <a:p>
            <a:pPr marL="0" indent="0">
              <a:buNone/>
            </a:pPr>
            <a:r>
              <a:rPr lang="en-US" sz="2000" dirty="0">
                <a:ea typeface="Arial" charset="0"/>
                <a:cs typeface="Arial" charset="0"/>
              </a:rPr>
              <a:t>Nine main pieces of legislation were merged together in this Act:</a:t>
            </a:r>
          </a:p>
          <a:p>
            <a:r>
              <a:rPr lang="en-US" sz="2000" dirty="0">
                <a:ea typeface="Arial" charset="0"/>
                <a:cs typeface="Arial" charset="0"/>
              </a:rPr>
              <a:t>Equal Pay Act 1970</a:t>
            </a:r>
          </a:p>
          <a:p>
            <a:r>
              <a:rPr lang="en-US" sz="2000" dirty="0">
                <a:ea typeface="Arial" charset="0"/>
                <a:cs typeface="Arial" charset="0"/>
              </a:rPr>
              <a:t>Sex Discrimination Act 1975</a:t>
            </a:r>
          </a:p>
          <a:p>
            <a:r>
              <a:rPr lang="en-US" sz="2000" dirty="0">
                <a:ea typeface="Arial" charset="0"/>
                <a:cs typeface="Arial" charset="0"/>
              </a:rPr>
              <a:t>Race Relations Act 1976</a:t>
            </a:r>
          </a:p>
          <a:p>
            <a:r>
              <a:rPr lang="en-US" sz="2000" dirty="0">
                <a:ea typeface="Arial" charset="0"/>
                <a:cs typeface="Arial" charset="0"/>
              </a:rPr>
              <a:t>Disability Discrimination Act 1995</a:t>
            </a:r>
          </a:p>
          <a:p>
            <a:r>
              <a:rPr lang="en-US" sz="2000" dirty="0">
                <a:ea typeface="Arial" charset="0"/>
                <a:cs typeface="Arial" charset="0"/>
              </a:rPr>
              <a:t>Employment Equality (Religion or Belief) Regulations 2003</a:t>
            </a:r>
          </a:p>
          <a:p>
            <a:r>
              <a:rPr lang="en-US" sz="2000" dirty="0">
                <a:ea typeface="Arial" charset="0"/>
                <a:cs typeface="Arial" charset="0"/>
              </a:rPr>
              <a:t>Employment Equality (Sexual Orientation) Regulations 2003</a:t>
            </a:r>
          </a:p>
          <a:p>
            <a:r>
              <a:rPr lang="en-US" sz="2000" dirty="0">
                <a:ea typeface="Arial" charset="0"/>
                <a:cs typeface="Arial" charset="0"/>
              </a:rPr>
              <a:t>Employment Equality (Age) Regulations 2006</a:t>
            </a:r>
          </a:p>
          <a:p>
            <a:r>
              <a:rPr lang="en-US" sz="2000" dirty="0">
                <a:ea typeface="Arial" charset="0"/>
                <a:cs typeface="Arial" charset="0"/>
              </a:rPr>
              <a:t>Equality Act 2006, Part 2</a:t>
            </a:r>
          </a:p>
          <a:p>
            <a:r>
              <a:rPr lang="en-US" sz="2000" dirty="0">
                <a:ea typeface="Arial" charset="0"/>
                <a:cs typeface="Arial" charset="0"/>
              </a:rPr>
              <a:t>Equality Act (Sexual Orientation) Regulations 2007</a:t>
            </a:r>
          </a:p>
          <a:p>
            <a:endParaRPr lang="en-US" sz="2000" dirty="0">
              <a:ea typeface="Arial" charset="0"/>
              <a:cs typeface="Arial" charset="0"/>
            </a:endParaRPr>
          </a:p>
          <a:p>
            <a:pPr marL="0" indent="0">
              <a:buNone/>
            </a:pPr>
            <a:r>
              <a:rPr lang="en-US" sz="2800" b="1" dirty="0">
                <a:ea typeface="Arial" charset="0"/>
                <a:cs typeface="Arial" charset="0"/>
              </a:rPr>
              <a:t>How does it relate to health?</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2</a:t>
            </a:fld>
            <a:endParaRPr lang="en-GB" altLang="en-US"/>
          </a:p>
        </p:txBody>
      </p:sp>
    </p:spTree>
    <p:extLst>
      <p:ext uri="{BB962C8B-B14F-4D97-AF65-F5344CB8AC3E}">
        <p14:creationId xmlns:p14="http://schemas.microsoft.com/office/powerpoint/2010/main" val="1788984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US" altLang="en-US" b="1" dirty="0"/>
              <a:t>What are Health Inequalities?</a:t>
            </a:r>
          </a:p>
        </p:txBody>
      </p:sp>
      <p:sp>
        <p:nvSpPr>
          <p:cNvPr id="18434" name="Content Placeholder 2"/>
          <p:cNvSpPr>
            <a:spLocks noGrp="1"/>
          </p:cNvSpPr>
          <p:nvPr>
            <p:ph idx="1"/>
          </p:nvPr>
        </p:nvSpPr>
        <p:spPr>
          <a:xfrm>
            <a:off x="-2314" y="1268760"/>
            <a:ext cx="9145016" cy="4517678"/>
          </a:xfrm>
        </p:spPr>
        <p:txBody>
          <a:bodyPr/>
          <a:lstStyle/>
          <a:p>
            <a:pPr marL="0" indent="0" algn="ctr">
              <a:buFont typeface="Arial" charset="0"/>
              <a:buNone/>
            </a:pPr>
            <a:r>
              <a:rPr lang="mr-IN" altLang="en-US" dirty="0">
                <a:solidFill>
                  <a:srgbClr val="FF0000"/>
                </a:solidFill>
                <a:ea typeface="Arial Hebrew" charset="-79"/>
                <a:cs typeface="Arial Hebrew" charset="-79"/>
              </a:rPr>
              <a:t>…</a:t>
            </a:r>
            <a:r>
              <a:rPr lang="en-GB" altLang="en-US" dirty="0">
                <a:solidFill>
                  <a:srgbClr val="FF0000"/>
                </a:solidFill>
                <a:ea typeface="Arial Hebrew" charset="-79"/>
                <a:cs typeface="Arial Hebrew" charset="-79"/>
              </a:rPr>
              <a:t>.unfair and avoidable differences in health </a:t>
            </a:r>
          </a:p>
          <a:p>
            <a:pPr marL="0" indent="0" algn="ctr">
              <a:buFont typeface="Arial" charset="0"/>
              <a:buNone/>
            </a:pPr>
            <a:r>
              <a:rPr lang="en-GB" altLang="en-US" dirty="0">
                <a:solidFill>
                  <a:srgbClr val="FF0000"/>
                </a:solidFill>
                <a:ea typeface="Arial Hebrew" charset="-79"/>
                <a:cs typeface="Arial Hebrew" charset="-79"/>
              </a:rPr>
              <a:t>between different groups within society </a:t>
            </a:r>
          </a:p>
          <a:p>
            <a:pPr marL="0" indent="0" algn="ctr">
              <a:buFont typeface="Arial" charset="0"/>
              <a:buNone/>
            </a:pPr>
            <a:endParaRPr lang="en-GB" altLang="en-US" dirty="0">
              <a:solidFill>
                <a:srgbClr val="FF0000"/>
              </a:solidFill>
              <a:ea typeface="Arial Hebrew" charset="-79"/>
              <a:cs typeface="Arial Hebrew" charset="-79"/>
            </a:endParaRPr>
          </a:p>
          <a:p>
            <a:pPr marL="0" indent="0" algn="ctr">
              <a:buFont typeface="Arial" charset="0"/>
              <a:buNone/>
            </a:pPr>
            <a:r>
              <a:rPr lang="en-GB" altLang="en-US" sz="2800" dirty="0">
                <a:cs typeface="Arial Hebrew" charset="-79"/>
              </a:rPr>
              <a:t>This can be d</a:t>
            </a:r>
            <a:r>
              <a:rPr lang="en-GB" altLang="en-US" sz="2800" dirty="0"/>
              <a:t>ue to the conditions in which we are born,</a:t>
            </a:r>
          </a:p>
          <a:p>
            <a:pPr marL="0" indent="0" algn="ctr">
              <a:buFont typeface="Arial" charset="0"/>
              <a:buNone/>
            </a:pPr>
            <a:r>
              <a:rPr lang="en-GB" altLang="en-US" sz="2800" dirty="0"/>
              <a:t>grow, live, work and age </a:t>
            </a:r>
            <a:r>
              <a:rPr lang="en-GB" altLang="en-US" sz="1600" dirty="0"/>
              <a:t>(sometimes referred to as wider determinants of health).</a:t>
            </a:r>
          </a:p>
          <a:p>
            <a:pPr marL="0" indent="0" algn="r">
              <a:buFont typeface="Arial" charset="0"/>
              <a:buNone/>
            </a:pPr>
            <a:endParaRPr lang="en-GB" altLang="en-US" sz="1800" dirty="0"/>
          </a:p>
          <a:p>
            <a:pPr marL="0" indent="0" algn="r">
              <a:buFont typeface="Arial" charset="0"/>
              <a:buNone/>
            </a:pPr>
            <a:endParaRPr lang="en-GB" altLang="en-US" sz="1800" dirty="0"/>
          </a:p>
          <a:p>
            <a:pPr marL="0" indent="0" algn="r">
              <a:buFont typeface="Arial" charset="0"/>
              <a:buNone/>
            </a:pPr>
            <a:r>
              <a:rPr lang="en-GB" altLang="en-US" sz="1800" dirty="0"/>
              <a:t>(NHS, 2023)</a:t>
            </a:r>
          </a:p>
          <a:p>
            <a:pPr marL="0" indent="0">
              <a:buFont typeface="Arial" charset="0"/>
              <a:buNone/>
            </a:pPr>
            <a:r>
              <a:rPr lang="en-GB" altLang="en-US" sz="2000" dirty="0">
                <a:hlinkClick r:id="rId3"/>
              </a:rPr>
              <a:t>https://www.england.nhs.uk/about/equality/equality-hub/national-healthcare-inequalities-improvement-programme/what-are-healthcare-inequalities/</a:t>
            </a:r>
            <a:r>
              <a:rPr lang="en-GB" altLang="en-US" sz="2000" dirty="0"/>
              <a:t> </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22/06/2023</a:t>
            </a:fld>
            <a:endParaRPr lang="en-GB" altLang="en-US" dirty="0"/>
          </a:p>
        </p:txBody>
      </p:sp>
      <p:sp>
        <p:nvSpPr>
          <p:cNvPr id="1843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C56F097-035F-3C42-B8FB-1E7E449B5C7A}" type="slidenum">
              <a:rPr lang="en-GB" altLang="en-US">
                <a:solidFill>
                  <a:srgbClr val="898989"/>
                </a:solidFill>
                <a:latin typeface="Myriad Pro" charset="0"/>
              </a:rPr>
              <a:pPr/>
              <a:t>3</a:t>
            </a:fld>
            <a:endParaRPr lang="en-GB" altLang="en-US">
              <a:solidFill>
                <a:srgbClr val="898989"/>
              </a:solidFill>
              <a:latin typeface="Myriad Pro"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300192" y="116632"/>
            <a:ext cx="2843808" cy="3989040"/>
          </a:xfrm>
        </p:spPr>
        <p:txBody>
          <a:bodyPr/>
          <a:lstStyle/>
          <a:p>
            <a:pPr marL="0" indent="0">
              <a:buNone/>
            </a:pPr>
            <a:r>
              <a:rPr lang="en-US" sz="2400" dirty="0">
                <a:latin typeface="Arial Hebrew" charset="-79"/>
                <a:ea typeface="Arial Hebrew" charset="-79"/>
                <a:cs typeface="Arial Hebrew" charset="-79"/>
              </a:rPr>
              <a:t> </a:t>
            </a:r>
          </a:p>
        </p:txBody>
      </p:sp>
      <p:sp>
        <p:nvSpPr>
          <p:cNvPr id="5" name="Date Placeholder 4"/>
          <p:cNvSpPr>
            <a:spLocks noGrp="1"/>
          </p:cNvSpPr>
          <p:nvPr>
            <p:ph type="dt" sz="half" idx="10"/>
          </p:nvPr>
        </p:nvSpPr>
        <p:spPr/>
        <p:txBody>
          <a:bodyPr/>
          <a:lstStyle/>
          <a:p>
            <a:pPr>
              <a:defRPr/>
            </a:pPr>
            <a:fld id="{4B91A23C-1B05-E246-9256-63D4F304AA3C}" type="datetime1">
              <a:rPr lang="en-GB" altLang="en-US" smtClean="0"/>
              <a:pPr>
                <a:defRPr/>
              </a:pPr>
              <a:t>22/06/2023</a:t>
            </a:fld>
            <a:endParaRPr lang="en-GB" altLang="en-US" dirty="0"/>
          </a:p>
        </p:txBody>
      </p:sp>
      <p:sp>
        <p:nvSpPr>
          <p:cNvPr id="6" name="Slide Number Placeholder 5"/>
          <p:cNvSpPr>
            <a:spLocks noGrp="1"/>
          </p:cNvSpPr>
          <p:nvPr>
            <p:ph type="sldNum" sz="quarter" idx="11"/>
          </p:nvPr>
        </p:nvSpPr>
        <p:spPr/>
        <p:txBody>
          <a:bodyPr/>
          <a:lstStyle/>
          <a:p>
            <a:fld id="{F97DE551-DBED-8E4F-994F-634FD83D205B}" type="slidenum">
              <a:rPr lang="en-GB" altLang="en-US" smtClean="0"/>
              <a:pPr/>
              <a:t>4</a:t>
            </a:fld>
            <a:endParaRPr lang="en-GB" altLang="en-US"/>
          </a:p>
        </p:txBody>
      </p:sp>
      <p:pic>
        <p:nvPicPr>
          <p:cNvPr id="4" name="Content Placeholder 6" descr="A picture containing text, screenshot, font, number&#10;&#10;Description automatically generated">
            <a:extLst>
              <a:ext uri="{FF2B5EF4-FFF2-40B4-BE49-F238E27FC236}">
                <a16:creationId xmlns:a16="http://schemas.microsoft.com/office/drawing/2014/main" id="{1632F143-73D6-FA87-7EA9-A0A7A0120B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807394" y="130946"/>
            <a:ext cx="7529212" cy="4682851"/>
          </a:xfrm>
          <a:prstGeom prst="rect">
            <a:avLst/>
          </a:prstGeom>
          <a:noFill/>
          <a:ln w="25400">
            <a:solidFill>
              <a:schemeClr val="accent1"/>
            </a:solidFill>
          </a:ln>
          <a:extLst>
            <a:ext uri="{FAA26D3D-D897-4be2-8F04-BA451C77F1D7}">
              <ma14:placeholderFlag xmlns:ma14="http://schemas.microsoft.com/office/mac/drawingml/2011/main" xmlns="" xmlns:lc="http://schemas.openxmlformats.org/drawingml/2006/lockedCanvas" val="1"/>
            </a:ext>
          </a:extLst>
        </p:spPr>
      </p:pic>
      <p:sp>
        <p:nvSpPr>
          <p:cNvPr id="8" name="TextBox 7">
            <a:extLst>
              <a:ext uri="{FF2B5EF4-FFF2-40B4-BE49-F238E27FC236}">
                <a16:creationId xmlns:a16="http://schemas.microsoft.com/office/drawing/2014/main" id="{507DF42E-A669-11E1-1BED-9C5715D818E9}"/>
              </a:ext>
            </a:extLst>
          </p:cNvPr>
          <p:cNvSpPr txBox="1"/>
          <p:nvPr/>
        </p:nvSpPr>
        <p:spPr>
          <a:xfrm>
            <a:off x="323528" y="4891202"/>
            <a:ext cx="8496944" cy="646331"/>
          </a:xfrm>
          <a:prstGeom prst="rect">
            <a:avLst/>
          </a:prstGeom>
          <a:noFill/>
        </p:spPr>
        <p:txBody>
          <a:bodyPr wrap="square" rtlCol="0">
            <a:spAutoFit/>
          </a:bodyPr>
          <a:lstStyle/>
          <a:p>
            <a:r>
              <a:rPr lang="en-GB" dirty="0">
                <a:latin typeface="+mn-lt"/>
              </a:rPr>
              <a:t>As you can see by the above graph using data from the ONS, people in the least deprived areas have a lower life expectancy than those in the most deprived.</a:t>
            </a:r>
          </a:p>
        </p:txBody>
      </p:sp>
    </p:spTree>
    <p:extLst>
      <p:ext uri="{BB962C8B-B14F-4D97-AF65-F5344CB8AC3E}">
        <p14:creationId xmlns:p14="http://schemas.microsoft.com/office/powerpoint/2010/main" val="362844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E0907B-0044-DD17-4AC4-5027D9ADFD13}"/>
              </a:ext>
            </a:extLst>
          </p:cNvPr>
          <p:cNvSpPr>
            <a:spLocks noGrp="1"/>
          </p:cNvSpPr>
          <p:nvPr>
            <p:ph type="dt" sz="half" idx="10"/>
          </p:nvPr>
        </p:nvSpPr>
        <p:spPr/>
        <p:txBody>
          <a:bodyPr/>
          <a:lstStyle/>
          <a:p>
            <a:pPr>
              <a:defRPr/>
            </a:pPr>
            <a:fld id="{A090C5B9-49E0-CC41-8209-E0F1B0A7D323}" type="datetime1">
              <a:rPr lang="en-GB" altLang="en-US" smtClean="0"/>
              <a:pPr>
                <a:defRPr/>
              </a:pPr>
              <a:t>22/06/2023</a:t>
            </a:fld>
            <a:endParaRPr lang="en-GB" altLang="en-US" dirty="0"/>
          </a:p>
        </p:txBody>
      </p:sp>
      <p:sp>
        <p:nvSpPr>
          <p:cNvPr id="3" name="Slide Number Placeholder 2">
            <a:extLst>
              <a:ext uri="{FF2B5EF4-FFF2-40B4-BE49-F238E27FC236}">
                <a16:creationId xmlns:a16="http://schemas.microsoft.com/office/drawing/2014/main" id="{1711B4AE-FED5-511A-2F20-271477FF80E1}"/>
              </a:ext>
            </a:extLst>
          </p:cNvPr>
          <p:cNvSpPr>
            <a:spLocks noGrp="1"/>
          </p:cNvSpPr>
          <p:nvPr>
            <p:ph type="sldNum" sz="quarter" idx="11"/>
          </p:nvPr>
        </p:nvSpPr>
        <p:spPr/>
        <p:txBody>
          <a:bodyPr/>
          <a:lstStyle/>
          <a:p>
            <a:fld id="{D2AB469D-4EB8-1F46-9511-8C6658C8CC93}" type="slidenum">
              <a:rPr lang="en-GB" altLang="en-US" smtClean="0"/>
              <a:pPr/>
              <a:t>5</a:t>
            </a:fld>
            <a:endParaRPr lang="en-GB" altLang="en-US"/>
          </a:p>
        </p:txBody>
      </p:sp>
      <p:pic>
        <p:nvPicPr>
          <p:cNvPr id="4" name="Picture 3" descr="A screenshot of a computer&#10;&#10;Description automatically generated">
            <a:extLst>
              <a:ext uri="{FF2B5EF4-FFF2-40B4-BE49-F238E27FC236}">
                <a16:creationId xmlns:a16="http://schemas.microsoft.com/office/drawing/2014/main" id="{0D18CEE5-4E13-5CAF-E40F-B091A4FD4EB8}"/>
              </a:ext>
            </a:extLst>
          </p:cNvPr>
          <p:cNvPicPr>
            <a:picLocks noChangeAspect="1"/>
          </p:cNvPicPr>
          <p:nvPr/>
        </p:nvPicPr>
        <p:blipFill rotWithShape="1">
          <a:blip r:embed="rId2"/>
          <a:srcRect l="14203" t="17036" r="64332" b="40414"/>
          <a:stretch/>
        </p:blipFill>
        <p:spPr bwMode="auto">
          <a:xfrm>
            <a:off x="611560" y="96133"/>
            <a:ext cx="7848872" cy="4701879"/>
          </a:xfrm>
          <a:prstGeom prst="rect">
            <a:avLst/>
          </a:prstGeom>
          <a:ln w="25400">
            <a:solidFill>
              <a:schemeClr val="accent1"/>
            </a:solidFill>
          </a:ln>
          <a:extLst>
            <a:ext uri="{53640926-AAD7-44D8-BBD7-CCE9431645EC}">
              <a14:shadowObscured xmlns:a14="http://schemas.microsoft.com/office/drawing/2010/main"/>
            </a:ext>
          </a:extLst>
        </p:spPr>
      </p:pic>
      <p:graphicFrame>
        <p:nvGraphicFramePr>
          <p:cNvPr id="5" name="Table 5">
            <a:extLst>
              <a:ext uri="{FF2B5EF4-FFF2-40B4-BE49-F238E27FC236}">
                <a16:creationId xmlns:a16="http://schemas.microsoft.com/office/drawing/2014/main" id="{51533E3A-7C09-0EBE-6506-70408E6FBDC0}"/>
              </a:ext>
            </a:extLst>
          </p:cNvPr>
          <p:cNvGraphicFramePr>
            <a:graphicFrameLocks noGrp="1"/>
          </p:cNvGraphicFramePr>
          <p:nvPr>
            <p:extLst>
              <p:ext uri="{D42A27DB-BD31-4B8C-83A1-F6EECF244321}">
                <p14:modId xmlns:p14="http://schemas.microsoft.com/office/powerpoint/2010/main" val="452721734"/>
              </p:ext>
            </p:extLst>
          </p:nvPr>
        </p:nvGraphicFramePr>
        <p:xfrm>
          <a:off x="1176139" y="4871572"/>
          <a:ext cx="6780410" cy="741680"/>
        </p:xfrm>
        <a:graphic>
          <a:graphicData uri="http://schemas.openxmlformats.org/drawingml/2006/table">
            <a:tbl>
              <a:tblPr firstRow="1" bandRow="1">
                <a:tableStyleId>{5C22544A-7EE6-4342-B048-85BDC9FD1C3A}</a:tableStyleId>
              </a:tblPr>
              <a:tblGrid>
                <a:gridCol w="3390205">
                  <a:extLst>
                    <a:ext uri="{9D8B030D-6E8A-4147-A177-3AD203B41FA5}">
                      <a16:colId xmlns:a16="http://schemas.microsoft.com/office/drawing/2014/main" val="1537874709"/>
                    </a:ext>
                  </a:extLst>
                </a:gridCol>
                <a:gridCol w="3390205">
                  <a:extLst>
                    <a:ext uri="{9D8B030D-6E8A-4147-A177-3AD203B41FA5}">
                      <a16:colId xmlns:a16="http://schemas.microsoft.com/office/drawing/2014/main" val="3275002133"/>
                    </a:ext>
                  </a:extLst>
                </a:gridCol>
              </a:tblGrid>
              <a:tr h="370840">
                <a:tc>
                  <a:txBody>
                    <a:bodyPr/>
                    <a:lstStyle/>
                    <a:p>
                      <a:r>
                        <a:rPr lang="en-GB" dirty="0"/>
                        <a:t>Male-Most Deprived- 73.5</a:t>
                      </a:r>
                    </a:p>
                  </a:txBody>
                  <a:tcPr/>
                </a:tc>
                <a:tc>
                  <a:txBody>
                    <a:bodyPr/>
                    <a:lstStyle/>
                    <a:p>
                      <a:r>
                        <a:rPr lang="en-GB" dirty="0"/>
                        <a:t>Male-Least Deprived- 83.2</a:t>
                      </a:r>
                    </a:p>
                  </a:txBody>
                  <a:tcPr/>
                </a:tc>
                <a:extLst>
                  <a:ext uri="{0D108BD9-81ED-4DB2-BD59-A6C34878D82A}">
                    <a16:rowId xmlns:a16="http://schemas.microsoft.com/office/drawing/2014/main" val="2433898633"/>
                  </a:ext>
                </a:extLst>
              </a:tr>
              <a:tr h="370840">
                <a:tc>
                  <a:txBody>
                    <a:bodyPr/>
                    <a:lstStyle/>
                    <a:p>
                      <a:r>
                        <a:rPr lang="en-GB" b="1" dirty="0"/>
                        <a:t>Female-Most Deprived- 78.3</a:t>
                      </a:r>
                    </a:p>
                  </a:txBody>
                  <a:tcPr/>
                </a:tc>
                <a:tc>
                  <a:txBody>
                    <a:bodyPr/>
                    <a:lstStyle/>
                    <a:p>
                      <a:r>
                        <a:rPr lang="en-GB" b="1" dirty="0"/>
                        <a:t>Female-Least Deprived-86.3</a:t>
                      </a:r>
                    </a:p>
                  </a:txBody>
                  <a:tcPr/>
                </a:tc>
                <a:extLst>
                  <a:ext uri="{0D108BD9-81ED-4DB2-BD59-A6C34878D82A}">
                    <a16:rowId xmlns:a16="http://schemas.microsoft.com/office/drawing/2014/main" val="3320913871"/>
                  </a:ext>
                </a:extLst>
              </a:tr>
            </a:tbl>
          </a:graphicData>
        </a:graphic>
      </p:graphicFrame>
      <p:sp>
        <p:nvSpPr>
          <p:cNvPr id="6" name="TextBox 5">
            <a:extLst>
              <a:ext uri="{FF2B5EF4-FFF2-40B4-BE49-F238E27FC236}">
                <a16:creationId xmlns:a16="http://schemas.microsoft.com/office/drawing/2014/main" id="{1A3329AF-2501-CB9D-8453-2D4BAA859F5D}"/>
              </a:ext>
            </a:extLst>
          </p:cNvPr>
          <p:cNvSpPr txBox="1"/>
          <p:nvPr/>
        </p:nvSpPr>
        <p:spPr>
          <a:xfrm>
            <a:off x="7925475" y="5415119"/>
            <a:ext cx="1331640" cy="307777"/>
          </a:xfrm>
          <a:prstGeom prst="rect">
            <a:avLst/>
          </a:prstGeom>
          <a:noFill/>
        </p:spPr>
        <p:txBody>
          <a:bodyPr wrap="square" rtlCol="0">
            <a:spAutoFit/>
          </a:bodyPr>
          <a:lstStyle/>
          <a:p>
            <a:r>
              <a:rPr lang="en-GB" sz="1400" dirty="0">
                <a:latin typeface="+mn-lt"/>
              </a:rPr>
              <a:t>(ONS, 2022)</a:t>
            </a:r>
          </a:p>
        </p:txBody>
      </p:sp>
    </p:spTree>
    <p:extLst>
      <p:ext uri="{BB962C8B-B14F-4D97-AF65-F5344CB8AC3E}">
        <p14:creationId xmlns:p14="http://schemas.microsoft.com/office/powerpoint/2010/main" val="3253557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a:xfrm>
            <a:off x="323528" y="188640"/>
            <a:ext cx="8229600" cy="1143000"/>
          </a:xfrm>
        </p:spPr>
        <p:txBody>
          <a:bodyPr/>
          <a:lstStyle/>
          <a:p>
            <a:r>
              <a:rPr lang="en-US" altLang="en-US" sz="4000" b="1" dirty="0">
                <a:ea typeface="Arial Hebrew" charset="-79"/>
                <a:cs typeface="Arial Hebrew" charset="-79"/>
              </a:rPr>
              <a:t>What makes Groups of People Different?</a:t>
            </a:r>
          </a:p>
        </p:txBody>
      </p:sp>
      <p:sp>
        <p:nvSpPr>
          <p:cNvPr id="3" name="Content Placeholder 2"/>
          <p:cNvSpPr>
            <a:spLocks noGrp="1"/>
          </p:cNvSpPr>
          <p:nvPr>
            <p:ph idx="1"/>
          </p:nvPr>
        </p:nvSpPr>
        <p:spPr>
          <a:xfrm>
            <a:off x="467544" y="1628800"/>
            <a:ext cx="8419256" cy="3916363"/>
          </a:xfrm>
        </p:spPr>
        <p:txBody>
          <a:bodyPr/>
          <a:lstStyle/>
          <a:p>
            <a:pPr marL="0" indent="0">
              <a:buNone/>
              <a:defRPr/>
            </a:pPr>
            <a:r>
              <a:rPr lang="en-US" altLang="en-US" dirty="0">
                <a:ea typeface="Arial Hebrew" charset="-79"/>
                <a:cs typeface="Arial Hebrew" charset="-79"/>
              </a:rPr>
              <a:t>There are a number of characteristics that create differences within society</a:t>
            </a:r>
          </a:p>
          <a:p>
            <a:pPr marL="0" indent="0">
              <a:buNone/>
              <a:defRPr/>
            </a:pPr>
            <a:r>
              <a:rPr lang="en-US" altLang="en-US" sz="2800" b="1" dirty="0">
                <a:ea typeface="Arial Hebrew" charset="-79"/>
                <a:cs typeface="Arial Hebrew" charset="-79"/>
              </a:rPr>
              <a:t>What could these be…?</a:t>
            </a:r>
            <a:endParaRPr lang="en-US" altLang="en-US" sz="2800" dirty="0">
              <a:ea typeface="Arial Hebrew" charset="-79"/>
              <a:cs typeface="Arial Hebrew" charset="-79"/>
            </a:endParaRPr>
          </a:p>
          <a:p>
            <a:pPr>
              <a:buFont typeface="Arial" panose="020B0604020202020204" pitchFamily="34" charset="0"/>
              <a:buChar char="•"/>
              <a:defRPr/>
            </a:pPr>
            <a:r>
              <a:rPr lang="en-GB" sz="2800" dirty="0">
                <a:ea typeface="Arial Hebrew" charset="-79"/>
                <a:cs typeface="Arial Hebrew" charset="-79"/>
              </a:rPr>
              <a:t>Socio-economic </a:t>
            </a:r>
          </a:p>
          <a:p>
            <a:pPr>
              <a:buFont typeface="Arial" panose="020B0604020202020204" pitchFamily="34" charset="0"/>
              <a:buChar char="•"/>
              <a:defRPr/>
            </a:pPr>
            <a:r>
              <a:rPr lang="en-GB" sz="2800" dirty="0">
                <a:ea typeface="Arial Hebrew" charset="-79"/>
                <a:cs typeface="Arial Hebrew" charset="-79"/>
              </a:rPr>
              <a:t>Protected characteristics</a:t>
            </a:r>
          </a:p>
          <a:p>
            <a:pPr>
              <a:buFont typeface="Arial" panose="020B0604020202020204" pitchFamily="34" charset="0"/>
              <a:buChar char="•"/>
              <a:defRPr/>
            </a:pPr>
            <a:r>
              <a:rPr lang="en-GB" sz="2800" dirty="0">
                <a:ea typeface="Arial Hebrew" charset="-79"/>
                <a:cs typeface="Arial Hebrew" charset="-79"/>
              </a:rPr>
              <a:t>Vulnerable groups in society</a:t>
            </a:r>
          </a:p>
          <a:p>
            <a:pPr>
              <a:buFont typeface="Arial" panose="020B0604020202020204" pitchFamily="34" charset="0"/>
              <a:buChar char="•"/>
              <a:defRPr/>
            </a:pPr>
            <a:r>
              <a:rPr lang="en-GB" sz="2800" dirty="0">
                <a:ea typeface="Arial Hebrew" charset="-79"/>
                <a:cs typeface="Arial Hebrew" charset="-79"/>
              </a:rPr>
              <a:t>Geography</a:t>
            </a:r>
          </a:p>
          <a:p>
            <a:pPr marL="0" indent="0">
              <a:buNone/>
              <a:defRPr/>
            </a:pPr>
            <a:endParaRPr lang="en-GB" sz="2800" dirty="0"/>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22/06/2023</a:t>
            </a:fld>
            <a:endParaRPr lang="en-GB" altLang="en-US" dirty="0"/>
          </a:p>
        </p:txBody>
      </p:sp>
      <p:sp>
        <p:nvSpPr>
          <p:cNvPr id="20484"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17146E5-1E5C-3243-9229-20FE458EAD8C}" type="slidenum">
              <a:rPr lang="en-GB" altLang="en-US">
                <a:solidFill>
                  <a:srgbClr val="898989"/>
                </a:solidFill>
                <a:latin typeface="Myriad Pro" charset="0"/>
              </a:rPr>
              <a:pPr/>
              <a:t>6</a:t>
            </a:fld>
            <a:endParaRPr lang="en-GB" altLang="en-US">
              <a:solidFill>
                <a:srgbClr val="898989"/>
              </a:solidFill>
              <a:latin typeface="Myriad Pro"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352" y="260648"/>
            <a:ext cx="8579296" cy="1143000"/>
          </a:xfrm>
        </p:spPr>
        <p:txBody>
          <a:bodyPr/>
          <a:lstStyle/>
          <a:p>
            <a:r>
              <a:rPr lang="en-US" sz="3200" b="1" dirty="0">
                <a:latin typeface="Arial Hebrew" charset="-79"/>
                <a:ea typeface="Arial Hebrew" charset="-79"/>
                <a:cs typeface="Arial Hebrew" charset="-79"/>
              </a:rPr>
              <a:t>Health Inequality Case Studies: Bowel Cancer in </a:t>
            </a:r>
            <a:r>
              <a:rPr lang="en-US" sz="3200" b="1" dirty="0" err="1">
                <a:latin typeface="Arial Hebrew" charset="-79"/>
                <a:ea typeface="Arial Hebrew" charset="-79"/>
                <a:cs typeface="Arial Hebrew" charset="-79"/>
              </a:rPr>
              <a:t>Hillingdon</a:t>
            </a:r>
            <a:endParaRPr lang="en-US" sz="3200" b="1" dirty="0">
              <a:latin typeface="Arial Hebrew" charset="-79"/>
              <a:ea typeface="Arial Hebrew" charset="-79"/>
              <a:cs typeface="Arial Hebrew" charset="-79"/>
            </a:endParaRPr>
          </a:p>
        </p:txBody>
      </p:sp>
      <p:sp>
        <p:nvSpPr>
          <p:cNvPr id="3" name="Content Placeholder 2"/>
          <p:cNvSpPr>
            <a:spLocks noGrp="1"/>
          </p:cNvSpPr>
          <p:nvPr>
            <p:ph idx="1"/>
          </p:nvPr>
        </p:nvSpPr>
        <p:spPr>
          <a:xfrm>
            <a:off x="107504" y="1470484"/>
            <a:ext cx="9036496" cy="3917032"/>
          </a:xfrm>
        </p:spPr>
        <p:txBody>
          <a:bodyPr/>
          <a:lstStyle/>
          <a:p>
            <a:r>
              <a:rPr lang="en-US" sz="2800" dirty="0">
                <a:ea typeface="Arial Hebrew" charset="-79"/>
                <a:cs typeface="Arial Hebrew" charset="-79"/>
              </a:rPr>
              <a:t>Data in 2010 showed that more people were dying from cancer in south of borough (with higher Asian population)</a:t>
            </a:r>
          </a:p>
          <a:p>
            <a:r>
              <a:rPr lang="en-US" sz="2800" dirty="0">
                <a:ea typeface="Arial Hebrew" charset="-79"/>
                <a:cs typeface="Arial Hebrew" charset="-79"/>
              </a:rPr>
              <a:t>Awareness campaign on symptoms to promote early diagnosis </a:t>
            </a:r>
            <a:r>
              <a:rPr lang="mr-IN" sz="2800" dirty="0">
                <a:ea typeface="Arial Hebrew" charset="-79"/>
                <a:cs typeface="Arial Hebrew" charset="-79"/>
              </a:rPr>
              <a:t>–</a:t>
            </a:r>
            <a:r>
              <a:rPr lang="en-US" sz="2800" dirty="0">
                <a:ea typeface="Arial Hebrew" charset="-79"/>
                <a:cs typeface="Arial Hebrew" charset="-79"/>
              </a:rPr>
              <a:t> advertising on Sunrise Radio Network, posters on buses</a:t>
            </a:r>
          </a:p>
          <a:p>
            <a:pPr algn="r"/>
            <a:r>
              <a:rPr lang="en-US" sz="2800" dirty="0">
                <a:ea typeface="Arial Hebrew" charset="-79"/>
                <a:cs typeface="Arial Hebrew" charset="-79"/>
              </a:rPr>
              <a:t>Surveys showed increased awareness of symptoms                                                                </a:t>
            </a:r>
            <a:r>
              <a:rPr lang="en-US" sz="1400" dirty="0">
                <a:ea typeface="Arial Hebrew" charset="-79"/>
                <a:cs typeface="Arial Hebrew" charset="-79"/>
              </a:rPr>
              <a:t>(EHRC, 2019)</a:t>
            </a:r>
          </a:p>
          <a:p>
            <a:pPr marL="0" indent="0">
              <a:buNone/>
            </a:pPr>
            <a:r>
              <a:rPr lang="en-US" sz="1600" dirty="0">
                <a:hlinkClick r:id="rId2"/>
              </a:rPr>
              <a:t>https://www.equalityhumanrights.com/en/advice-and-guidance/health-and-social-care-case-studies</a:t>
            </a:r>
            <a:r>
              <a:rPr lang="en-US" sz="1600" dirty="0"/>
              <a:t> </a:t>
            </a:r>
          </a:p>
          <a:p>
            <a:endParaRPr lang="en-US" dirty="0"/>
          </a:p>
          <a:p>
            <a:endParaRPr lang="en-US" dirty="0"/>
          </a:p>
          <a:p>
            <a:endParaRPr lang="en-US" dirty="0"/>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7</a:t>
            </a:fld>
            <a:endParaRPr lang="en-GB" altLang="en-US"/>
          </a:p>
        </p:txBody>
      </p:sp>
    </p:spTree>
    <p:extLst>
      <p:ext uri="{BB962C8B-B14F-4D97-AF65-F5344CB8AC3E}">
        <p14:creationId xmlns:p14="http://schemas.microsoft.com/office/powerpoint/2010/main" val="1257075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C392B-B291-4705-1E13-1DE36CA72AF7}"/>
              </a:ext>
            </a:extLst>
          </p:cNvPr>
          <p:cNvSpPr>
            <a:spLocks noGrp="1"/>
          </p:cNvSpPr>
          <p:nvPr>
            <p:ph type="title"/>
          </p:nvPr>
        </p:nvSpPr>
        <p:spPr>
          <a:xfrm>
            <a:off x="440429" y="-18256"/>
            <a:ext cx="8229600" cy="1143000"/>
          </a:xfrm>
        </p:spPr>
        <p:txBody>
          <a:bodyPr/>
          <a:lstStyle/>
          <a:p>
            <a:r>
              <a:rPr lang="en-GB" b="1" dirty="0"/>
              <a:t>Case Study</a:t>
            </a:r>
          </a:p>
        </p:txBody>
      </p:sp>
      <p:sp>
        <p:nvSpPr>
          <p:cNvPr id="3" name="Content Placeholder 2">
            <a:extLst>
              <a:ext uri="{FF2B5EF4-FFF2-40B4-BE49-F238E27FC236}">
                <a16:creationId xmlns:a16="http://schemas.microsoft.com/office/drawing/2014/main" id="{C6A0E6B5-9226-3F33-6086-35001F6D4513}"/>
              </a:ext>
            </a:extLst>
          </p:cNvPr>
          <p:cNvSpPr>
            <a:spLocks noGrp="1"/>
          </p:cNvSpPr>
          <p:nvPr>
            <p:ph idx="1"/>
          </p:nvPr>
        </p:nvSpPr>
        <p:spPr>
          <a:xfrm>
            <a:off x="457200" y="1124744"/>
            <a:ext cx="8229600" cy="4464496"/>
          </a:xfrm>
        </p:spPr>
        <p:txBody>
          <a:bodyPr/>
          <a:lstStyle/>
          <a:p>
            <a:pPr marL="0" indent="0">
              <a:buNone/>
            </a:pPr>
            <a:r>
              <a:rPr lang="en-GB" sz="2400" b="1" dirty="0"/>
              <a:t>'Good Health, Good Lives' for people with a learning disability</a:t>
            </a:r>
          </a:p>
          <a:p>
            <a:r>
              <a:rPr lang="en-GB" sz="2000" dirty="0"/>
              <a:t>People with a learning disability are more than twice as likely to die earlier than the general population. </a:t>
            </a:r>
          </a:p>
          <a:p>
            <a:r>
              <a:rPr lang="en-GB" sz="2000" dirty="0"/>
              <a:t>Of those people with learning disabilities who died in 2021 in the Midlands, half of their deaths were avoidable.                    </a:t>
            </a:r>
            <a:r>
              <a:rPr lang="en-GB" sz="1400" dirty="0"/>
              <a:t>(LGA, 2023)</a:t>
            </a:r>
          </a:p>
          <a:p>
            <a:pPr marL="0" indent="0">
              <a:buNone/>
            </a:pPr>
            <a:r>
              <a:rPr lang="en-GB" sz="2800" b="1" dirty="0"/>
              <a:t>Task…</a:t>
            </a:r>
          </a:p>
          <a:p>
            <a:r>
              <a:rPr lang="en-GB" sz="2000" dirty="0"/>
              <a:t>Look at the case study by following the link below…</a:t>
            </a:r>
          </a:p>
          <a:p>
            <a:r>
              <a:rPr lang="en-GB" sz="2000" dirty="0"/>
              <a:t>Can you identify the health inequalities here?</a:t>
            </a:r>
          </a:p>
          <a:p>
            <a:r>
              <a:rPr lang="en-GB" sz="2000" dirty="0"/>
              <a:t>What is being done to address this?                                      </a:t>
            </a:r>
          </a:p>
          <a:p>
            <a:pPr marL="0" indent="0">
              <a:buNone/>
            </a:pPr>
            <a:endParaRPr lang="en-GB" sz="1400" dirty="0">
              <a:hlinkClick r:id="rId2"/>
            </a:endParaRPr>
          </a:p>
          <a:p>
            <a:pPr marL="0" indent="0">
              <a:buNone/>
            </a:pPr>
            <a:r>
              <a:rPr lang="en-GB" sz="1400" dirty="0">
                <a:hlinkClick r:id="rId2"/>
              </a:rPr>
              <a:t>https://www.local.gov.uk/case-studies/leder-managing-deterioration-programme-good-health-good-lives-people-learning</a:t>
            </a:r>
            <a:r>
              <a:rPr lang="en-GB" sz="1400" dirty="0"/>
              <a:t> </a:t>
            </a:r>
          </a:p>
        </p:txBody>
      </p:sp>
      <p:sp>
        <p:nvSpPr>
          <p:cNvPr id="4" name="Date Placeholder 3">
            <a:extLst>
              <a:ext uri="{FF2B5EF4-FFF2-40B4-BE49-F238E27FC236}">
                <a16:creationId xmlns:a16="http://schemas.microsoft.com/office/drawing/2014/main" id="{79CB7DF4-3401-96D7-CD7F-3F4C444E0A4E}"/>
              </a:ext>
            </a:extLst>
          </p:cNvPr>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a:extLst>
              <a:ext uri="{FF2B5EF4-FFF2-40B4-BE49-F238E27FC236}">
                <a16:creationId xmlns:a16="http://schemas.microsoft.com/office/drawing/2014/main" id="{EE920AEA-9313-77FD-AD38-2B1EB2EF449B}"/>
              </a:ext>
            </a:extLst>
          </p:cNvPr>
          <p:cNvSpPr>
            <a:spLocks noGrp="1"/>
          </p:cNvSpPr>
          <p:nvPr>
            <p:ph type="sldNum" sz="quarter" idx="12"/>
          </p:nvPr>
        </p:nvSpPr>
        <p:spPr/>
        <p:txBody>
          <a:bodyPr/>
          <a:lstStyle/>
          <a:p>
            <a:fld id="{F98EB44C-CC45-CF4A-8638-771D57523C01}" type="slidenum">
              <a:rPr lang="en-GB" altLang="en-US" smtClean="0"/>
              <a:pPr/>
              <a:t>8</a:t>
            </a:fld>
            <a:endParaRPr lang="en-GB" altLang="en-US"/>
          </a:p>
        </p:txBody>
      </p:sp>
    </p:spTree>
    <p:extLst>
      <p:ext uri="{BB962C8B-B14F-4D97-AF65-F5344CB8AC3E}">
        <p14:creationId xmlns:p14="http://schemas.microsoft.com/office/powerpoint/2010/main" val="3726889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b="1" dirty="0"/>
              <a:t>What makes us healthy?</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980728"/>
            <a:ext cx="8137599" cy="4632309"/>
          </a:xfrm>
        </p:spPr>
      </p:pic>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9</a:t>
            </a:fld>
            <a:endParaRPr lang="en-GB" altLang="en-US"/>
          </a:p>
        </p:txBody>
      </p:sp>
    </p:spTree>
    <p:extLst>
      <p:ext uri="{BB962C8B-B14F-4D97-AF65-F5344CB8AC3E}">
        <p14:creationId xmlns:p14="http://schemas.microsoft.com/office/powerpoint/2010/main" val="38900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Wider Determinants of Health</a:t>
            </a:r>
          </a:p>
        </p:txBody>
      </p:sp>
      <p:sp>
        <p:nvSpPr>
          <p:cNvPr id="3" name="Content Placeholder 2"/>
          <p:cNvSpPr>
            <a:spLocks noGrp="1"/>
          </p:cNvSpPr>
          <p:nvPr>
            <p:ph idx="1"/>
          </p:nvPr>
        </p:nvSpPr>
        <p:spPr/>
        <p:txBody>
          <a:bodyPr/>
          <a:lstStyle/>
          <a:p>
            <a:r>
              <a:rPr lang="en-US" sz="2400" dirty="0"/>
              <a:t>As previously stated, </a:t>
            </a:r>
            <a:r>
              <a:rPr lang="en-US" sz="2400" b="1" dirty="0"/>
              <a:t>Wider Determinants of Health </a:t>
            </a:r>
            <a:r>
              <a:rPr lang="en-US" sz="2400" dirty="0"/>
              <a:t>are </a:t>
            </a:r>
            <a:r>
              <a:rPr lang="en-GB" sz="2400" dirty="0"/>
              <a:t>a diverse range of social, economic and environmental factors which influence people’s mental and physical health</a:t>
            </a:r>
            <a:endParaRPr lang="en-US" sz="2400" dirty="0">
              <a:hlinkClick r:id="rId2"/>
            </a:endParaRPr>
          </a:p>
          <a:p>
            <a:r>
              <a:rPr lang="en-US" sz="2400" dirty="0">
                <a:hlinkClick r:id="rId2"/>
              </a:rPr>
              <a:t>https://fingertips.phe.org.uk/profile/wider-determinants</a:t>
            </a:r>
            <a:r>
              <a:rPr lang="en-US" sz="2400" dirty="0"/>
              <a:t> </a:t>
            </a:r>
          </a:p>
          <a:p>
            <a:endParaRPr lang="en-US" sz="2400" dirty="0"/>
          </a:p>
          <a:p>
            <a:r>
              <a:rPr lang="en-US" sz="2400" dirty="0"/>
              <a:t>For greater depth, watch the 7 min video from PHE</a:t>
            </a:r>
          </a:p>
          <a:p>
            <a:r>
              <a:rPr lang="en-US" sz="2400" dirty="0"/>
              <a:t> </a:t>
            </a:r>
            <a:r>
              <a:rPr lang="en-US" sz="2400" dirty="0">
                <a:hlinkClick r:id="rId3"/>
              </a:rPr>
              <a:t>https://www.youtube.com/embed/eF7ZstmCgVs</a:t>
            </a:r>
            <a:r>
              <a:rPr lang="en-US" sz="2400" dirty="0"/>
              <a:t> </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10</a:t>
            </a:fld>
            <a:endParaRPr lang="en-GB" altLang="en-US"/>
          </a:p>
        </p:txBody>
      </p:sp>
    </p:spTree>
    <p:extLst>
      <p:ext uri="{BB962C8B-B14F-4D97-AF65-F5344CB8AC3E}">
        <p14:creationId xmlns:p14="http://schemas.microsoft.com/office/powerpoint/2010/main" val="1488915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Wider Determinants of Health</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23/06/2023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11</a:t>
            </a:fld>
            <a:endParaRPr lang="en-GB" altLang="en-US"/>
          </a:p>
        </p:txBody>
      </p:sp>
      <p:pic>
        <p:nvPicPr>
          <p:cNvPr id="6" name="Picture 5">
            <a:extLst>
              <a:ext uri="{FF2B5EF4-FFF2-40B4-BE49-F238E27FC236}">
                <a16:creationId xmlns:a16="http://schemas.microsoft.com/office/drawing/2014/main" id="{D14EC6F6-7DF8-6BBC-04D0-B97486F26C7A}"/>
              </a:ext>
            </a:extLst>
          </p:cNvPr>
          <p:cNvPicPr>
            <a:picLocks noChangeAspect="1"/>
          </p:cNvPicPr>
          <p:nvPr/>
        </p:nvPicPr>
        <p:blipFill>
          <a:blip r:embed="rId3"/>
          <a:stretch>
            <a:fillRect/>
          </a:stretch>
        </p:blipFill>
        <p:spPr>
          <a:xfrm>
            <a:off x="1587872" y="1231184"/>
            <a:ext cx="6187976" cy="4102964"/>
          </a:xfrm>
          <a:prstGeom prst="rect">
            <a:avLst/>
          </a:prstGeom>
        </p:spPr>
      </p:pic>
      <p:sp>
        <p:nvSpPr>
          <p:cNvPr id="8" name="TextBox 7">
            <a:extLst>
              <a:ext uri="{FF2B5EF4-FFF2-40B4-BE49-F238E27FC236}">
                <a16:creationId xmlns:a16="http://schemas.microsoft.com/office/drawing/2014/main" id="{F6E09F30-C10E-CB53-1999-3DF08B6C8536}"/>
              </a:ext>
            </a:extLst>
          </p:cNvPr>
          <p:cNvSpPr txBox="1"/>
          <p:nvPr/>
        </p:nvSpPr>
        <p:spPr>
          <a:xfrm>
            <a:off x="4139952" y="5373216"/>
            <a:ext cx="5004048" cy="276999"/>
          </a:xfrm>
          <a:prstGeom prst="rect">
            <a:avLst/>
          </a:prstGeom>
          <a:noFill/>
        </p:spPr>
        <p:txBody>
          <a:bodyPr wrap="square" rtlCol="0">
            <a:spAutoFit/>
          </a:bodyPr>
          <a:lstStyle/>
          <a:p>
            <a:r>
              <a:rPr lang="en-GB" sz="1200" dirty="0">
                <a:latin typeface="+mn-lt"/>
              </a:rPr>
              <a:t>(Dahlgren and Whitehead, 1993, cited in GOV.UK, 2018)</a:t>
            </a:r>
          </a:p>
        </p:txBody>
      </p:sp>
    </p:spTree>
    <p:extLst>
      <p:ext uri="{BB962C8B-B14F-4D97-AF65-F5344CB8AC3E}">
        <p14:creationId xmlns:p14="http://schemas.microsoft.com/office/powerpoint/2010/main" val="2638593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Wider Determinants of Health</a:t>
            </a:r>
          </a:p>
        </p:txBody>
      </p:sp>
      <p:sp>
        <p:nvSpPr>
          <p:cNvPr id="3" name="Content Placeholder 2"/>
          <p:cNvSpPr>
            <a:spLocks noGrp="1"/>
          </p:cNvSpPr>
          <p:nvPr>
            <p:ph idx="1"/>
          </p:nvPr>
        </p:nvSpPr>
        <p:spPr/>
        <p:txBody>
          <a:bodyPr/>
          <a:lstStyle/>
          <a:p>
            <a:r>
              <a:rPr lang="en-GB" sz="2000" b="0" i="0" dirty="0">
                <a:solidFill>
                  <a:srgbClr val="333333"/>
                </a:solidFill>
                <a:effectLst/>
                <a:latin typeface="Arial" panose="020B0604020202020204" pitchFamily="34" charset="0"/>
              </a:rPr>
              <a:t>Wider determinants, also known as social determinants, are a diverse range of social, economic and environmental factors which impact on people’s health. </a:t>
            </a:r>
          </a:p>
          <a:p>
            <a:r>
              <a:rPr lang="en-GB" sz="2000" b="0" i="0" dirty="0">
                <a:solidFill>
                  <a:srgbClr val="333333"/>
                </a:solidFill>
                <a:effectLst/>
                <a:latin typeface="Arial" panose="020B0604020202020204" pitchFamily="34" charset="0"/>
              </a:rPr>
              <a:t>Such factors are influenced by the local, national and international distribution of power and resources which shape the conditions of daily life. </a:t>
            </a:r>
          </a:p>
          <a:p>
            <a:r>
              <a:rPr lang="en-GB" sz="2000" b="0" i="0" dirty="0">
                <a:solidFill>
                  <a:srgbClr val="333333"/>
                </a:solidFill>
                <a:effectLst/>
                <a:latin typeface="Arial" panose="020B0604020202020204" pitchFamily="34" charset="0"/>
              </a:rPr>
              <a:t>They determine the extent to which different individuals have the physical, social and personal resources to identify and achieve goals, meet their needs and deal with changes to their circumstances. </a:t>
            </a:r>
          </a:p>
          <a:p>
            <a:pPr marL="0" indent="0" algn="r">
              <a:buNone/>
            </a:pPr>
            <a:r>
              <a:rPr lang="en-GB" sz="2000" dirty="0">
                <a:solidFill>
                  <a:srgbClr val="333333"/>
                </a:solidFill>
                <a:latin typeface="Arial" panose="020B0604020202020204" pitchFamily="34" charset="0"/>
              </a:rPr>
              <a:t>(Public Health England, 2021)</a:t>
            </a:r>
            <a:endParaRPr lang="en-US" sz="2000" dirty="0"/>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12</a:t>
            </a:fld>
            <a:endParaRPr lang="en-GB" altLang="en-US"/>
          </a:p>
        </p:txBody>
      </p:sp>
    </p:spTree>
    <p:extLst>
      <p:ext uri="{BB962C8B-B14F-4D97-AF65-F5344CB8AC3E}">
        <p14:creationId xmlns:p14="http://schemas.microsoft.com/office/powerpoint/2010/main" val="30436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35699-8DA0-E61E-F895-8482F15D5F5E}"/>
              </a:ext>
            </a:extLst>
          </p:cNvPr>
          <p:cNvSpPr>
            <a:spLocks noGrp="1"/>
          </p:cNvSpPr>
          <p:nvPr>
            <p:ph type="title"/>
          </p:nvPr>
        </p:nvSpPr>
        <p:spPr>
          <a:xfrm>
            <a:off x="457200" y="274638"/>
            <a:ext cx="8229600" cy="850106"/>
          </a:xfrm>
        </p:spPr>
        <p:txBody>
          <a:bodyPr/>
          <a:lstStyle/>
          <a:p>
            <a:r>
              <a:rPr lang="en-GB" b="1" dirty="0"/>
              <a:t>Social Determinants of Health</a:t>
            </a:r>
          </a:p>
        </p:txBody>
      </p:sp>
      <p:sp>
        <p:nvSpPr>
          <p:cNvPr id="3" name="Content Placeholder 2">
            <a:extLst>
              <a:ext uri="{FF2B5EF4-FFF2-40B4-BE49-F238E27FC236}">
                <a16:creationId xmlns:a16="http://schemas.microsoft.com/office/drawing/2014/main" id="{5CE3E4B1-AE92-6245-261B-6811E5FAA67F}"/>
              </a:ext>
            </a:extLst>
          </p:cNvPr>
          <p:cNvSpPr>
            <a:spLocks noGrp="1"/>
          </p:cNvSpPr>
          <p:nvPr>
            <p:ph idx="1"/>
          </p:nvPr>
        </p:nvSpPr>
        <p:spPr>
          <a:xfrm>
            <a:off x="593725" y="1268760"/>
            <a:ext cx="7956550" cy="4536504"/>
          </a:xfrm>
        </p:spPr>
        <p:txBody>
          <a:bodyPr/>
          <a:lstStyle/>
          <a:p>
            <a:r>
              <a:rPr lang="en-GB" sz="2400" dirty="0"/>
              <a:t>The broad social and economic circumstances that together influence health throughout the life course are known as the </a:t>
            </a:r>
            <a:r>
              <a:rPr lang="en-GB" sz="2400" b="1" dirty="0"/>
              <a:t>‘social determinants of health’ </a:t>
            </a:r>
            <a:r>
              <a:rPr lang="en-GB" sz="2400" dirty="0"/>
              <a:t>(Buzelli </a:t>
            </a:r>
            <a:r>
              <a:rPr lang="en-GB" sz="2400" i="1" dirty="0"/>
              <a:t>et al, </a:t>
            </a:r>
            <a:r>
              <a:rPr lang="en-GB" sz="2400" dirty="0"/>
              <a:t>2022)</a:t>
            </a:r>
          </a:p>
          <a:p>
            <a:r>
              <a:rPr lang="en-GB" sz="2400" dirty="0"/>
              <a:t>These play a major role in shaping health and health inequalities</a:t>
            </a:r>
          </a:p>
          <a:p>
            <a:r>
              <a:rPr lang="en-GB" sz="2400" dirty="0"/>
              <a:t>Local, regional and national policies also influence health inequalities</a:t>
            </a:r>
          </a:p>
          <a:p>
            <a:pPr marL="0" indent="0">
              <a:buNone/>
            </a:pPr>
            <a:endParaRPr lang="en-GB" sz="1800" dirty="0"/>
          </a:p>
        </p:txBody>
      </p:sp>
      <p:sp>
        <p:nvSpPr>
          <p:cNvPr id="4" name="Date Placeholder 3">
            <a:extLst>
              <a:ext uri="{FF2B5EF4-FFF2-40B4-BE49-F238E27FC236}">
                <a16:creationId xmlns:a16="http://schemas.microsoft.com/office/drawing/2014/main" id="{4CAF6ADB-767F-DF89-27C5-1B61E7186DC4}"/>
              </a:ext>
            </a:extLst>
          </p:cNvPr>
          <p:cNvSpPr>
            <a:spLocks noGrp="1"/>
          </p:cNvSpPr>
          <p:nvPr>
            <p:ph type="dt" sz="half" idx="10"/>
          </p:nvPr>
        </p:nvSpPr>
        <p:spPr/>
        <p:txBody>
          <a:bodyPr/>
          <a:lstStyle/>
          <a:p>
            <a:pPr>
              <a:defRPr/>
            </a:pPr>
            <a:fld id="{7314B6E6-9B9D-614D-B49F-CA48E02EEFA2}" type="datetime1">
              <a:rPr lang="en-GB" altLang="en-US" smtClean="0"/>
              <a:pPr>
                <a:defRPr/>
              </a:pPr>
              <a:t>23/06/2023</a:t>
            </a:fld>
            <a:endParaRPr lang="en-GB" altLang="en-US" dirty="0"/>
          </a:p>
        </p:txBody>
      </p:sp>
      <p:sp>
        <p:nvSpPr>
          <p:cNvPr id="5" name="Slide Number Placeholder 4">
            <a:extLst>
              <a:ext uri="{FF2B5EF4-FFF2-40B4-BE49-F238E27FC236}">
                <a16:creationId xmlns:a16="http://schemas.microsoft.com/office/drawing/2014/main" id="{10CDA4DB-7EB4-8A3C-D783-A88A557DF5BD}"/>
              </a:ext>
            </a:extLst>
          </p:cNvPr>
          <p:cNvSpPr>
            <a:spLocks noGrp="1"/>
          </p:cNvSpPr>
          <p:nvPr>
            <p:ph type="sldNum" sz="quarter" idx="12"/>
          </p:nvPr>
        </p:nvSpPr>
        <p:spPr/>
        <p:txBody>
          <a:bodyPr/>
          <a:lstStyle/>
          <a:p>
            <a:fld id="{F98EB44C-CC45-CF4A-8638-771D57523C01}" type="slidenum">
              <a:rPr lang="en-GB" altLang="en-US" smtClean="0"/>
              <a:pPr/>
              <a:t>13</a:t>
            </a:fld>
            <a:endParaRPr lang="en-GB" altLang="en-US"/>
          </a:p>
        </p:txBody>
      </p:sp>
    </p:spTree>
    <p:extLst>
      <p:ext uri="{BB962C8B-B14F-4D97-AF65-F5344CB8AC3E}">
        <p14:creationId xmlns:p14="http://schemas.microsoft.com/office/powerpoint/2010/main" val="176964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35699-8DA0-E61E-F895-8482F15D5F5E}"/>
              </a:ext>
            </a:extLst>
          </p:cNvPr>
          <p:cNvSpPr>
            <a:spLocks noGrp="1"/>
          </p:cNvSpPr>
          <p:nvPr>
            <p:ph type="title"/>
          </p:nvPr>
        </p:nvSpPr>
        <p:spPr>
          <a:xfrm>
            <a:off x="457200" y="274638"/>
            <a:ext cx="8229600" cy="850106"/>
          </a:xfrm>
        </p:spPr>
        <p:txBody>
          <a:bodyPr/>
          <a:lstStyle/>
          <a:p>
            <a:r>
              <a:rPr lang="en-GB" b="1" dirty="0"/>
              <a:t>Social Determinants of Health</a:t>
            </a:r>
          </a:p>
        </p:txBody>
      </p:sp>
      <p:sp>
        <p:nvSpPr>
          <p:cNvPr id="3" name="Content Placeholder 2">
            <a:extLst>
              <a:ext uri="{FF2B5EF4-FFF2-40B4-BE49-F238E27FC236}">
                <a16:creationId xmlns:a16="http://schemas.microsoft.com/office/drawing/2014/main" id="{5CE3E4B1-AE92-6245-261B-6811E5FAA67F}"/>
              </a:ext>
            </a:extLst>
          </p:cNvPr>
          <p:cNvSpPr>
            <a:spLocks noGrp="1"/>
          </p:cNvSpPr>
          <p:nvPr>
            <p:ph idx="1"/>
          </p:nvPr>
        </p:nvSpPr>
        <p:spPr>
          <a:xfrm>
            <a:off x="250825" y="1268760"/>
            <a:ext cx="8435975" cy="4536504"/>
          </a:xfrm>
        </p:spPr>
        <p:txBody>
          <a:bodyPr/>
          <a:lstStyle/>
          <a:p>
            <a:pPr marL="0" indent="0">
              <a:buNone/>
            </a:pPr>
            <a:r>
              <a:rPr lang="en-GB" b="1" dirty="0"/>
              <a:t>Task…</a:t>
            </a:r>
          </a:p>
          <a:p>
            <a:pPr marL="0" indent="0">
              <a:buNone/>
            </a:pPr>
            <a:r>
              <a:rPr lang="en-GB" sz="2000" dirty="0"/>
              <a:t>The link below will take you to an article which explores the role of health care interventions in improving social factors which shape health.</a:t>
            </a:r>
          </a:p>
          <a:p>
            <a:pPr marL="0" indent="0">
              <a:buNone/>
            </a:pPr>
            <a:endParaRPr lang="en-GB" sz="2000" dirty="0"/>
          </a:p>
          <a:p>
            <a:pPr marL="0" indent="0">
              <a:buNone/>
            </a:pPr>
            <a:r>
              <a:rPr lang="en-GB" sz="2000" dirty="0"/>
              <a:t>Read the article and consider whether the NHS should be developing this further and if UK H+SC policy should be focusing further in this area?</a:t>
            </a:r>
          </a:p>
          <a:p>
            <a:pPr marL="0" indent="0">
              <a:buNone/>
            </a:pPr>
            <a:endParaRPr lang="en-GB" sz="2000" dirty="0"/>
          </a:p>
          <a:p>
            <a:pPr marL="0" indent="0">
              <a:buNone/>
            </a:pPr>
            <a:r>
              <a:rPr lang="en-GB" sz="1800" dirty="0">
                <a:hlinkClick r:id="rId2"/>
              </a:rPr>
              <a:t>https://www.health.org.uk/publications/long-reads/a-framework-for-nhs-action-on-social-determinants-of-health#:~:text=Social%20determinants%20include%20income%2C%20employment,conditions%20in%20which%20people%20live</a:t>
            </a:r>
            <a:r>
              <a:rPr lang="en-GB" sz="1800" dirty="0"/>
              <a:t>. </a:t>
            </a:r>
          </a:p>
          <a:p>
            <a:pPr marL="0" indent="0">
              <a:buNone/>
            </a:pPr>
            <a:endParaRPr lang="en-GB" sz="1800" dirty="0"/>
          </a:p>
        </p:txBody>
      </p:sp>
      <p:sp>
        <p:nvSpPr>
          <p:cNvPr id="4" name="Date Placeholder 3">
            <a:extLst>
              <a:ext uri="{FF2B5EF4-FFF2-40B4-BE49-F238E27FC236}">
                <a16:creationId xmlns:a16="http://schemas.microsoft.com/office/drawing/2014/main" id="{4CAF6ADB-767F-DF89-27C5-1B61E7186DC4}"/>
              </a:ext>
            </a:extLst>
          </p:cNvPr>
          <p:cNvSpPr>
            <a:spLocks noGrp="1"/>
          </p:cNvSpPr>
          <p:nvPr>
            <p:ph type="dt" sz="half" idx="10"/>
          </p:nvPr>
        </p:nvSpPr>
        <p:spPr/>
        <p:txBody>
          <a:bodyPr/>
          <a:lstStyle/>
          <a:p>
            <a:pPr>
              <a:defRPr/>
            </a:pPr>
            <a:fld id="{7314B6E6-9B9D-614D-B49F-CA48E02EEFA2}" type="datetime1">
              <a:rPr lang="en-GB" altLang="en-US" smtClean="0"/>
              <a:pPr>
                <a:defRPr/>
              </a:pPr>
              <a:t>23/06/2023</a:t>
            </a:fld>
            <a:endParaRPr lang="en-GB" altLang="en-US" dirty="0"/>
          </a:p>
        </p:txBody>
      </p:sp>
      <p:sp>
        <p:nvSpPr>
          <p:cNvPr id="5" name="Slide Number Placeholder 4">
            <a:extLst>
              <a:ext uri="{FF2B5EF4-FFF2-40B4-BE49-F238E27FC236}">
                <a16:creationId xmlns:a16="http://schemas.microsoft.com/office/drawing/2014/main" id="{10CDA4DB-7EB4-8A3C-D783-A88A557DF5BD}"/>
              </a:ext>
            </a:extLst>
          </p:cNvPr>
          <p:cNvSpPr>
            <a:spLocks noGrp="1"/>
          </p:cNvSpPr>
          <p:nvPr>
            <p:ph type="sldNum" sz="quarter" idx="12"/>
          </p:nvPr>
        </p:nvSpPr>
        <p:spPr/>
        <p:txBody>
          <a:bodyPr/>
          <a:lstStyle/>
          <a:p>
            <a:fld id="{F98EB44C-CC45-CF4A-8638-771D57523C01}" type="slidenum">
              <a:rPr lang="en-GB" altLang="en-US" smtClean="0"/>
              <a:pPr/>
              <a:t>14</a:t>
            </a:fld>
            <a:endParaRPr lang="en-GB" altLang="en-US"/>
          </a:p>
        </p:txBody>
      </p:sp>
    </p:spTree>
    <p:extLst>
      <p:ext uri="{BB962C8B-B14F-4D97-AF65-F5344CB8AC3E}">
        <p14:creationId xmlns:p14="http://schemas.microsoft.com/office/powerpoint/2010/main" val="4018346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871" y="114300"/>
            <a:ext cx="8229600" cy="1143000"/>
          </a:xfrm>
        </p:spPr>
        <p:txBody>
          <a:bodyPr/>
          <a:lstStyle/>
          <a:p>
            <a:r>
              <a:rPr lang="en-US" b="1" dirty="0"/>
              <a:t>Your turn</a:t>
            </a:r>
            <a:r>
              <a:rPr lang="mr-IN" b="1" dirty="0"/>
              <a:t>…</a:t>
            </a:r>
            <a:r>
              <a:rPr lang="en-GB" b="1" dirty="0"/>
              <a:t>.</a:t>
            </a:r>
            <a:endParaRPr lang="en-US" b="1" dirty="0"/>
          </a:p>
        </p:txBody>
      </p:sp>
      <p:sp>
        <p:nvSpPr>
          <p:cNvPr id="3" name="Content Placeholder 2"/>
          <p:cNvSpPr>
            <a:spLocks noGrp="1"/>
          </p:cNvSpPr>
          <p:nvPr>
            <p:ph idx="1"/>
          </p:nvPr>
        </p:nvSpPr>
        <p:spPr>
          <a:xfrm>
            <a:off x="250825" y="1403082"/>
            <a:ext cx="8964488" cy="3917032"/>
          </a:xfrm>
        </p:spPr>
        <p:txBody>
          <a:bodyPr/>
          <a:lstStyle/>
          <a:p>
            <a:pPr marL="0" indent="0">
              <a:buNone/>
            </a:pPr>
            <a:r>
              <a:rPr lang="en-US" sz="3600" b="1" dirty="0">
                <a:ea typeface="Arial Hebrew" charset="-79"/>
                <a:cs typeface="Arial Hebrew" charset="-79"/>
              </a:rPr>
              <a:t>Task…</a:t>
            </a:r>
          </a:p>
          <a:p>
            <a:r>
              <a:rPr lang="en-US" dirty="0">
                <a:ea typeface="Arial Hebrew" charset="-79"/>
                <a:cs typeface="Arial Hebrew" charset="-79"/>
              </a:rPr>
              <a:t>Search for evidence of an example of health inequality</a:t>
            </a:r>
          </a:p>
          <a:p>
            <a:r>
              <a:rPr lang="en-US" dirty="0">
                <a:ea typeface="Arial Hebrew" charset="-79"/>
                <a:cs typeface="Arial Hebrew" charset="-79"/>
              </a:rPr>
              <a:t>Write it down ready for discussion or email me</a:t>
            </a:r>
          </a:p>
          <a:p>
            <a:r>
              <a:rPr lang="en-US" dirty="0">
                <a:ea typeface="Arial Hebrew" charset="-79"/>
                <a:cs typeface="Arial Hebrew" charset="-79"/>
              </a:rPr>
              <a:t>Be specific </a:t>
            </a:r>
            <a:r>
              <a:rPr lang="mr-IN" dirty="0">
                <a:ea typeface="Arial Hebrew" charset="-79"/>
                <a:cs typeface="Arial Hebrew" charset="-79"/>
              </a:rPr>
              <a:t>–</a:t>
            </a:r>
            <a:r>
              <a:rPr lang="en-US" dirty="0">
                <a:ea typeface="Arial Hebrew" charset="-79"/>
                <a:cs typeface="Arial Hebrew" charset="-79"/>
              </a:rPr>
              <a:t> which measure (health outcome) in which group of people</a:t>
            </a:r>
          </a:p>
          <a:p>
            <a:r>
              <a:rPr lang="en-US" dirty="0">
                <a:ea typeface="Arial Hebrew" charset="-79"/>
                <a:cs typeface="Arial Hebrew" charset="-79"/>
              </a:rPr>
              <a:t>Include your reference (Harvard style)</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15</a:t>
            </a:fld>
            <a:endParaRPr lang="en-GB" altLang="en-US"/>
          </a:p>
        </p:txBody>
      </p:sp>
    </p:spTree>
    <p:extLst>
      <p:ext uri="{BB962C8B-B14F-4D97-AF65-F5344CB8AC3E}">
        <p14:creationId xmlns:p14="http://schemas.microsoft.com/office/powerpoint/2010/main" val="1666368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309"/>
            <a:ext cx="8229600" cy="1143000"/>
          </a:xfrm>
        </p:spPr>
        <p:txBody>
          <a:bodyPr/>
          <a:lstStyle/>
          <a:p>
            <a:r>
              <a:rPr lang="en-US" b="1" dirty="0"/>
              <a:t>Where will you search?</a:t>
            </a:r>
          </a:p>
        </p:txBody>
      </p:sp>
      <p:sp>
        <p:nvSpPr>
          <p:cNvPr id="3" name="Content Placeholder 2"/>
          <p:cNvSpPr>
            <a:spLocks noGrp="1"/>
          </p:cNvSpPr>
          <p:nvPr>
            <p:ph idx="1"/>
          </p:nvPr>
        </p:nvSpPr>
        <p:spPr>
          <a:xfrm>
            <a:off x="107504" y="1268760"/>
            <a:ext cx="9145016" cy="4536504"/>
          </a:xfrm>
        </p:spPr>
        <p:txBody>
          <a:bodyPr/>
          <a:lstStyle/>
          <a:p>
            <a:pPr marL="514350" indent="-514350">
              <a:buAutoNum type="arabicParenR"/>
            </a:pPr>
            <a:r>
              <a:rPr lang="en-US" sz="2800" b="1" dirty="0"/>
              <a:t>Ask yourself </a:t>
            </a:r>
            <a:r>
              <a:rPr lang="mr-IN" sz="2800" b="1" dirty="0"/>
              <a:t>–</a:t>
            </a:r>
            <a:r>
              <a:rPr lang="en-US" sz="2800" b="1" dirty="0"/>
              <a:t> what do I need?</a:t>
            </a:r>
          </a:p>
          <a:p>
            <a:pPr marL="0" indent="0">
              <a:buNone/>
            </a:pPr>
            <a:r>
              <a:rPr lang="en-US" sz="2800" dirty="0"/>
              <a:t>Evidence of health inequality</a:t>
            </a:r>
          </a:p>
          <a:p>
            <a:pPr marL="0" indent="0">
              <a:buNone/>
            </a:pPr>
            <a:r>
              <a:rPr lang="en-US" sz="2800" b="1" dirty="0"/>
              <a:t>2) Where might be the best place to find that?</a:t>
            </a:r>
          </a:p>
          <a:p>
            <a:pPr marL="0" indent="0">
              <a:buNone/>
            </a:pPr>
            <a:r>
              <a:rPr lang="en-US" sz="2800" dirty="0"/>
              <a:t>Mortality data </a:t>
            </a:r>
            <a:r>
              <a:rPr lang="mr-IN" sz="2800" dirty="0"/>
              <a:t>–</a:t>
            </a:r>
            <a:r>
              <a:rPr lang="en-US" sz="2800" dirty="0"/>
              <a:t> government statistics</a:t>
            </a:r>
          </a:p>
          <a:p>
            <a:pPr marL="0" indent="0">
              <a:buNone/>
            </a:pPr>
            <a:r>
              <a:rPr lang="en-US" sz="2800" dirty="0"/>
              <a:t>Health outcomes </a:t>
            </a:r>
            <a:r>
              <a:rPr lang="mr-IN" sz="2800" dirty="0"/>
              <a:t>–</a:t>
            </a:r>
            <a:r>
              <a:rPr lang="en-US" sz="2800" dirty="0"/>
              <a:t> medical journals</a:t>
            </a:r>
          </a:p>
          <a:p>
            <a:pPr marL="0" indent="0">
              <a:buNone/>
            </a:pPr>
            <a:r>
              <a:rPr lang="en-US" sz="2800" dirty="0"/>
              <a:t>Social outcomes </a:t>
            </a:r>
            <a:r>
              <a:rPr lang="mr-IN" sz="2800" dirty="0"/>
              <a:t>–</a:t>
            </a:r>
            <a:r>
              <a:rPr lang="en-US" sz="2800" dirty="0"/>
              <a:t> social policy journals</a:t>
            </a:r>
          </a:p>
          <a:p>
            <a:pPr marL="0" indent="0">
              <a:buNone/>
            </a:pPr>
            <a:r>
              <a:rPr lang="en-US" sz="2800" b="1" dirty="0"/>
              <a:t>3) Which search engine/database?</a:t>
            </a:r>
          </a:p>
          <a:p>
            <a:pPr marL="0" indent="0">
              <a:buNone/>
            </a:pPr>
            <a:r>
              <a:rPr lang="en-US" sz="2800" dirty="0"/>
              <a:t>(don’t forget the library!)</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16</a:t>
            </a:fld>
            <a:endParaRPr lang="en-GB" altLang="en-US"/>
          </a:p>
        </p:txBody>
      </p:sp>
    </p:spTree>
    <p:extLst>
      <p:ext uri="{BB962C8B-B14F-4D97-AF65-F5344CB8AC3E}">
        <p14:creationId xmlns:p14="http://schemas.microsoft.com/office/powerpoint/2010/main" val="578525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Topic of Interest</a:t>
            </a:r>
          </a:p>
        </p:txBody>
      </p:sp>
      <p:sp>
        <p:nvSpPr>
          <p:cNvPr id="3" name="Content Placeholder 2"/>
          <p:cNvSpPr>
            <a:spLocks noGrp="1"/>
          </p:cNvSpPr>
          <p:nvPr>
            <p:ph idx="1"/>
          </p:nvPr>
        </p:nvSpPr>
        <p:spPr>
          <a:xfrm>
            <a:off x="761258" y="1844824"/>
            <a:ext cx="7715200" cy="2404863"/>
          </a:xfrm>
        </p:spPr>
        <p:txBody>
          <a:bodyPr/>
          <a:lstStyle/>
          <a:p>
            <a:r>
              <a:rPr lang="en-US" dirty="0"/>
              <a:t>You could specify a group of people</a:t>
            </a:r>
          </a:p>
          <a:p>
            <a:endParaRPr lang="en-US" dirty="0"/>
          </a:p>
          <a:p>
            <a:r>
              <a:rPr lang="en-US" dirty="0"/>
              <a:t>You could specify an outcome measure</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17</a:t>
            </a:fld>
            <a:endParaRPr lang="en-GB" altLang="en-US"/>
          </a:p>
        </p:txBody>
      </p:sp>
    </p:spTree>
    <p:extLst>
      <p:ext uri="{BB962C8B-B14F-4D97-AF65-F5344CB8AC3E}">
        <p14:creationId xmlns:p14="http://schemas.microsoft.com/office/powerpoint/2010/main" val="1416323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“Pollution mortality UK”</a:t>
            </a:r>
          </a:p>
        </p:txBody>
      </p:sp>
      <p:sp>
        <p:nvSpPr>
          <p:cNvPr id="3" name="Content Placeholder 2"/>
          <p:cNvSpPr>
            <a:spLocks noGrp="1"/>
          </p:cNvSpPr>
          <p:nvPr>
            <p:ph idx="1"/>
          </p:nvPr>
        </p:nvSpPr>
        <p:spPr>
          <a:xfrm>
            <a:off x="457200" y="1600201"/>
            <a:ext cx="8867328" cy="3917032"/>
          </a:xfrm>
        </p:spPr>
        <p:txBody>
          <a:bodyPr/>
          <a:lstStyle/>
          <a:p>
            <a:pPr marL="0" indent="0">
              <a:buNone/>
            </a:pPr>
            <a:r>
              <a:rPr lang="en-US" dirty="0"/>
              <a:t>Exposure to air pollution was associated with increased COPD and reduced lung function. This effect was greater in lower income households.</a:t>
            </a:r>
          </a:p>
          <a:p>
            <a:pPr marL="0" indent="0">
              <a:buNone/>
            </a:pPr>
            <a:r>
              <a:rPr lang="en-US" sz="2400" dirty="0"/>
              <a:t>(Doiron et al 2019 Euro Resp Journal DOI: </a:t>
            </a:r>
            <a:r>
              <a:rPr lang="hr-HR" sz="2400" dirty="0"/>
              <a:t>10.1183/13993003.02140-2018)</a:t>
            </a:r>
            <a:r>
              <a:rPr lang="en-GB" sz="2400" dirty="0"/>
              <a:t> </a:t>
            </a:r>
            <a:endParaRPr lang="en-US" sz="2400" dirty="0"/>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18</a:t>
            </a:fld>
            <a:endParaRPr lang="en-GB" altLang="en-US"/>
          </a:p>
        </p:txBody>
      </p:sp>
    </p:spTree>
    <p:extLst>
      <p:ext uri="{BB962C8B-B14F-4D97-AF65-F5344CB8AC3E}">
        <p14:creationId xmlns:p14="http://schemas.microsoft.com/office/powerpoint/2010/main" val="6495772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p:cNvSpPr>
            <a:spLocks noGrp="1"/>
          </p:cNvSpPr>
          <p:nvPr>
            <p:ph type="title"/>
          </p:nvPr>
        </p:nvSpPr>
        <p:spPr/>
        <p:txBody>
          <a:bodyPr/>
          <a:lstStyle/>
          <a:p>
            <a:r>
              <a:rPr lang="en-US" altLang="en-US" sz="2800" b="1" dirty="0"/>
              <a:t>The Health Foundation (April 2020) describes 5 dimensions of impact of COVID19:</a:t>
            </a:r>
          </a:p>
        </p:txBody>
      </p:sp>
      <p:sp>
        <p:nvSpPr>
          <p:cNvPr id="22530" name="Content Placeholder 2"/>
          <p:cNvSpPr>
            <a:spLocks noGrp="1"/>
          </p:cNvSpPr>
          <p:nvPr>
            <p:ph idx="1"/>
          </p:nvPr>
        </p:nvSpPr>
        <p:spPr>
          <a:xfrm>
            <a:off x="457200" y="1600200"/>
            <a:ext cx="8229600" cy="3916363"/>
          </a:xfrm>
        </p:spPr>
        <p:txBody>
          <a:bodyPr/>
          <a:lstStyle/>
          <a:p>
            <a:pPr marL="457200" indent="-457200">
              <a:buFont typeface="Myriad Pro" charset="0"/>
              <a:buAutoNum type="arabicPeriod"/>
            </a:pPr>
            <a:r>
              <a:rPr lang="en-GB" altLang="en-US" sz="2400" dirty="0"/>
              <a:t>Direct impact of virus on older population with underlying health conditions</a:t>
            </a:r>
          </a:p>
          <a:p>
            <a:pPr marL="457200" indent="-457200">
              <a:buFont typeface="Myriad Pro" charset="0"/>
              <a:buAutoNum type="arabicPeriod"/>
            </a:pPr>
            <a:r>
              <a:rPr lang="en-GB" altLang="en-US" sz="2400" dirty="0"/>
              <a:t>Impact on acute care – people avoiding A&amp;E, reductions in surgery</a:t>
            </a:r>
          </a:p>
          <a:p>
            <a:pPr marL="457200" indent="-457200">
              <a:buFont typeface="Myriad Pro" charset="0"/>
              <a:buAutoNum type="arabicPeriod"/>
            </a:pPr>
            <a:r>
              <a:rPr lang="en-GB" altLang="en-US" sz="2400" dirty="0"/>
              <a:t>Non-acute care – reduced uptake of immunizations, detection of cancers</a:t>
            </a:r>
          </a:p>
          <a:p>
            <a:pPr marL="457200" indent="-457200">
              <a:buFont typeface="Myriad Pro" charset="0"/>
              <a:buAutoNum type="arabicPeriod"/>
            </a:pPr>
            <a:r>
              <a:rPr lang="en-GB" altLang="en-US" sz="2400" dirty="0"/>
              <a:t>Lockdown and social distancing – domestic abuse, mental health, unemployment,</a:t>
            </a:r>
          </a:p>
          <a:p>
            <a:pPr marL="457200" indent="-457200">
              <a:buFont typeface="Myriad Pro" charset="0"/>
              <a:buAutoNum type="arabicPeriod"/>
            </a:pPr>
            <a:r>
              <a:rPr lang="en-GB" altLang="en-US" sz="2400" dirty="0"/>
              <a:t>NHS and social care capacity and workforce resilience</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22/06/2023</a:t>
            </a:fld>
            <a:endParaRPr lang="en-GB" altLang="en-US" dirty="0"/>
          </a:p>
        </p:txBody>
      </p:sp>
      <p:sp>
        <p:nvSpPr>
          <p:cNvPr id="22532"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5D12515-B2B3-1F4C-ABDC-0506A8E97C8B}" type="slidenum">
              <a:rPr lang="en-GB" altLang="en-US">
                <a:solidFill>
                  <a:srgbClr val="898989"/>
                </a:solidFill>
                <a:latin typeface="Myriad Pro" charset="0"/>
              </a:rPr>
              <a:pPr/>
              <a:t>19</a:t>
            </a:fld>
            <a:endParaRPr lang="en-GB" altLang="en-US">
              <a:solidFill>
                <a:srgbClr val="898989"/>
              </a:solidFill>
              <a:latin typeface="Myriad Pro"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3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p:cNvSpPr>
            <a:spLocks noGrp="1"/>
          </p:cNvSpPr>
          <p:nvPr>
            <p:ph type="title"/>
          </p:nvPr>
        </p:nvSpPr>
        <p:spPr/>
        <p:txBody>
          <a:bodyPr/>
          <a:lstStyle/>
          <a:p>
            <a:r>
              <a:rPr lang="en-US" altLang="en-US" sz="3200" b="1" dirty="0"/>
              <a:t>Group work</a:t>
            </a:r>
            <a:br>
              <a:rPr lang="en-US" altLang="en-US" sz="3200" b="1" dirty="0"/>
            </a:br>
            <a:r>
              <a:rPr lang="en-US" altLang="en-US" sz="3200" b="1" dirty="0">
                <a:latin typeface="Arial Hebrew" charset="-79"/>
                <a:ea typeface="Arial Hebrew" charset="-79"/>
                <a:cs typeface="Arial Hebrew" charset="-79"/>
              </a:rPr>
              <a:t>Read one of the sections from this report</a:t>
            </a:r>
          </a:p>
        </p:txBody>
      </p:sp>
      <p:sp>
        <p:nvSpPr>
          <p:cNvPr id="3" name="Content Placeholder 2"/>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GB" sz="2400" dirty="0">
                <a:hlinkClick r:id="rId3"/>
              </a:rPr>
              <a:t>https://www.health.org.uk/news-and-comment/blogs/covid-19-five-dimensions-of-impact</a:t>
            </a:r>
            <a:endParaRPr lang="en-GB" sz="2400" dirty="0"/>
          </a:p>
          <a:p>
            <a:pPr marL="0" indent="0">
              <a:buNone/>
              <a:defRPr/>
            </a:pPr>
            <a:endParaRPr lang="en-GB" sz="2400" dirty="0"/>
          </a:p>
          <a:p>
            <a:pPr marL="457200" indent="-457200">
              <a:buFont typeface="+mj-lt"/>
              <a:buAutoNum type="arabicPeriod"/>
              <a:defRPr/>
            </a:pPr>
            <a:r>
              <a:rPr lang="en-GB" sz="2400" dirty="0"/>
              <a:t>Direct impact of COVID19</a:t>
            </a:r>
          </a:p>
          <a:p>
            <a:pPr marL="457200" indent="-457200">
              <a:buFont typeface="+mj-lt"/>
              <a:buAutoNum type="arabicPeriod"/>
              <a:defRPr/>
            </a:pPr>
            <a:r>
              <a:rPr lang="en-GB" sz="2400" dirty="0"/>
              <a:t>Impact on acute care </a:t>
            </a:r>
          </a:p>
          <a:p>
            <a:pPr marL="457200" indent="-457200">
              <a:buFont typeface="+mj-lt"/>
              <a:buAutoNum type="arabicPeriod"/>
              <a:defRPr/>
            </a:pPr>
            <a:r>
              <a:rPr lang="en-GB" sz="2400" dirty="0"/>
              <a:t>Non-acute care including general practice</a:t>
            </a:r>
          </a:p>
          <a:p>
            <a:pPr marL="457200" indent="-457200">
              <a:buFont typeface="+mj-lt"/>
              <a:buAutoNum type="arabicPeriod"/>
              <a:defRPr/>
            </a:pPr>
            <a:r>
              <a:rPr lang="en-GB" sz="2400" dirty="0"/>
              <a:t>Lockdown and social distancing</a:t>
            </a:r>
          </a:p>
          <a:p>
            <a:pPr marL="457200" indent="-457200">
              <a:buFont typeface="+mj-lt"/>
              <a:buAutoNum type="arabicPeriod"/>
              <a:defRPr/>
            </a:pPr>
            <a:r>
              <a:rPr lang="en-GB" sz="2400" dirty="0"/>
              <a:t>NHS and social care capacity and resilience</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22/06/2023</a:t>
            </a:fld>
            <a:endParaRPr lang="en-GB" altLang="en-US" dirty="0"/>
          </a:p>
        </p:txBody>
      </p:sp>
      <p:sp>
        <p:nvSpPr>
          <p:cNvPr id="2355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E8E526B-37E6-FF48-8ADD-DB2D38F68F07}" type="slidenum">
              <a:rPr lang="en-GB" altLang="en-US">
                <a:solidFill>
                  <a:srgbClr val="898989"/>
                </a:solidFill>
                <a:latin typeface="Myriad Pro" charset="0"/>
              </a:rPr>
              <a:pPr/>
              <a:t>20</a:t>
            </a:fld>
            <a:endParaRPr lang="en-GB" altLang="en-US">
              <a:solidFill>
                <a:srgbClr val="898989"/>
              </a:solidFill>
              <a:latin typeface="Myriad Pro"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196752"/>
            <a:ext cx="8147248" cy="4392488"/>
          </a:xfrm>
        </p:spPr>
        <p:txBody>
          <a:bodyPr/>
          <a:lstStyle/>
          <a:p>
            <a:pPr marL="0" indent="0">
              <a:buNone/>
              <a:defRPr/>
            </a:pPr>
            <a:r>
              <a:rPr lang="en-US" sz="2400" b="1" dirty="0"/>
              <a:t>Thinking about your specific topic or area</a:t>
            </a:r>
          </a:p>
          <a:p>
            <a:pPr marL="0" indent="0">
              <a:buNone/>
              <a:defRPr/>
            </a:pPr>
            <a:endParaRPr lang="en-US" sz="2400" dirty="0"/>
          </a:p>
          <a:p>
            <a:pPr marL="514350" indent="-514350">
              <a:buFont typeface="+mj-lt"/>
              <a:buAutoNum type="arabicPeriod"/>
              <a:defRPr/>
            </a:pPr>
            <a:r>
              <a:rPr lang="en-US" sz="2400" dirty="0"/>
              <a:t>What impact  has COVID19 had on that area?</a:t>
            </a:r>
          </a:p>
          <a:p>
            <a:pPr marL="514350" indent="-514350">
              <a:buFont typeface="+mj-lt"/>
              <a:buAutoNum type="arabicPeriod"/>
              <a:defRPr/>
            </a:pPr>
            <a:r>
              <a:rPr lang="en-US" sz="2400" dirty="0"/>
              <a:t>How is COVID19 affecting health inequalities?</a:t>
            </a:r>
          </a:p>
          <a:p>
            <a:pPr marL="514350" indent="-514350">
              <a:buFont typeface="+mj-lt"/>
              <a:buAutoNum type="arabicPeriod"/>
              <a:defRPr/>
            </a:pPr>
            <a:r>
              <a:rPr lang="en-US" sz="2400" dirty="0"/>
              <a:t>Find an example of how health or social care providers are responding to this specific impact/topic area.</a:t>
            </a:r>
          </a:p>
          <a:p>
            <a:pPr marL="514350" indent="-514350">
              <a:buFont typeface="+mj-lt"/>
              <a:buAutoNum type="arabicPeriod"/>
              <a:defRPr/>
            </a:pPr>
            <a:r>
              <a:rPr lang="en-US" sz="2400" dirty="0"/>
              <a:t>Can you think of an innovative solution?</a:t>
            </a:r>
          </a:p>
          <a:p>
            <a:pPr marL="0" indent="0">
              <a:buFont typeface="Arial" panose="020B0604020202020204" pitchFamily="34" charset="0"/>
              <a:buNone/>
              <a:defRPr/>
            </a:pPr>
            <a:endParaRPr lang="en-US" sz="2800" dirty="0"/>
          </a:p>
          <a:p>
            <a:pPr marL="0" indent="0">
              <a:buFont typeface="Arial" panose="020B0604020202020204" pitchFamily="34" charset="0"/>
              <a:buNone/>
              <a:defRPr/>
            </a:pPr>
            <a:r>
              <a:rPr lang="en-US" sz="2400" dirty="0"/>
              <a:t>We will feedback to the class in our next lecture.</a:t>
            </a:r>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22/06/2023</a:t>
            </a:fld>
            <a:endParaRPr lang="en-GB" altLang="en-US" dirty="0"/>
          </a:p>
        </p:txBody>
      </p:sp>
      <p:sp>
        <p:nvSpPr>
          <p:cNvPr id="24579"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4850C7C3-64E2-BF4D-8AA1-AF01219BC3A6}" type="slidenum">
              <a:rPr lang="en-GB" altLang="en-US">
                <a:solidFill>
                  <a:srgbClr val="898989"/>
                </a:solidFill>
                <a:latin typeface="Myriad Pro" charset="0"/>
              </a:rPr>
              <a:pPr/>
              <a:t>21</a:t>
            </a:fld>
            <a:endParaRPr lang="en-GB" altLang="en-US">
              <a:solidFill>
                <a:srgbClr val="898989"/>
              </a:solidFill>
              <a:latin typeface="Myriad Pro" charset="0"/>
            </a:endParaRPr>
          </a:p>
        </p:txBody>
      </p:sp>
      <p:sp>
        <p:nvSpPr>
          <p:cNvPr id="24580" name="TextBox 5"/>
          <p:cNvSpPr txBox="1">
            <a:spLocks noChangeArrowheads="1"/>
          </p:cNvSpPr>
          <p:nvPr/>
        </p:nvSpPr>
        <p:spPr bwMode="auto">
          <a:xfrm>
            <a:off x="2232257" y="406182"/>
            <a:ext cx="4679486"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US" altLang="en-US" sz="3600" b="1" dirty="0">
                <a:solidFill>
                  <a:srgbClr val="FF0000"/>
                </a:solidFill>
                <a:latin typeface="+mn-lt"/>
              </a:rPr>
              <a:t>Discussion questions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248"/>
            <a:ext cx="8229600" cy="1143000"/>
          </a:xfrm>
        </p:spPr>
        <p:txBody>
          <a:bodyPr/>
          <a:lstStyle/>
          <a:p>
            <a:r>
              <a:rPr lang="en-US" b="1" dirty="0"/>
              <a:t>ONS Health Index</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1"/>
          </p:nvPr>
        </p:nvSpPr>
        <p:spPr/>
        <p:txBody>
          <a:bodyPr/>
          <a:lstStyle/>
          <a:p>
            <a:fld id="{F98EB44C-CC45-CF4A-8638-771D57523C01}" type="slidenum">
              <a:rPr lang="en-GB" altLang="en-US" smtClean="0"/>
              <a:pPr/>
              <a:t>22</a:t>
            </a:fld>
            <a:endParaRPr lang="en-GB" altLang="en-US"/>
          </a:p>
        </p:txBody>
      </p:sp>
      <p:sp>
        <p:nvSpPr>
          <p:cNvPr id="6" name="Content Placeholder 5">
            <a:extLst>
              <a:ext uri="{FF2B5EF4-FFF2-40B4-BE49-F238E27FC236}">
                <a16:creationId xmlns:a16="http://schemas.microsoft.com/office/drawing/2014/main" id="{B0507E67-7D0F-4533-A25F-425E97B4FBE5}"/>
              </a:ext>
            </a:extLst>
          </p:cNvPr>
          <p:cNvSpPr>
            <a:spLocks noGrp="1"/>
          </p:cNvSpPr>
          <p:nvPr>
            <p:ph sz="half" idx="1"/>
          </p:nvPr>
        </p:nvSpPr>
        <p:spPr>
          <a:xfrm>
            <a:off x="457200" y="1600201"/>
            <a:ext cx="8363272" cy="3989040"/>
          </a:xfrm>
        </p:spPr>
        <p:txBody>
          <a:bodyPr/>
          <a:lstStyle/>
          <a:p>
            <a:r>
              <a:rPr lang="en-GB" b="0" i="0" dirty="0">
                <a:effectLst/>
                <a:latin typeface="Open Sans" panose="020B0606030504020204" pitchFamily="34" charset="0"/>
              </a:rPr>
              <a:t>The Health Index is a measure developed to understand the health of the nation</a:t>
            </a:r>
          </a:p>
          <a:p>
            <a:r>
              <a:rPr lang="en-GB" b="0" i="0" dirty="0">
                <a:effectLst/>
                <a:latin typeface="Open Sans" panose="020B0606030504020204" pitchFamily="34" charset="0"/>
              </a:rPr>
              <a:t>Aims to provide a single value representing a broad definition of health.</a:t>
            </a:r>
          </a:p>
          <a:p>
            <a:r>
              <a:rPr lang="en-GB" b="0" i="0" dirty="0">
                <a:effectLst/>
                <a:latin typeface="Open Sans" panose="020B0606030504020204" pitchFamily="34" charset="0"/>
              </a:rPr>
              <a:t>The Index aligns with the WHO’s </a:t>
            </a:r>
            <a:r>
              <a:rPr lang="en-GB" b="0" i="0" u="sng" dirty="0">
                <a:solidFill>
                  <a:srgbClr val="206095"/>
                </a:solidFill>
                <a:effectLst/>
                <a:latin typeface="Open Sans" panose="020B0606030504020204" pitchFamily="34" charset="0"/>
                <a:hlinkClick r:id="rId2"/>
              </a:rPr>
              <a:t>definition of health</a:t>
            </a:r>
            <a:r>
              <a:rPr lang="en-GB" b="0" i="0" dirty="0">
                <a:effectLst/>
                <a:latin typeface="Open Sans" panose="020B0606030504020204" pitchFamily="34" charset="0"/>
              </a:rPr>
              <a:t>, that health “is a state of complete physical, mental and social wellbeing, and not merely the absence of disease or infirmity”.</a:t>
            </a:r>
            <a:endParaRPr lang="en-GB" dirty="0"/>
          </a:p>
        </p:txBody>
      </p:sp>
    </p:spTree>
    <p:extLst>
      <p:ext uri="{BB962C8B-B14F-4D97-AF65-F5344CB8AC3E}">
        <p14:creationId xmlns:p14="http://schemas.microsoft.com/office/powerpoint/2010/main" val="417992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248"/>
            <a:ext cx="8229600" cy="1143000"/>
          </a:xfrm>
        </p:spPr>
        <p:txBody>
          <a:bodyPr/>
          <a:lstStyle/>
          <a:p>
            <a:r>
              <a:rPr lang="en-US" b="1" dirty="0"/>
              <a:t>ONS Health Index</a:t>
            </a:r>
          </a:p>
        </p:txBody>
      </p:sp>
      <p:graphicFrame>
        <p:nvGraphicFramePr>
          <p:cNvPr id="8" name="Content Placeholder 7"/>
          <p:cNvGraphicFramePr>
            <a:graphicFrameLocks noGrp="1"/>
          </p:cNvGraphicFramePr>
          <p:nvPr>
            <p:ph sz="half" idx="1"/>
            <p:extLst>
              <p:ext uri="{D42A27DB-BD31-4B8C-83A1-F6EECF244321}">
                <p14:modId xmlns:p14="http://schemas.microsoft.com/office/powerpoint/2010/main" val="275494017"/>
              </p:ext>
            </p:extLst>
          </p:nvPr>
        </p:nvGraphicFramePr>
        <p:xfrm>
          <a:off x="600892" y="1365069"/>
          <a:ext cx="7355658" cy="3864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1"/>
          </p:nvPr>
        </p:nvSpPr>
        <p:spPr/>
        <p:txBody>
          <a:bodyPr/>
          <a:lstStyle/>
          <a:p>
            <a:fld id="{F98EB44C-CC45-CF4A-8638-771D57523C01}" type="slidenum">
              <a:rPr lang="en-GB" altLang="en-US" smtClean="0"/>
              <a:pPr/>
              <a:t>23</a:t>
            </a:fld>
            <a:endParaRPr lang="en-GB" altLang="en-US"/>
          </a:p>
        </p:txBody>
      </p:sp>
    </p:spTree>
    <p:extLst>
      <p:ext uri="{BB962C8B-B14F-4D97-AF65-F5344CB8AC3E}">
        <p14:creationId xmlns:p14="http://schemas.microsoft.com/office/powerpoint/2010/main" val="6755297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248"/>
            <a:ext cx="8229600" cy="1143000"/>
          </a:xfrm>
        </p:spPr>
        <p:txBody>
          <a:bodyPr/>
          <a:lstStyle/>
          <a:p>
            <a:r>
              <a:rPr lang="en-US" b="1" dirty="0"/>
              <a:t>ONS Health Index</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23/06/2023</a:t>
            </a:fld>
            <a:endParaRPr lang="en-GB" altLang="en-US" dirty="0"/>
          </a:p>
        </p:txBody>
      </p:sp>
      <p:sp>
        <p:nvSpPr>
          <p:cNvPr id="5" name="Slide Number Placeholder 4"/>
          <p:cNvSpPr>
            <a:spLocks noGrp="1"/>
          </p:cNvSpPr>
          <p:nvPr>
            <p:ph type="sldNum" sz="quarter" idx="11"/>
          </p:nvPr>
        </p:nvSpPr>
        <p:spPr/>
        <p:txBody>
          <a:bodyPr/>
          <a:lstStyle/>
          <a:p>
            <a:fld id="{F98EB44C-CC45-CF4A-8638-771D57523C01}" type="slidenum">
              <a:rPr lang="en-GB" altLang="en-US" smtClean="0"/>
              <a:pPr/>
              <a:t>24</a:t>
            </a:fld>
            <a:endParaRPr lang="en-GB" altLang="en-US"/>
          </a:p>
        </p:txBody>
      </p:sp>
      <p:sp>
        <p:nvSpPr>
          <p:cNvPr id="6" name="Content Placeholder 5">
            <a:extLst>
              <a:ext uri="{FF2B5EF4-FFF2-40B4-BE49-F238E27FC236}">
                <a16:creationId xmlns:a16="http://schemas.microsoft.com/office/drawing/2014/main" id="{B0507E67-7D0F-4533-A25F-425E97B4FBE5}"/>
              </a:ext>
            </a:extLst>
          </p:cNvPr>
          <p:cNvSpPr>
            <a:spLocks noGrp="1"/>
          </p:cNvSpPr>
          <p:nvPr>
            <p:ph sz="half" idx="1"/>
          </p:nvPr>
        </p:nvSpPr>
        <p:spPr>
          <a:xfrm>
            <a:off x="333384" y="1088740"/>
            <a:ext cx="8363272" cy="4680520"/>
          </a:xfrm>
        </p:spPr>
        <p:txBody>
          <a:bodyPr/>
          <a:lstStyle/>
          <a:p>
            <a:pPr marL="0" indent="0">
              <a:buNone/>
            </a:pPr>
            <a:r>
              <a:rPr lang="en-GB" sz="3200" b="1" dirty="0"/>
              <a:t>Task…</a:t>
            </a:r>
          </a:p>
          <a:p>
            <a:pPr marL="0" indent="0">
              <a:buNone/>
            </a:pPr>
            <a:r>
              <a:rPr lang="en-GB" sz="2400" dirty="0"/>
              <a:t>Look at the Health Index by clicking on the link below</a:t>
            </a:r>
          </a:p>
          <a:p>
            <a:r>
              <a:rPr lang="en-GB" sz="2400" dirty="0"/>
              <a:t>It does take some time to explore the index but you should be able to familiarise yourself with how it works and find the area that you live in.</a:t>
            </a:r>
          </a:p>
          <a:p>
            <a:r>
              <a:rPr lang="en-GB" sz="2400" dirty="0"/>
              <a:t>What does the data tell you about your area?</a:t>
            </a:r>
          </a:p>
          <a:p>
            <a:r>
              <a:rPr lang="en-GB" sz="2400" dirty="0"/>
              <a:t>Do you think that there are significant inequalities</a:t>
            </a:r>
          </a:p>
          <a:p>
            <a:r>
              <a:rPr lang="en-GB" sz="2400" dirty="0"/>
              <a:t>How does it compare with other areas?</a:t>
            </a:r>
          </a:p>
          <a:p>
            <a:pPr marL="0" indent="0">
              <a:buNone/>
            </a:pPr>
            <a:r>
              <a:rPr lang="en-GB" sz="1600" dirty="0">
                <a:hlinkClick r:id="rId2"/>
              </a:rPr>
              <a:t>https://www.ons.gov.uk/peoplepopulationandcommunity/healthandsocialcare/healthandwellbeing/datasets/healthindexscoresengland</a:t>
            </a:r>
            <a:r>
              <a:rPr lang="en-GB" sz="1600" dirty="0"/>
              <a:t> </a:t>
            </a:r>
          </a:p>
          <a:p>
            <a:endParaRPr lang="en-GB" dirty="0"/>
          </a:p>
        </p:txBody>
      </p:sp>
    </p:spTree>
    <p:extLst>
      <p:ext uri="{BB962C8B-B14F-4D97-AF65-F5344CB8AC3E}">
        <p14:creationId xmlns:p14="http://schemas.microsoft.com/office/powerpoint/2010/main" val="2509527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5248"/>
            <a:ext cx="8229600" cy="1143000"/>
          </a:xfrm>
        </p:spPr>
        <p:txBody>
          <a:bodyPr/>
          <a:lstStyle/>
          <a:p>
            <a:r>
              <a:rPr lang="en-US" b="1" dirty="0"/>
              <a:t>ONS Health Index</a:t>
            </a: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23/06/2023</a:t>
            </a:fld>
            <a:endParaRPr lang="en-GB" altLang="en-US" dirty="0"/>
          </a:p>
        </p:txBody>
      </p:sp>
      <p:sp>
        <p:nvSpPr>
          <p:cNvPr id="5" name="Slide Number Placeholder 4"/>
          <p:cNvSpPr>
            <a:spLocks noGrp="1"/>
          </p:cNvSpPr>
          <p:nvPr>
            <p:ph type="sldNum" sz="quarter" idx="11"/>
          </p:nvPr>
        </p:nvSpPr>
        <p:spPr/>
        <p:txBody>
          <a:bodyPr/>
          <a:lstStyle/>
          <a:p>
            <a:fld id="{F98EB44C-CC45-CF4A-8638-771D57523C01}" type="slidenum">
              <a:rPr lang="en-GB" altLang="en-US" smtClean="0"/>
              <a:pPr/>
              <a:t>25</a:t>
            </a:fld>
            <a:endParaRPr lang="en-GB" altLang="en-US"/>
          </a:p>
        </p:txBody>
      </p:sp>
      <p:sp>
        <p:nvSpPr>
          <p:cNvPr id="6" name="Content Placeholder 5">
            <a:extLst>
              <a:ext uri="{FF2B5EF4-FFF2-40B4-BE49-F238E27FC236}">
                <a16:creationId xmlns:a16="http://schemas.microsoft.com/office/drawing/2014/main" id="{B0507E67-7D0F-4533-A25F-425E97B4FBE5}"/>
              </a:ext>
            </a:extLst>
          </p:cNvPr>
          <p:cNvSpPr>
            <a:spLocks noGrp="1"/>
          </p:cNvSpPr>
          <p:nvPr>
            <p:ph sz="half" idx="1"/>
          </p:nvPr>
        </p:nvSpPr>
        <p:spPr>
          <a:xfrm>
            <a:off x="0" y="1052736"/>
            <a:ext cx="9144000" cy="4536504"/>
          </a:xfrm>
        </p:spPr>
        <p:txBody>
          <a:bodyPr/>
          <a:lstStyle/>
          <a:p>
            <a:pPr marL="0" indent="0">
              <a:buNone/>
            </a:pPr>
            <a:r>
              <a:rPr lang="en-GB" sz="3200" b="1" dirty="0"/>
              <a:t>Task…</a:t>
            </a:r>
          </a:p>
          <a:p>
            <a:r>
              <a:rPr lang="en-GB" dirty="0"/>
              <a:t>How has health changed in your area between 2015 and 2021?</a:t>
            </a:r>
          </a:p>
          <a:p>
            <a:r>
              <a:rPr lang="en-GB" dirty="0"/>
              <a:t>First we will look at how it has changed in Birmingham then you can investigate where you live…</a:t>
            </a:r>
          </a:p>
          <a:p>
            <a:pPr marL="0" indent="0">
              <a:buNone/>
            </a:pPr>
            <a:r>
              <a:rPr lang="en-GB" sz="1600" dirty="0">
                <a:hlinkClick r:id="rId3"/>
              </a:rPr>
              <a:t>https://www.ons.gov.uk/peoplepopulationandcommunity/healthandsocialcare/healthandwellbeing/articles/howhealthhaschangedinyourarea2015to2021/2023-06-16</a:t>
            </a:r>
            <a:r>
              <a:rPr lang="en-GB" sz="1600" dirty="0"/>
              <a:t> </a:t>
            </a:r>
          </a:p>
          <a:p>
            <a:pPr marL="0" indent="0">
              <a:buNone/>
            </a:pPr>
            <a:endParaRPr lang="en-GB" sz="1600" dirty="0"/>
          </a:p>
          <a:p>
            <a:pPr marL="0" indent="0">
              <a:buNone/>
            </a:pPr>
            <a:r>
              <a:rPr lang="en-GB" sz="2000" dirty="0"/>
              <a:t>A score of 100 represents average levels of health in England in 2015. A higher number always means better health and a lower number means worse health.</a:t>
            </a:r>
          </a:p>
        </p:txBody>
      </p:sp>
    </p:spTree>
    <p:extLst>
      <p:ext uri="{BB962C8B-B14F-4D97-AF65-F5344CB8AC3E}">
        <p14:creationId xmlns:p14="http://schemas.microsoft.com/office/powerpoint/2010/main" val="2907187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23E3E1-41E7-777A-04A4-DC3E1928DC1F}"/>
              </a:ext>
            </a:extLst>
          </p:cNvPr>
          <p:cNvSpPr>
            <a:spLocks noGrp="1"/>
          </p:cNvSpPr>
          <p:nvPr>
            <p:ph type="title"/>
          </p:nvPr>
        </p:nvSpPr>
        <p:spPr/>
        <p:txBody>
          <a:bodyPr/>
          <a:lstStyle/>
          <a:p>
            <a:r>
              <a:rPr lang="en-GB" b="1" dirty="0"/>
              <a:t>Reference List</a:t>
            </a:r>
          </a:p>
        </p:txBody>
      </p:sp>
      <p:sp>
        <p:nvSpPr>
          <p:cNvPr id="3" name="Content Placeholder 2">
            <a:extLst>
              <a:ext uri="{FF2B5EF4-FFF2-40B4-BE49-F238E27FC236}">
                <a16:creationId xmlns:a16="http://schemas.microsoft.com/office/drawing/2014/main" id="{3003E073-2CF1-1370-2EA9-D14ED5800D84}"/>
              </a:ext>
            </a:extLst>
          </p:cNvPr>
          <p:cNvSpPr>
            <a:spLocks noGrp="1"/>
          </p:cNvSpPr>
          <p:nvPr>
            <p:ph idx="1"/>
          </p:nvPr>
        </p:nvSpPr>
        <p:spPr>
          <a:xfrm>
            <a:off x="0" y="1417638"/>
            <a:ext cx="9108504" cy="4320481"/>
          </a:xfrm>
        </p:spPr>
        <p:txBody>
          <a:bodyPr/>
          <a:lstStyle/>
          <a:p>
            <a:r>
              <a:rPr lang="en-GB" sz="1200" dirty="0"/>
              <a:t>Buzelli, L., Dunn. P., Scott, S., Gottlieb, L. and </a:t>
            </a:r>
            <a:r>
              <a:rPr lang="en-GB" sz="1200" dirty="0" err="1"/>
              <a:t>Alderwick</a:t>
            </a:r>
            <a:r>
              <a:rPr lang="en-GB" sz="1200" dirty="0"/>
              <a:t>, H. (2022) </a:t>
            </a:r>
            <a:r>
              <a:rPr lang="en-GB" sz="1200" i="1" dirty="0"/>
              <a:t>A framework for NHS action on social determinants of health </a:t>
            </a:r>
            <a:r>
              <a:rPr lang="en-GB" sz="1200" dirty="0"/>
              <a:t>Available at: </a:t>
            </a:r>
            <a:r>
              <a:rPr lang="en-GB" sz="1200" dirty="0">
                <a:hlinkClick r:id="rId2"/>
              </a:rPr>
              <a:t>https://www.health.org.uk/publications/long-reads/a-framework-for-nhs-action-on-social-determinants-of-health#:~:text=Social%20determinants%20include%20income%2C%20employment,conditions%20in%20which%20people%20live</a:t>
            </a:r>
            <a:r>
              <a:rPr lang="en-GB" sz="1200" dirty="0"/>
              <a:t>. (Accessed: 20 June 2023).</a:t>
            </a:r>
          </a:p>
          <a:p>
            <a:r>
              <a:rPr lang="en-GB" altLang="en-US" sz="1200" dirty="0">
                <a:latin typeface="Arial" charset="0"/>
                <a:ea typeface="Times New Roman" charset="0"/>
                <a:cs typeface="Times New Roman" charset="0"/>
              </a:rPr>
              <a:t>Collins, B. (2020) </a:t>
            </a:r>
            <a:r>
              <a:rPr lang="en-GB" altLang="en-US" sz="1200" i="1" dirty="0">
                <a:latin typeface="Arial" charset="0"/>
                <a:ea typeface="Times New Roman" charset="0"/>
                <a:cs typeface="Times New Roman" charset="0"/>
              </a:rPr>
              <a:t>Technology and innovation for Long Term Health Conditions. The Kings Fund </a:t>
            </a:r>
            <a:r>
              <a:rPr lang="en-GB" altLang="en-US" sz="1200" dirty="0">
                <a:latin typeface="Arial" charset="0"/>
                <a:ea typeface="Times New Roman" charset="0"/>
                <a:cs typeface="Times New Roman" charset="0"/>
              </a:rPr>
              <a:t>Available at: </a:t>
            </a:r>
            <a:r>
              <a:rPr lang="en-GB" altLang="en-US" sz="1200" dirty="0">
                <a:latin typeface="Arial" charset="0"/>
                <a:ea typeface="Times New Roman" charset="0"/>
                <a:cs typeface="Times New Roman" charset="0"/>
                <a:hlinkClick r:id="rId3"/>
              </a:rPr>
              <a:t>https://www.kingsfund.org.uk/publications/technology-innovation-long-term-health-conditions</a:t>
            </a:r>
            <a:r>
              <a:rPr lang="en-GB" altLang="en-US" sz="1200" dirty="0">
                <a:latin typeface="Arial" charset="0"/>
                <a:ea typeface="Times New Roman" charset="0"/>
                <a:cs typeface="Times New Roman" charset="0"/>
              </a:rPr>
              <a:t> (Accessed: 20 June 2023).</a:t>
            </a:r>
            <a:endParaRPr lang="en-GB" sz="1200" i="1" dirty="0"/>
          </a:p>
          <a:p>
            <a:r>
              <a:rPr lang="en-GB" sz="1200" dirty="0"/>
              <a:t>ECHR (2019) </a:t>
            </a:r>
            <a:r>
              <a:rPr lang="en-GB" sz="1200" i="1" dirty="0"/>
              <a:t>Health and Social Care Case Studies </a:t>
            </a:r>
            <a:r>
              <a:rPr lang="en-GB" sz="1200" dirty="0"/>
              <a:t>Available at: </a:t>
            </a:r>
            <a:r>
              <a:rPr lang="en-GB" sz="1200" dirty="0">
                <a:hlinkClick r:id="rId4"/>
              </a:rPr>
              <a:t>https://www.equalityhumanrights.com/en/advice-and-guidance/health-and-social-care-case-studies</a:t>
            </a:r>
            <a:r>
              <a:rPr lang="en-GB" sz="1200" dirty="0"/>
              <a:t> Accessed: 22 June 2023).</a:t>
            </a:r>
          </a:p>
          <a:p>
            <a:r>
              <a:rPr lang="en-GB" sz="1200" dirty="0"/>
              <a:t>GOV.UK (2018) </a:t>
            </a:r>
            <a:r>
              <a:rPr lang="en-GB" sz="1200" i="1" dirty="0"/>
              <a:t>Wider Determinants of Health </a:t>
            </a:r>
            <a:r>
              <a:rPr lang="en-GB" sz="1200" dirty="0"/>
              <a:t>Available at: </a:t>
            </a:r>
            <a:r>
              <a:rPr lang="en-GB" sz="1200" dirty="0">
                <a:hlinkClick r:id="rId5"/>
              </a:rPr>
              <a:t>https://www.gov.uk/government/publications/health-profile-for-england-2018/chapter-6-wider-determinants-of-health#:~:text=The%20wider%20determinants%20of%20health,people's%20mental%20and%20physical%20health</a:t>
            </a:r>
            <a:r>
              <a:rPr lang="en-GB" sz="1200" dirty="0"/>
              <a:t>.  (Accessed: 20 June 2023).</a:t>
            </a:r>
          </a:p>
          <a:p>
            <a:r>
              <a:rPr lang="en-GB" sz="1200" dirty="0"/>
              <a:t>LGA (2023) </a:t>
            </a:r>
            <a:r>
              <a:rPr lang="en-GB" sz="1200" i="1" dirty="0" err="1"/>
              <a:t>LeDeR</a:t>
            </a:r>
            <a:r>
              <a:rPr lang="en-GB" sz="1200" i="1" dirty="0"/>
              <a:t> Managing Deterioration Programme: 'Good Health, Good Lives' for people with a learning disability </a:t>
            </a:r>
            <a:r>
              <a:rPr lang="en-GB" sz="1200" dirty="0"/>
              <a:t>Available at: </a:t>
            </a:r>
            <a:r>
              <a:rPr lang="en-GB" sz="1200" dirty="0">
                <a:hlinkClick r:id="rId6"/>
              </a:rPr>
              <a:t>https://www.local.gov.uk/case-studies/leder-managing-deterioration-programme-good-health-good-lives-people-learning</a:t>
            </a:r>
            <a:r>
              <a:rPr lang="en-GB" sz="1200" dirty="0"/>
              <a:t>  (Accessed: 20 June 2023).</a:t>
            </a:r>
            <a:endParaRPr lang="en-GB" sz="1200" i="1" dirty="0"/>
          </a:p>
          <a:p>
            <a:r>
              <a:rPr lang="en-GB" sz="1200" dirty="0"/>
              <a:t>NHS (2023) </a:t>
            </a:r>
            <a:r>
              <a:rPr lang="en-GB" sz="1200" i="1" dirty="0"/>
              <a:t>Health Inequalities</a:t>
            </a:r>
            <a:r>
              <a:rPr lang="en-GB" sz="1200" dirty="0"/>
              <a:t> Available at: </a:t>
            </a:r>
            <a:r>
              <a:rPr lang="en-GB" sz="1200" dirty="0">
                <a:hlinkClick r:id="rId7"/>
              </a:rPr>
              <a:t>https://www.england.nhs.uk/about/equality/equality-hub/national-healthcare-inequalities-improvement-programme/what-are-healthcare-inequalities/</a:t>
            </a:r>
            <a:r>
              <a:rPr lang="en-GB" sz="1200" dirty="0"/>
              <a:t> (Accessed: 22 June 2023).</a:t>
            </a:r>
          </a:p>
          <a:p>
            <a:r>
              <a:rPr lang="en-GB" sz="1200" dirty="0"/>
              <a:t>ONS (2022) </a:t>
            </a:r>
            <a:r>
              <a:rPr lang="en-GB" sz="1200" i="1" dirty="0"/>
              <a:t>Health State Life Expectancies by National Deprivation Deciles, England: 2018 to 2020 </a:t>
            </a:r>
            <a:r>
              <a:rPr lang="en-GB" sz="1200" dirty="0"/>
              <a:t>Available at: </a:t>
            </a:r>
            <a:r>
              <a:rPr lang="en-GB" sz="1200" dirty="0">
                <a:hlinkClick r:id="rId8"/>
              </a:rPr>
              <a:t>https://www.ons.gov.uk/peoplepopulationandcommunity/healthandsocialcare/healthinequalities/bulletins/healthstatelifeexpectanciesbyindexofmultipledeprivationimd/2018to2020#:~:text=In%20the%20period%202018%20to,%2C%20respectively%20(Figure%201)</a:t>
            </a:r>
            <a:r>
              <a:rPr lang="en-GB" sz="1200" dirty="0"/>
              <a:t>. (Accessed: 22 June 2023).</a:t>
            </a:r>
            <a:endParaRPr lang="en-GB" sz="1200" i="1" dirty="0"/>
          </a:p>
        </p:txBody>
      </p:sp>
      <p:sp>
        <p:nvSpPr>
          <p:cNvPr id="4" name="Date Placeholder 3">
            <a:extLst>
              <a:ext uri="{FF2B5EF4-FFF2-40B4-BE49-F238E27FC236}">
                <a16:creationId xmlns:a16="http://schemas.microsoft.com/office/drawing/2014/main" id="{1485DE79-6036-7A12-7DDC-DAF02CB86448}"/>
              </a:ext>
            </a:extLst>
          </p:cNvPr>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a:extLst>
              <a:ext uri="{FF2B5EF4-FFF2-40B4-BE49-F238E27FC236}">
                <a16:creationId xmlns:a16="http://schemas.microsoft.com/office/drawing/2014/main" id="{30A5C88F-F661-C8EA-CB1F-1167B42F2E8B}"/>
              </a:ext>
            </a:extLst>
          </p:cNvPr>
          <p:cNvSpPr>
            <a:spLocks noGrp="1"/>
          </p:cNvSpPr>
          <p:nvPr>
            <p:ph type="sldNum" sz="quarter" idx="12"/>
          </p:nvPr>
        </p:nvSpPr>
        <p:spPr/>
        <p:txBody>
          <a:bodyPr/>
          <a:lstStyle/>
          <a:p>
            <a:fld id="{F98EB44C-CC45-CF4A-8638-771D57523C01}" type="slidenum">
              <a:rPr lang="en-GB" altLang="en-US" smtClean="0"/>
              <a:pPr/>
              <a:t>26</a:t>
            </a:fld>
            <a:endParaRPr lang="en-GB" altLang="en-US"/>
          </a:p>
        </p:txBody>
      </p:sp>
    </p:spTree>
    <p:extLst>
      <p:ext uri="{BB962C8B-B14F-4D97-AF65-F5344CB8AC3E}">
        <p14:creationId xmlns:p14="http://schemas.microsoft.com/office/powerpoint/2010/main" val="21823444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r>
              <a:rPr lang="en-US" altLang="en-US" b="1" dirty="0"/>
              <a:t>Resources </a:t>
            </a:r>
          </a:p>
        </p:txBody>
      </p:sp>
      <p:sp>
        <p:nvSpPr>
          <p:cNvPr id="15362" name="Content Placeholder 2"/>
          <p:cNvSpPr>
            <a:spLocks noGrp="1"/>
          </p:cNvSpPr>
          <p:nvPr>
            <p:ph idx="1"/>
          </p:nvPr>
        </p:nvSpPr>
        <p:spPr>
          <a:xfrm>
            <a:off x="457200" y="1600200"/>
            <a:ext cx="8229600" cy="3916363"/>
          </a:xfrm>
        </p:spPr>
        <p:txBody>
          <a:bodyPr/>
          <a:lstStyle/>
          <a:p>
            <a:r>
              <a:rPr lang="en-GB" altLang="en-US" sz="2400" b="1" dirty="0"/>
              <a:t>STATE OF CARE: CQC reveals ‘severe’ toll of COVID-19 pandemic on social care</a:t>
            </a:r>
            <a:endParaRPr lang="en-US" altLang="en-US" sz="2400" dirty="0"/>
          </a:p>
          <a:p>
            <a:pPr marL="0" indent="0">
              <a:buNone/>
            </a:pPr>
            <a:r>
              <a:rPr lang="en-US" altLang="en-US" sz="2400" dirty="0">
                <a:hlinkClick r:id="rId2"/>
              </a:rPr>
              <a:t>https://www.carehomeprofessional.com/state-of-care-cqc-reveals-severe-toll-of-covid-19-pandemic-on-social-care/</a:t>
            </a:r>
            <a:r>
              <a:rPr lang="en-US" altLang="en-US" sz="2400" dirty="0"/>
              <a:t> </a:t>
            </a:r>
          </a:p>
          <a:p>
            <a:r>
              <a:rPr lang="en-GB" altLang="en-US" sz="2400" b="1" dirty="0"/>
              <a:t>CQC findings on state of care ‘wake-up call’ for nurse investment</a:t>
            </a:r>
            <a:endParaRPr lang="en-US" altLang="en-US" sz="2400" dirty="0"/>
          </a:p>
          <a:p>
            <a:pPr marL="0" indent="0">
              <a:buNone/>
            </a:pPr>
            <a:r>
              <a:rPr lang="en-US" altLang="en-US" sz="2400" dirty="0">
                <a:hlinkClick r:id="rId3"/>
              </a:rPr>
              <a:t>https://www.nursingtimes.net/news/policies-and-guidance/cqc-findings-on-state-of-care-wake-up-call-for-nurse-investment-16-10-2020/</a:t>
            </a:r>
            <a:r>
              <a:rPr lang="en-US" altLang="en-US" sz="2400" dirty="0"/>
              <a:t> </a:t>
            </a:r>
          </a:p>
          <a:p>
            <a:endParaRPr lang="en-US" altLang="en-US" dirty="0"/>
          </a:p>
        </p:txBody>
      </p:sp>
      <p:sp>
        <p:nvSpPr>
          <p:cNvPr id="4" name="Date Placeholder 3"/>
          <p:cNvSpPr>
            <a:spLocks noGrp="1"/>
          </p:cNvSpPr>
          <p:nvPr>
            <p:ph type="dt" sz="quarter" idx="10"/>
          </p:nvPr>
        </p:nvSpPr>
        <p:spPr/>
        <p:txBody>
          <a:bodyPr/>
          <a:lstStyle/>
          <a:p>
            <a:pPr>
              <a:defRPr/>
            </a:pPr>
            <a:fld id="{98EDAEB1-2010-DD4E-A84C-EB1877FA598D}" type="datetime1">
              <a:rPr lang="en-GB" altLang="en-US" smtClean="0"/>
              <a:pPr>
                <a:defRPr/>
              </a:pPr>
              <a:t>22/06/2023</a:t>
            </a:fld>
            <a:endParaRPr lang="en-GB" altLang="en-US" dirty="0"/>
          </a:p>
        </p:txBody>
      </p:sp>
      <p:sp>
        <p:nvSpPr>
          <p:cNvPr id="15364"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DB672A90-7E4A-4844-9CB2-F0EC8E9DD08C}" type="slidenum">
              <a:rPr lang="en-GB" altLang="en-US" sz="1200">
                <a:solidFill>
                  <a:srgbClr val="898989"/>
                </a:solidFill>
              </a:rPr>
              <a:pPr>
                <a:spcBef>
                  <a:spcPct val="0"/>
                </a:spcBef>
                <a:buFontTx/>
                <a:buNone/>
              </a:pPr>
              <a:t>27</a:t>
            </a:fld>
            <a:endParaRPr lang="en-GB" altLang="en-US" sz="1200">
              <a:solidFill>
                <a:srgbClr val="898989"/>
              </a:solidFill>
            </a:endParaRPr>
          </a:p>
        </p:txBody>
      </p:sp>
      <p:sp>
        <p:nvSpPr>
          <p:cNvPr id="15365" name="TextBox 5"/>
          <p:cNvSpPr txBox="1">
            <a:spLocks noChangeArrowheads="1"/>
          </p:cNvSpPr>
          <p:nvPr/>
        </p:nvSpPr>
        <p:spPr bwMode="auto">
          <a:xfrm>
            <a:off x="8216900" y="740727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endParaRPr lang="en-US" altLang="en-US" sz="1800">
              <a:latin typeface="Arial"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a:xfrm>
            <a:off x="457200" y="182563"/>
            <a:ext cx="8229600" cy="1143000"/>
          </a:xfrm>
        </p:spPr>
        <p:txBody>
          <a:bodyPr/>
          <a:lstStyle/>
          <a:p>
            <a:r>
              <a:rPr lang="en-US" altLang="en-US" b="1" dirty="0"/>
              <a:t>Resources</a:t>
            </a:r>
          </a:p>
        </p:txBody>
      </p:sp>
      <p:sp>
        <p:nvSpPr>
          <p:cNvPr id="25602" name="Content Placeholder 2"/>
          <p:cNvSpPr>
            <a:spLocks noGrp="1"/>
          </p:cNvSpPr>
          <p:nvPr>
            <p:ph idx="1"/>
          </p:nvPr>
        </p:nvSpPr>
        <p:spPr>
          <a:xfrm>
            <a:off x="457200" y="1395413"/>
            <a:ext cx="8229600" cy="3916362"/>
          </a:xfrm>
        </p:spPr>
        <p:txBody>
          <a:bodyPr/>
          <a:lstStyle/>
          <a:p>
            <a:pPr>
              <a:spcBef>
                <a:spcPts val="600"/>
              </a:spcBef>
              <a:spcAft>
                <a:spcPts val="600"/>
              </a:spcAft>
            </a:pPr>
            <a:r>
              <a:rPr lang="en-GB" altLang="en-US" sz="2000" dirty="0">
                <a:latin typeface="Arial" charset="0"/>
                <a:ea typeface="Times New Roman" charset="0"/>
                <a:cs typeface="Times New Roman" charset="0"/>
              </a:rPr>
              <a:t>UN – key roles of public servants </a:t>
            </a:r>
            <a:r>
              <a:rPr lang="en-GB" altLang="en-US" sz="2000" u="sng" dirty="0">
                <a:solidFill>
                  <a:srgbClr val="0563C1"/>
                </a:solidFill>
                <a:latin typeface="Arial" charset="0"/>
                <a:ea typeface="Times New Roman" charset="0"/>
                <a:cs typeface="Times New Roman" charset="0"/>
                <a:hlinkClick r:id="rId2"/>
              </a:rPr>
              <a:t>https://www.un.org/development/desa/dpad/publication/un-desa-policy-brief-79-the-role-of-public-service-and-public-servants-during-the-covid-19-pandemic/</a:t>
            </a:r>
            <a:endParaRPr lang="en-GB" altLang="en-US" sz="2000" dirty="0">
              <a:latin typeface="Arial" charset="0"/>
              <a:ea typeface="Times New Roman" charset="0"/>
              <a:cs typeface="Times New Roman" charset="0"/>
            </a:endParaRPr>
          </a:p>
          <a:p>
            <a:pPr>
              <a:spcBef>
                <a:spcPts val="600"/>
              </a:spcBef>
              <a:spcAft>
                <a:spcPts val="600"/>
              </a:spcAft>
            </a:pPr>
            <a:r>
              <a:rPr lang="en-GB" altLang="en-US" sz="2000" dirty="0">
                <a:latin typeface="Arial" charset="0"/>
                <a:ea typeface="Times New Roman" charset="0"/>
                <a:cs typeface="Times New Roman" charset="0"/>
              </a:rPr>
              <a:t>OECD – effect on women and children - </a:t>
            </a:r>
            <a:r>
              <a:rPr lang="en-GB" altLang="en-US" sz="2000" u="sng" dirty="0">
                <a:solidFill>
                  <a:srgbClr val="0563C1"/>
                </a:solidFill>
                <a:latin typeface="Arial" charset="0"/>
                <a:ea typeface="Times New Roman" charset="0"/>
                <a:cs typeface="Times New Roman" charset="0"/>
                <a:hlinkClick r:id="rId3"/>
              </a:rPr>
              <a:t>https://www.oecd.org/coronavirus/policy-responses/covid-19-protecting-people-and-societies-e5c9de1a/</a:t>
            </a:r>
            <a:endParaRPr lang="en-GB" altLang="en-US" sz="2000" dirty="0">
              <a:latin typeface="Arial" charset="0"/>
              <a:ea typeface="Times New Roman" charset="0"/>
              <a:cs typeface="Times New Roman" charset="0"/>
            </a:endParaRPr>
          </a:p>
          <a:p>
            <a:pPr>
              <a:spcBef>
                <a:spcPts val="600"/>
              </a:spcBef>
              <a:spcAft>
                <a:spcPts val="600"/>
              </a:spcAft>
            </a:pPr>
            <a:r>
              <a:rPr lang="en-GB" altLang="en-US" sz="2000" dirty="0">
                <a:latin typeface="Arial" charset="0"/>
                <a:ea typeface="Times New Roman" charset="0"/>
                <a:cs typeface="Times New Roman" charset="0"/>
              </a:rPr>
              <a:t>Challenges for mental health </a:t>
            </a:r>
            <a:r>
              <a:rPr lang="en-GB" altLang="en-US" sz="2000" u="sng" dirty="0">
                <a:solidFill>
                  <a:srgbClr val="0563C1"/>
                </a:solidFill>
                <a:latin typeface="Arial" charset="0"/>
                <a:ea typeface="Times New Roman" charset="0"/>
                <a:cs typeface="Times New Roman" charset="0"/>
                <a:hlinkClick r:id="rId4"/>
              </a:rPr>
              <a:t>https://www.thelancet.com/journals/lanpsy/article/PIIS2215-0366(20)30307-2/fulltext</a:t>
            </a:r>
            <a:endParaRPr lang="en-GB" altLang="en-US" sz="2000" u="sng" dirty="0">
              <a:solidFill>
                <a:srgbClr val="0563C1"/>
              </a:solidFill>
              <a:latin typeface="Arial" charset="0"/>
              <a:ea typeface="Times New Roman" charset="0"/>
              <a:cs typeface="Times New Roman" charset="0"/>
            </a:endParaRPr>
          </a:p>
          <a:p>
            <a:pPr>
              <a:spcBef>
                <a:spcPts val="600"/>
              </a:spcBef>
              <a:spcAft>
                <a:spcPts val="600"/>
              </a:spcAft>
            </a:pPr>
            <a:endParaRPr lang="en-GB" altLang="en-US" sz="2000" dirty="0">
              <a:latin typeface="Arial" charset="0"/>
              <a:ea typeface="Times New Roman" charset="0"/>
              <a:cs typeface="Times New Roman" charset="0"/>
            </a:endParaRPr>
          </a:p>
          <a:p>
            <a:endParaRPr lang="en-US" altLang="en-US" dirty="0"/>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22/06/2023</a:t>
            </a:fld>
            <a:endParaRPr lang="en-GB" altLang="en-US" dirty="0"/>
          </a:p>
        </p:txBody>
      </p:sp>
      <p:sp>
        <p:nvSpPr>
          <p:cNvPr id="25604"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02E468A-C4FD-994E-8C90-B637334D8EAD}" type="slidenum">
              <a:rPr lang="en-GB" altLang="en-US">
                <a:solidFill>
                  <a:srgbClr val="898989"/>
                </a:solidFill>
                <a:latin typeface="Myriad Pro" charset="0"/>
              </a:rPr>
              <a:pPr/>
              <a:t>28</a:t>
            </a:fld>
            <a:endParaRPr lang="en-GB" altLang="en-US">
              <a:solidFill>
                <a:srgbClr val="898989"/>
              </a:solidFill>
              <a:latin typeface="Myriad Pro"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p:txBody>
          <a:bodyPr/>
          <a:lstStyle/>
          <a:p>
            <a:r>
              <a:rPr lang="en-US" altLang="en-US" sz="2800" b="1" dirty="0"/>
              <a:t>Innovation in response to COVID19</a:t>
            </a:r>
          </a:p>
        </p:txBody>
      </p:sp>
      <p:sp>
        <p:nvSpPr>
          <p:cNvPr id="26626" name="Content Placeholder 2"/>
          <p:cNvSpPr>
            <a:spLocks noGrp="1"/>
          </p:cNvSpPr>
          <p:nvPr>
            <p:ph idx="1"/>
          </p:nvPr>
        </p:nvSpPr>
        <p:spPr>
          <a:xfrm>
            <a:off x="457200" y="1196975"/>
            <a:ext cx="8229600" cy="3916363"/>
          </a:xfrm>
        </p:spPr>
        <p:txBody>
          <a:bodyPr/>
          <a:lstStyle/>
          <a:p>
            <a:r>
              <a:rPr lang="en-US" altLang="en-US" sz="2800" dirty="0"/>
              <a:t>Examples from health and social care</a:t>
            </a:r>
          </a:p>
          <a:p>
            <a:r>
              <a:rPr lang="en-US" altLang="en-US" sz="2800" dirty="0">
                <a:hlinkClick r:id="rId2"/>
              </a:rPr>
              <a:t>https://www.cqc.org.uk/publications/innovation-inspiration-examples-how-providers-are-responding-coronavirus-covid-19</a:t>
            </a:r>
            <a:endParaRPr lang="en-US" altLang="en-US" sz="2800" dirty="0"/>
          </a:p>
          <a:p>
            <a:r>
              <a:rPr lang="en-US" altLang="en-US" sz="2800" dirty="0"/>
              <a:t>CQC podcast</a:t>
            </a:r>
            <a:endParaRPr lang="en-US" altLang="en-US" sz="2800" u="sng" dirty="0">
              <a:hlinkClick r:id="rId3"/>
            </a:endParaRPr>
          </a:p>
          <a:p>
            <a:r>
              <a:rPr lang="en-US" altLang="en-US" sz="2800" dirty="0">
                <a:hlinkClick r:id="rId3"/>
              </a:rPr>
              <a:t>https://www.listennotes.com/podcasts/cqc-connect-care-quality-commission-WncwOEzBNb9/</a:t>
            </a:r>
            <a:endParaRPr lang="en-US" altLang="en-US" sz="2800" dirty="0"/>
          </a:p>
          <a:p>
            <a:endParaRPr lang="en-US" altLang="en-US" dirty="0"/>
          </a:p>
        </p:txBody>
      </p:sp>
      <p:sp>
        <p:nvSpPr>
          <p:cNvPr id="4" name="Date Placeholder 3"/>
          <p:cNvSpPr>
            <a:spLocks noGrp="1"/>
          </p:cNvSpPr>
          <p:nvPr>
            <p:ph type="dt" sz="quarter" idx="10"/>
          </p:nvPr>
        </p:nvSpPr>
        <p:spPr/>
        <p:txBody>
          <a:bodyPr/>
          <a:lstStyle/>
          <a:p>
            <a:pPr>
              <a:defRPr/>
            </a:pPr>
            <a:fld id="{35CC5D6A-445F-5543-9089-86B0D91E5C9C}" type="datetime1">
              <a:rPr lang="en-GB" altLang="en-US" smtClean="0"/>
              <a:pPr>
                <a:defRPr/>
              </a:pPr>
              <a:t>22/06/2023</a:t>
            </a:fld>
            <a:endParaRPr lang="en-GB" altLang="en-US" dirty="0"/>
          </a:p>
        </p:txBody>
      </p:sp>
      <p:sp>
        <p:nvSpPr>
          <p:cNvPr id="2662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D0516C08-619B-6548-B33D-9C17944DC1C7}" type="slidenum">
              <a:rPr lang="en-GB" altLang="en-US">
                <a:solidFill>
                  <a:srgbClr val="898989"/>
                </a:solidFill>
                <a:latin typeface="Myriad Pro" charset="0"/>
              </a:rPr>
              <a:pPr/>
              <a:t>29</a:t>
            </a:fld>
            <a:endParaRPr lang="en-GB" altLang="en-US">
              <a:solidFill>
                <a:srgbClr val="898989"/>
              </a:solidFill>
              <a:latin typeface="Myriad Pro" charset="0"/>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461046"/>
          </a:xfrm>
        </p:spPr>
        <p:txBody>
          <a:bodyPr/>
          <a:lstStyle/>
          <a:p>
            <a:r>
              <a:rPr lang="en-US" sz="2000" dirty="0">
                <a:latin typeface="Arial" charset="0"/>
                <a:ea typeface="Arial" charset="0"/>
                <a:cs typeface="Arial" charset="0"/>
              </a:rPr>
              <a:t>Reading list available at: </a:t>
            </a:r>
            <a:r>
              <a:rPr lang="en-US" sz="1800" dirty="0">
                <a:latin typeface="Arial" charset="0"/>
                <a:ea typeface="Arial" charset="0"/>
                <a:cs typeface="Arial" charset="0"/>
              </a:rPr>
              <a:t>https://</a:t>
            </a:r>
            <a:r>
              <a:rPr lang="en-US" sz="1800" dirty="0" err="1">
                <a:latin typeface="Arial" charset="0"/>
                <a:ea typeface="Arial" charset="0"/>
                <a:cs typeface="Arial" charset="0"/>
              </a:rPr>
              <a:t>www.equalityhumanrights.com</a:t>
            </a:r>
            <a:r>
              <a:rPr lang="en-US" sz="1800" dirty="0">
                <a:latin typeface="Arial" charset="0"/>
                <a:ea typeface="Arial" charset="0"/>
                <a:cs typeface="Arial" charset="0"/>
              </a:rPr>
              <a:t>/en/our-research/reading-lists/health-inequalities-reading-list</a:t>
            </a:r>
          </a:p>
        </p:txBody>
      </p:sp>
      <p:sp>
        <p:nvSpPr>
          <p:cNvPr id="3" name="Content Placeholder 2"/>
          <p:cNvSpPr>
            <a:spLocks noGrp="1"/>
          </p:cNvSpPr>
          <p:nvPr>
            <p:ph idx="1"/>
          </p:nvPr>
        </p:nvSpPr>
        <p:spPr>
          <a:xfrm>
            <a:off x="145535" y="1124744"/>
            <a:ext cx="8507288" cy="3917032"/>
          </a:xfrm>
        </p:spPr>
        <p:txBody>
          <a:bodyPr/>
          <a:lstStyle/>
          <a:p>
            <a:pPr marL="0" indent="0">
              <a:buNone/>
            </a:pPr>
            <a:r>
              <a:rPr lang="en-US" sz="1200" dirty="0">
                <a:latin typeface="Arial" charset="0"/>
                <a:ea typeface="Arial" charset="0"/>
                <a:cs typeface="Arial" charset="0"/>
              </a:rPr>
              <a:t>Acheson, D. (1998) </a:t>
            </a:r>
            <a:r>
              <a:rPr lang="en-US" sz="1200" u="sng" dirty="0">
                <a:latin typeface="Arial" charset="0"/>
                <a:ea typeface="Arial" charset="0"/>
                <a:cs typeface="Arial" charset="0"/>
                <a:hlinkClick r:id="rId2"/>
              </a:rPr>
              <a:t>Independent Inquiry into Inequalities in Health: Report</a:t>
            </a:r>
            <a:r>
              <a:rPr lang="en-US" sz="1200" dirty="0">
                <a:latin typeface="Arial" charset="0"/>
                <a:ea typeface="Arial" charset="0"/>
                <a:cs typeface="Arial" charset="0"/>
              </a:rPr>
              <a:t>  London: Stationery Office.</a:t>
            </a:r>
          </a:p>
          <a:p>
            <a:pPr marL="0" indent="0">
              <a:buNone/>
            </a:pPr>
            <a:r>
              <a:rPr lang="en-US" sz="1200" dirty="0" err="1">
                <a:latin typeface="Arial" charset="0"/>
                <a:ea typeface="Arial" charset="0"/>
                <a:cs typeface="Arial" charset="0"/>
              </a:rPr>
              <a:t>Afiya</a:t>
            </a:r>
            <a:r>
              <a:rPr lang="en-US" sz="1200" dirty="0">
                <a:latin typeface="Arial" charset="0"/>
                <a:ea typeface="Arial" charset="0"/>
                <a:cs typeface="Arial" charset="0"/>
              </a:rPr>
              <a:t> Trust (2010) </a:t>
            </a:r>
            <a:r>
              <a:rPr lang="en-US" sz="1200" u="sng" dirty="0">
                <a:latin typeface="Arial" charset="0"/>
                <a:ea typeface="Arial" charset="0"/>
                <a:cs typeface="Arial" charset="0"/>
                <a:hlinkClick r:id="rId3"/>
              </a:rPr>
              <a:t>Achieving Equality in Health and Social Care: A Framework for Action</a:t>
            </a:r>
            <a:r>
              <a:rPr lang="en-US" sz="1200" dirty="0">
                <a:latin typeface="Arial" charset="0"/>
                <a:ea typeface="Arial" charset="0"/>
                <a:cs typeface="Arial" charset="0"/>
              </a:rPr>
              <a:t> London: </a:t>
            </a:r>
            <a:r>
              <a:rPr lang="en-US" sz="1200" dirty="0" err="1">
                <a:latin typeface="Arial" charset="0"/>
                <a:ea typeface="Arial" charset="0"/>
                <a:cs typeface="Arial" charset="0"/>
              </a:rPr>
              <a:t>Afiya</a:t>
            </a:r>
            <a:r>
              <a:rPr lang="en-US" sz="1200" dirty="0">
                <a:latin typeface="Arial" charset="0"/>
                <a:ea typeface="Arial" charset="0"/>
                <a:cs typeface="Arial" charset="0"/>
              </a:rPr>
              <a:t> Trust.</a:t>
            </a:r>
          </a:p>
          <a:p>
            <a:pPr marL="0" indent="0">
              <a:buNone/>
            </a:pPr>
            <a:r>
              <a:rPr lang="en-US" sz="1200" dirty="0" err="1">
                <a:latin typeface="Arial" charset="0"/>
                <a:ea typeface="Arial" charset="0"/>
                <a:cs typeface="Arial" charset="0"/>
              </a:rPr>
              <a:t>Allmark</a:t>
            </a:r>
            <a:r>
              <a:rPr lang="en-US" sz="1200" dirty="0">
                <a:latin typeface="Arial" charset="0"/>
                <a:ea typeface="Arial" charset="0"/>
                <a:cs typeface="Arial" charset="0"/>
              </a:rPr>
              <a:t>, P., </a:t>
            </a:r>
            <a:r>
              <a:rPr lang="en-US" sz="1200" dirty="0" err="1">
                <a:latin typeface="Arial" charset="0"/>
                <a:ea typeface="Arial" charset="0"/>
                <a:cs typeface="Arial" charset="0"/>
              </a:rPr>
              <a:t>Salway</a:t>
            </a:r>
            <a:r>
              <a:rPr lang="en-US" sz="1200" dirty="0">
                <a:latin typeface="Arial" charset="0"/>
                <a:ea typeface="Arial" charset="0"/>
                <a:cs typeface="Arial" charset="0"/>
              </a:rPr>
              <a:t>, S. and Piercy, H. (2010) </a:t>
            </a:r>
            <a:r>
              <a:rPr lang="en-US" sz="1200" u="sng" dirty="0">
                <a:latin typeface="Arial" charset="0"/>
                <a:ea typeface="Arial" charset="0"/>
                <a:cs typeface="Arial" charset="0"/>
                <a:hlinkClick r:id="rId4" tooltip="Research reports"/>
              </a:rPr>
              <a:t>Life and Health: An Evidence Review and Synthesis for the Equality and Human Rights Commission's Triennial Review 2010</a:t>
            </a:r>
            <a:r>
              <a:rPr lang="en-US" sz="1200" dirty="0">
                <a:latin typeface="Arial" charset="0"/>
                <a:ea typeface="Arial" charset="0"/>
                <a:cs typeface="Arial" charset="0"/>
              </a:rPr>
              <a:t> Sheffield Hallam University.</a:t>
            </a:r>
          </a:p>
          <a:p>
            <a:pPr marL="0" indent="0">
              <a:buNone/>
            </a:pPr>
            <a:r>
              <a:rPr lang="en-US" sz="1200" dirty="0">
                <a:latin typeface="Arial" charset="0"/>
                <a:ea typeface="Arial" charset="0"/>
                <a:cs typeface="Arial" charset="0"/>
              </a:rPr>
              <a:t>Asthana, S. and Halliday, J. (2006) What Works in Tackling Health Inequalities? Pathways, Policies and Practice through the </a:t>
            </a:r>
            <a:r>
              <a:rPr lang="en-US" sz="1200" dirty="0" err="1">
                <a:latin typeface="Arial" charset="0"/>
                <a:ea typeface="Arial" charset="0"/>
                <a:cs typeface="Arial" charset="0"/>
              </a:rPr>
              <a:t>Lifecourse</a:t>
            </a:r>
            <a:r>
              <a:rPr lang="en-US" sz="1200" dirty="0">
                <a:latin typeface="Arial" charset="0"/>
                <a:ea typeface="Arial" charset="0"/>
                <a:cs typeface="Arial" charset="0"/>
              </a:rPr>
              <a:t>, Bristol: The Policy Press.</a:t>
            </a:r>
          </a:p>
          <a:p>
            <a:pPr marL="0" indent="0">
              <a:buNone/>
            </a:pPr>
            <a:r>
              <a:rPr lang="en-US" sz="1200" dirty="0">
                <a:latin typeface="Arial" charset="0"/>
                <a:ea typeface="Arial" charset="0"/>
                <a:cs typeface="Arial" charset="0"/>
              </a:rPr>
              <a:t>Bartley, M. (2003) Health Inequality: an Introduction to Concepts, Theories and Methods. Cambridge: Polity Press.</a:t>
            </a:r>
          </a:p>
          <a:p>
            <a:pPr marL="0" indent="0">
              <a:buNone/>
            </a:pPr>
            <a:r>
              <a:rPr lang="en-US" sz="1200" dirty="0">
                <a:latin typeface="Arial" charset="0"/>
                <a:ea typeface="Arial" charset="0"/>
                <a:cs typeface="Arial" charset="0"/>
              </a:rPr>
              <a:t>Bhopal, R.S (2013) Migration, Ethnicity, Race, and Health in Multicultural Societies, Second Edition, Oxford: Oxford University Press.</a:t>
            </a:r>
          </a:p>
          <a:p>
            <a:pPr marL="0" indent="0">
              <a:buNone/>
            </a:pPr>
            <a:r>
              <a:rPr lang="en-US" sz="1200" dirty="0">
                <a:latin typeface="Arial" charset="0"/>
                <a:ea typeface="Arial" charset="0"/>
                <a:cs typeface="Arial" charset="0"/>
              </a:rPr>
              <a:t>Black, D. (1980) Inequalities in Health: Report. London: Department of Health and Social Security.</a:t>
            </a:r>
          </a:p>
          <a:p>
            <a:pPr marL="0" indent="0">
              <a:buNone/>
            </a:pPr>
            <a:r>
              <a:rPr lang="en-US" sz="1200" dirty="0">
                <a:latin typeface="Arial" charset="0"/>
                <a:ea typeface="Arial" charset="0"/>
                <a:cs typeface="Arial" charset="0"/>
              </a:rPr>
              <a:t>Blackman, T. and Dunstan, K. (2010) 'Qualitative comparative analysis and health inequalities: investigating reasons for differential progress with narrowing local gaps in mortality' Journal of Social Policy,39, 3: 359-73</a:t>
            </a:r>
          </a:p>
          <a:p>
            <a:pPr marL="0" indent="0">
              <a:buNone/>
            </a:pPr>
            <a:r>
              <a:rPr lang="en-US" sz="1200" dirty="0" err="1">
                <a:latin typeface="Arial" charset="0"/>
                <a:ea typeface="Arial" charset="0"/>
                <a:cs typeface="Arial" charset="0"/>
              </a:rPr>
              <a:t>Coren</a:t>
            </a:r>
            <a:r>
              <a:rPr lang="en-US" sz="1200" dirty="0">
                <a:latin typeface="Arial" charset="0"/>
                <a:ea typeface="Arial" charset="0"/>
                <a:cs typeface="Arial" charset="0"/>
              </a:rPr>
              <a:t>, E, </a:t>
            </a:r>
            <a:r>
              <a:rPr lang="en-US" sz="1200" dirty="0" err="1">
                <a:latin typeface="Arial" charset="0"/>
                <a:ea typeface="Arial" charset="0"/>
                <a:cs typeface="Arial" charset="0"/>
              </a:rPr>
              <a:t>Iredale</a:t>
            </a:r>
            <a:r>
              <a:rPr lang="en-US" sz="1200" dirty="0">
                <a:latin typeface="Arial" charset="0"/>
                <a:ea typeface="Arial" charset="0"/>
                <a:cs typeface="Arial" charset="0"/>
              </a:rPr>
              <a:t>, W., </a:t>
            </a:r>
            <a:r>
              <a:rPr lang="en-US" sz="1200" dirty="0" err="1">
                <a:latin typeface="Arial" charset="0"/>
                <a:ea typeface="Arial" charset="0"/>
                <a:cs typeface="Arial" charset="0"/>
              </a:rPr>
              <a:t>Bywaters</a:t>
            </a:r>
            <a:r>
              <a:rPr lang="en-US" sz="1200" dirty="0">
                <a:latin typeface="Arial" charset="0"/>
                <a:ea typeface="Arial" charset="0"/>
                <a:cs typeface="Arial" charset="0"/>
              </a:rPr>
              <a:t>, P., Rutter, D. and Robinson, J. (2010) </a:t>
            </a:r>
            <a:r>
              <a:rPr lang="en-US" sz="1200" u="sng" dirty="0">
                <a:latin typeface="Arial" charset="0"/>
                <a:ea typeface="Arial" charset="0"/>
                <a:cs typeface="Arial" charset="0"/>
                <a:hlinkClick r:id="rId5"/>
              </a:rPr>
              <a:t>The Contribution of Social Work and Social Care to the Reduction of Health Inequalities: Four Case Studies</a:t>
            </a:r>
            <a:r>
              <a:rPr lang="en-US" sz="1200" dirty="0">
                <a:latin typeface="Arial" charset="0"/>
                <a:ea typeface="Arial" charset="0"/>
                <a:cs typeface="Arial" charset="0"/>
              </a:rPr>
              <a:t>. SCIE Research Briefing no. 33. London: Social Care Institute for Excellence.</a:t>
            </a:r>
          </a:p>
          <a:p>
            <a:pPr marL="0" indent="0">
              <a:buNone/>
            </a:pPr>
            <a:r>
              <a:rPr lang="en-US" sz="1200" dirty="0">
                <a:latin typeface="Arial" charset="0"/>
                <a:ea typeface="Arial" charset="0"/>
                <a:cs typeface="Arial" charset="0"/>
              </a:rPr>
              <a:t>Currie, C., </a:t>
            </a:r>
            <a:r>
              <a:rPr lang="en-US" sz="1200" dirty="0" err="1">
                <a:latin typeface="Arial" charset="0"/>
                <a:ea typeface="Arial" charset="0"/>
                <a:cs typeface="Arial" charset="0"/>
              </a:rPr>
              <a:t>Zanotti</a:t>
            </a:r>
            <a:r>
              <a:rPr lang="en-US" sz="1200" dirty="0">
                <a:latin typeface="Arial" charset="0"/>
                <a:ea typeface="Arial" charset="0"/>
                <a:cs typeface="Arial" charset="0"/>
              </a:rPr>
              <a:t>, C., Morgan, A., Currie, D., de </a:t>
            </a:r>
            <a:r>
              <a:rPr lang="en-US" sz="1200" dirty="0" err="1">
                <a:latin typeface="Arial" charset="0"/>
                <a:ea typeface="Arial" charset="0"/>
                <a:cs typeface="Arial" charset="0"/>
              </a:rPr>
              <a:t>Looze</a:t>
            </a:r>
            <a:r>
              <a:rPr lang="en-US" sz="1200" dirty="0">
                <a:latin typeface="Arial" charset="0"/>
                <a:ea typeface="Arial" charset="0"/>
                <a:cs typeface="Arial" charset="0"/>
              </a:rPr>
              <a:t>, M., Roberts, C., </a:t>
            </a:r>
            <a:r>
              <a:rPr lang="en-US" sz="1200" dirty="0" err="1">
                <a:latin typeface="Arial" charset="0"/>
                <a:ea typeface="Arial" charset="0"/>
                <a:cs typeface="Arial" charset="0"/>
              </a:rPr>
              <a:t>Samdal</a:t>
            </a:r>
            <a:r>
              <a:rPr lang="en-US" sz="1200" dirty="0">
                <a:latin typeface="Arial" charset="0"/>
                <a:ea typeface="Arial" charset="0"/>
                <a:cs typeface="Arial" charset="0"/>
              </a:rPr>
              <a:t>, O., Smith, O.R.F. and </a:t>
            </a:r>
            <a:r>
              <a:rPr lang="en-US" sz="1200" dirty="0" err="1">
                <a:latin typeface="Arial" charset="0"/>
                <a:ea typeface="Arial" charset="0"/>
                <a:cs typeface="Arial" charset="0"/>
              </a:rPr>
              <a:t>Barnekow</a:t>
            </a:r>
            <a:r>
              <a:rPr lang="en-US" sz="1200" dirty="0">
                <a:latin typeface="Arial" charset="0"/>
                <a:ea typeface="Arial" charset="0"/>
                <a:cs typeface="Arial" charset="0"/>
              </a:rPr>
              <a:t>, V, (2012) </a:t>
            </a:r>
            <a:r>
              <a:rPr lang="en-US" sz="1200" u="sng" dirty="0">
                <a:latin typeface="Arial" charset="0"/>
                <a:ea typeface="Arial" charset="0"/>
                <a:cs typeface="Arial" charset="0"/>
                <a:hlinkClick r:id="rId6"/>
              </a:rPr>
              <a:t>Social Determinants of Health and Well-being among Young People. Health </a:t>
            </a:r>
            <a:r>
              <a:rPr lang="en-US" sz="1200" u="sng" dirty="0" err="1">
                <a:latin typeface="Arial" charset="0"/>
                <a:ea typeface="Arial" charset="0"/>
                <a:cs typeface="Arial" charset="0"/>
                <a:hlinkClick r:id="rId6"/>
              </a:rPr>
              <a:t>Behaviour</a:t>
            </a:r>
            <a:r>
              <a:rPr lang="en-US" sz="1200" u="sng" dirty="0">
                <a:latin typeface="Arial" charset="0"/>
                <a:ea typeface="Arial" charset="0"/>
                <a:cs typeface="Arial" charset="0"/>
                <a:hlinkClick r:id="rId6"/>
              </a:rPr>
              <a:t> in School-aged Children (HBSC) study: International Report from the 2009/2010 Survey</a:t>
            </a:r>
            <a:r>
              <a:rPr lang="en-US" sz="1200" dirty="0">
                <a:latin typeface="Arial" charset="0"/>
                <a:ea typeface="Arial" charset="0"/>
                <a:cs typeface="Arial" charset="0"/>
              </a:rPr>
              <a:t> Copenhagen: World Heath Organization Regional Office for Europe.</a:t>
            </a:r>
          </a:p>
          <a:p>
            <a:pPr marL="0" indent="0">
              <a:buNone/>
            </a:pPr>
            <a:r>
              <a:rPr lang="en-US" sz="1200" dirty="0">
                <a:latin typeface="Arial" charset="0"/>
                <a:ea typeface="Arial" charset="0"/>
                <a:cs typeface="Arial" charset="0"/>
              </a:rPr>
              <a:t>Davey Smith, G. (2003) Health Inequalities: </a:t>
            </a:r>
            <a:r>
              <a:rPr lang="en-US" sz="1200" dirty="0" err="1">
                <a:latin typeface="Arial" charset="0"/>
                <a:ea typeface="Arial" charset="0"/>
                <a:cs typeface="Arial" charset="0"/>
              </a:rPr>
              <a:t>Lifecourse</a:t>
            </a:r>
            <a:r>
              <a:rPr lang="en-US" sz="1200" dirty="0">
                <a:latin typeface="Arial" charset="0"/>
                <a:ea typeface="Arial" charset="0"/>
                <a:cs typeface="Arial" charset="0"/>
              </a:rPr>
              <a:t> Approaches ;Bristol: The Policy Press</a:t>
            </a:r>
            <a:r>
              <a:rPr lang="en-US" sz="800" dirty="0">
                <a:latin typeface="Arial" charset="0"/>
                <a:ea typeface="Arial" charset="0"/>
                <a:cs typeface="Arial" charset="0"/>
              </a:rPr>
              <a:t>.</a:t>
            </a:r>
          </a:p>
          <a:p>
            <a:pPr marL="0" indent="0">
              <a:buNone/>
            </a:pPr>
            <a:endParaRPr lang="en-US" sz="800" dirty="0">
              <a:latin typeface="Arial" charset="0"/>
              <a:ea typeface="Arial" charset="0"/>
              <a:cs typeface="Arial" charset="0"/>
            </a:endParaRP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30</a:t>
            </a:fld>
            <a:endParaRPr lang="en-GB" altLang="en-US"/>
          </a:p>
        </p:txBody>
      </p:sp>
    </p:spTree>
    <p:extLst>
      <p:ext uri="{BB962C8B-B14F-4D97-AF65-F5344CB8AC3E}">
        <p14:creationId xmlns:p14="http://schemas.microsoft.com/office/powerpoint/2010/main" val="10188164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461046"/>
          </a:xfrm>
        </p:spPr>
        <p:txBody>
          <a:bodyPr/>
          <a:lstStyle/>
          <a:p>
            <a:r>
              <a:rPr lang="en-US" sz="2000" dirty="0">
                <a:latin typeface="Arial" charset="0"/>
                <a:ea typeface="Arial" charset="0"/>
                <a:cs typeface="Arial" charset="0"/>
              </a:rPr>
              <a:t>Reading list available at: </a:t>
            </a:r>
            <a:r>
              <a:rPr lang="en-US" sz="1800" dirty="0">
                <a:latin typeface="Arial" charset="0"/>
                <a:ea typeface="Arial" charset="0"/>
                <a:cs typeface="Arial" charset="0"/>
              </a:rPr>
              <a:t>https://</a:t>
            </a:r>
            <a:r>
              <a:rPr lang="en-US" sz="1800" dirty="0" err="1">
                <a:latin typeface="Arial" charset="0"/>
                <a:ea typeface="Arial" charset="0"/>
                <a:cs typeface="Arial" charset="0"/>
              </a:rPr>
              <a:t>www.equalityhumanrights.com</a:t>
            </a:r>
            <a:r>
              <a:rPr lang="en-US" sz="1800" dirty="0">
                <a:latin typeface="Arial" charset="0"/>
                <a:ea typeface="Arial" charset="0"/>
                <a:cs typeface="Arial" charset="0"/>
              </a:rPr>
              <a:t>/en/our-research/reading-lists/health-inequalities-reading-list</a:t>
            </a:r>
          </a:p>
        </p:txBody>
      </p:sp>
      <p:sp>
        <p:nvSpPr>
          <p:cNvPr id="3" name="Content Placeholder 2"/>
          <p:cNvSpPr>
            <a:spLocks noGrp="1"/>
          </p:cNvSpPr>
          <p:nvPr>
            <p:ph idx="1"/>
          </p:nvPr>
        </p:nvSpPr>
        <p:spPr>
          <a:xfrm>
            <a:off x="107504" y="764704"/>
            <a:ext cx="8978689" cy="4824536"/>
          </a:xfrm>
        </p:spPr>
        <p:txBody>
          <a:bodyPr/>
          <a:lstStyle/>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Davey Smith, G., Dorling, D., and Shaw, M. (2001) Poverty, Inequality and Health in Britain: 1800-2000 - a Reader. Bristol: The Policy Press.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Department of Health (2009)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2"/>
              </a:rPr>
              <a:t>Tackling Health Inequalities: 10 Years on: a Review of Developments in Tackling Health Inequalities in England over the Last 10 Years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London: Department of Health.</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Disability Rights Commission (2006) Equal Treatment: Closing the Gap: a Formal Investigation into Physical Health Inequalities Experienced by People with Learning Disabilities and/or Mental Health Problems. Part 1 of the DRC's Formal Investigation, London: Disability Rights Commission.</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Dixon A., Khachatryan, A., Wallace, A., Peckham, S., Boyce, T. and Gillam S (2011)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3"/>
              </a:rPr>
              <a:t>Impact of Quality and Outcomes Framework on Health Inequalities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London: King Fund.</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Donkin, A., Goldblatt, P. and Lunch, K. (2002) 'Inequalities in life expectancy by social class 1972-1999', Health Statistics Quarterly, 15: 5-15.</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Dorling, D. (2013)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4"/>
              </a:rPr>
              <a:t>In Place of Fear: Narrowing Health Inequalities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London: Centre for </a:t>
            </a:r>
            <a:r>
              <a:rPr kumimoji="0" lang="en-US" sz="1100" b="0" i="0" u="none" strike="noStrike" kern="1200" cap="none" spc="0" normalizeH="0" baseline="0" noProof="0" dirty="0" err="1">
                <a:ln>
                  <a:noFill/>
                </a:ln>
                <a:solidFill>
                  <a:prstClr val="black"/>
                </a:solidFill>
                <a:effectLst/>
                <a:uLnTx/>
                <a:uFillTx/>
                <a:latin typeface="Arial" charset="0"/>
                <a:ea typeface="Arial" charset="0"/>
                <a:cs typeface="Arial" charset="0"/>
              </a:rPr>
              <a:t>Labour</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and Social Studies.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Dorling, D. (2013) Unequal Health: The Scandal of Our Times. Bristol: The Policy Press.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Dowler, E. and Spencer, N. (2007) Challenging Health Inequalities: From Acheson to 'Choosing Health . Bristol: The Policy Press.</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Emerson, E. and Baines, S. (2011) 'Health inequalities and people with learning disabilities in the UK'  Tizard Learning Disability Review, 16, 1: 42-48.</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Emerson, E., Baines, S., Allerton, L. and Welch, V. (2011)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5"/>
              </a:rPr>
              <a:t>Health Inequalities and People with Learning Disabilities in the UK: 2011 (PDF)</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Stockton-on-Tees: Improving Health and Lives: Learning Disabilities Observatory, 2011.</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Equality and Human Rights Commission (2010)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6"/>
              </a:rPr>
              <a:t>How Fair is Britain? Equality, Human Rights and Good Relations in 2010. Triennial Review 2010 </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Manchester: Equality and Human Rights Commission. (Chapter 9 on Health).</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Equality and Human Rights Commission (2017) </a:t>
            </a:r>
            <a:r>
              <a:rPr kumimoji="0" lang="en-US" sz="1100" b="0" i="0" u="sng" strike="noStrike" kern="1200" cap="none" spc="0" normalizeH="0" baseline="0" noProof="0" dirty="0">
                <a:ln>
                  <a:noFill/>
                </a:ln>
                <a:solidFill>
                  <a:prstClr val="black"/>
                </a:solidFill>
                <a:effectLst/>
                <a:uLnTx/>
                <a:uFillTx/>
                <a:latin typeface="Arial" charset="0"/>
                <a:ea typeface="Arial" charset="0"/>
                <a:cs typeface="Arial" charset="0"/>
                <a:hlinkClick r:id="rId7"/>
              </a:rPr>
              <a:t>Measurement framework for equality and human rights</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Manchester: Equality and Human Rights Commission.</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Fish, J. and Bewley, S. (2010) 'Using human rights-based approaches to </a:t>
            </a:r>
            <a:r>
              <a:rPr kumimoji="0" lang="en-US" sz="1100" b="0" i="0" u="none" strike="noStrike" kern="1200" cap="none" spc="0" normalizeH="0" baseline="0" noProof="0" dirty="0" err="1">
                <a:ln>
                  <a:noFill/>
                </a:ln>
                <a:solidFill>
                  <a:prstClr val="black"/>
                </a:solidFill>
                <a:effectLst/>
                <a:uLnTx/>
                <a:uFillTx/>
                <a:latin typeface="Arial" charset="0"/>
                <a:ea typeface="Arial" charset="0"/>
                <a:cs typeface="Arial" charset="0"/>
              </a:rPr>
              <a:t>conceptualise</a:t>
            </a: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 lesbian and bisexual women's health inequalities', Health and Social Care in the Community, 18, 4: 355-62.</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Glover, G, and Olson, V. (2012) Assessment and Treatment Units and Other Specialist Inpatient Care for People with Learning Disabilities in the Count-Me-In surveys, 2006 to 2010 Stockton-on-Tees: Improving Health and Lives: Learning Disabilities Observatory, 2011.</a:t>
            </a:r>
          </a:p>
          <a:p>
            <a:pPr marL="0" marR="0" lvl="0" indent="0" algn="l" defTabSz="914400" rtl="0" eaLnBrk="0" fontAlgn="base" latinLnBrk="0" hangingPunct="0">
              <a:lnSpc>
                <a:spcPct val="100000"/>
              </a:lnSpc>
              <a:spcBef>
                <a:spcPct val="20000"/>
              </a:spcBef>
              <a:spcAft>
                <a:spcPct val="0"/>
              </a:spcAft>
              <a:buClrTx/>
              <a:buSzTx/>
              <a:buFont typeface="Arial" charset="0"/>
              <a:buNone/>
              <a:tabLst/>
              <a:defRPr/>
            </a:pPr>
            <a:r>
              <a:rPr kumimoji="0" lang="en-US" sz="1100" b="0" i="0" u="none" strike="noStrike" kern="1200" cap="none" spc="0" normalizeH="0" baseline="0" noProof="0" dirty="0">
                <a:ln>
                  <a:noFill/>
                </a:ln>
                <a:solidFill>
                  <a:prstClr val="black"/>
                </a:solidFill>
                <a:effectLst/>
                <a:uLnTx/>
                <a:uFillTx/>
                <a:latin typeface="Arial" charset="0"/>
                <a:ea typeface="Arial" charset="0"/>
                <a:cs typeface="Arial" charset="0"/>
              </a:rPr>
              <a:t>Graham, H. (2004) 'Tackling health inequalities in England: remedying health disadvantages, narrowing gaps or reducing health gradients', Journal of Social Policy 33: 115-31.</a:t>
            </a:r>
          </a:p>
          <a:p>
            <a:pPr marL="0" indent="0">
              <a:buNone/>
            </a:pPr>
            <a:endParaRPr lang="en-US" sz="1100" dirty="0">
              <a:latin typeface="Arial" charset="0"/>
              <a:ea typeface="Arial" charset="0"/>
              <a:cs typeface="Arial" charset="0"/>
            </a:endParaRPr>
          </a:p>
        </p:txBody>
      </p:sp>
      <p:sp>
        <p:nvSpPr>
          <p:cNvPr id="4" name="Date Placeholder 3"/>
          <p:cNvSpPr>
            <a:spLocks noGrp="1"/>
          </p:cNvSpPr>
          <p:nvPr>
            <p:ph type="dt" sz="half" idx="10"/>
          </p:nvPr>
        </p:nvSpPr>
        <p:spPr/>
        <p:txBody>
          <a:bodyPr/>
          <a:lstStyle/>
          <a:p>
            <a:pPr>
              <a:defRPr/>
            </a:pPr>
            <a:fld id="{7314B6E6-9B9D-614D-B49F-CA48E02EEFA2}" type="datetime1">
              <a:rPr lang="en-GB" altLang="en-US" smtClean="0"/>
              <a:pPr>
                <a:defRPr/>
              </a:pPr>
              <a:t>22/06/2023</a:t>
            </a:fld>
            <a:endParaRPr lang="en-GB" altLang="en-US" dirty="0"/>
          </a:p>
        </p:txBody>
      </p:sp>
      <p:sp>
        <p:nvSpPr>
          <p:cNvPr id="5" name="Slide Number Placeholder 4"/>
          <p:cNvSpPr>
            <a:spLocks noGrp="1"/>
          </p:cNvSpPr>
          <p:nvPr>
            <p:ph type="sldNum" sz="quarter" idx="12"/>
          </p:nvPr>
        </p:nvSpPr>
        <p:spPr/>
        <p:txBody>
          <a:bodyPr/>
          <a:lstStyle/>
          <a:p>
            <a:fld id="{F98EB44C-CC45-CF4A-8638-771D57523C01}" type="slidenum">
              <a:rPr lang="en-GB" altLang="en-US" smtClean="0"/>
              <a:pPr/>
              <a:t>31</a:t>
            </a:fld>
            <a:endParaRPr lang="en-GB" altLang="en-US"/>
          </a:p>
        </p:txBody>
      </p:sp>
    </p:spTree>
    <p:extLst>
      <p:ext uri="{BB962C8B-B14F-4D97-AF65-F5344CB8AC3E}">
        <p14:creationId xmlns:p14="http://schemas.microsoft.com/office/powerpoint/2010/main" val="848954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1875</TotalTime>
  <Words>3360</Words>
  <Application>Microsoft Office PowerPoint</Application>
  <PresentationFormat>On-screen Show (4:3)</PresentationFormat>
  <Paragraphs>292</Paragraphs>
  <Slides>31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 Hebrew</vt:lpstr>
      <vt:lpstr>GDS Transport</vt:lpstr>
      <vt:lpstr>Myriad Pro</vt:lpstr>
      <vt:lpstr>Arial</vt:lpstr>
      <vt:lpstr>Open Sans</vt:lpstr>
      <vt:lpstr>Verdana</vt:lpstr>
      <vt:lpstr>20140311PresentationUWTSDTemplate</vt:lpstr>
      <vt:lpstr>Week 7</vt:lpstr>
      <vt:lpstr>Equality Act 2010</vt:lpstr>
      <vt:lpstr>What are Health Inequalities?</vt:lpstr>
      <vt:lpstr>PowerPoint Presentation</vt:lpstr>
      <vt:lpstr>PowerPoint Presentation</vt:lpstr>
      <vt:lpstr>What makes Groups of People Different?</vt:lpstr>
      <vt:lpstr>Health Inequality Case Studies: Bowel Cancer in Hillingdon</vt:lpstr>
      <vt:lpstr>Case Study</vt:lpstr>
      <vt:lpstr>What makes us healthy?</vt:lpstr>
      <vt:lpstr>Wider Determinants of Health</vt:lpstr>
      <vt:lpstr>Wider Determinants of Health</vt:lpstr>
      <vt:lpstr>Wider Determinants of Health</vt:lpstr>
      <vt:lpstr>Social Determinants of Health</vt:lpstr>
      <vt:lpstr>Social Determinants of Health</vt:lpstr>
      <vt:lpstr>Your turn….</vt:lpstr>
      <vt:lpstr>Where will you search?</vt:lpstr>
      <vt:lpstr>Topic of Interest</vt:lpstr>
      <vt:lpstr>“Pollution mortality UK”</vt:lpstr>
      <vt:lpstr>The Health Foundation (April 2020) describes 5 dimensions of impact of COVID19:</vt:lpstr>
      <vt:lpstr>Group work Read one of the sections from this report</vt:lpstr>
      <vt:lpstr>PowerPoint Presentation</vt:lpstr>
      <vt:lpstr>ONS Health Index</vt:lpstr>
      <vt:lpstr>ONS Health Index</vt:lpstr>
      <vt:lpstr>ONS Health Index</vt:lpstr>
      <vt:lpstr>ONS Health Index</vt:lpstr>
      <vt:lpstr>Reference List</vt:lpstr>
      <vt:lpstr>Resources </vt:lpstr>
      <vt:lpstr>Resources</vt:lpstr>
      <vt:lpstr>Innovation in response to COVID19</vt:lpstr>
      <vt:lpstr>Reading list available at: https://www.equalityhumanrights.com/en/our-research/reading-lists/health-inequalities-reading-list</vt:lpstr>
      <vt:lpstr>Reading list available at: https://www.equalityhumanrights.com/en/our-research/reading-lists/health-inequalities-reading-list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are health inequalities?</dc:title>
  <dc:creator>Microsoft Office User</dc:creator>
  <cp:lastModifiedBy>Joanne Davies (Yr Athrofa)</cp:lastModifiedBy>
  <cp:revision>19</cp:revision>
  <cp:lastPrinted>1601-01-01T00:00:00Z</cp:lastPrinted>
  <dcterms:created xsi:type="dcterms:W3CDTF">2021-02-20T11:43:10Z</dcterms:created>
  <dcterms:modified xsi:type="dcterms:W3CDTF">2023-06-23T16:42:36Z</dcterms:modified>
</cp:coreProperties>
</file>