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61" r:id="rId2"/>
    <p:sldId id="267" r:id="rId3"/>
    <p:sldId id="265" r:id="rId4"/>
    <p:sldId id="273" r:id="rId5"/>
    <p:sldId id="266" r:id="rId6"/>
    <p:sldId id="277" r:id="rId7"/>
    <p:sldId id="268" r:id="rId8"/>
    <p:sldId id="274" r:id="rId9"/>
    <p:sldId id="270" r:id="rId10"/>
    <p:sldId id="260" r:id="rId11"/>
    <p:sldId id="276"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52" autoAdjust="0"/>
    <p:restoredTop sz="83926" autoAdjust="0"/>
  </p:normalViewPr>
  <p:slideViewPr>
    <p:cSldViewPr snapToGrid="0">
      <p:cViewPr varScale="1">
        <p:scale>
          <a:sx n="56" d="100"/>
          <a:sy n="56" d="100"/>
        </p:scale>
        <p:origin x="39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96B6E3-94F1-4D4B-B2A9-5E133E7C9858}"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3692FD2D-EE99-4666-9D42-85651BBE77FA}">
      <dgm:prSet phldrT="[Text]" custT="1"/>
      <dgm:spPr/>
      <dgm:t>
        <a:bodyPr/>
        <a:lstStyle/>
        <a:p>
          <a:r>
            <a:rPr kumimoji="0" lang="en-US"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Aim of Study  </a:t>
          </a:r>
          <a:endParaRPr kumimoji="0" lang="en-GB"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dgm:t>
    </dgm:pt>
    <dgm:pt modelId="{72FB2AAD-AB98-400D-88AA-5EC8E19DB949}" type="parTrans" cxnId="{FCA42CD6-A7C4-479E-8FAC-CFFD2F0FE7C6}">
      <dgm:prSet/>
      <dgm:spPr/>
      <dgm:t>
        <a:bodyPr/>
        <a:lstStyle/>
        <a:p>
          <a:endParaRPr lang="en-GB"/>
        </a:p>
      </dgm:t>
    </dgm:pt>
    <dgm:pt modelId="{7FAEC8A0-039B-4053-A58A-2341BECC3E52}" type="sibTrans" cxnId="{FCA42CD6-A7C4-479E-8FAC-CFFD2F0FE7C6}">
      <dgm:prSet/>
      <dgm:spPr/>
      <dgm:t>
        <a:bodyPr/>
        <a:lstStyle/>
        <a:p>
          <a:endParaRPr lang="en-GB"/>
        </a:p>
      </dgm:t>
    </dgm:pt>
    <dgm:pt modelId="{8D0AECF7-1498-4E00-918A-AE1EE23507C4}">
      <dgm:prSet phldrT="[Text]" custT="1"/>
      <dgm:spPr/>
      <dgm:t>
        <a:bodyPr/>
        <a:lstStyle/>
        <a:p>
          <a:r>
            <a:rPr kumimoji="0" lang="en-US"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Introduction</a:t>
          </a:r>
          <a:endParaRPr kumimoji="0" lang="en-GB"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dgm:t>
    </dgm:pt>
    <dgm:pt modelId="{E9FCA741-CF46-4CBA-9160-B5459C8665E1}" type="parTrans" cxnId="{2BABFFAC-E747-4854-A8BD-313F582B5F21}">
      <dgm:prSet/>
      <dgm:spPr/>
      <dgm:t>
        <a:bodyPr/>
        <a:lstStyle/>
        <a:p>
          <a:endParaRPr lang="en-GB"/>
        </a:p>
      </dgm:t>
    </dgm:pt>
    <dgm:pt modelId="{6D24BEB6-4596-4D6E-9287-F6F14E8B2BD1}" type="sibTrans" cxnId="{2BABFFAC-E747-4854-A8BD-313F582B5F21}">
      <dgm:prSet/>
      <dgm:spPr/>
      <dgm:t>
        <a:bodyPr/>
        <a:lstStyle/>
        <a:p>
          <a:endParaRPr lang="en-GB"/>
        </a:p>
      </dgm:t>
    </dgm:pt>
    <dgm:pt modelId="{DBB943AB-98CC-467F-8496-DE931D969B59}">
      <dgm:prSet phldrT="[Text]" custT="1"/>
      <dgm:spPr/>
      <dgm:t>
        <a:bodyPr/>
        <a:lstStyle/>
        <a:p>
          <a:r>
            <a:rPr kumimoji="0" lang="en-US"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Methods </a:t>
          </a:r>
          <a:endParaRPr kumimoji="0" lang="en-GB"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dgm:t>
    </dgm:pt>
    <dgm:pt modelId="{1E9B3029-7993-4994-B452-A9885F168CAE}" type="parTrans" cxnId="{C9E4B6A4-8FBF-4EA6-A4AE-5636E972883A}">
      <dgm:prSet/>
      <dgm:spPr/>
      <dgm:t>
        <a:bodyPr/>
        <a:lstStyle/>
        <a:p>
          <a:endParaRPr lang="en-GB"/>
        </a:p>
      </dgm:t>
    </dgm:pt>
    <dgm:pt modelId="{ED3AB588-D50F-4CE4-B884-8F6960D1243B}" type="sibTrans" cxnId="{C9E4B6A4-8FBF-4EA6-A4AE-5636E972883A}">
      <dgm:prSet/>
      <dgm:spPr/>
      <dgm:t>
        <a:bodyPr/>
        <a:lstStyle/>
        <a:p>
          <a:endParaRPr lang="en-GB"/>
        </a:p>
      </dgm:t>
    </dgm:pt>
    <dgm:pt modelId="{E41655A1-9DDF-4FD0-A707-4B3D1B8CD0B5}" type="pres">
      <dgm:prSet presAssocID="{B496B6E3-94F1-4D4B-B2A9-5E133E7C9858}" presName="Name0" presStyleCnt="0">
        <dgm:presLayoutVars>
          <dgm:chMax val="7"/>
          <dgm:chPref val="7"/>
          <dgm:dir/>
        </dgm:presLayoutVars>
      </dgm:prSet>
      <dgm:spPr/>
    </dgm:pt>
    <dgm:pt modelId="{F7BACA60-8FCD-427B-B28A-00BBE22711E6}" type="pres">
      <dgm:prSet presAssocID="{B496B6E3-94F1-4D4B-B2A9-5E133E7C9858}" presName="Name1" presStyleCnt="0"/>
      <dgm:spPr/>
    </dgm:pt>
    <dgm:pt modelId="{D44C77AC-9863-49C4-94BB-B750A0084462}" type="pres">
      <dgm:prSet presAssocID="{B496B6E3-94F1-4D4B-B2A9-5E133E7C9858}" presName="cycle" presStyleCnt="0"/>
      <dgm:spPr/>
    </dgm:pt>
    <dgm:pt modelId="{E0FA7096-52AC-4197-95D3-2897A29F412D}" type="pres">
      <dgm:prSet presAssocID="{B496B6E3-94F1-4D4B-B2A9-5E133E7C9858}" presName="srcNode" presStyleLbl="node1" presStyleIdx="0" presStyleCnt="3"/>
      <dgm:spPr/>
    </dgm:pt>
    <dgm:pt modelId="{3045017B-FA9B-48B1-B144-590D414DCFA0}" type="pres">
      <dgm:prSet presAssocID="{B496B6E3-94F1-4D4B-B2A9-5E133E7C9858}" presName="conn" presStyleLbl="parChTrans1D2" presStyleIdx="0" presStyleCnt="1"/>
      <dgm:spPr/>
    </dgm:pt>
    <dgm:pt modelId="{2C42FCD4-7C91-4C6F-AAA4-99DA9D3E39CF}" type="pres">
      <dgm:prSet presAssocID="{B496B6E3-94F1-4D4B-B2A9-5E133E7C9858}" presName="extraNode" presStyleLbl="node1" presStyleIdx="0" presStyleCnt="3"/>
      <dgm:spPr/>
    </dgm:pt>
    <dgm:pt modelId="{6055EA97-0954-4C84-B9A4-E86E6211D72F}" type="pres">
      <dgm:prSet presAssocID="{B496B6E3-94F1-4D4B-B2A9-5E133E7C9858}" presName="dstNode" presStyleLbl="node1" presStyleIdx="0" presStyleCnt="3"/>
      <dgm:spPr/>
    </dgm:pt>
    <dgm:pt modelId="{FFF5BDF1-7C31-46A4-A1A2-E85FF151152D}" type="pres">
      <dgm:prSet presAssocID="{3692FD2D-EE99-4666-9D42-85651BBE77FA}" presName="text_1" presStyleLbl="node1" presStyleIdx="0" presStyleCnt="3">
        <dgm:presLayoutVars>
          <dgm:bulletEnabled val="1"/>
        </dgm:presLayoutVars>
      </dgm:prSet>
      <dgm:spPr/>
    </dgm:pt>
    <dgm:pt modelId="{26C8B116-1B8E-47C5-8E02-F8913FBDAF43}" type="pres">
      <dgm:prSet presAssocID="{3692FD2D-EE99-4666-9D42-85651BBE77FA}" presName="accent_1" presStyleCnt="0"/>
      <dgm:spPr/>
    </dgm:pt>
    <dgm:pt modelId="{49546532-C618-4393-B50A-3F271532688D}" type="pres">
      <dgm:prSet presAssocID="{3692FD2D-EE99-4666-9D42-85651BBE77FA}" presName="accentRepeatNode" presStyleLbl="solidFgAcc1" presStyleIdx="0" presStyleCnt="3"/>
      <dgm:spPr/>
    </dgm:pt>
    <dgm:pt modelId="{CE9AEC27-ABFE-43EC-BE74-59F765AB4A50}" type="pres">
      <dgm:prSet presAssocID="{8D0AECF7-1498-4E00-918A-AE1EE23507C4}" presName="text_2" presStyleLbl="node1" presStyleIdx="1" presStyleCnt="3">
        <dgm:presLayoutVars>
          <dgm:bulletEnabled val="1"/>
        </dgm:presLayoutVars>
      </dgm:prSet>
      <dgm:spPr/>
    </dgm:pt>
    <dgm:pt modelId="{4F4B853D-B675-4CA2-948A-10B87187B6AA}" type="pres">
      <dgm:prSet presAssocID="{8D0AECF7-1498-4E00-918A-AE1EE23507C4}" presName="accent_2" presStyleCnt="0"/>
      <dgm:spPr/>
    </dgm:pt>
    <dgm:pt modelId="{4C319E1F-1D01-45BC-89DD-647C3D551EC0}" type="pres">
      <dgm:prSet presAssocID="{8D0AECF7-1498-4E00-918A-AE1EE23507C4}" presName="accentRepeatNode" presStyleLbl="solidFgAcc1" presStyleIdx="1" presStyleCnt="3"/>
      <dgm:spPr/>
    </dgm:pt>
    <dgm:pt modelId="{AC7ECB10-2BF6-4822-B859-4515D528F25C}" type="pres">
      <dgm:prSet presAssocID="{DBB943AB-98CC-467F-8496-DE931D969B59}" presName="text_3" presStyleLbl="node1" presStyleIdx="2" presStyleCnt="3">
        <dgm:presLayoutVars>
          <dgm:bulletEnabled val="1"/>
        </dgm:presLayoutVars>
      </dgm:prSet>
      <dgm:spPr/>
    </dgm:pt>
    <dgm:pt modelId="{B3612CAD-EB09-4BB9-B717-D28710E962E0}" type="pres">
      <dgm:prSet presAssocID="{DBB943AB-98CC-467F-8496-DE931D969B59}" presName="accent_3" presStyleCnt="0"/>
      <dgm:spPr/>
    </dgm:pt>
    <dgm:pt modelId="{8CB54FD7-AA4F-483D-BD41-89D29A8305BB}" type="pres">
      <dgm:prSet presAssocID="{DBB943AB-98CC-467F-8496-DE931D969B59}" presName="accentRepeatNode" presStyleLbl="solidFgAcc1" presStyleIdx="2" presStyleCnt="3"/>
      <dgm:spPr/>
    </dgm:pt>
  </dgm:ptLst>
  <dgm:cxnLst>
    <dgm:cxn modelId="{FA9E072A-ED15-4F7F-A6F4-20FEEBCC8A55}" type="presOf" srcId="{B496B6E3-94F1-4D4B-B2A9-5E133E7C9858}" destId="{E41655A1-9DDF-4FD0-A707-4B3D1B8CD0B5}" srcOrd="0" destOrd="0" presId="urn:microsoft.com/office/officeart/2008/layout/VerticalCurvedList"/>
    <dgm:cxn modelId="{B23EAF39-C224-46B9-894F-3525A73556C7}" type="presOf" srcId="{8D0AECF7-1498-4E00-918A-AE1EE23507C4}" destId="{CE9AEC27-ABFE-43EC-BE74-59F765AB4A50}" srcOrd="0" destOrd="0" presId="urn:microsoft.com/office/officeart/2008/layout/VerticalCurvedList"/>
    <dgm:cxn modelId="{C83D784F-FABD-4F7F-86D5-36ECDFC66AFF}" type="presOf" srcId="{DBB943AB-98CC-467F-8496-DE931D969B59}" destId="{AC7ECB10-2BF6-4822-B859-4515D528F25C}" srcOrd="0" destOrd="0" presId="urn:microsoft.com/office/officeart/2008/layout/VerticalCurvedList"/>
    <dgm:cxn modelId="{F233258A-2C7B-4884-9DFF-2C08216E9BB9}" type="presOf" srcId="{3692FD2D-EE99-4666-9D42-85651BBE77FA}" destId="{FFF5BDF1-7C31-46A4-A1A2-E85FF151152D}" srcOrd="0" destOrd="0" presId="urn:microsoft.com/office/officeart/2008/layout/VerticalCurvedList"/>
    <dgm:cxn modelId="{C9E4B6A4-8FBF-4EA6-A4AE-5636E972883A}" srcId="{B496B6E3-94F1-4D4B-B2A9-5E133E7C9858}" destId="{DBB943AB-98CC-467F-8496-DE931D969B59}" srcOrd="2" destOrd="0" parTransId="{1E9B3029-7993-4994-B452-A9885F168CAE}" sibTransId="{ED3AB588-D50F-4CE4-B884-8F6960D1243B}"/>
    <dgm:cxn modelId="{2BABFFAC-E747-4854-A8BD-313F582B5F21}" srcId="{B496B6E3-94F1-4D4B-B2A9-5E133E7C9858}" destId="{8D0AECF7-1498-4E00-918A-AE1EE23507C4}" srcOrd="1" destOrd="0" parTransId="{E9FCA741-CF46-4CBA-9160-B5459C8665E1}" sibTransId="{6D24BEB6-4596-4D6E-9287-F6F14E8B2BD1}"/>
    <dgm:cxn modelId="{04EB15C1-6D18-4EF8-AE17-2C36AE2108CD}" type="presOf" srcId="{7FAEC8A0-039B-4053-A58A-2341BECC3E52}" destId="{3045017B-FA9B-48B1-B144-590D414DCFA0}" srcOrd="0" destOrd="0" presId="urn:microsoft.com/office/officeart/2008/layout/VerticalCurvedList"/>
    <dgm:cxn modelId="{FCA42CD6-A7C4-479E-8FAC-CFFD2F0FE7C6}" srcId="{B496B6E3-94F1-4D4B-B2A9-5E133E7C9858}" destId="{3692FD2D-EE99-4666-9D42-85651BBE77FA}" srcOrd="0" destOrd="0" parTransId="{72FB2AAD-AB98-400D-88AA-5EC8E19DB949}" sibTransId="{7FAEC8A0-039B-4053-A58A-2341BECC3E52}"/>
    <dgm:cxn modelId="{8B9F33FB-9211-4535-A94C-D73B0EB0E138}" type="presParOf" srcId="{E41655A1-9DDF-4FD0-A707-4B3D1B8CD0B5}" destId="{F7BACA60-8FCD-427B-B28A-00BBE22711E6}" srcOrd="0" destOrd="0" presId="urn:microsoft.com/office/officeart/2008/layout/VerticalCurvedList"/>
    <dgm:cxn modelId="{13A9B188-5EBC-4901-847C-0B5C83213939}" type="presParOf" srcId="{F7BACA60-8FCD-427B-B28A-00BBE22711E6}" destId="{D44C77AC-9863-49C4-94BB-B750A0084462}" srcOrd="0" destOrd="0" presId="urn:microsoft.com/office/officeart/2008/layout/VerticalCurvedList"/>
    <dgm:cxn modelId="{097D301A-F7C3-4AE0-A6D2-0AFC51CEA5A3}" type="presParOf" srcId="{D44C77AC-9863-49C4-94BB-B750A0084462}" destId="{E0FA7096-52AC-4197-95D3-2897A29F412D}" srcOrd="0" destOrd="0" presId="urn:microsoft.com/office/officeart/2008/layout/VerticalCurvedList"/>
    <dgm:cxn modelId="{37578DC9-90FB-4F54-83F8-3D27FC0E9D83}" type="presParOf" srcId="{D44C77AC-9863-49C4-94BB-B750A0084462}" destId="{3045017B-FA9B-48B1-B144-590D414DCFA0}" srcOrd="1" destOrd="0" presId="urn:microsoft.com/office/officeart/2008/layout/VerticalCurvedList"/>
    <dgm:cxn modelId="{0DFE4CB5-9052-4481-BDF1-4E8CFF284BCE}" type="presParOf" srcId="{D44C77AC-9863-49C4-94BB-B750A0084462}" destId="{2C42FCD4-7C91-4C6F-AAA4-99DA9D3E39CF}" srcOrd="2" destOrd="0" presId="urn:microsoft.com/office/officeart/2008/layout/VerticalCurvedList"/>
    <dgm:cxn modelId="{12DB023A-F46F-4861-9D44-1E921ECC70B1}" type="presParOf" srcId="{D44C77AC-9863-49C4-94BB-B750A0084462}" destId="{6055EA97-0954-4C84-B9A4-E86E6211D72F}" srcOrd="3" destOrd="0" presId="urn:microsoft.com/office/officeart/2008/layout/VerticalCurvedList"/>
    <dgm:cxn modelId="{D7D3A485-0948-4BA5-BC26-5A9F156A9FD7}" type="presParOf" srcId="{F7BACA60-8FCD-427B-B28A-00BBE22711E6}" destId="{FFF5BDF1-7C31-46A4-A1A2-E85FF151152D}" srcOrd="1" destOrd="0" presId="urn:microsoft.com/office/officeart/2008/layout/VerticalCurvedList"/>
    <dgm:cxn modelId="{DE9AF4DA-BEDA-443D-8F7A-33E3302264FC}" type="presParOf" srcId="{F7BACA60-8FCD-427B-B28A-00BBE22711E6}" destId="{26C8B116-1B8E-47C5-8E02-F8913FBDAF43}" srcOrd="2" destOrd="0" presId="urn:microsoft.com/office/officeart/2008/layout/VerticalCurvedList"/>
    <dgm:cxn modelId="{59CC91D7-BE24-4D9D-8648-C314A0D51771}" type="presParOf" srcId="{26C8B116-1B8E-47C5-8E02-F8913FBDAF43}" destId="{49546532-C618-4393-B50A-3F271532688D}" srcOrd="0" destOrd="0" presId="urn:microsoft.com/office/officeart/2008/layout/VerticalCurvedList"/>
    <dgm:cxn modelId="{5644EC58-98BC-4086-82EE-9CF8D59B4140}" type="presParOf" srcId="{F7BACA60-8FCD-427B-B28A-00BBE22711E6}" destId="{CE9AEC27-ABFE-43EC-BE74-59F765AB4A50}" srcOrd="3" destOrd="0" presId="urn:microsoft.com/office/officeart/2008/layout/VerticalCurvedList"/>
    <dgm:cxn modelId="{827ADA74-D2F7-455A-BA43-42B982F91D07}" type="presParOf" srcId="{F7BACA60-8FCD-427B-B28A-00BBE22711E6}" destId="{4F4B853D-B675-4CA2-948A-10B87187B6AA}" srcOrd="4" destOrd="0" presId="urn:microsoft.com/office/officeart/2008/layout/VerticalCurvedList"/>
    <dgm:cxn modelId="{05EBB4DF-0903-49E9-87BE-C00DF18398ED}" type="presParOf" srcId="{4F4B853D-B675-4CA2-948A-10B87187B6AA}" destId="{4C319E1F-1D01-45BC-89DD-647C3D551EC0}" srcOrd="0" destOrd="0" presId="urn:microsoft.com/office/officeart/2008/layout/VerticalCurvedList"/>
    <dgm:cxn modelId="{B17A1A28-9CB6-4632-A855-922978E447AC}" type="presParOf" srcId="{F7BACA60-8FCD-427B-B28A-00BBE22711E6}" destId="{AC7ECB10-2BF6-4822-B859-4515D528F25C}" srcOrd="5" destOrd="0" presId="urn:microsoft.com/office/officeart/2008/layout/VerticalCurvedList"/>
    <dgm:cxn modelId="{B9208D05-8345-4BCA-83A9-D607C22E8659}" type="presParOf" srcId="{F7BACA60-8FCD-427B-B28A-00BBE22711E6}" destId="{B3612CAD-EB09-4BB9-B717-D28710E962E0}" srcOrd="6" destOrd="0" presId="urn:microsoft.com/office/officeart/2008/layout/VerticalCurvedList"/>
    <dgm:cxn modelId="{F0917AD4-ED64-4882-A6B5-B09609AEFB3F}" type="presParOf" srcId="{B3612CAD-EB09-4BB9-B717-D28710E962E0}" destId="{8CB54FD7-AA4F-483D-BD41-89D29A8305BB}"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96B6E3-94F1-4D4B-B2A9-5E133E7C9858}"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3692FD2D-EE99-4666-9D42-85651BBE77FA}">
      <dgm:prSet phldrT="[Text]" custT="1"/>
      <dgm:spPr/>
      <dgm:t>
        <a:bodyPr/>
        <a:lstStyle/>
        <a:p>
          <a:r>
            <a:rPr kumimoji="0" lang="en-US"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COVID-19 Impact</a:t>
          </a:r>
          <a:endParaRPr kumimoji="0" lang="en-GB"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dgm:t>
    </dgm:pt>
    <dgm:pt modelId="{72FB2AAD-AB98-400D-88AA-5EC8E19DB949}" type="parTrans" cxnId="{FCA42CD6-A7C4-479E-8FAC-CFFD2F0FE7C6}">
      <dgm:prSet/>
      <dgm:spPr/>
      <dgm:t>
        <a:bodyPr/>
        <a:lstStyle/>
        <a:p>
          <a:endParaRPr lang="en-GB"/>
        </a:p>
      </dgm:t>
    </dgm:pt>
    <dgm:pt modelId="{7FAEC8A0-039B-4053-A58A-2341BECC3E52}" type="sibTrans" cxnId="{FCA42CD6-A7C4-479E-8FAC-CFFD2F0FE7C6}">
      <dgm:prSet/>
      <dgm:spPr/>
      <dgm:t>
        <a:bodyPr/>
        <a:lstStyle/>
        <a:p>
          <a:endParaRPr lang="en-GB"/>
        </a:p>
      </dgm:t>
    </dgm:pt>
    <dgm:pt modelId="{8D0AECF7-1498-4E00-918A-AE1EE23507C4}">
      <dgm:prSet phldrT="[Text]" custT="1"/>
      <dgm:spPr/>
      <dgm:t>
        <a:bodyPr/>
        <a:lstStyle/>
        <a:p>
          <a:r>
            <a:rPr kumimoji="0" lang="en-GB"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Literature Review</a:t>
          </a:r>
        </a:p>
      </dgm:t>
    </dgm:pt>
    <dgm:pt modelId="{E9FCA741-CF46-4CBA-9160-B5459C8665E1}" type="parTrans" cxnId="{2BABFFAC-E747-4854-A8BD-313F582B5F21}">
      <dgm:prSet/>
      <dgm:spPr/>
      <dgm:t>
        <a:bodyPr/>
        <a:lstStyle/>
        <a:p>
          <a:endParaRPr lang="en-GB"/>
        </a:p>
      </dgm:t>
    </dgm:pt>
    <dgm:pt modelId="{6D24BEB6-4596-4D6E-9287-F6F14E8B2BD1}" type="sibTrans" cxnId="{2BABFFAC-E747-4854-A8BD-313F582B5F21}">
      <dgm:prSet/>
      <dgm:spPr/>
      <dgm:t>
        <a:bodyPr/>
        <a:lstStyle/>
        <a:p>
          <a:endParaRPr lang="en-GB"/>
        </a:p>
      </dgm:t>
    </dgm:pt>
    <dgm:pt modelId="{DBB943AB-98CC-467F-8496-DE931D969B59}">
      <dgm:prSet phldrT="[Text]" custT="1"/>
      <dgm:spPr/>
      <dgm:t>
        <a:bodyPr/>
        <a:lstStyle/>
        <a:p>
          <a:r>
            <a:rPr kumimoji="0" lang="en-US"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Conclusion &amp; discussion</a:t>
          </a:r>
          <a:endParaRPr kumimoji="0" lang="en-GB" sz="3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dgm:t>
    </dgm:pt>
    <dgm:pt modelId="{1E9B3029-7993-4994-B452-A9885F168CAE}" type="parTrans" cxnId="{C9E4B6A4-8FBF-4EA6-A4AE-5636E972883A}">
      <dgm:prSet/>
      <dgm:spPr/>
      <dgm:t>
        <a:bodyPr/>
        <a:lstStyle/>
        <a:p>
          <a:endParaRPr lang="en-GB"/>
        </a:p>
      </dgm:t>
    </dgm:pt>
    <dgm:pt modelId="{ED3AB588-D50F-4CE4-B884-8F6960D1243B}" type="sibTrans" cxnId="{C9E4B6A4-8FBF-4EA6-A4AE-5636E972883A}">
      <dgm:prSet/>
      <dgm:spPr/>
      <dgm:t>
        <a:bodyPr/>
        <a:lstStyle/>
        <a:p>
          <a:endParaRPr lang="en-GB"/>
        </a:p>
      </dgm:t>
    </dgm:pt>
    <dgm:pt modelId="{E41655A1-9DDF-4FD0-A707-4B3D1B8CD0B5}" type="pres">
      <dgm:prSet presAssocID="{B496B6E3-94F1-4D4B-B2A9-5E133E7C9858}" presName="Name0" presStyleCnt="0">
        <dgm:presLayoutVars>
          <dgm:chMax val="7"/>
          <dgm:chPref val="7"/>
          <dgm:dir/>
        </dgm:presLayoutVars>
      </dgm:prSet>
      <dgm:spPr/>
    </dgm:pt>
    <dgm:pt modelId="{F7BACA60-8FCD-427B-B28A-00BBE22711E6}" type="pres">
      <dgm:prSet presAssocID="{B496B6E3-94F1-4D4B-B2A9-5E133E7C9858}" presName="Name1" presStyleCnt="0"/>
      <dgm:spPr/>
    </dgm:pt>
    <dgm:pt modelId="{D44C77AC-9863-49C4-94BB-B750A0084462}" type="pres">
      <dgm:prSet presAssocID="{B496B6E3-94F1-4D4B-B2A9-5E133E7C9858}" presName="cycle" presStyleCnt="0"/>
      <dgm:spPr/>
    </dgm:pt>
    <dgm:pt modelId="{E0FA7096-52AC-4197-95D3-2897A29F412D}" type="pres">
      <dgm:prSet presAssocID="{B496B6E3-94F1-4D4B-B2A9-5E133E7C9858}" presName="srcNode" presStyleLbl="node1" presStyleIdx="0" presStyleCnt="3"/>
      <dgm:spPr/>
    </dgm:pt>
    <dgm:pt modelId="{3045017B-FA9B-48B1-B144-590D414DCFA0}" type="pres">
      <dgm:prSet presAssocID="{B496B6E3-94F1-4D4B-B2A9-5E133E7C9858}" presName="conn" presStyleLbl="parChTrans1D2" presStyleIdx="0" presStyleCnt="1"/>
      <dgm:spPr/>
    </dgm:pt>
    <dgm:pt modelId="{2C42FCD4-7C91-4C6F-AAA4-99DA9D3E39CF}" type="pres">
      <dgm:prSet presAssocID="{B496B6E3-94F1-4D4B-B2A9-5E133E7C9858}" presName="extraNode" presStyleLbl="node1" presStyleIdx="0" presStyleCnt="3"/>
      <dgm:spPr/>
    </dgm:pt>
    <dgm:pt modelId="{6055EA97-0954-4C84-B9A4-E86E6211D72F}" type="pres">
      <dgm:prSet presAssocID="{B496B6E3-94F1-4D4B-B2A9-5E133E7C9858}" presName="dstNode" presStyleLbl="node1" presStyleIdx="0" presStyleCnt="3"/>
      <dgm:spPr/>
    </dgm:pt>
    <dgm:pt modelId="{FFF5BDF1-7C31-46A4-A1A2-E85FF151152D}" type="pres">
      <dgm:prSet presAssocID="{3692FD2D-EE99-4666-9D42-85651BBE77FA}" presName="text_1" presStyleLbl="node1" presStyleIdx="0" presStyleCnt="3">
        <dgm:presLayoutVars>
          <dgm:bulletEnabled val="1"/>
        </dgm:presLayoutVars>
      </dgm:prSet>
      <dgm:spPr/>
    </dgm:pt>
    <dgm:pt modelId="{26C8B116-1B8E-47C5-8E02-F8913FBDAF43}" type="pres">
      <dgm:prSet presAssocID="{3692FD2D-EE99-4666-9D42-85651BBE77FA}" presName="accent_1" presStyleCnt="0"/>
      <dgm:spPr/>
    </dgm:pt>
    <dgm:pt modelId="{49546532-C618-4393-B50A-3F271532688D}" type="pres">
      <dgm:prSet presAssocID="{3692FD2D-EE99-4666-9D42-85651BBE77FA}" presName="accentRepeatNode" presStyleLbl="solidFgAcc1" presStyleIdx="0" presStyleCnt="3"/>
      <dgm:spPr/>
    </dgm:pt>
    <dgm:pt modelId="{CE9AEC27-ABFE-43EC-BE74-59F765AB4A50}" type="pres">
      <dgm:prSet presAssocID="{8D0AECF7-1498-4E00-918A-AE1EE23507C4}" presName="text_2" presStyleLbl="node1" presStyleIdx="1" presStyleCnt="3">
        <dgm:presLayoutVars>
          <dgm:bulletEnabled val="1"/>
        </dgm:presLayoutVars>
      </dgm:prSet>
      <dgm:spPr/>
    </dgm:pt>
    <dgm:pt modelId="{4F4B853D-B675-4CA2-948A-10B87187B6AA}" type="pres">
      <dgm:prSet presAssocID="{8D0AECF7-1498-4E00-918A-AE1EE23507C4}" presName="accent_2" presStyleCnt="0"/>
      <dgm:spPr/>
    </dgm:pt>
    <dgm:pt modelId="{4C319E1F-1D01-45BC-89DD-647C3D551EC0}" type="pres">
      <dgm:prSet presAssocID="{8D0AECF7-1498-4E00-918A-AE1EE23507C4}" presName="accentRepeatNode" presStyleLbl="solidFgAcc1" presStyleIdx="1" presStyleCnt="3"/>
      <dgm:spPr/>
    </dgm:pt>
    <dgm:pt modelId="{AC7ECB10-2BF6-4822-B859-4515D528F25C}" type="pres">
      <dgm:prSet presAssocID="{DBB943AB-98CC-467F-8496-DE931D969B59}" presName="text_3" presStyleLbl="node1" presStyleIdx="2" presStyleCnt="3">
        <dgm:presLayoutVars>
          <dgm:bulletEnabled val="1"/>
        </dgm:presLayoutVars>
      </dgm:prSet>
      <dgm:spPr/>
    </dgm:pt>
    <dgm:pt modelId="{B3612CAD-EB09-4BB9-B717-D28710E962E0}" type="pres">
      <dgm:prSet presAssocID="{DBB943AB-98CC-467F-8496-DE931D969B59}" presName="accent_3" presStyleCnt="0"/>
      <dgm:spPr/>
    </dgm:pt>
    <dgm:pt modelId="{8CB54FD7-AA4F-483D-BD41-89D29A8305BB}" type="pres">
      <dgm:prSet presAssocID="{DBB943AB-98CC-467F-8496-DE931D969B59}" presName="accentRepeatNode" presStyleLbl="solidFgAcc1" presStyleIdx="2" presStyleCnt="3"/>
      <dgm:spPr/>
    </dgm:pt>
  </dgm:ptLst>
  <dgm:cxnLst>
    <dgm:cxn modelId="{B2254D41-EC6F-4DA8-B87E-4DAAF50CC98C}" type="presOf" srcId="{B496B6E3-94F1-4D4B-B2A9-5E133E7C9858}" destId="{E41655A1-9DDF-4FD0-A707-4B3D1B8CD0B5}" srcOrd="0" destOrd="0" presId="urn:microsoft.com/office/officeart/2008/layout/VerticalCurvedList"/>
    <dgm:cxn modelId="{1FFC1571-0F14-40C4-B0E0-AA92950E8368}" type="presOf" srcId="{DBB943AB-98CC-467F-8496-DE931D969B59}" destId="{AC7ECB10-2BF6-4822-B859-4515D528F25C}" srcOrd="0" destOrd="0" presId="urn:microsoft.com/office/officeart/2008/layout/VerticalCurvedList"/>
    <dgm:cxn modelId="{C9E4B6A4-8FBF-4EA6-A4AE-5636E972883A}" srcId="{B496B6E3-94F1-4D4B-B2A9-5E133E7C9858}" destId="{DBB943AB-98CC-467F-8496-DE931D969B59}" srcOrd="2" destOrd="0" parTransId="{1E9B3029-7993-4994-B452-A9885F168CAE}" sibTransId="{ED3AB588-D50F-4CE4-B884-8F6960D1243B}"/>
    <dgm:cxn modelId="{A61D8DA9-CB7E-43F7-9EC8-D39F23CEF00C}" type="presOf" srcId="{3692FD2D-EE99-4666-9D42-85651BBE77FA}" destId="{FFF5BDF1-7C31-46A4-A1A2-E85FF151152D}" srcOrd="0" destOrd="0" presId="urn:microsoft.com/office/officeart/2008/layout/VerticalCurvedList"/>
    <dgm:cxn modelId="{2BABFFAC-E747-4854-A8BD-313F582B5F21}" srcId="{B496B6E3-94F1-4D4B-B2A9-5E133E7C9858}" destId="{8D0AECF7-1498-4E00-918A-AE1EE23507C4}" srcOrd="1" destOrd="0" parTransId="{E9FCA741-CF46-4CBA-9160-B5459C8665E1}" sibTransId="{6D24BEB6-4596-4D6E-9287-F6F14E8B2BD1}"/>
    <dgm:cxn modelId="{FCA42CD6-A7C4-479E-8FAC-CFFD2F0FE7C6}" srcId="{B496B6E3-94F1-4D4B-B2A9-5E133E7C9858}" destId="{3692FD2D-EE99-4666-9D42-85651BBE77FA}" srcOrd="0" destOrd="0" parTransId="{72FB2AAD-AB98-400D-88AA-5EC8E19DB949}" sibTransId="{7FAEC8A0-039B-4053-A58A-2341BECC3E52}"/>
    <dgm:cxn modelId="{37DA35F0-34B2-44FF-A6EA-AAE384CB1F8A}" type="presOf" srcId="{8D0AECF7-1498-4E00-918A-AE1EE23507C4}" destId="{CE9AEC27-ABFE-43EC-BE74-59F765AB4A50}" srcOrd="0" destOrd="0" presId="urn:microsoft.com/office/officeart/2008/layout/VerticalCurvedList"/>
    <dgm:cxn modelId="{035F08F8-5900-4C61-8097-B303D1E54541}" type="presOf" srcId="{7FAEC8A0-039B-4053-A58A-2341BECC3E52}" destId="{3045017B-FA9B-48B1-B144-590D414DCFA0}" srcOrd="0" destOrd="0" presId="urn:microsoft.com/office/officeart/2008/layout/VerticalCurvedList"/>
    <dgm:cxn modelId="{B1C2EC08-A9BB-48BA-ADE3-88B8A92D8EC7}" type="presParOf" srcId="{E41655A1-9DDF-4FD0-A707-4B3D1B8CD0B5}" destId="{F7BACA60-8FCD-427B-B28A-00BBE22711E6}" srcOrd="0" destOrd="0" presId="urn:microsoft.com/office/officeart/2008/layout/VerticalCurvedList"/>
    <dgm:cxn modelId="{3403C42B-6BDD-4D32-A859-E62B1A6ECFC8}" type="presParOf" srcId="{F7BACA60-8FCD-427B-B28A-00BBE22711E6}" destId="{D44C77AC-9863-49C4-94BB-B750A0084462}" srcOrd="0" destOrd="0" presId="urn:microsoft.com/office/officeart/2008/layout/VerticalCurvedList"/>
    <dgm:cxn modelId="{CB77613D-D299-443C-863B-4592FDB5BA25}" type="presParOf" srcId="{D44C77AC-9863-49C4-94BB-B750A0084462}" destId="{E0FA7096-52AC-4197-95D3-2897A29F412D}" srcOrd="0" destOrd="0" presId="urn:microsoft.com/office/officeart/2008/layout/VerticalCurvedList"/>
    <dgm:cxn modelId="{C946291D-32CD-488C-B875-FF3257555700}" type="presParOf" srcId="{D44C77AC-9863-49C4-94BB-B750A0084462}" destId="{3045017B-FA9B-48B1-B144-590D414DCFA0}" srcOrd="1" destOrd="0" presId="urn:microsoft.com/office/officeart/2008/layout/VerticalCurvedList"/>
    <dgm:cxn modelId="{F93F3CF9-B628-46D6-8333-176F41D21E19}" type="presParOf" srcId="{D44C77AC-9863-49C4-94BB-B750A0084462}" destId="{2C42FCD4-7C91-4C6F-AAA4-99DA9D3E39CF}" srcOrd="2" destOrd="0" presId="urn:microsoft.com/office/officeart/2008/layout/VerticalCurvedList"/>
    <dgm:cxn modelId="{A86D89AA-405A-410A-9C2C-A83934DA5DB5}" type="presParOf" srcId="{D44C77AC-9863-49C4-94BB-B750A0084462}" destId="{6055EA97-0954-4C84-B9A4-E86E6211D72F}" srcOrd="3" destOrd="0" presId="urn:microsoft.com/office/officeart/2008/layout/VerticalCurvedList"/>
    <dgm:cxn modelId="{93F36486-4ACA-4691-9B5E-201B7337FE52}" type="presParOf" srcId="{F7BACA60-8FCD-427B-B28A-00BBE22711E6}" destId="{FFF5BDF1-7C31-46A4-A1A2-E85FF151152D}" srcOrd="1" destOrd="0" presId="urn:microsoft.com/office/officeart/2008/layout/VerticalCurvedList"/>
    <dgm:cxn modelId="{5108CCE3-0274-469D-9CE0-09B5BF2FCC1A}" type="presParOf" srcId="{F7BACA60-8FCD-427B-B28A-00BBE22711E6}" destId="{26C8B116-1B8E-47C5-8E02-F8913FBDAF43}" srcOrd="2" destOrd="0" presId="urn:microsoft.com/office/officeart/2008/layout/VerticalCurvedList"/>
    <dgm:cxn modelId="{678D7142-0F94-4921-AF31-A1E40B85B28B}" type="presParOf" srcId="{26C8B116-1B8E-47C5-8E02-F8913FBDAF43}" destId="{49546532-C618-4393-B50A-3F271532688D}" srcOrd="0" destOrd="0" presId="urn:microsoft.com/office/officeart/2008/layout/VerticalCurvedList"/>
    <dgm:cxn modelId="{694660C6-D83F-478A-AAF8-F68AB777AB1D}" type="presParOf" srcId="{F7BACA60-8FCD-427B-B28A-00BBE22711E6}" destId="{CE9AEC27-ABFE-43EC-BE74-59F765AB4A50}" srcOrd="3" destOrd="0" presId="urn:microsoft.com/office/officeart/2008/layout/VerticalCurvedList"/>
    <dgm:cxn modelId="{CFA80A76-143A-413B-B250-00F738BD915A}" type="presParOf" srcId="{F7BACA60-8FCD-427B-B28A-00BBE22711E6}" destId="{4F4B853D-B675-4CA2-948A-10B87187B6AA}" srcOrd="4" destOrd="0" presId="urn:microsoft.com/office/officeart/2008/layout/VerticalCurvedList"/>
    <dgm:cxn modelId="{245C36BB-D1D6-4D9D-9F54-B4BB560AEB2F}" type="presParOf" srcId="{4F4B853D-B675-4CA2-948A-10B87187B6AA}" destId="{4C319E1F-1D01-45BC-89DD-647C3D551EC0}" srcOrd="0" destOrd="0" presId="urn:microsoft.com/office/officeart/2008/layout/VerticalCurvedList"/>
    <dgm:cxn modelId="{015341C1-A90C-447E-84A8-811E9D1CE2E7}" type="presParOf" srcId="{F7BACA60-8FCD-427B-B28A-00BBE22711E6}" destId="{AC7ECB10-2BF6-4822-B859-4515D528F25C}" srcOrd="5" destOrd="0" presId="urn:microsoft.com/office/officeart/2008/layout/VerticalCurvedList"/>
    <dgm:cxn modelId="{27F91B5A-72EC-4614-80F6-B35AB402CA74}" type="presParOf" srcId="{F7BACA60-8FCD-427B-B28A-00BBE22711E6}" destId="{B3612CAD-EB09-4BB9-B717-D28710E962E0}" srcOrd="6" destOrd="0" presId="urn:microsoft.com/office/officeart/2008/layout/VerticalCurvedList"/>
    <dgm:cxn modelId="{8CE6A659-3A12-4937-AA7B-E8147CF119F6}" type="presParOf" srcId="{B3612CAD-EB09-4BB9-B717-D28710E962E0}" destId="{8CB54FD7-AA4F-483D-BD41-89D29A8305BB}"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A8B2AE-EA41-482F-A0B4-14DBB6BCBCCE}"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2BDF52A8-E731-49D7-90D6-B2C26EF93AA7}">
      <dgm:prSet/>
      <dgm:spPr/>
      <dgm:t>
        <a:bodyPr/>
        <a:lstStyle/>
        <a:p>
          <a:r>
            <a:rPr lang="en-US" dirty="0"/>
            <a:t>Aim: </a:t>
          </a:r>
          <a:r>
            <a:rPr lang="en-ZA" dirty="0"/>
            <a:t>Analysing the impact of COVID-19 to people living with dementia</a:t>
          </a:r>
          <a:endParaRPr lang="en-US" dirty="0"/>
        </a:p>
      </dgm:t>
    </dgm:pt>
    <dgm:pt modelId="{67586A4D-C0F2-4D76-ABD3-FB5F29EFCFD6}" type="parTrans" cxnId="{9FC3EED1-F042-4A68-8281-C6D1ADABE965}">
      <dgm:prSet/>
      <dgm:spPr/>
      <dgm:t>
        <a:bodyPr/>
        <a:lstStyle/>
        <a:p>
          <a:endParaRPr lang="en-GB"/>
        </a:p>
      </dgm:t>
    </dgm:pt>
    <dgm:pt modelId="{3E7E51CB-9754-428E-B092-FA812709B6C3}" type="sibTrans" cxnId="{9FC3EED1-F042-4A68-8281-C6D1ADABE965}">
      <dgm:prSet/>
      <dgm:spPr/>
      <dgm:t>
        <a:bodyPr/>
        <a:lstStyle/>
        <a:p>
          <a:endParaRPr lang="en-GB"/>
        </a:p>
      </dgm:t>
    </dgm:pt>
    <dgm:pt modelId="{C0F9D705-DF3F-431A-85C0-1575EE11FCEF}" type="pres">
      <dgm:prSet presAssocID="{7BA8B2AE-EA41-482F-A0B4-14DBB6BCBCCE}" presName="linear" presStyleCnt="0">
        <dgm:presLayoutVars>
          <dgm:animLvl val="lvl"/>
          <dgm:resizeHandles val="exact"/>
        </dgm:presLayoutVars>
      </dgm:prSet>
      <dgm:spPr/>
    </dgm:pt>
    <dgm:pt modelId="{334E5E05-FA37-497F-8ABB-E1F66EAC9C01}" type="pres">
      <dgm:prSet presAssocID="{2BDF52A8-E731-49D7-90D6-B2C26EF93AA7}" presName="parentText" presStyleLbl="node1" presStyleIdx="0" presStyleCnt="1">
        <dgm:presLayoutVars>
          <dgm:chMax val="0"/>
          <dgm:bulletEnabled val="1"/>
        </dgm:presLayoutVars>
      </dgm:prSet>
      <dgm:spPr/>
    </dgm:pt>
  </dgm:ptLst>
  <dgm:cxnLst>
    <dgm:cxn modelId="{1A65B320-327C-430F-890A-9FDF65B0E545}" type="presOf" srcId="{2BDF52A8-E731-49D7-90D6-B2C26EF93AA7}" destId="{334E5E05-FA37-497F-8ABB-E1F66EAC9C01}" srcOrd="0" destOrd="0" presId="urn:microsoft.com/office/officeart/2005/8/layout/vList2"/>
    <dgm:cxn modelId="{6F4AB09E-44F4-4597-8C2D-35125F4D5D50}" type="presOf" srcId="{7BA8B2AE-EA41-482F-A0B4-14DBB6BCBCCE}" destId="{C0F9D705-DF3F-431A-85C0-1575EE11FCEF}" srcOrd="0" destOrd="0" presId="urn:microsoft.com/office/officeart/2005/8/layout/vList2"/>
    <dgm:cxn modelId="{9FC3EED1-F042-4A68-8281-C6D1ADABE965}" srcId="{7BA8B2AE-EA41-482F-A0B4-14DBB6BCBCCE}" destId="{2BDF52A8-E731-49D7-90D6-B2C26EF93AA7}" srcOrd="0" destOrd="0" parTransId="{67586A4D-C0F2-4D76-ABD3-FB5F29EFCFD6}" sibTransId="{3E7E51CB-9754-428E-B092-FA812709B6C3}"/>
    <dgm:cxn modelId="{9BD9A77E-FB87-45B5-B977-4389B35FFF42}" type="presParOf" srcId="{C0F9D705-DF3F-431A-85C0-1575EE11FCEF}" destId="{334E5E05-FA37-497F-8ABB-E1F66EAC9C01}"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0542B9-5394-4F5D-8B23-B39F2BED0D1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83F8AD66-8A76-4842-9FF4-2FA4E5A690EF}">
      <dgm:prSet phldrT="[Text]"/>
      <dgm:spPr/>
      <dgm:t>
        <a:bodyPr/>
        <a:lstStyle/>
        <a:p>
          <a:r>
            <a:rPr lang="en-US" dirty="0"/>
            <a:t>Impact  Of Dementia On COVID-19 Infection Risk </a:t>
          </a:r>
        </a:p>
        <a:p>
          <a:endParaRPr lang="en-GB" dirty="0"/>
        </a:p>
      </dgm:t>
    </dgm:pt>
    <dgm:pt modelId="{91805B98-A7B3-4166-8150-83D35F0E5E51}" type="parTrans" cxnId="{C9D75E64-C74B-43C3-A761-E3DD8B508419}">
      <dgm:prSet/>
      <dgm:spPr/>
      <dgm:t>
        <a:bodyPr/>
        <a:lstStyle/>
        <a:p>
          <a:endParaRPr lang="en-GB"/>
        </a:p>
      </dgm:t>
    </dgm:pt>
    <dgm:pt modelId="{ACF8B895-AD58-4297-93EC-FF57041DCF55}" type="sibTrans" cxnId="{C9D75E64-C74B-43C3-A761-E3DD8B508419}">
      <dgm:prSet/>
      <dgm:spPr/>
      <dgm:t>
        <a:bodyPr/>
        <a:lstStyle/>
        <a:p>
          <a:endParaRPr lang="en-GB"/>
        </a:p>
      </dgm:t>
    </dgm:pt>
    <dgm:pt modelId="{CC9B3A25-5EA2-416D-A596-9ADDD2E01556}">
      <dgm:prSet phldrT="[Text]"/>
      <dgm:spPr/>
      <dgm:t>
        <a:bodyPr/>
        <a:lstStyle/>
        <a:p>
          <a:r>
            <a:rPr lang="en-US" dirty="0"/>
            <a:t>COVID-19 and the Brain</a:t>
          </a:r>
          <a:endParaRPr lang="en-GB" dirty="0"/>
        </a:p>
      </dgm:t>
    </dgm:pt>
    <dgm:pt modelId="{02675C82-B9EE-4A3D-BFA6-4AB470AE7E04}" type="parTrans" cxnId="{91D5EEE6-B642-4AC4-9B44-FBB0DABC2D70}">
      <dgm:prSet/>
      <dgm:spPr/>
      <dgm:t>
        <a:bodyPr/>
        <a:lstStyle/>
        <a:p>
          <a:endParaRPr lang="en-GB"/>
        </a:p>
      </dgm:t>
    </dgm:pt>
    <dgm:pt modelId="{04280E70-82F5-42A7-A4AD-746178E9BF50}" type="sibTrans" cxnId="{91D5EEE6-B642-4AC4-9B44-FBB0DABC2D70}">
      <dgm:prSet/>
      <dgm:spPr/>
      <dgm:t>
        <a:bodyPr/>
        <a:lstStyle/>
        <a:p>
          <a:endParaRPr lang="en-GB"/>
        </a:p>
      </dgm:t>
    </dgm:pt>
    <dgm:pt modelId="{5ABCAB14-65FF-4BC2-9C86-1D1CE4288178}">
      <dgm:prSet phldrT="[Text]"/>
      <dgm:spPr/>
      <dgm:t>
        <a:bodyPr/>
        <a:lstStyle/>
        <a:p>
          <a:r>
            <a:rPr lang="en-US" dirty="0"/>
            <a:t>Early Detection and Diagnosis</a:t>
          </a:r>
          <a:endParaRPr lang="en-GB" dirty="0"/>
        </a:p>
      </dgm:t>
    </dgm:pt>
    <dgm:pt modelId="{F57DF463-4EC3-47B3-9F42-542E41806D7D}" type="parTrans" cxnId="{E7CF6B64-1FC1-472E-AA10-66B3C00B35DD}">
      <dgm:prSet/>
      <dgm:spPr/>
      <dgm:t>
        <a:bodyPr/>
        <a:lstStyle/>
        <a:p>
          <a:endParaRPr lang="en-GB"/>
        </a:p>
      </dgm:t>
    </dgm:pt>
    <dgm:pt modelId="{2711B3BE-088E-49B2-8240-A938749BC2CC}" type="sibTrans" cxnId="{E7CF6B64-1FC1-472E-AA10-66B3C00B35DD}">
      <dgm:prSet/>
      <dgm:spPr/>
      <dgm:t>
        <a:bodyPr/>
        <a:lstStyle/>
        <a:p>
          <a:endParaRPr lang="en-GB"/>
        </a:p>
      </dgm:t>
    </dgm:pt>
    <dgm:pt modelId="{E9EED00F-1B8C-4208-BFBC-719CB1DDAFB4}">
      <dgm:prSet/>
      <dgm:spPr/>
      <dgm:t>
        <a:bodyPr/>
        <a:lstStyle/>
        <a:p>
          <a:r>
            <a:rPr lang="en-US" dirty="0"/>
            <a:t>Progress toward </a:t>
          </a:r>
        </a:p>
        <a:p>
          <a:r>
            <a:rPr lang="en-US" dirty="0"/>
            <a:t>more effective DRUG treatments</a:t>
          </a:r>
        </a:p>
        <a:p>
          <a:endParaRPr lang="en-US" dirty="0"/>
        </a:p>
      </dgm:t>
    </dgm:pt>
    <dgm:pt modelId="{16A2B180-21E1-4F1A-8626-ED6D7B0EEEBB}" type="parTrans" cxnId="{8EEA33AF-3F9B-477E-9493-E60B6E762933}">
      <dgm:prSet/>
      <dgm:spPr/>
      <dgm:t>
        <a:bodyPr/>
        <a:lstStyle/>
        <a:p>
          <a:endParaRPr lang="en-US"/>
        </a:p>
      </dgm:t>
    </dgm:pt>
    <dgm:pt modelId="{579E1B21-0209-4C5D-AD0E-E1B119B4AC25}" type="sibTrans" cxnId="{8EEA33AF-3F9B-477E-9493-E60B6E762933}">
      <dgm:prSet/>
      <dgm:spPr/>
      <dgm:t>
        <a:bodyPr/>
        <a:lstStyle/>
        <a:p>
          <a:endParaRPr lang="en-US"/>
        </a:p>
      </dgm:t>
    </dgm:pt>
    <dgm:pt modelId="{1F2AB15B-44F9-469D-ACF2-F2723026BDA5}" type="pres">
      <dgm:prSet presAssocID="{F20542B9-5394-4F5D-8B23-B39F2BED0D18}" presName="diagram" presStyleCnt="0">
        <dgm:presLayoutVars>
          <dgm:dir/>
          <dgm:resizeHandles val="exact"/>
        </dgm:presLayoutVars>
      </dgm:prSet>
      <dgm:spPr/>
    </dgm:pt>
    <dgm:pt modelId="{1B325BB8-56FB-4712-BEFC-7CB729346E25}" type="pres">
      <dgm:prSet presAssocID="{83F8AD66-8A76-4842-9FF4-2FA4E5A690EF}" presName="node" presStyleLbl="node1" presStyleIdx="0" presStyleCnt="4">
        <dgm:presLayoutVars>
          <dgm:bulletEnabled val="1"/>
        </dgm:presLayoutVars>
      </dgm:prSet>
      <dgm:spPr/>
    </dgm:pt>
    <dgm:pt modelId="{C859400F-8CDB-48EF-B565-0C4DBF302786}" type="pres">
      <dgm:prSet presAssocID="{ACF8B895-AD58-4297-93EC-FF57041DCF55}" presName="sibTrans" presStyleCnt="0"/>
      <dgm:spPr/>
    </dgm:pt>
    <dgm:pt modelId="{4F4F8947-F2B6-495D-811D-7B6B23AC9F23}" type="pres">
      <dgm:prSet presAssocID="{CC9B3A25-5EA2-416D-A596-9ADDD2E01556}" presName="node" presStyleLbl="node1" presStyleIdx="1" presStyleCnt="4">
        <dgm:presLayoutVars>
          <dgm:bulletEnabled val="1"/>
        </dgm:presLayoutVars>
      </dgm:prSet>
      <dgm:spPr/>
    </dgm:pt>
    <dgm:pt modelId="{C2EB4A7C-F4FA-4BC7-9E10-721FA4E2E147}" type="pres">
      <dgm:prSet presAssocID="{04280E70-82F5-42A7-A4AD-746178E9BF50}" presName="sibTrans" presStyleCnt="0"/>
      <dgm:spPr/>
    </dgm:pt>
    <dgm:pt modelId="{B361ACED-D13A-4BA0-B378-08D822CC42CF}" type="pres">
      <dgm:prSet presAssocID="{5ABCAB14-65FF-4BC2-9C86-1D1CE4288178}" presName="node" presStyleLbl="node1" presStyleIdx="2" presStyleCnt="4">
        <dgm:presLayoutVars>
          <dgm:bulletEnabled val="1"/>
        </dgm:presLayoutVars>
      </dgm:prSet>
      <dgm:spPr/>
    </dgm:pt>
    <dgm:pt modelId="{D953979C-5160-4FF2-B6E3-C9D5CA7AC2FC}" type="pres">
      <dgm:prSet presAssocID="{2711B3BE-088E-49B2-8240-A938749BC2CC}" presName="sibTrans" presStyleCnt="0"/>
      <dgm:spPr/>
    </dgm:pt>
    <dgm:pt modelId="{DD18BC88-7E00-46BA-A798-2725E27A3819}" type="pres">
      <dgm:prSet presAssocID="{E9EED00F-1B8C-4208-BFBC-719CB1DDAFB4}" presName="node" presStyleLbl="node1" presStyleIdx="3" presStyleCnt="4">
        <dgm:presLayoutVars>
          <dgm:bulletEnabled val="1"/>
        </dgm:presLayoutVars>
      </dgm:prSet>
      <dgm:spPr/>
    </dgm:pt>
  </dgm:ptLst>
  <dgm:cxnLst>
    <dgm:cxn modelId="{B5914227-8CEE-4874-9BE4-FE1FFB107910}" type="presOf" srcId="{83F8AD66-8A76-4842-9FF4-2FA4E5A690EF}" destId="{1B325BB8-56FB-4712-BEFC-7CB729346E25}" srcOrd="0" destOrd="0" presId="urn:microsoft.com/office/officeart/2005/8/layout/default"/>
    <dgm:cxn modelId="{334D1E5C-B41F-488F-A94B-F07FA0E1B7CC}" type="presOf" srcId="{F20542B9-5394-4F5D-8B23-B39F2BED0D18}" destId="{1F2AB15B-44F9-469D-ACF2-F2723026BDA5}" srcOrd="0" destOrd="0" presId="urn:microsoft.com/office/officeart/2005/8/layout/default"/>
    <dgm:cxn modelId="{C9D75E64-C74B-43C3-A761-E3DD8B508419}" srcId="{F20542B9-5394-4F5D-8B23-B39F2BED0D18}" destId="{83F8AD66-8A76-4842-9FF4-2FA4E5A690EF}" srcOrd="0" destOrd="0" parTransId="{91805B98-A7B3-4166-8150-83D35F0E5E51}" sibTransId="{ACF8B895-AD58-4297-93EC-FF57041DCF55}"/>
    <dgm:cxn modelId="{E7CF6B64-1FC1-472E-AA10-66B3C00B35DD}" srcId="{F20542B9-5394-4F5D-8B23-B39F2BED0D18}" destId="{5ABCAB14-65FF-4BC2-9C86-1D1CE4288178}" srcOrd="2" destOrd="0" parTransId="{F57DF463-4EC3-47B3-9F42-542E41806D7D}" sibTransId="{2711B3BE-088E-49B2-8240-A938749BC2CC}"/>
    <dgm:cxn modelId="{4E8EFA71-37CA-44B4-BCF1-66D3FC54596A}" type="presOf" srcId="{CC9B3A25-5EA2-416D-A596-9ADDD2E01556}" destId="{4F4F8947-F2B6-495D-811D-7B6B23AC9F23}" srcOrd="0" destOrd="0" presId="urn:microsoft.com/office/officeart/2005/8/layout/default"/>
    <dgm:cxn modelId="{8EEA33AF-3F9B-477E-9493-E60B6E762933}" srcId="{F20542B9-5394-4F5D-8B23-B39F2BED0D18}" destId="{E9EED00F-1B8C-4208-BFBC-719CB1DDAFB4}" srcOrd="3" destOrd="0" parTransId="{16A2B180-21E1-4F1A-8626-ED6D7B0EEEBB}" sibTransId="{579E1B21-0209-4C5D-AD0E-E1B119B4AC25}"/>
    <dgm:cxn modelId="{91D5EEE6-B642-4AC4-9B44-FBB0DABC2D70}" srcId="{F20542B9-5394-4F5D-8B23-B39F2BED0D18}" destId="{CC9B3A25-5EA2-416D-A596-9ADDD2E01556}" srcOrd="1" destOrd="0" parTransId="{02675C82-B9EE-4A3D-BFA6-4AB470AE7E04}" sibTransId="{04280E70-82F5-42A7-A4AD-746178E9BF50}"/>
    <dgm:cxn modelId="{4D9B28F1-1695-4290-BE85-E6F07880EAFE}" type="presOf" srcId="{5ABCAB14-65FF-4BC2-9C86-1D1CE4288178}" destId="{B361ACED-D13A-4BA0-B378-08D822CC42CF}" srcOrd="0" destOrd="0" presId="urn:microsoft.com/office/officeart/2005/8/layout/default"/>
    <dgm:cxn modelId="{B930F5F6-9C4B-49B6-87D0-88A6838E17EB}" type="presOf" srcId="{E9EED00F-1B8C-4208-BFBC-719CB1DDAFB4}" destId="{DD18BC88-7E00-46BA-A798-2725E27A3819}" srcOrd="0" destOrd="0" presId="urn:microsoft.com/office/officeart/2005/8/layout/default"/>
    <dgm:cxn modelId="{26705E97-271D-4A13-AF97-AA59FE8BE1EC}" type="presParOf" srcId="{1F2AB15B-44F9-469D-ACF2-F2723026BDA5}" destId="{1B325BB8-56FB-4712-BEFC-7CB729346E25}" srcOrd="0" destOrd="0" presId="urn:microsoft.com/office/officeart/2005/8/layout/default"/>
    <dgm:cxn modelId="{75462936-A948-49AA-937E-90B2C864F840}" type="presParOf" srcId="{1F2AB15B-44F9-469D-ACF2-F2723026BDA5}" destId="{C859400F-8CDB-48EF-B565-0C4DBF302786}" srcOrd="1" destOrd="0" presId="urn:microsoft.com/office/officeart/2005/8/layout/default"/>
    <dgm:cxn modelId="{104D41D3-B361-489D-8C78-E8A68E93D664}" type="presParOf" srcId="{1F2AB15B-44F9-469D-ACF2-F2723026BDA5}" destId="{4F4F8947-F2B6-495D-811D-7B6B23AC9F23}" srcOrd="2" destOrd="0" presId="urn:microsoft.com/office/officeart/2005/8/layout/default"/>
    <dgm:cxn modelId="{E9752EB6-DDDB-49D7-8508-A36A88E272C2}" type="presParOf" srcId="{1F2AB15B-44F9-469D-ACF2-F2723026BDA5}" destId="{C2EB4A7C-F4FA-4BC7-9E10-721FA4E2E147}" srcOrd="3" destOrd="0" presId="urn:microsoft.com/office/officeart/2005/8/layout/default"/>
    <dgm:cxn modelId="{B1D75F94-F55F-4E52-BC41-D880E6CEB667}" type="presParOf" srcId="{1F2AB15B-44F9-469D-ACF2-F2723026BDA5}" destId="{B361ACED-D13A-4BA0-B378-08D822CC42CF}" srcOrd="4" destOrd="0" presId="urn:microsoft.com/office/officeart/2005/8/layout/default"/>
    <dgm:cxn modelId="{14D3DA96-3505-4D5C-976D-C2E9077CA57B}" type="presParOf" srcId="{1F2AB15B-44F9-469D-ACF2-F2723026BDA5}" destId="{D953979C-5160-4FF2-B6E3-C9D5CA7AC2FC}" srcOrd="5" destOrd="0" presId="urn:microsoft.com/office/officeart/2005/8/layout/default"/>
    <dgm:cxn modelId="{E82957A4-254D-4487-B6B4-46CCC17F6CBD}" type="presParOf" srcId="{1F2AB15B-44F9-469D-ACF2-F2723026BDA5}" destId="{DD18BC88-7E00-46BA-A798-2725E27A381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0C3AB4-C3CB-44A7-8A50-2F45CDFDAAA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6A78586-C633-48A8-8764-DAB445C12E41}">
      <dgm:prSet/>
      <dgm:spPr/>
      <dgm:t>
        <a:bodyPr/>
        <a:lstStyle/>
        <a:p>
          <a:r>
            <a:rPr lang="en-US" dirty="0"/>
            <a:t>Most people with dementia are 65 years and above, this puts them at an increased risk of contracting COVID-19. Many also may be living in congregate settings. </a:t>
          </a:r>
        </a:p>
      </dgm:t>
    </dgm:pt>
    <dgm:pt modelId="{E99EA166-2B3D-474B-8F74-D2996E2BDED7}" type="parTrans" cxnId="{6A906985-B2FF-46BC-B7D2-937E2B3A7C9C}">
      <dgm:prSet/>
      <dgm:spPr/>
      <dgm:t>
        <a:bodyPr/>
        <a:lstStyle/>
        <a:p>
          <a:endParaRPr lang="en-US"/>
        </a:p>
      </dgm:t>
    </dgm:pt>
    <dgm:pt modelId="{DDAA1EC2-1EAB-437A-A56E-AC04048CD52C}" type="sibTrans" cxnId="{6A906985-B2FF-46BC-B7D2-937E2B3A7C9C}">
      <dgm:prSet/>
      <dgm:spPr/>
      <dgm:t>
        <a:bodyPr/>
        <a:lstStyle/>
        <a:p>
          <a:endParaRPr lang="en-US"/>
        </a:p>
      </dgm:t>
    </dgm:pt>
    <dgm:pt modelId="{E6650D18-791A-4795-AE38-74256C24A196}">
      <dgm:prSet/>
      <dgm:spPr/>
      <dgm:t>
        <a:bodyPr/>
        <a:lstStyle/>
        <a:p>
          <a:r>
            <a:rPr lang="en-US"/>
            <a:t>42,000 more deaths attributed to Alzheimer’s and dementia during COVID-19 in 2020 —– 16% increase.</a:t>
          </a:r>
        </a:p>
      </dgm:t>
    </dgm:pt>
    <dgm:pt modelId="{192605CD-0170-4140-A8AA-EBE3610D80A8}" type="parTrans" cxnId="{5BCFFF1A-08A0-4A8C-8364-53FE1FDCF8E3}">
      <dgm:prSet/>
      <dgm:spPr/>
      <dgm:t>
        <a:bodyPr/>
        <a:lstStyle/>
        <a:p>
          <a:endParaRPr lang="en-US"/>
        </a:p>
      </dgm:t>
    </dgm:pt>
    <dgm:pt modelId="{4A5F72F0-928A-4968-B4CD-65EC07C42DB7}" type="sibTrans" cxnId="{5BCFFF1A-08A0-4A8C-8364-53FE1FDCF8E3}">
      <dgm:prSet/>
      <dgm:spPr/>
      <dgm:t>
        <a:bodyPr/>
        <a:lstStyle/>
        <a:p>
          <a:endParaRPr lang="en-US"/>
        </a:p>
      </dgm:t>
    </dgm:pt>
    <dgm:pt modelId="{3E792AF7-447F-4D75-9D91-BC7567DA6E4E}">
      <dgm:prSet/>
      <dgm:spPr/>
      <dgm:t>
        <a:bodyPr/>
        <a:lstStyle/>
        <a:p>
          <a:r>
            <a:rPr lang="en-US" dirty="0"/>
            <a:t>Dementia patients are likely to have underlying health conditions. This may increase their risk for COVID-19 complications</a:t>
          </a:r>
        </a:p>
      </dgm:t>
    </dgm:pt>
    <dgm:pt modelId="{0E8B3D01-64CA-4E79-B8BF-CFD1C8E4B49D}" type="parTrans" cxnId="{8889B4ED-446B-4B0F-BEFC-857B7EFAF2BC}">
      <dgm:prSet/>
      <dgm:spPr/>
      <dgm:t>
        <a:bodyPr/>
        <a:lstStyle/>
        <a:p>
          <a:endParaRPr lang="en-US"/>
        </a:p>
      </dgm:t>
    </dgm:pt>
    <dgm:pt modelId="{8BA585F2-0618-48D1-AA67-09BD717FCD26}" type="sibTrans" cxnId="{8889B4ED-446B-4B0F-BEFC-857B7EFAF2BC}">
      <dgm:prSet/>
      <dgm:spPr/>
      <dgm:t>
        <a:bodyPr/>
        <a:lstStyle/>
        <a:p>
          <a:endParaRPr lang="en-US"/>
        </a:p>
      </dgm:t>
    </dgm:pt>
    <dgm:pt modelId="{C9A11CB9-5DA2-4EF5-B1B4-C6ECA42CA966}" type="pres">
      <dgm:prSet presAssocID="{860C3AB4-C3CB-44A7-8A50-2F45CDFDAAA4}" presName="diagram" presStyleCnt="0">
        <dgm:presLayoutVars>
          <dgm:dir/>
          <dgm:resizeHandles val="exact"/>
        </dgm:presLayoutVars>
      </dgm:prSet>
      <dgm:spPr/>
    </dgm:pt>
    <dgm:pt modelId="{A59B8F43-E557-4F46-A87E-93DC91CB9D0B}" type="pres">
      <dgm:prSet presAssocID="{16A78586-C633-48A8-8764-DAB445C12E41}" presName="node" presStyleLbl="node1" presStyleIdx="0" presStyleCnt="3">
        <dgm:presLayoutVars>
          <dgm:bulletEnabled val="1"/>
        </dgm:presLayoutVars>
      </dgm:prSet>
      <dgm:spPr/>
    </dgm:pt>
    <dgm:pt modelId="{0FB2141B-4E56-4C13-B5D2-E663E682EB17}" type="pres">
      <dgm:prSet presAssocID="{DDAA1EC2-1EAB-437A-A56E-AC04048CD52C}" presName="sibTrans" presStyleCnt="0"/>
      <dgm:spPr/>
    </dgm:pt>
    <dgm:pt modelId="{68904D10-0E18-4B12-8505-AE8D80BCDB36}" type="pres">
      <dgm:prSet presAssocID="{E6650D18-791A-4795-AE38-74256C24A196}" presName="node" presStyleLbl="node1" presStyleIdx="1" presStyleCnt="3">
        <dgm:presLayoutVars>
          <dgm:bulletEnabled val="1"/>
        </dgm:presLayoutVars>
      </dgm:prSet>
      <dgm:spPr/>
    </dgm:pt>
    <dgm:pt modelId="{147B018F-CEBE-4748-82E0-95B31CFAE3AF}" type="pres">
      <dgm:prSet presAssocID="{4A5F72F0-928A-4968-B4CD-65EC07C42DB7}" presName="sibTrans" presStyleCnt="0"/>
      <dgm:spPr/>
    </dgm:pt>
    <dgm:pt modelId="{D1703B1C-601F-4BF2-BACA-EC11173AE55B}" type="pres">
      <dgm:prSet presAssocID="{3E792AF7-447F-4D75-9D91-BC7567DA6E4E}" presName="node" presStyleLbl="node1" presStyleIdx="2" presStyleCnt="3">
        <dgm:presLayoutVars>
          <dgm:bulletEnabled val="1"/>
        </dgm:presLayoutVars>
      </dgm:prSet>
      <dgm:spPr/>
    </dgm:pt>
  </dgm:ptLst>
  <dgm:cxnLst>
    <dgm:cxn modelId="{5BCFFF1A-08A0-4A8C-8364-53FE1FDCF8E3}" srcId="{860C3AB4-C3CB-44A7-8A50-2F45CDFDAAA4}" destId="{E6650D18-791A-4795-AE38-74256C24A196}" srcOrd="1" destOrd="0" parTransId="{192605CD-0170-4140-A8AA-EBE3610D80A8}" sibTransId="{4A5F72F0-928A-4968-B4CD-65EC07C42DB7}"/>
    <dgm:cxn modelId="{772FF43D-4408-438C-92C5-1F2DE37422CB}" type="presOf" srcId="{E6650D18-791A-4795-AE38-74256C24A196}" destId="{68904D10-0E18-4B12-8505-AE8D80BCDB36}" srcOrd="0" destOrd="0" presId="urn:microsoft.com/office/officeart/2005/8/layout/default"/>
    <dgm:cxn modelId="{5EA4C670-A103-4BD4-96DB-65FCC9D35920}" type="presOf" srcId="{3E792AF7-447F-4D75-9D91-BC7567DA6E4E}" destId="{D1703B1C-601F-4BF2-BACA-EC11173AE55B}" srcOrd="0" destOrd="0" presId="urn:microsoft.com/office/officeart/2005/8/layout/default"/>
    <dgm:cxn modelId="{6A906985-B2FF-46BC-B7D2-937E2B3A7C9C}" srcId="{860C3AB4-C3CB-44A7-8A50-2F45CDFDAAA4}" destId="{16A78586-C633-48A8-8764-DAB445C12E41}" srcOrd="0" destOrd="0" parTransId="{E99EA166-2B3D-474B-8F74-D2996E2BDED7}" sibTransId="{DDAA1EC2-1EAB-437A-A56E-AC04048CD52C}"/>
    <dgm:cxn modelId="{7518CA88-D16D-46AC-9419-2AEC0814C69B}" type="presOf" srcId="{860C3AB4-C3CB-44A7-8A50-2F45CDFDAAA4}" destId="{C9A11CB9-5DA2-4EF5-B1B4-C6ECA42CA966}" srcOrd="0" destOrd="0" presId="urn:microsoft.com/office/officeart/2005/8/layout/default"/>
    <dgm:cxn modelId="{294C20E2-292F-4C05-A552-C4F2B1CDE400}" type="presOf" srcId="{16A78586-C633-48A8-8764-DAB445C12E41}" destId="{A59B8F43-E557-4F46-A87E-93DC91CB9D0B}" srcOrd="0" destOrd="0" presId="urn:microsoft.com/office/officeart/2005/8/layout/default"/>
    <dgm:cxn modelId="{8889B4ED-446B-4B0F-BEFC-857B7EFAF2BC}" srcId="{860C3AB4-C3CB-44A7-8A50-2F45CDFDAAA4}" destId="{3E792AF7-447F-4D75-9D91-BC7567DA6E4E}" srcOrd="2" destOrd="0" parTransId="{0E8B3D01-64CA-4E79-B8BF-CFD1C8E4B49D}" sibTransId="{8BA585F2-0618-48D1-AA67-09BD717FCD26}"/>
    <dgm:cxn modelId="{1B72F573-9C21-4A71-AF06-5B9C7D019D8B}" type="presParOf" srcId="{C9A11CB9-5DA2-4EF5-B1B4-C6ECA42CA966}" destId="{A59B8F43-E557-4F46-A87E-93DC91CB9D0B}" srcOrd="0" destOrd="0" presId="urn:microsoft.com/office/officeart/2005/8/layout/default"/>
    <dgm:cxn modelId="{3A1EEC0C-35C1-4927-ACD7-08692C02BCD9}" type="presParOf" srcId="{C9A11CB9-5DA2-4EF5-B1B4-C6ECA42CA966}" destId="{0FB2141B-4E56-4C13-B5D2-E663E682EB17}" srcOrd="1" destOrd="0" presId="urn:microsoft.com/office/officeart/2005/8/layout/default"/>
    <dgm:cxn modelId="{427AA593-EDCD-4293-BC00-B804E3294013}" type="presParOf" srcId="{C9A11CB9-5DA2-4EF5-B1B4-C6ECA42CA966}" destId="{68904D10-0E18-4B12-8505-AE8D80BCDB36}" srcOrd="2" destOrd="0" presId="urn:microsoft.com/office/officeart/2005/8/layout/default"/>
    <dgm:cxn modelId="{9DED09B4-3BD0-4E10-BE7C-7E34F825D133}" type="presParOf" srcId="{C9A11CB9-5DA2-4EF5-B1B4-C6ECA42CA966}" destId="{147B018F-CEBE-4748-82E0-95B31CFAE3AF}" srcOrd="3" destOrd="0" presId="urn:microsoft.com/office/officeart/2005/8/layout/default"/>
    <dgm:cxn modelId="{76C5A0F5-DF2F-4498-BA89-485CB98CB45D}" type="presParOf" srcId="{C9A11CB9-5DA2-4EF5-B1B4-C6ECA42CA966}" destId="{D1703B1C-601F-4BF2-BACA-EC11173AE55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5017B-FA9B-48B1-B144-590D414DCFA0}">
      <dsp:nvSpPr>
        <dsp:cNvPr id="0" name=""/>
        <dsp:cNvSpPr/>
      </dsp:nvSpPr>
      <dsp:spPr>
        <a:xfrm>
          <a:off x="-4146570" y="-636335"/>
          <a:ext cx="4940903" cy="4940903"/>
        </a:xfrm>
        <a:prstGeom prst="blockArc">
          <a:avLst>
            <a:gd name="adj1" fmla="val 18900000"/>
            <a:gd name="adj2" fmla="val 2700000"/>
            <a:gd name="adj3" fmla="val 437"/>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FF5BDF1-7C31-46A4-A1A2-E85FF151152D}">
      <dsp:nvSpPr>
        <dsp:cNvPr id="0" name=""/>
        <dsp:cNvSpPr/>
      </dsp:nvSpPr>
      <dsp:spPr>
        <a:xfrm>
          <a:off x="510836" y="366823"/>
          <a:ext cx="3682618" cy="73364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2332" tIns="76200" rIns="76200" bIns="76200" numCol="1" spcCol="1270" anchor="ctr" anchorCtr="0">
          <a:noAutofit/>
        </a:bodyPr>
        <a:lstStyle/>
        <a:p>
          <a:pPr marL="0" lvl="0" indent="0" algn="l" defTabSz="1333500">
            <a:lnSpc>
              <a:spcPct val="90000"/>
            </a:lnSpc>
            <a:spcBef>
              <a:spcPct val="0"/>
            </a:spcBef>
            <a:spcAft>
              <a:spcPct val="35000"/>
            </a:spcAft>
            <a:buNone/>
          </a:pPr>
          <a:r>
            <a:rPr kumimoji="0" lang="en-US"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rPr>
            <a:t>Aim of Study  </a:t>
          </a:r>
          <a:endParaRPr kumimoji="0" lang="en-GB"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endParaRPr>
        </a:p>
      </dsp:txBody>
      <dsp:txXfrm>
        <a:off x="510836" y="366823"/>
        <a:ext cx="3682618" cy="733646"/>
      </dsp:txXfrm>
    </dsp:sp>
    <dsp:sp modelId="{49546532-C618-4393-B50A-3F271532688D}">
      <dsp:nvSpPr>
        <dsp:cNvPr id="0" name=""/>
        <dsp:cNvSpPr/>
      </dsp:nvSpPr>
      <dsp:spPr>
        <a:xfrm>
          <a:off x="52307" y="275117"/>
          <a:ext cx="917058" cy="91705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9AEC27-ABFE-43EC-BE74-59F765AB4A50}">
      <dsp:nvSpPr>
        <dsp:cNvPr id="0" name=""/>
        <dsp:cNvSpPr/>
      </dsp:nvSpPr>
      <dsp:spPr>
        <a:xfrm>
          <a:off x="777516" y="1467292"/>
          <a:ext cx="3415938" cy="73364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2332" tIns="76200" rIns="76200" bIns="76200" numCol="1" spcCol="1270" anchor="ctr" anchorCtr="0">
          <a:noAutofit/>
        </a:bodyPr>
        <a:lstStyle/>
        <a:p>
          <a:pPr marL="0" lvl="0" indent="0" algn="l" defTabSz="1333500">
            <a:lnSpc>
              <a:spcPct val="90000"/>
            </a:lnSpc>
            <a:spcBef>
              <a:spcPct val="0"/>
            </a:spcBef>
            <a:spcAft>
              <a:spcPct val="35000"/>
            </a:spcAft>
            <a:buNone/>
          </a:pPr>
          <a:r>
            <a:rPr kumimoji="0" lang="en-US"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rPr>
            <a:t>Introduction</a:t>
          </a:r>
          <a:endParaRPr kumimoji="0" lang="en-GB"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endParaRPr>
        </a:p>
      </dsp:txBody>
      <dsp:txXfrm>
        <a:off x="777516" y="1467292"/>
        <a:ext cx="3415938" cy="733646"/>
      </dsp:txXfrm>
    </dsp:sp>
    <dsp:sp modelId="{4C319E1F-1D01-45BC-89DD-647C3D551EC0}">
      <dsp:nvSpPr>
        <dsp:cNvPr id="0" name=""/>
        <dsp:cNvSpPr/>
      </dsp:nvSpPr>
      <dsp:spPr>
        <a:xfrm>
          <a:off x="318987" y="1375587"/>
          <a:ext cx="917058" cy="91705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7ECB10-2BF6-4822-B859-4515D528F25C}">
      <dsp:nvSpPr>
        <dsp:cNvPr id="0" name=""/>
        <dsp:cNvSpPr/>
      </dsp:nvSpPr>
      <dsp:spPr>
        <a:xfrm>
          <a:off x="510836" y="2567762"/>
          <a:ext cx="3682618" cy="73364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2332" tIns="76200" rIns="76200" bIns="76200" numCol="1" spcCol="1270" anchor="ctr" anchorCtr="0">
          <a:noAutofit/>
        </a:bodyPr>
        <a:lstStyle/>
        <a:p>
          <a:pPr marL="0" lvl="0" indent="0" algn="l" defTabSz="1333500">
            <a:lnSpc>
              <a:spcPct val="90000"/>
            </a:lnSpc>
            <a:spcBef>
              <a:spcPct val="0"/>
            </a:spcBef>
            <a:spcAft>
              <a:spcPct val="35000"/>
            </a:spcAft>
            <a:buNone/>
          </a:pPr>
          <a:r>
            <a:rPr kumimoji="0" lang="en-US"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rPr>
            <a:t>Methods </a:t>
          </a:r>
          <a:endParaRPr kumimoji="0" lang="en-GB"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endParaRPr>
        </a:p>
      </dsp:txBody>
      <dsp:txXfrm>
        <a:off x="510836" y="2567762"/>
        <a:ext cx="3682618" cy="733646"/>
      </dsp:txXfrm>
    </dsp:sp>
    <dsp:sp modelId="{8CB54FD7-AA4F-483D-BD41-89D29A8305BB}">
      <dsp:nvSpPr>
        <dsp:cNvPr id="0" name=""/>
        <dsp:cNvSpPr/>
      </dsp:nvSpPr>
      <dsp:spPr>
        <a:xfrm>
          <a:off x="52307" y="2476056"/>
          <a:ext cx="917058" cy="91705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5017B-FA9B-48B1-B144-590D414DCFA0}">
      <dsp:nvSpPr>
        <dsp:cNvPr id="0" name=""/>
        <dsp:cNvSpPr/>
      </dsp:nvSpPr>
      <dsp:spPr>
        <a:xfrm>
          <a:off x="-4286915" y="-657671"/>
          <a:ext cx="5107622" cy="5107622"/>
        </a:xfrm>
        <a:prstGeom prst="blockArc">
          <a:avLst>
            <a:gd name="adj1" fmla="val 18900000"/>
            <a:gd name="adj2" fmla="val 2700000"/>
            <a:gd name="adj3" fmla="val 423"/>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FF5BDF1-7C31-46A4-A1A2-E85FF151152D}">
      <dsp:nvSpPr>
        <dsp:cNvPr id="0" name=""/>
        <dsp:cNvSpPr/>
      </dsp:nvSpPr>
      <dsp:spPr>
        <a:xfrm>
          <a:off x="527806" y="379227"/>
          <a:ext cx="3970259" cy="7584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2024" tIns="76200" rIns="76200" bIns="76200" numCol="1" spcCol="1270" anchor="ctr" anchorCtr="0">
          <a:noAutofit/>
        </a:bodyPr>
        <a:lstStyle/>
        <a:p>
          <a:pPr marL="0" lvl="0" indent="0" algn="l" defTabSz="1333500">
            <a:lnSpc>
              <a:spcPct val="90000"/>
            </a:lnSpc>
            <a:spcBef>
              <a:spcPct val="0"/>
            </a:spcBef>
            <a:spcAft>
              <a:spcPct val="35000"/>
            </a:spcAft>
            <a:buNone/>
          </a:pPr>
          <a:r>
            <a:rPr kumimoji="0" lang="en-US"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rPr>
            <a:t>COVID-19 Impact</a:t>
          </a:r>
          <a:endParaRPr kumimoji="0" lang="en-GB"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endParaRPr>
        </a:p>
      </dsp:txBody>
      <dsp:txXfrm>
        <a:off x="527806" y="379227"/>
        <a:ext cx="3970259" cy="758455"/>
      </dsp:txXfrm>
    </dsp:sp>
    <dsp:sp modelId="{49546532-C618-4393-B50A-3F271532688D}">
      <dsp:nvSpPr>
        <dsp:cNvPr id="0" name=""/>
        <dsp:cNvSpPr/>
      </dsp:nvSpPr>
      <dsp:spPr>
        <a:xfrm>
          <a:off x="53771" y="284420"/>
          <a:ext cx="948069" cy="948069"/>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9AEC27-ABFE-43EC-BE74-59F765AB4A50}">
      <dsp:nvSpPr>
        <dsp:cNvPr id="0" name=""/>
        <dsp:cNvSpPr/>
      </dsp:nvSpPr>
      <dsp:spPr>
        <a:xfrm>
          <a:off x="803505" y="1516911"/>
          <a:ext cx="3694560" cy="7584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2024" tIns="76200" rIns="76200" bIns="76200" numCol="1" spcCol="1270" anchor="ctr" anchorCtr="0">
          <a:noAutofit/>
        </a:bodyPr>
        <a:lstStyle/>
        <a:p>
          <a:pPr marL="0" lvl="0" indent="0" algn="l" defTabSz="1333500">
            <a:lnSpc>
              <a:spcPct val="90000"/>
            </a:lnSpc>
            <a:spcBef>
              <a:spcPct val="0"/>
            </a:spcBef>
            <a:spcAft>
              <a:spcPct val="35000"/>
            </a:spcAft>
            <a:buNone/>
          </a:pPr>
          <a:r>
            <a:rPr kumimoji="0" lang="en-GB"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rPr>
            <a:t>Literature Review</a:t>
          </a:r>
        </a:p>
      </dsp:txBody>
      <dsp:txXfrm>
        <a:off x="803505" y="1516911"/>
        <a:ext cx="3694560" cy="758455"/>
      </dsp:txXfrm>
    </dsp:sp>
    <dsp:sp modelId="{4C319E1F-1D01-45BC-89DD-647C3D551EC0}">
      <dsp:nvSpPr>
        <dsp:cNvPr id="0" name=""/>
        <dsp:cNvSpPr/>
      </dsp:nvSpPr>
      <dsp:spPr>
        <a:xfrm>
          <a:off x="329470" y="1422104"/>
          <a:ext cx="948069" cy="948069"/>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7ECB10-2BF6-4822-B859-4515D528F25C}">
      <dsp:nvSpPr>
        <dsp:cNvPr id="0" name=""/>
        <dsp:cNvSpPr/>
      </dsp:nvSpPr>
      <dsp:spPr>
        <a:xfrm>
          <a:off x="527806" y="2654595"/>
          <a:ext cx="3970259" cy="7584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2024" tIns="76200" rIns="76200" bIns="76200" numCol="1" spcCol="1270" anchor="ctr" anchorCtr="0">
          <a:noAutofit/>
        </a:bodyPr>
        <a:lstStyle/>
        <a:p>
          <a:pPr marL="0" lvl="0" indent="0" algn="l" defTabSz="1333500">
            <a:lnSpc>
              <a:spcPct val="90000"/>
            </a:lnSpc>
            <a:spcBef>
              <a:spcPct val="0"/>
            </a:spcBef>
            <a:spcAft>
              <a:spcPct val="35000"/>
            </a:spcAft>
            <a:buNone/>
          </a:pPr>
          <a:r>
            <a:rPr kumimoji="0" lang="en-US"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rPr>
            <a:t>Conclusion &amp; discussion</a:t>
          </a:r>
          <a:endParaRPr kumimoji="0" lang="en-GB" sz="3000" b="1"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endParaRPr>
        </a:p>
      </dsp:txBody>
      <dsp:txXfrm>
        <a:off x="527806" y="2654595"/>
        <a:ext cx="3970259" cy="758455"/>
      </dsp:txXfrm>
    </dsp:sp>
    <dsp:sp modelId="{8CB54FD7-AA4F-483D-BD41-89D29A8305BB}">
      <dsp:nvSpPr>
        <dsp:cNvPr id="0" name=""/>
        <dsp:cNvSpPr/>
      </dsp:nvSpPr>
      <dsp:spPr>
        <a:xfrm>
          <a:off x="53771" y="2559788"/>
          <a:ext cx="948069" cy="948069"/>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E5E05-FA37-497F-8ABB-E1F66EAC9C01}">
      <dsp:nvSpPr>
        <dsp:cNvPr id="0" name=""/>
        <dsp:cNvSpPr/>
      </dsp:nvSpPr>
      <dsp:spPr>
        <a:xfrm>
          <a:off x="0" y="168865"/>
          <a:ext cx="9837055" cy="315900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US" sz="6000" kern="1200" dirty="0"/>
            <a:t>Aim: </a:t>
          </a:r>
          <a:r>
            <a:rPr lang="en-ZA" sz="6000" kern="1200" dirty="0"/>
            <a:t>Analysing the impact of COVID-19 to people living with dementia</a:t>
          </a:r>
          <a:endParaRPr lang="en-US" sz="6000" kern="1200" dirty="0"/>
        </a:p>
      </dsp:txBody>
      <dsp:txXfrm>
        <a:off x="154210" y="323075"/>
        <a:ext cx="9528635" cy="2850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325BB8-56FB-4712-BEFC-7CB729346E25}">
      <dsp:nvSpPr>
        <dsp:cNvPr id="0" name=""/>
        <dsp:cNvSpPr/>
      </dsp:nvSpPr>
      <dsp:spPr>
        <a:xfrm>
          <a:off x="1164573" y="881"/>
          <a:ext cx="2984364" cy="179061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Impact  Of Dementia On COVID-19 Infection Risk </a:t>
          </a:r>
        </a:p>
        <a:p>
          <a:pPr marL="0" lvl="0" indent="0" algn="ctr" defTabSz="1022350">
            <a:lnSpc>
              <a:spcPct val="90000"/>
            </a:lnSpc>
            <a:spcBef>
              <a:spcPct val="0"/>
            </a:spcBef>
            <a:spcAft>
              <a:spcPct val="35000"/>
            </a:spcAft>
            <a:buNone/>
          </a:pPr>
          <a:endParaRPr lang="en-GB" sz="2300" kern="1200" dirty="0"/>
        </a:p>
      </dsp:txBody>
      <dsp:txXfrm>
        <a:off x="1164573" y="881"/>
        <a:ext cx="2984364" cy="1790618"/>
      </dsp:txXfrm>
    </dsp:sp>
    <dsp:sp modelId="{4F4F8947-F2B6-495D-811D-7B6B23AC9F23}">
      <dsp:nvSpPr>
        <dsp:cNvPr id="0" name=""/>
        <dsp:cNvSpPr/>
      </dsp:nvSpPr>
      <dsp:spPr>
        <a:xfrm>
          <a:off x="4447374" y="881"/>
          <a:ext cx="2984364" cy="179061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COVID-19 and the Brain</a:t>
          </a:r>
          <a:endParaRPr lang="en-GB" sz="2300" kern="1200" dirty="0"/>
        </a:p>
      </dsp:txBody>
      <dsp:txXfrm>
        <a:off x="4447374" y="881"/>
        <a:ext cx="2984364" cy="1790618"/>
      </dsp:txXfrm>
    </dsp:sp>
    <dsp:sp modelId="{B361ACED-D13A-4BA0-B378-08D822CC42CF}">
      <dsp:nvSpPr>
        <dsp:cNvPr id="0" name=""/>
        <dsp:cNvSpPr/>
      </dsp:nvSpPr>
      <dsp:spPr>
        <a:xfrm>
          <a:off x="1164573" y="2089936"/>
          <a:ext cx="2984364" cy="179061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Early Detection and Diagnosis</a:t>
          </a:r>
          <a:endParaRPr lang="en-GB" sz="2300" kern="1200" dirty="0"/>
        </a:p>
      </dsp:txBody>
      <dsp:txXfrm>
        <a:off x="1164573" y="2089936"/>
        <a:ext cx="2984364" cy="1790618"/>
      </dsp:txXfrm>
    </dsp:sp>
    <dsp:sp modelId="{DD18BC88-7E00-46BA-A798-2725E27A3819}">
      <dsp:nvSpPr>
        <dsp:cNvPr id="0" name=""/>
        <dsp:cNvSpPr/>
      </dsp:nvSpPr>
      <dsp:spPr>
        <a:xfrm>
          <a:off x="4447374" y="2089936"/>
          <a:ext cx="2984364" cy="179061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Progress toward </a:t>
          </a:r>
        </a:p>
        <a:p>
          <a:pPr marL="0" lvl="0" indent="0" algn="ctr" defTabSz="1022350">
            <a:lnSpc>
              <a:spcPct val="90000"/>
            </a:lnSpc>
            <a:spcBef>
              <a:spcPct val="0"/>
            </a:spcBef>
            <a:spcAft>
              <a:spcPct val="35000"/>
            </a:spcAft>
            <a:buNone/>
          </a:pPr>
          <a:r>
            <a:rPr lang="en-US" sz="2300" kern="1200" dirty="0"/>
            <a:t>more effective DRUG treatments</a:t>
          </a:r>
        </a:p>
        <a:p>
          <a:pPr marL="0" lvl="0" indent="0" algn="ctr" defTabSz="1022350">
            <a:lnSpc>
              <a:spcPct val="90000"/>
            </a:lnSpc>
            <a:spcBef>
              <a:spcPct val="0"/>
            </a:spcBef>
            <a:spcAft>
              <a:spcPct val="35000"/>
            </a:spcAft>
            <a:buNone/>
          </a:pPr>
          <a:endParaRPr lang="en-US" sz="2300" kern="1200" dirty="0"/>
        </a:p>
      </dsp:txBody>
      <dsp:txXfrm>
        <a:off x="4447374" y="2089936"/>
        <a:ext cx="2984364" cy="17906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B8F43-E557-4F46-A87E-93DC91CB9D0B}">
      <dsp:nvSpPr>
        <dsp:cNvPr id="0" name=""/>
        <dsp:cNvSpPr/>
      </dsp:nvSpPr>
      <dsp:spPr>
        <a:xfrm>
          <a:off x="1164573" y="881"/>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Most people with dementia are 65 years and above, this puts them at an increased risk of contracting COVID-19. Many also may be living in congregate settings. </a:t>
          </a:r>
        </a:p>
      </dsp:txBody>
      <dsp:txXfrm>
        <a:off x="1164573" y="881"/>
        <a:ext cx="2984364" cy="1790618"/>
      </dsp:txXfrm>
    </dsp:sp>
    <dsp:sp modelId="{68904D10-0E18-4B12-8505-AE8D80BCDB36}">
      <dsp:nvSpPr>
        <dsp:cNvPr id="0" name=""/>
        <dsp:cNvSpPr/>
      </dsp:nvSpPr>
      <dsp:spPr>
        <a:xfrm>
          <a:off x="4447374" y="881"/>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42,000 more deaths attributed to Alzheimer’s and dementia during COVID-19 in 2020 —– 16% increase.</a:t>
          </a:r>
        </a:p>
      </dsp:txBody>
      <dsp:txXfrm>
        <a:off x="4447374" y="881"/>
        <a:ext cx="2984364" cy="1790618"/>
      </dsp:txXfrm>
    </dsp:sp>
    <dsp:sp modelId="{D1703B1C-601F-4BF2-BACA-EC11173AE55B}">
      <dsp:nvSpPr>
        <dsp:cNvPr id="0" name=""/>
        <dsp:cNvSpPr/>
      </dsp:nvSpPr>
      <dsp:spPr>
        <a:xfrm>
          <a:off x="2805973" y="2089936"/>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Dementia patients are likely to have underlying health conditions. This may increase their risk for COVID-19 complications</a:t>
          </a:r>
        </a:p>
      </dsp:txBody>
      <dsp:txXfrm>
        <a:off x="2805973" y="2089936"/>
        <a:ext cx="2984364" cy="1790618"/>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44672B-C33C-4CF2-A1D0-B094CB98BFEE}" type="datetimeFigureOut">
              <a:rPr lang="en-GB" smtClean="0"/>
              <a:t>13/12/2021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56AD3-416D-49BF-87A5-411FE11B0064}" type="slidenum">
              <a:rPr lang="en-GB" smtClean="0"/>
              <a:t>‹#›</a:t>
            </a:fld>
            <a:endParaRPr lang="en-GB"/>
          </a:p>
        </p:txBody>
      </p:sp>
    </p:spTree>
    <p:extLst>
      <p:ext uri="{BB962C8B-B14F-4D97-AF65-F5344CB8AC3E}">
        <p14:creationId xmlns:p14="http://schemas.microsoft.com/office/powerpoint/2010/main" val="3132160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356AD3-416D-49BF-87A5-411FE11B0064}" type="slidenum">
              <a:rPr lang="en-GB" smtClean="0"/>
              <a:t>1</a:t>
            </a:fld>
            <a:endParaRPr lang="en-GB"/>
          </a:p>
        </p:txBody>
      </p:sp>
    </p:spTree>
    <p:extLst>
      <p:ext uri="{BB962C8B-B14F-4D97-AF65-F5344CB8AC3E}">
        <p14:creationId xmlns:p14="http://schemas.microsoft.com/office/powerpoint/2010/main" val="2953098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356AD3-416D-49BF-87A5-411FE11B0064}" type="slidenum">
              <a:rPr lang="en-GB" smtClean="0"/>
              <a:t>2</a:t>
            </a:fld>
            <a:endParaRPr lang="en-GB"/>
          </a:p>
        </p:txBody>
      </p:sp>
    </p:spTree>
    <p:extLst>
      <p:ext uri="{BB962C8B-B14F-4D97-AF65-F5344CB8AC3E}">
        <p14:creationId xmlns:p14="http://schemas.microsoft.com/office/powerpoint/2010/main" val="1979732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356AD3-416D-49BF-87A5-411FE11B0064}" type="slidenum">
              <a:rPr lang="en-GB" smtClean="0"/>
              <a:t>3</a:t>
            </a:fld>
            <a:endParaRPr lang="en-GB"/>
          </a:p>
        </p:txBody>
      </p:sp>
    </p:spTree>
    <p:extLst>
      <p:ext uri="{BB962C8B-B14F-4D97-AF65-F5344CB8AC3E}">
        <p14:creationId xmlns:p14="http://schemas.microsoft.com/office/powerpoint/2010/main" val="2220609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Vaccines works upon interaction with our immune system and produce response that is just like the natural infection. Components that are used for developing vaccines is the dead or attenuated (pathogen or viral particle), protein or polysaccharide subunit that produce protection for long time by producing antibodies and memory response that is effective upon the exposure of pathogens.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With the achievement of vaccine, process of administering vaccines have been under consideration in this field, most of the vaccines licensed one are given by injections but this route also has some limitations as this require trained staffs and multiple doses of the vaccines. With the greatest achievements in health due to vaccines, the false content regarding vaccines on internet and social media platform that they are not safe to use for children and parents are more concerned with health of their child as there are several factors linked to the unsafety of vaccines. According to some theories published on internet regarding vaccines that development of autism in children is linked with the use of vaccines. In the WHO report, during the past ten years 1 out of 5 children did not receive vaccine which represents that 1.5 million deaths of children from diseases that could have been controlled by vaccines. With the increase in success rate of vaccines they are becoming victims of their own success but according to the national surveys in small areas people are refusing to take vaccines due to which outbreaks of diseases have been reported majorly including pertussis and measles, in 2014 high cases of measles were reported in united states and 90% of individuals were those who had not been vaccinated because they considered them dangerous rather than safe (Smith et al., 2017). Parents are no familiar with the childhood diseases due to vaccination but they now fear about the reactions caused by the vaccines when their child are being vaccinated (Salmon et al., 2015). In United States and United</a:t>
            </a:r>
            <a:r>
              <a:rPr lang="en-GB" sz="1200" kern="1200" baseline="0" dirty="0">
                <a:solidFill>
                  <a:schemeClr val="tx1"/>
                </a:solidFill>
                <a:effectLst/>
                <a:latin typeface="+mn-lt"/>
                <a:ea typeface="+mn-ea"/>
                <a:cs typeface="+mn-cs"/>
              </a:rPr>
              <a:t> Kingdom</a:t>
            </a:r>
            <a:r>
              <a:rPr lang="en-GB" sz="1200" kern="1200" dirty="0">
                <a:solidFill>
                  <a:schemeClr val="tx1"/>
                </a:solidFill>
                <a:effectLst/>
                <a:latin typeface="+mn-lt"/>
                <a:ea typeface="+mn-ea"/>
                <a:cs typeface="+mn-cs"/>
              </a:rPr>
              <a:t> CDC has published a report on 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September, 2019 in which 1,241 measles cases were reported and from 2018 it was 300% increase in cases (Majid and Ahmad, 2020a). </a:t>
            </a:r>
          </a:p>
          <a:p>
            <a:endParaRPr lang="en-GB" dirty="0"/>
          </a:p>
        </p:txBody>
      </p:sp>
      <p:sp>
        <p:nvSpPr>
          <p:cNvPr id="4" name="Slide Number Placeholder 3"/>
          <p:cNvSpPr>
            <a:spLocks noGrp="1"/>
          </p:cNvSpPr>
          <p:nvPr>
            <p:ph type="sldNum" sz="quarter" idx="10"/>
          </p:nvPr>
        </p:nvSpPr>
        <p:spPr/>
        <p:txBody>
          <a:bodyPr/>
          <a:lstStyle/>
          <a:p>
            <a:fld id="{EA356AD3-416D-49BF-87A5-411FE11B0064}" type="slidenum">
              <a:rPr lang="en-GB" smtClean="0"/>
              <a:t>5</a:t>
            </a:fld>
            <a:endParaRPr lang="en-GB"/>
          </a:p>
        </p:txBody>
      </p:sp>
    </p:spTree>
    <p:extLst>
      <p:ext uri="{BB962C8B-B14F-4D97-AF65-F5344CB8AC3E}">
        <p14:creationId xmlns:p14="http://schemas.microsoft.com/office/powerpoint/2010/main" val="2905801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356AD3-416D-49BF-87A5-411FE11B0064}" type="slidenum">
              <a:rPr lang="en-GB" smtClean="0"/>
              <a:t>7</a:t>
            </a:fld>
            <a:endParaRPr lang="en-GB"/>
          </a:p>
        </p:txBody>
      </p:sp>
    </p:spTree>
    <p:extLst>
      <p:ext uri="{BB962C8B-B14F-4D97-AF65-F5344CB8AC3E}">
        <p14:creationId xmlns:p14="http://schemas.microsoft.com/office/powerpoint/2010/main" val="3135710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can see, we are learning more about the impact of Covid-19 on our communities and what may be driving risk.</a:t>
            </a:r>
          </a:p>
          <a:p>
            <a:r>
              <a:rPr lang="en-US" dirty="0"/>
              <a:t>We know that most people with dementia are 65 or older, which puts them at increased risk of COVID-19 infection. Many also may be living in congregate settings. Dementia symptoms are likely to decrease their capability to frequently follow public health guidelines like, remembering to mask-up or wash their hands, things which we know may reduce infections.</a:t>
            </a:r>
          </a:p>
          <a:p>
            <a:r>
              <a:rPr lang="en-US" dirty="0"/>
              <a:t>Dementia</a:t>
            </a:r>
            <a:r>
              <a:rPr lang="en-US" baseline="0" dirty="0"/>
              <a:t> patients </a:t>
            </a:r>
            <a:r>
              <a:rPr lang="en-US" dirty="0"/>
              <a:t>probably have underlying health problems. This can increase COVID-19 complications   </a:t>
            </a:r>
          </a:p>
          <a:p>
            <a:r>
              <a:rPr lang="en-US" dirty="0"/>
              <a:t>In the Case Western study, people with dementia who contracted COVID-19 had more hospitalizations and deaths than those who had COVID-19 but not dementia.</a:t>
            </a:r>
          </a:p>
          <a:p>
            <a:r>
              <a:rPr lang="en-US" dirty="0"/>
              <a:t>Meaning their bout of Covid-19 was more complicated in terms of treatment and care.</a:t>
            </a:r>
          </a:p>
          <a:p>
            <a:r>
              <a:rPr lang="en-US" dirty="0"/>
              <a:t>The percentage of hospitalizations was even higher (73.08%) among African Americans in the study, compared to 53.85% of Whites with both conditions.</a:t>
            </a:r>
          </a:p>
          <a:p>
            <a:r>
              <a:rPr lang="en-US" dirty="0"/>
              <a:t>In our Facts and Figures report, 42,000 more deaths were attributed to Alzheimer’s and dementia during COVID-19 in 2020 which is a 16% increase from what we would have anticipated.</a:t>
            </a:r>
          </a:p>
          <a:p>
            <a:r>
              <a:rPr lang="en-US" dirty="0"/>
              <a:t>It is not entirely clear what is driving this increase in deaths attributed to Alzheimer’s...Inaccurate reporting, </a:t>
            </a:r>
            <a:r>
              <a:rPr lang="en-US" dirty="0" err="1"/>
              <a:t>comorbidities,reduced</a:t>
            </a:r>
            <a:r>
              <a:rPr lang="en-US" dirty="0"/>
              <a:t> access to healthcare, social isolation —– are</a:t>
            </a:r>
            <a:r>
              <a:rPr lang="en-US" baseline="0" dirty="0"/>
              <a:t> all likely to </a:t>
            </a:r>
            <a:r>
              <a:rPr lang="en-US" dirty="0"/>
              <a:t>be potential reasons. We have so much to still learn about what goes into this figure.</a:t>
            </a:r>
          </a:p>
          <a:p>
            <a:r>
              <a:rPr lang="en-US" dirty="0"/>
              <a:t>More research is needed to understand exactly what is happening in the brains of individuals with dementia that may be making them more susceptible to COVID-19 and also what the long term impact of </a:t>
            </a:r>
            <a:r>
              <a:rPr lang="en-US" dirty="0" err="1"/>
              <a:t>Covid</a:t>
            </a:r>
            <a:r>
              <a:rPr lang="en-US" dirty="0"/>
              <a:t> infection might be on our brains.</a:t>
            </a:r>
          </a:p>
          <a:p>
            <a:r>
              <a:rPr lang="en-US" dirty="0"/>
              <a:t>Outcomes from all of this research will continue to drive strategies to gain health equity for Covid-19 but also Alzheimer’s and other dementia.</a:t>
            </a:r>
          </a:p>
        </p:txBody>
      </p:sp>
      <p:sp>
        <p:nvSpPr>
          <p:cNvPr id="4" name="Slide Number Placeholder 3"/>
          <p:cNvSpPr>
            <a:spLocks noGrp="1"/>
          </p:cNvSpPr>
          <p:nvPr>
            <p:ph type="sldNum" sz="quarter" idx="10"/>
          </p:nvPr>
        </p:nvSpPr>
        <p:spPr/>
        <p:txBody>
          <a:bodyPr/>
          <a:lstStyle/>
          <a:p>
            <a:fld id="{EA356AD3-416D-49BF-87A5-411FE11B0064}" type="slidenum">
              <a:rPr lang="en-GB" smtClean="0"/>
              <a:t>8</a:t>
            </a:fld>
            <a:endParaRPr lang="en-GB"/>
          </a:p>
        </p:txBody>
      </p:sp>
    </p:spTree>
    <p:extLst>
      <p:ext uri="{BB962C8B-B14F-4D97-AF65-F5344CB8AC3E}">
        <p14:creationId xmlns:p14="http://schemas.microsoft.com/office/powerpoint/2010/main" val="4125195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I would like to give you more details on a new research study that was published in the Journal </a:t>
            </a:r>
            <a:r>
              <a:rPr lang="en-US" sz="1200" b="0" i="1" u="none" strike="noStrike" kern="1200" dirty="0">
                <a:solidFill>
                  <a:schemeClr val="tx1"/>
                </a:solidFill>
                <a:effectLst/>
                <a:latin typeface="+mn-lt"/>
                <a:ea typeface="+mn-ea"/>
                <a:cs typeface="+mn-cs"/>
              </a:rPr>
              <a:t>Alzheimer’s &amp; Dementia </a:t>
            </a:r>
            <a:r>
              <a:rPr lang="en-US" sz="1200" b="0" i="0" u="none" strike="noStrike" kern="1200" dirty="0">
                <a:solidFill>
                  <a:schemeClr val="tx1"/>
                </a:solidFill>
                <a:effectLst/>
                <a:latin typeface="+mn-lt"/>
                <a:ea typeface="+mn-ea"/>
                <a:cs typeface="+mn-cs"/>
              </a:rPr>
              <a:t>on Feb. 9.</a:t>
            </a:r>
            <a:endParaRPr lang="en-US" sz="1200" b="1" i="0" u="none" strike="noStrike" kern="1200" dirty="0">
              <a:solidFill>
                <a:schemeClr val="tx1"/>
              </a:solidFill>
              <a:effectLst/>
              <a:latin typeface="+mn-lt"/>
              <a:ea typeface="+mn-ea"/>
              <a:cs typeface="+mn-cs"/>
            </a:endParaRPr>
          </a:p>
          <a:p>
            <a:pPr marL="171450"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Let’s first talk about the size and scope</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Researchers at Case Western University examined electronic health records from 360 hospitals and 317,000 providers nationally, representing 20% of the U.S. population.</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Of the nearly 62 million adults in the study population, more than 1 million had dementia, over 15 thousand had COVID-19 and 810 had both.</a:t>
            </a:r>
          </a:p>
          <a:p>
            <a:pPr marL="171450"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So what did they learn from this large scale study?</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They found that the risk of contracting COVID-19 was twice as high for people with dementia in the study than for those without it.</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Patients in the study that had vascular dementia had the highest risk of getting COVID-19 — more than three times higher risk than people without dementia. </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Among those with dementia, African Americans had close to three times the risk of getting COVID-19 as Whites.</a:t>
            </a:r>
          </a:p>
          <a:p>
            <a:pPr marL="171450"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These findings, though preliminary, suggest a shocking reality of the vulnerabilities associated with living with dementia.</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It has been speculated since the beginning of the pandemic that – because of the vulnerabilities associated with dementia – individuals with dementia are at an increased risk of contracting COVID-19.</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But this is the first time we are seeing strong, credible data showing a clear connection.</a:t>
            </a:r>
          </a:p>
          <a:p>
            <a:pPr marL="171450"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The study findings show well-known health variations that must be addressed and I want to draw some parallels for you.</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We know Blacks are unreasonably impacted by Alzheimer’s. As reported in the Alzheimer’s Association Facts and Figures Report, Blacks are nearly two times more likely to develop Alzheimer’s than Whites. </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We have also learnt through the course of the Covid-19 pandemic that racial and ethnic disparities exist, but that we still have much more to understand about what is driving these differences in risk, infections, hospitalizations, and deaths.</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But this is the first time we are also seeing the joining</a:t>
            </a:r>
            <a:r>
              <a:rPr lang="en-US" sz="1200" b="0" i="0" u="none" strike="noStrike" kern="1200" baseline="0" dirty="0">
                <a:solidFill>
                  <a:schemeClr val="tx1"/>
                </a:solidFill>
                <a:effectLst/>
                <a:latin typeface="+mn-lt"/>
                <a:ea typeface="+mn-ea"/>
                <a:cs typeface="+mn-cs"/>
              </a:rPr>
              <a:t> in</a:t>
            </a:r>
            <a:r>
              <a:rPr lang="en-US" sz="1200" b="0" i="0" u="none" strike="noStrike" kern="1200" dirty="0">
                <a:solidFill>
                  <a:schemeClr val="tx1"/>
                </a:solidFill>
                <a:effectLst/>
                <a:latin typeface="+mn-lt"/>
                <a:ea typeface="+mn-ea"/>
                <a:cs typeface="+mn-cs"/>
              </a:rPr>
              <a:t> in a large scale study that shows that health disparities impact risk across both dementia and covid-19 and the disparity may be compounded for individuals who have both conditions.</a:t>
            </a:r>
          </a:p>
          <a:p>
            <a:pPr marL="171450"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There are a few theories on why we see these results, but it is still a complex issue that will take time to tease out.</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One theory: The factors contributing to dementia, include hypertension and diabetes, may be what make all individuals with dementia more vulnerable to contracting COVID-19.</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However, we also know that there is a well-established high risk for cardiovascular health issues in African Americans, which may be reflected in the findings of this study and may make them more vulnerable to dementia but also Covid-19.</a:t>
            </a:r>
          </a:p>
          <a:p>
            <a:pPr marL="628650" lvl="1"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There are also many other factors that may explain these disparities, including some of the factors that contribute to risk  across a life course…including SDOH and access to quality healthcare.</a:t>
            </a:r>
          </a:p>
          <a:p>
            <a:pPr marL="171450"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An additional key takeaway here is (while the largest of its kind) this study only examined data from health records of those who visited a doctor or otherwise interacted with the health care system, and does not include those who may not have access to care.</a:t>
            </a:r>
          </a:p>
          <a:p>
            <a:pPr marL="171450" indent="-171450" rtl="0" fontAlgn="base">
              <a:buFont typeface="Arial" panose="020B0604020202020204" pitchFamily="34" charset="0"/>
              <a:buChar char="•"/>
            </a:pPr>
            <a:r>
              <a:rPr lang="en-US" sz="1200" b="0" i="0" u="none" strike="noStrike" kern="1200" dirty="0">
                <a:solidFill>
                  <a:schemeClr val="tx1"/>
                </a:solidFill>
                <a:effectLst/>
                <a:latin typeface="+mn-lt"/>
                <a:ea typeface="+mn-ea"/>
                <a:cs typeface="+mn-cs"/>
              </a:rPr>
              <a:t>Knowing dementia is a grossly underdiagnosed disease, it's possible these data are even an underestimate of the risk factors between dementia and COVID-19.</a:t>
            </a:r>
          </a:p>
          <a:p>
            <a:endParaRPr lang="en-ZA" dirty="0"/>
          </a:p>
        </p:txBody>
      </p:sp>
      <p:sp>
        <p:nvSpPr>
          <p:cNvPr id="4" name="Slide Number Placeholder 3"/>
          <p:cNvSpPr>
            <a:spLocks noGrp="1"/>
          </p:cNvSpPr>
          <p:nvPr>
            <p:ph type="sldNum" sz="quarter" idx="10"/>
          </p:nvPr>
        </p:nvSpPr>
        <p:spPr/>
        <p:txBody>
          <a:bodyPr/>
          <a:lstStyle/>
          <a:p>
            <a:fld id="{EA356AD3-416D-49BF-87A5-411FE11B0064}" type="slidenum">
              <a:rPr lang="en-GB" smtClean="0"/>
              <a:t>9</a:t>
            </a:fld>
            <a:endParaRPr lang="en-GB"/>
          </a:p>
        </p:txBody>
      </p:sp>
    </p:spTree>
    <p:extLst>
      <p:ext uri="{BB962C8B-B14F-4D97-AF65-F5344CB8AC3E}">
        <p14:creationId xmlns:p14="http://schemas.microsoft.com/office/powerpoint/2010/main" val="1181914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356AD3-416D-49BF-87A5-411FE11B0064}" type="slidenum">
              <a:rPr lang="en-GB" smtClean="0"/>
              <a:t>10</a:t>
            </a:fld>
            <a:endParaRPr lang="en-GB"/>
          </a:p>
        </p:txBody>
      </p:sp>
    </p:spTree>
    <p:extLst>
      <p:ext uri="{BB962C8B-B14F-4D97-AF65-F5344CB8AC3E}">
        <p14:creationId xmlns:p14="http://schemas.microsoft.com/office/powerpoint/2010/main" val="3688755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Everyone living with a dementia will respond to this situation differently.</a:t>
            </a:r>
          </a:p>
          <a:p>
            <a:r>
              <a:rPr lang="en-US" dirty="0"/>
              <a:t>Be prepared to try a variety of approaches to help residents feel safe and</a:t>
            </a:r>
          </a:p>
          <a:p>
            <a:r>
              <a:rPr lang="en-US" dirty="0"/>
              <a:t>reassured.</a:t>
            </a:r>
          </a:p>
          <a:p>
            <a:r>
              <a:rPr lang="en-US" dirty="0"/>
              <a:t>It is highly recommended that any changes in routine, environment, and daily</a:t>
            </a:r>
          </a:p>
          <a:p>
            <a:r>
              <a:rPr lang="en-US" dirty="0"/>
              <a:t>structure for residents with dementia be kept to a minimum to reduce the incidence</a:t>
            </a:r>
          </a:p>
          <a:p>
            <a:r>
              <a:rPr lang="en-US" dirty="0"/>
              <a:t>of agitation or aggression.</a:t>
            </a:r>
          </a:p>
          <a:p>
            <a:r>
              <a:rPr lang="en-US" dirty="0"/>
              <a:t>Standard calming techniques, such as distraction and redirection should be used if</a:t>
            </a:r>
          </a:p>
          <a:p>
            <a:r>
              <a:rPr lang="en-US" dirty="0"/>
              <a:t>needed including:</a:t>
            </a:r>
          </a:p>
          <a:p>
            <a:r>
              <a:rPr lang="en-US" dirty="0"/>
              <a:t>• Playing personalized music</a:t>
            </a:r>
          </a:p>
          <a:p>
            <a:r>
              <a:rPr lang="en-US" dirty="0"/>
              <a:t>• Dancing</a:t>
            </a:r>
          </a:p>
          <a:p>
            <a:r>
              <a:rPr lang="en-US" dirty="0"/>
              <a:t>• Taking the person for a walk outside</a:t>
            </a:r>
          </a:p>
          <a:p>
            <a:r>
              <a:rPr lang="en-US" dirty="0"/>
              <a:t>• Engaging the resident in a favorite task</a:t>
            </a:r>
          </a:p>
          <a:p>
            <a:r>
              <a:rPr lang="en-US" dirty="0"/>
              <a:t>• Folding towels that can be washed</a:t>
            </a:r>
          </a:p>
          <a:p>
            <a:r>
              <a:rPr lang="en-US" dirty="0"/>
              <a:t>• Reminiscing using photos in plastic</a:t>
            </a:r>
          </a:p>
          <a:p>
            <a:r>
              <a:rPr lang="en-US" dirty="0"/>
              <a:t>sleeves that can be easily sanitized</a:t>
            </a:r>
          </a:p>
          <a:p>
            <a:endParaRPr lang="en-US" dirty="0"/>
          </a:p>
          <a:p>
            <a:r>
              <a:rPr lang="en-US" dirty="0"/>
              <a:t>If patients express concern about the pandemic, staff should:</a:t>
            </a:r>
          </a:p>
          <a:p>
            <a:r>
              <a:rPr lang="en-US" dirty="0"/>
              <a:t>• provide simple, truthful answers to their questions from reliable sources.</a:t>
            </a:r>
          </a:p>
          <a:p>
            <a:r>
              <a:rPr lang="en-US" dirty="0"/>
              <a:t>• take the time to listen to the person and their concerns, validate their</a:t>
            </a:r>
          </a:p>
          <a:p>
            <a:r>
              <a:rPr lang="en-US" dirty="0"/>
              <a:t>feelings, and provide reassurance explaining that everyone is doing all they</a:t>
            </a:r>
          </a:p>
          <a:p>
            <a:r>
              <a:rPr lang="en-US" dirty="0"/>
              <a:t>can to help.</a:t>
            </a:r>
          </a:p>
          <a:p>
            <a:r>
              <a:rPr lang="en-US" dirty="0"/>
              <a:t>• break down required tasks and guide residents step-by-step through the</a:t>
            </a:r>
          </a:p>
          <a:p>
            <a:r>
              <a:rPr lang="en-US" dirty="0"/>
              <a:t>process, prompting with words or pictures as needed.</a:t>
            </a:r>
          </a:p>
          <a:p>
            <a:r>
              <a:rPr lang="en-US" dirty="0"/>
              <a:t>• consider minimizing the flow of media information by turning off the 24-hour</a:t>
            </a:r>
          </a:p>
          <a:p>
            <a:r>
              <a:rPr lang="en-US" dirty="0"/>
              <a:t>news cycle on TV in shared areas. Ask news watchers to do so in their rooms.</a:t>
            </a:r>
          </a:p>
          <a:p>
            <a:r>
              <a:rPr lang="en-US" dirty="0"/>
              <a:t>• not discuss their own anxieties and opinions in front of residents.</a:t>
            </a:r>
          </a:p>
          <a:p>
            <a:r>
              <a:rPr lang="en-US" dirty="0"/>
              <a:t>Now, more than ever, staff’s knowledge of the residents is so important.</a:t>
            </a:r>
          </a:p>
          <a:p>
            <a:r>
              <a:rPr lang="en-US" dirty="0"/>
              <a:t>Putting the person before the task allows every task to be an opportunity</a:t>
            </a:r>
          </a:p>
          <a:p>
            <a:r>
              <a:rPr lang="en-US" dirty="0"/>
              <a:t>for engagement. Person-centered care decreases disruptive behaviors</a:t>
            </a:r>
          </a:p>
          <a:p>
            <a:r>
              <a:rPr lang="en-US" dirty="0"/>
              <a:t>which may occur due to inconsistencies in daily routines, boredom,</a:t>
            </a:r>
          </a:p>
          <a:p>
            <a:r>
              <a:rPr lang="en-US" dirty="0"/>
              <a:t>loneliness, or a sense of helplessness, therefore helping to prevent the</a:t>
            </a:r>
          </a:p>
          <a:p>
            <a:r>
              <a:rPr lang="en-US" dirty="0"/>
              <a:t>spread of COVID-19. </a:t>
            </a:r>
            <a:endParaRPr lang="en-ZA" dirty="0"/>
          </a:p>
        </p:txBody>
      </p:sp>
      <p:sp>
        <p:nvSpPr>
          <p:cNvPr id="4" name="Slide Number Placeholder 3"/>
          <p:cNvSpPr>
            <a:spLocks noGrp="1"/>
          </p:cNvSpPr>
          <p:nvPr>
            <p:ph type="sldNum" sz="quarter" idx="10"/>
          </p:nvPr>
        </p:nvSpPr>
        <p:spPr/>
        <p:txBody>
          <a:bodyPr/>
          <a:lstStyle/>
          <a:p>
            <a:fld id="{EA356AD3-416D-49BF-87A5-411FE11B0064}" type="slidenum">
              <a:rPr lang="en-GB" smtClean="0"/>
              <a:t>11</a:t>
            </a:fld>
            <a:endParaRPr lang="en-GB"/>
          </a:p>
        </p:txBody>
      </p:sp>
    </p:spTree>
    <p:extLst>
      <p:ext uri="{BB962C8B-B14F-4D97-AF65-F5344CB8AC3E}">
        <p14:creationId xmlns:p14="http://schemas.microsoft.com/office/powerpoint/2010/main" val="3070621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356AD3-416D-49BF-87A5-411FE11B0064}" type="slidenum">
              <a:rPr lang="en-GB" smtClean="0"/>
              <a:t>12</a:t>
            </a:fld>
            <a:endParaRPr lang="en-GB"/>
          </a:p>
        </p:txBody>
      </p:sp>
    </p:spTree>
    <p:extLst>
      <p:ext uri="{BB962C8B-B14F-4D97-AF65-F5344CB8AC3E}">
        <p14:creationId xmlns:p14="http://schemas.microsoft.com/office/powerpoint/2010/main" val="3595847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42B284-E6CC-4CD6-9B5C-39C3457B16CB}" type="datetime1">
              <a:rPr lang="en-GB" smtClean="0"/>
              <a:t>13/12/2021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970158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71A157-2EFD-4D76-A45D-75C66231AECF}" type="datetime1">
              <a:rPr lang="en-GB" smtClean="0"/>
              <a:t>13/12/2021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20716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4FE9C80-C061-4FC6-98AF-D06B2B8D0FE3}" type="datetime1">
              <a:rPr lang="en-GB" smtClean="0"/>
              <a:t>13/12/2021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9406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820277-F93F-450E-8B4A-731B3F892D01}" type="datetime1">
              <a:rPr lang="en-GB" smtClean="0"/>
              <a:t>13/12/2021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38429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1B7CCD-FA9F-4F84-88AC-3E2610C0E3C9}" type="datetime1">
              <a:rPr lang="en-GB" smtClean="0"/>
              <a:t>13/12/2021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207452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4F554C-0254-4506-A34D-6619D0073C5F}" type="datetime1">
              <a:rPr lang="en-GB" smtClean="0"/>
              <a:t>13/12/2021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02256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9853CD-1E58-4224-BA34-7A9E7AA46928}" type="datetime1">
              <a:rPr lang="en-GB" smtClean="0"/>
              <a:t>13/12/2021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550519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3B44F3B-F2DA-4B24-A3BA-A2A7498361A0}" type="datetime1">
              <a:rPr lang="en-GB" smtClean="0"/>
              <a:t>13/12/2021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304311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3189776-51E0-43A7-BC1D-6DE655946232}" type="datetime1">
              <a:rPr lang="en-GB" smtClean="0"/>
              <a:t>13/12/2021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6511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8872A7F-13C9-4289-958B-09F08BB35837}" type="datetime1">
              <a:rPr lang="en-GB" smtClean="0"/>
              <a:t>13/12/2021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22859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A8FE5FB-8396-4419-8A5A-935E58F29293}" type="datetime1">
              <a:rPr lang="en-GB" smtClean="0"/>
              <a:t>13/12/2021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47282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0709E8-80AE-45A5-B9C9-A7F03D325894}" type="datetime1">
              <a:rPr lang="en-GB" smtClean="0"/>
              <a:t>13/12/2021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884661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42D78C0-4E28-4D0C-8BF4-76EC13226592}" type="datetime1">
              <a:rPr lang="en-GB" smtClean="0"/>
              <a:t>13/12/2021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340376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B977B8-A6A3-4ADB-A728-A4EC5765DCC1}" type="datetime1">
              <a:rPr lang="en-GB" smtClean="0"/>
              <a:t>13/12/2021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7202205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EDFFF-CE5F-4B95-897E-E39E09DD01C0}" type="datetime1">
              <a:rPr lang="en-GB" smtClean="0"/>
              <a:t>13/12/2021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0026003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73A94D-51CA-4701-9DEC-92D216F50B0F}" type="datetime1">
              <a:rPr lang="en-GB" smtClean="0"/>
              <a:t>13/12/2021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988831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EBF48B9-651C-43F6-9C8E-E51FDC5E1125}" type="datetime1">
              <a:rPr lang="en-GB" smtClean="0"/>
              <a:t>13/12/2021</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115943343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499730" y="2055922"/>
            <a:ext cx="11012526" cy="1373078"/>
          </a:xfrm>
        </p:spPr>
        <p:txBody>
          <a:bodyPr>
            <a:normAutofit fontScale="90000"/>
          </a:bodyPr>
          <a:lstStyle/>
          <a:p>
            <a:pPr algn="ctr"/>
            <a:r>
              <a:rPr lang="en-GB" sz="4400" b="1" dirty="0"/>
              <a:t>Module: Introduction to Research (BMHP5005)</a:t>
            </a:r>
            <a:br>
              <a:rPr lang="en-GB" sz="4400" b="1" dirty="0"/>
            </a:br>
            <a:r>
              <a:rPr lang="en-GB" sz="4400" b="1" dirty="0"/>
              <a:t>Assessment 2: Viva Voce                        Impact of COVID-19 to people living with dementia</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3460897" y="3976580"/>
            <a:ext cx="5270205" cy="1297170"/>
          </a:xfrm>
        </p:spPr>
        <p:txBody>
          <a:bodyPr>
            <a:normAutofit fontScale="92500"/>
          </a:bodyPr>
          <a:lstStyle/>
          <a:p>
            <a:pPr algn="l"/>
            <a:r>
              <a:rPr lang="en-GB" sz="2800" b="1" dirty="0"/>
              <a:t>Student Name: Richard </a:t>
            </a:r>
            <a:r>
              <a:rPr lang="en-GB" sz="2800" b="1" dirty="0" err="1"/>
              <a:t>Kanjoma</a:t>
            </a:r>
            <a:endParaRPr lang="en-GB" sz="2800" b="1" dirty="0"/>
          </a:p>
          <a:p>
            <a:pPr algn="l"/>
            <a:r>
              <a:rPr lang="en-GB" sz="2800" b="1" dirty="0"/>
              <a:t>Student Number: 1916228</a:t>
            </a:r>
          </a:p>
        </p:txBody>
      </p:sp>
      <p:sp>
        <p:nvSpPr>
          <p:cNvPr id="5" name="Slide Number Placeholder 4"/>
          <p:cNvSpPr>
            <a:spLocks noGrp="1"/>
          </p:cNvSpPr>
          <p:nvPr>
            <p:ph type="sldNum" sz="quarter" idx="12"/>
          </p:nvPr>
        </p:nvSpPr>
        <p:spPr>
          <a:xfrm>
            <a:off x="833625" y="3379678"/>
            <a:ext cx="551167" cy="279400"/>
          </a:xfrm>
        </p:spPr>
        <p:txBody>
          <a:bodyPr/>
          <a:lstStyle/>
          <a:p>
            <a:fld id="{B029412C-A950-4FEA-8934-3DE23815A09E}" type="slidenum">
              <a:rPr lang="en-GB" sz="2000" smtClean="0">
                <a:solidFill>
                  <a:schemeClr val="bg1"/>
                </a:solidFill>
              </a:rPr>
              <a:t>1</a:t>
            </a:fld>
            <a:endParaRPr lang="en-GB" sz="2000" dirty="0">
              <a:solidFill>
                <a:schemeClr val="bg1"/>
              </a:solidFill>
            </a:endParaRP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Contents </a:t>
            </a:r>
            <a:endParaRPr lang="en-GB" b="1" dirty="0">
              <a:latin typeface="Times New Roman" panose="02020603050405020304" pitchFamily="18" charset="0"/>
              <a:cs typeface="Times New Roman" panose="02020603050405020304" pitchFamily="18" charset="0"/>
            </a:endParaRPr>
          </a:p>
        </p:txBody>
      </p:sp>
      <p:sp>
        <p:nvSpPr>
          <p:cNvPr id="9" name="Slide Number Placeholder 8"/>
          <p:cNvSpPr>
            <a:spLocks noGrp="1"/>
          </p:cNvSpPr>
          <p:nvPr>
            <p:ph type="sldNum" sz="quarter" idx="12"/>
          </p:nvPr>
        </p:nvSpPr>
        <p:spPr>
          <a:xfrm>
            <a:off x="136012" y="3353390"/>
            <a:ext cx="542697" cy="279400"/>
          </a:xfrm>
        </p:spPr>
        <p:txBody>
          <a:bodyPr/>
          <a:lstStyle/>
          <a:p>
            <a:fld id="{B029412C-A950-4FEA-8934-3DE23815A09E}" type="slidenum">
              <a:rPr lang="en-GB" sz="2000" smtClean="0">
                <a:solidFill>
                  <a:schemeClr val="bg1"/>
                </a:solidFill>
                <a:latin typeface="Times New Roman" panose="02020603050405020304" pitchFamily="18" charset="0"/>
                <a:cs typeface="Times New Roman" panose="02020603050405020304" pitchFamily="18" charset="0"/>
              </a:rPr>
              <a:t>2</a:t>
            </a:fld>
            <a:endParaRPr lang="en-GB" sz="2000" dirty="0">
              <a:solidFill>
                <a:schemeClr val="bg1"/>
              </a:solidFill>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1981340107"/>
              </p:ext>
            </p:extLst>
          </p:nvPr>
        </p:nvGraphicFramePr>
        <p:xfrm>
          <a:off x="1295402" y="2402958"/>
          <a:ext cx="4242391" cy="3668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031197189"/>
              </p:ext>
            </p:extLst>
          </p:nvPr>
        </p:nvGraphicFramePr>
        <p:xfrm>
          <a:off x="5987904" y="2417134"/>
          <a:ext cx="4548961" cy="379227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798074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Aim of study </a:t>
            </a:r>
            <a:endParaRPr lang="en-GB" dirty="0"/>
          </a:p>
        </p:txBody>
      </p:sp>
      <p:sp>
        <p:nvSpPr>
          <p:cNvPr id="7" name="Slide Number Placeholder 6"/>
          <p:cNvSpPr>
            <a:spLocks noGrp="1"/>
          </p:cNvSpPr>
          <p:nvPr>
            <p:ph type="sldNum" sz="quarter" idx="12"/>
          </p:nvPr>
        </p:nvSpPr>
        <p:spPr>
          <a:xfrm>
            <a:off x="0" y="3332126"/>
            <a:ext cx="542697" cy="279400"/>
          </a:xfrm>
        </p:spPr>
        <p:txBody>
          <a:bodyPr/>
          <a:lstStyle/>
          <a:p>
            <a:fld id="{B029412C-A950-4FEA-8934-3DE23815A09E}" type="slidenum">
              <a:rPr lang="en-GB" sz="3000" b="1" smtClean="0">
                <a:solidFill>
                  <a:schemeClr val="bg1"/>
                </a:solidFill>
              </a:rPr>
              <a:t>3</a:t>
            </a:fld>
            <a:endParaRPr lang="en-GB" sz="3000" b="1" dirty="0">
              <a:solidFill>
                <a:schemeClr val="bg1"/>
              </a:solidFill>
            </a:endParaRPr>
          </a:p>
        </p:txBody>
      </p:sp>
      <p:graphicFrame>
        <p:nvGraphicFramePr>
          <p:cNvPr id="4" name="Diagram 3"/>
          <p:cNvGraphicFramePr/>
          <p:nvPr>
            <p:extLst>
              <p:ext uri="{D42A27DB-BD31-4B8C-83A1-F6EECF244321}">
                <p14:modId xmlns:p14="http://schemas.microsoft.com/office/powerpoint/2010/main" val="3074220827"/>
              </p:ext>
            </p:extLst>
          </p:nvPr>
        </p:nvGraphicFramePr>
        <p:xfrm>
          <a:off x="1059543" y="2641601"/>
          <a:ext cx="9837055" cy="34967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6589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41E05-9B11-4EF1-A774-22E76E33775B}"/>
              </a:ext>
            </a:extLst>
          </p:cNvPr>
          <p:cNvSpPr>
            <a:spLocks noGrp="1"/>
          </p:cNvSpPr>
          <p:nvPr>
            <p:ph type="title"/>
          </p:nvPr>
        </p:nvSpPr>
        <p:spPr>
          <a:xfrm>
            <a:off x="2015067" y="1116418"/>
            <a:ext cx="8158688" cy="853185"/>
          </a:xfrm>
        </p:spPr>
        <p:txBody>
          <a:bodyPr/>
          <a:lstStyle/>
          <a:p>
            <a:pPr algn="ctr"/>
            <a:r>
              <a:rPr lang="en-GB" dirty="0"/>
              <a:t>Objective</a:t>
            </a:r>
          </a:p>
        </p:txBody>
      </p:sp>
      <p:sp>
        <p:nvSpPr>
          <p:cNvPr id="3" name="Text Placeholder 2">
            <a:extLst>
              <a:ext uri="{FF2B5EF4-FFF2-40B4-BE49-F238E27FC236}">
                <a16:creationId xmlns:a16="http://schemas.microsoft.com/office/drawing/2014/main" id="{15E170F2-6ECE-4F30-A41D-017EF6BB0745}"/>
              </a:ext>
            </a:extLst>
          </p:cNvPr>
          <p:cNvSpPr>
            <a:spLocks noGrp="1"/>
          </p:cNvSpPr>
          <p:nvPr>
            <p:ph type="body" idx="1"/>
          </p:nvPr>
        </p:nvSpPr>
        <p:spPr>
          <a:xfrm>
            <a:off x="2015067" y="2378758"/>
            <a:ext cx="8158690" cy="954547"/>
          </a:xfrm>
        </p:spPr>
        <p:txBody>
          <a:bodyPr>
            <a:normAutofit/>
          </a:bodyPr>
          <a:lstStyle/>
          <a:p>
            <a:r>
              <a:rPr lang="en-GB" sz="2800" dirty="0"/>
              <a:t>To explore the impact of COVID-19 to people living with dementia</a:t>
            </a:r>
          </a:p>
        </p:txBody>
      </p:sp>
      <p:sp>
        <p:nvSpPr>
          <p:cNvPr id="4" name="Slide Number Placeholder 3">
            <a:extLst>
              <a:ext uri="{FF2B5EF4-FFF2-40B4-BE49-F238E27FC236}">
                <a16:creationId xmlns:a16="http://schemas.microsoft.com/office/drawing/2014/main" id="{29E79481-996F-4A92-AC4C-E1FF9EF2E905}"/>
              </a:ext>
            </a:extLst>
          </p:cNvPr>
          <p:cNvSpPr>
            <a:spLocks noGrp="1"/>
          </p:cNvSpPr>
          <p:nvPr>
            <p:ph type="sldNum" sz="quarter" idx="12"/>
          </p:nvPr>
        </p:nvSpPr>
        <p:spPr/>
        <p:txBody>
          <a:bodyPr/>
          <a:lstStyle/>
          <a:p>
            <a:fld id="{B029412C-A950-4FEA-8934-3DE23815A09E}" type="slidenum">
              <a:rPr lang="en-GB" smtClean="0"/>
              <a:t>4</a:t>
            </a:fld>
            <a:endParaRPr lang="en-GB" dirty="0"/>
          </a:p>
        </p:txBody>
      </p:sp>
    </p:spTree>
    <p:extLst>
      <p:ext uri="{BB962C8B-B14F-4D97-AF65-F5344CB8AC3E}">
        <p14:creationId xmlns:p14="http://schemas.microsoft.com/office/powerpoint/2010/main" val="860261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Introduction</a:t>
            </a:r>
            <a:endParaRPr lang="en-GB"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50518312"/>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p:cNvSpPr>
            <a:spLocks noGrp="1"/>
          </p:cNvSpPr>
          <p:nvPr>
            <p:ph type="sldNum" sz="quarter" idx="12"/>
          </p:nvPr>
        </p:nvSpPr>
        <p:spPr>
          <a:xfrm>
            <a:off x="0" y="3310861"/>
            <a:ext cx="542697" cy="279400"/>
          </a:xfrm>
        </p:spPr>
        <p:txBody>
          <a:bodyPr/>
          <a:lstStyle/>
          <a:p>
            <a:fld id="{B029412C-A950-4FEA-8934-3DE23815A09E}" type="slidenum">
              <a:rPr lang="en-GB" sz="2000" b="1" smtClean="0">
                <a:solidFill>
                  <a:schemeClr val="bg1"/>
                </a:solidFill>
              </a:rPr>
              <a:t>5</a:t>
            </a:fld>
            <a:endParaRPr lang="en-GB" sz="2000" b="1" dirty="0">
              <a:solidFill>
                <a:schemeClr val="bg1"/>
              </a:solidFill>
            </a:endParaRPr>
          </a:p>
        </p:txBody>
      </p:sp>
    </p:spTree>
    <p:extLst>
      <p:ext uri="{BB962C8B-B14F-4D97-AF65-F5344CB8AC3E}">
        <p14:creationId xmlns:p14="http://schemas.microsoft.com/office/powerpoint/2010/main" val="1480869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029412C-A950-4FEA-8934-3DE23815A09E}" type="slidenum">
              <a:rPr lang="en-GB" smtClean="0"/>
              <a:t>6</a:t>
            </a:fld>
            <a:endParaRPr lang="en-GB" dirty="0"/>
          </a:p>
        </p:txBody>
      </p:sp>
      <p:sp>
        <p:nvSpPr>
          <p:cNvPr id="3" name="Rectangle 2"/>
          <p:cNvSpPr/>
          <p:nvPr/>
        </p:nvSpPr>
        <p:spPr>
          <a:xfrm>
            <a:off x="572877" y="859316"/>
            <a:ext cx="8571123" cy="369332"/>
          </a:xfrm>
          <a:prstGeom prst="rect">
            <a:avLst/>
          </a:prstGeom>
        </p:spPr>
        <p:txBody>
          <a:bodyPr wrap="square">
            <a:spAutoFit/>
          </a:bodyPr>
          <a:lstStyle/>
          <a:p>
            <a:endParaRPr lang="en-ZA" dirty="0"/>
          </a:p>
        </p:txBody>
      </p:sp>
      <p:sp>
        <p:nvSpPr>
          <p:cNvPr id="4" name="Rectangle 3"/>
          <p:cNvSpPr/>
          <p:nvPr/>
        </p:nvSpPr>
        <p:spPr>
          <a:xfrm>
            <a:off x="572877" y="1228647"/>
            <a:ext cx="9320270" cy="3416320"/>
          </a:xfrm>
          <a:prstGeom prst="rect">
            <a:avLst/>
          </a:prstGeom>
        </p:spPr>
        <p:txBody>
          <a:bodyPr wrap="square">
            <a:spAutoFit/>
          </a:bodyPr>
          <a:lstStyle/>
          <a:p>
            <a:pPr marL="285750" indent="-285750">
              <a:buFont typeface="Wingdings" panose="05000000000000000000" pitchFamily="2" charset="2"/>
              <a:buChar char="Ø"/>
            </a:pPr>
            <a:r>
              <a:rPr lang="en-US" dirty="0"/>
              <a:t>Dementia affected people may be at increased risk of developing more severe COVID-19 infection and die from it as well according to studies conducted on hospital cohorts. </a:t>
            </a:r>
          </a:p>
          <a:p>
            <a:pPr marL="285750" indent="-285750">
              <a:buFont typeface="Wingdings" panose="05000000000000000000" pitchFamily="2" charset="2"/>
              <a:buChar char="Ø"/>
            </a:pPr>
            <a:r>
              <a:rPr lang="en-US" dirty="0"/>
              <a:t>In spite of the fact that it remains unclear whether dementia is directly associated with the severity of COVID-19 or influenced by other factors (e.g. older age and associated comorbidity), growing evidence shows that this population is extremely at risk to the reactions of the virus. </a:t>
            </a:r>
          </a:p>
          <a:p>
            <a:pPr marL="285750" indent="-285750">
              <a:buFont typeface="Wingdings" panose="05000000000000000000" pitchFamily="2" charset="2"/>
              <a:buChar char="Ø"/>
            </a:pPr>
            <a:r>
              <a:rPr lang="en-US" dirty="0"/>
              <a:t>To prevent infection, people with dementia have gone through confinement and isolation, both in the community and in care homes. These measures, also involving the removal of much needed support, care and significant contact with family (including spouses and main partners in care), may have long-lasting detrimental results</a:t>
            </a:r>
          </a:p>
        </p:txBody>
      </p:sp>
    </p:spTree>
    <p:extLst>
      <p:ext uri="{BB962C8B-B14F-4D97-AF65-F5344CB8AC3E}">
        <p14:creationId xmlns:p14="http://schemas.microsoft.com/office/powerpoint/2010/main" val="1498744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ZA" dirty="0"/>
              <a:t>Methods</a:t>
            </a:r>
          </a:p>
        </p:txBody>
      </p:sp>
      <p:sp>
        <p:nvSpPr>
          <p:cNvPr id="6" name="Content Placeholder 5"/>
          <p:cNvSpPr>
            <a:spLocks noGrp="1"/>
          </p:cNvSpPr>
          <p:nvPr>
            <p:ph idx="1"/>
          </p:nvPr>
        </p:nvSpPr>
        <p:spPr/>
        <p:txBody>
          <a:bodyPr/>
          <a:lstStyle/>
          <a:p>
            <a:r>
              <a:rPr lang="en-ZA" dirty="0"/>
              <a:t>I used desk research to get these findings.</a:t>
            </a:r>
          </a:p>
          <a:p>
            <a:r>
              <a:rPr lang="en-ZA" dirty="0"/>
              <a:t>The keywords I used were dementia and COVID-19</a:t>
            </a:r>
          </a:p>
          <a:p>
            <a:r>
              <a:rPr lang="en-ZA" dirty="0"/>
              <a:t>I used various databases from professors and researchers based in the UK and the US</a:t>
            </a:r>
          </a:p>
          <a:p>
            <a:r>
              <a:rPr lang="en-ZA" dirty="0"/>
              <a:t>The inclusion and exclusion criteria was based on relevance of the topic I am presenting</a:t>
            </a:r>
          </a:p>
        </p:txBody>
      </p:sp>
      <p:sp>
        <p:nvSpPr>
          <p:cNvPr id="2" name="Slide Number Placeholder 1">
            <a:extLst>
              <a:ext uri="{FF2B5EF4-FFF2-40B4-BE49-F238E27FC236}">
                <a16:creationId xmlns:a16="http://schemas.microsoft.com/office/drawing/2014/main" id="{E4ADFB6F-FE0F-4E70-BB21-C2287227ED5F}"/>
              </a:ext>
            </a:extLst>
          </p:cNvPr>
          <p:cNvSpPr>
            <a:spLocks noGrp="1"/>
          </p:cNvSpPr>
          <p:nvPr>
            <p:ph type="sldNum" sz="quarter" idx="12"/>
          </p:nvPr>
        </p:nvSpPr>
        <p:spPr/>
        <p:txBody>
          <a:bodyPr/>
          <a:lstStyle/>
          <a:p>
            <a:fld id="{B029412C-A950-4FEA-8934-3DE23815A09E}" type="slidenum">
              <a:rPr lang="en-GB" smtClean="0"/>
              <a:t>7</a:t>
            </a:fld>
            <a:endParaRPr lang="en-GB" dirty="0"/>
          </a:p>
        </p:txBody>
      </p:sp>
    </p:spTree>
    <p:extLst>
      <p:ext uri="{BB962C8B-B14F-4D97-AF65-F5344CB8AC3E}">
        <p14:creationId xmlns:p14="http://schemas.microsoft.com/office/powerpoint/2010/main" val="3469376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Impact of COVID-19 In people living with Dementia</a:t>
            </a:r>
            <a:endParaRPr lang="en-ZA"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29596574"/>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a:lstStyle/>
          <a:p>
            <a:fld id="{B029412C-A950-4FEA-8934-3DE23815A09E}" type="slidenum">
              <a:rPr lang="en-GB" smtClean="0"/>
              <a:t>8</a:t>
            </a:fld>
            <a:endParaRPr lang="en-GB" dirty="0"/>
          </a:p>
        </p:txBody>
      </p:sp>
    </p:spTree>
    <p:extLst>
      <p:ext uri="{BB962C8B-B14F-4D97-AF65-F5344CB8AC3E}">
        <p14:creationId xmlns:p14="http://schemas.microsoft.com/office/powerpoint/2010/main" val="2487963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3DC93-49AF-4707-99ED-F77254B7E31D}"/>
              </a:ext>
            </a:extLst>
          </p:cNvPr>
          <p:cNvSpPr>
            <a:spLocks noGrp="1"/>
          </p:cNvSpPr>
          <p:nvPr>
            <p:ph type="title"/>
          </p:nvPr>
        </p:nvSpPr>
        <p:spPr>
          <a:xfrm>
            <a:off x="198304" y="609600"/>
            <a:ext cx="9075698" cy="767508"/>
          </a:xfrm>
        </p:spPr>
        <p:txBody>
          <a:bodyPr>
            <a:normAutofit fontScale="90000"/>
          </a:bodyPr>
          <a:lstStyle/>
          <a:p>
            <a:pPr algn="ctr">
              <a:lnSpc>
                <a:spcPct val="150000"/>
              </a:lnSpc>
            </a:pPr>
            <a:r>
              <a:rPr lang="en-US" dirty="0"/>
              <a:t>Impact Of Dementia On COVID-19 Infection Risk </a:t>
            </a:r>
          </a:p>
        </p:txBody>
      </p:sp>
      <p:sp>
        <p:nvSpPr>
          <p:cNvPr id="4" name="Content Placeholder 3"/>
          <p:cNvSpPr>
            <a:spLocks noGrp="1"/>
          </p:cNvSpPr>
          <p:nvPr>
            <p:ph idx="1"/>
          </p:nvPr>
        </p:nvSpPr>
        <p:spPr/>
        <p:txBody>
          <a:bodyPr>
            <a:normAutofit/>
          </a:bodyPr>
          <a:lstStyle/>
          <a:p>
            <a:pPr>
              <a:buFont typeface="Wingdings" panose="05000000000000000000" pitchFamily="2" charset="2"/>
              <a:buChar char="Ø"/>
            </a:pPr>
            <a:r>
              <a:rPr lang="en-US" dirty="0"/>
              <a:t>Researchers scrutinized health record data from almost 62 million American adults</a:t>
            </a:r>
          </a:p>
          <a:p>
            <a:pPr>
              <a:buFont typeface="Wingdings" panose="05000000000000000000" pitchFamily="2" charset="2"/>
              <a:buChar char="Ø"/>
            </a:pPr>
            <a:r>
              <a:rPr lang="en-US" dirty="0"/>
              <a:t>African-Americans where close to almost three times at risk of COVID-19 infection compared to Whites</a:t>
            </a:r>
          </a:p>
          <a:p>
            <a:pPr>
              <a:buFont typeface="Wingdings" panose="05000000000000000000" pitchFamily="2" charset="2"/>
              <a:buChar char="Ø"/>
            </a:pPr>
            <a:r>
              <a:rPr lang="en-US" dirty="0"/>
              <a:t>The risk of contracting COVID-19 was twice as high for people in the study with dementia than for those without</a:t>
            </a:r>
          </a:p>
          <a:p>
            <a:pPr>
              <a:buFont typeface="Wingdings" panose="05000000000000000000" pitchFamily="2" charset="2"/>
              <a:buChar char="Ø"/>
            </a:pPr>
            <a:r>
              <a:rPr lang="en-US" dirty="0"/>
              <a:t>Probable elements contributing to increased vulnerability include comorbidities such as hypertension and diabetes, forgetting to wash hands/social distance &amp;  living in long-term care facilities.</a:t>
            </a:r>
          </a:p>
          <a:p>
            <a:pPr>
              <a:buFont typeface="Wingdings" panose="05000000000000000000" pitchFamily="2" charset="2"/>
              <a:buChar char="Ø"/>
            </a:pPr>
            <a:endParaRPr lang="en-US" dirty="0"/>
          </a:p>
          <a:p>
            <a:pPr>
              <a:buFont typeface="Wingdings" panose="05000000000000000000" pitchFamily="2" charset="2"/>
              <a:buChar char="Ø"/>
            </a:pPr>
            <a:endParaRPr lang="en-US" dirty="0"/>
          </a:p>
        </p:txBody>
      </p:sp>
      <p:sp>
        <p:nvSpPr>
          <p:cNvPr id="3" name="Slide Number Placeholder 2">
            <a:extLst>
              <a:ext uri="{FF2B5EF4-FFF2-40B4-BE49-F238E27FC236}">
                <a16:creationId xmlns:a16="http://schemas.microsoft.com/office/drawing/2014/main" id="{E9BEE105-14DC-4780-9C25-2F792EF83A01}"/>
              </a:ext>
            </a:extLst>
          </p:cNvPr>
          <p:cNvSpPr>
            <a:spLocks noGrp="1"/>
          </p:cNvSpPr>
          <p:nvPr>
            <p:ph type="sldNum" sz="quarter" idx="12"/>
          </p:nvPr>
        </p:nvSpPr>
        <p:spPr/>
        <p:txBody>
          <a:bodyPr/>
          <a:lstStyle/>
          <a:p>
            <a:fld id="{B029412C-A950-4FEA-8934-3DE23815A09E}" type="slidenum">
              <a:rPr lang="en-GB" smtClean="0"/>
              <a:t>9</a:t>
            </a:fld>
            <a:endParaRPr lang="en-GB" dirty="0"/>
          </a:p>
        </p:txBody>
      </p:sp>
    </p:spTree>
    <p:extLst>
      <p:ext uri="{BB962C8B-B14F-4D97-AF65-F5344CB8AC3E}">
        <p14:creationId xmlns:p14="http://schemas.microsoft.com/office/powerpoint/2010/main" val="2950839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2496240" y="0"/>
            <a:ext cx="4312184" cy="638978"/>
          </a:xfrm>
        </p:spPr>
        <p:txBody>
          <a:bodyPr>
            <a:normAutofit fontScale="90000"/>
          </a:bodyPr>
          <a:lstStyle/>
          <a:p>
            <a:pPr algn="ctr"/>
            <a:r>
              <a:rPr lang="en-GB" b="1" dirty="0"/>
              <a:t>Literature Review</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90507835"/>
              </p:ext>
            </p:extLst>
          </p:nvPr>
        </p:nvGraphicFramePr>
        <p:xfrm>
          <a:off x="539825" y="638978"/>
          <a:ext cx="9452476" cy="5947878"/>
        </p:xfrm>
        <a:graphic>
          <a:graphicData uri="http://schemas.openxmlformats.org/drawingml/2006/table">
            <a:tbl>
              <a:tblPr firstRow="1" bandRow="1">
                <a:tableStyleId>{5C22544A-7EE6-4342-B048-85BDC9FD1C3A}</a:tableStyleId>
              </a:tblPr>
              <a:tblGrid>
                <a:gridCol w="2363119">
                  <a:extLst>
                    <a:ext uri="{9D8B030D-6E8A-4147-A177-3AD203B41FA5}">
                      <a16:colId xmlns:a16="http://schemas.microsoft.com/office/drawing/2014/main" val="1809655229"/>
                    </a:ext>
                  </a:extLst>
                </a:gridCol>
                <a:gridCol w="2363119">
                  <a:extLst>
                    <a:ext uri="{9D8B030D-6E8A-4147-A177-3AD203B41FA5}">
                      <a16:colId xmlns:a16="http://schemas.microsoft.com/office/drawing/2014/main" val="1050556852"/>
                    </a:ext>
                  </a:extLst>
                </a:gridCol>
                <a:gridCol w="2363119">
                  <a:extLst>
                    <a:ext uri="{9D8B030D-6E8A-4147-A177-3AD203B41FA5}">
                      <a16:colId xmlns:a16="http://schemas.microsoft.com/office/drawing/2014/main" val="2919070470"/>
                    </a:ext>
                  </a:extLst>
                </a:gridCol>
                <a:gridCol w="2363119">
                  <a:extLst>
                    <a:ext uri="{9D8B030D-6E8A-4147-A177-3AD203B41FA5}">
                      <a16:colId xmlns:a16="http://schemas.microsoft.com/office/drawing/2014/main" val="3573831243"/>
                    </a:ext>
                  </a:extLst>
                </a:gridCol>
              </a:tblGrid>
              <a:tr h="609544">
                <a:tc>
                  <a:txBody>
                    <a:bodyPr/>
                    <a:lstStyle/>
                    <a:p>
                      <a:r>
                        <a:rPr lang="en-US" sz="1100" dirty="0"/>
                        <a:t>Author(s), title, and year of publication</a:t>
                      </a:r>
                    </a:p>
                  </a:txBody>
                  <a:tcPr marL="81870" marR="81870"/>
                </a:tc>
                <a:tc>
                  <a:txBody>
                    <a:bodyPr/>
                    <a:lstStyle/>
                    <a:p>
                      <a:r>
                        <a:rPr lang="en-ZA" sz="1100" dirty="0"/>
                        <a:t>Aim of Study</a:t>
                      </a:r>
                    </a:p>
                  </a:txBody>
                  <a:tcPr marL="81870" marR="81870"/>
                </a:tc>
                <a:tc>
                  <a:txBody>
                    <a:bodyPr/>
                    <a:lstStyle/>
                    <a:p>
                      <a:r>
                        <a:rPr lang="en-US" sz="1100" dirty="0"/>
                        <a:t>Methods and Sample size and characteristics</a:t>
                      </a:r>
                    </a:p>
                    <a:p>
                      <a:endParaRPr lang="en-ZA" sz="1100" dirty="0"/>
                    </a:p>
                  </a:txBody>
                  <a:tcPr marL="81870" marR="81870"/>
                </a:tc>
                <a:tc>
                  <a:txBody>
                    <a:bodyPr/>
                    <a:lstStyle/>
                    <a:p>
                      <a:r>
                        <a:rPr lang="en-ZA" sz="1100" dirty="0"/>
                        <a:t>Summary of Main</a:t>
                      </a:r>
                      <a:r>
                        <a:rPr lang="en-ZA" sz="1100" baseline="0" dirty="0"/>
                        <a:t> Findings</a:t>
                      </a:r>
                      <a:endParaRPr lang="en-ZA" sz="1100" dirty="0"/>
                    </a:p>
                  </a:txBody>
                  <a:tcPr marL="81870" marR="81870"/>
                </a:tc>
                <a:extLst>
                  <a:ext uri="{0D108BD9-81ED-4DB2-BD59-A6C34878D82A}">
                    <a16:rowId xmlns:a16="http://schemas.microsoft.com/office/drawing/2014/main" val="306274992"/>
                  </a:ext>
                </a:extLst>
              </a:tr>
              <a:tr h="762715">
                <a:tc>
                  <a:txBody>
                    <a:bodyPr/>
                    <a:lstStyle/>
                    <a:p>
                      <a:r>
                        <a:rPr lang="en-ZA" sz="1100" dirty="0"/>
                        <a:t>Wang et al., Alzheimer’s &amp; Dementia, 2021</a:t>
                      </a:r>
                    </a:p>
                  </a:txBody>
                  <a:tcPr marL="81870" marR="81870"/>
                </a:tc>
                <a:tc>
                  <a:txBody>
                    <a:bodyPr/>
                    <a:lstStyle/>
                    <a:p>
                      <a:r>
                        <a:rPr lang="en-ZA" sz="1100" dirty="0"/>
                        <a:t>Impact of COVID-19</a:t>
                      </a:r>
                      <a:r>
                        <a:rPr lang="en-ZA" sz="1100" baseline="0" dirty="0"/>
                        <a:t> to dementia patients</a:t>
                      </a:r>
                      <a:endParaRPr lang="en-ZA" sz="1100" dirty="0"/>
                    </a:p>
                  </a:txBody>
                  <a:tcPr marL="81870" marR="81870"/>
                </a:tc>
                <a:tc>
                  <a:txBody>
                    <a:bodyPr/>
                    <a:lstStyle/>
                    <a:p>
                      <a:r>
                        <a:rPr lang="en-US" sz="1100" dirty="0"/>
                        <a:t>These findings highlight the need to protect patients with dementia as part of the strategy to control the COVID-19 pandemic.</a:t>
                      </a:r>
                      <a:endParaRPr lang="en-ZA" sz="1100" dirty="0"/>
                    </a:p>
                  </a:txBody>
                  <a:tcPr marL="81870" marR="81870"/>
                </a:tc>
                <a:tc>
                  <a:txBody>
                    <a:bodyPr/>
                    <a:lstStyle/>
                    <a:p>
                      <a:r>
                        <a:rPr lang="en-US" sz="1100" dirty="0"/>
                        <a:t>Patients with dementia were at increased risk for COVID-19 compared to patients without dementia </a:t>
                      </a:r>
                      <a:endParaRPr lang="en-ZA" sz="1100" dirty="0"/>
                    </a:p>
                  </a:txBody>
                  <a:tcPr marL="81870" marR="81870"/>
                </a:tc>
                <a:extLst>
                  <a:ext uri="{0D108BD9-81ED-4DB2-BD59-A6C34878D82A}">
                    <a16:rowId xmlns:a16="http://schemas.microsoft.com/office/drawing/2014/main" val="2802902422"/>
                  </a:ext>
                </a:extLst>
              </a:tr>
              <a:tr h="1466659">
                <a:tc>
                  <a:txBody>
                    <a:bodyPr/>
                    <a:lstStyle/>
                    <a:p>
                      <a:r>
                        <a:rPr lang="fi-FI" sz="1100" dirty="0"/>
                        <a:t>Atkins JL, Masoli JAH, Delgado J, et al 2020</a:t>
                      </a:r>
                      <a:endParaRPr lang="en-ZA" sz="1100" dirty="0"/>
                    </a:p>
                  </a:txBody>
                  <a:tcPr marL="81870" marR="81870"/>
                </a:tc>
                <a:tc>
                  <a:txBody>
                    <a:bodyPr/>
                    <a:lstStyle/>
                    <a:p>
                      <a:r>
                        <a:rPr lang="en-US" sz="1100" dirty="0"/>
                        <a:t>Preexisting comorbidities predicting severe COVID-19 in older adults in the UK Biobank community cohort. </a:t>
                      </a:r>
                      <a:endParaRPr lang="en-ZA" sz="1100" dirty="0"/>
                    </a:p>
                  </a:txBody>
                  <a:tcPr marL="81870" marR="81870"/>
                </a:tc>
                <a:tc>
                  <a:txBody>
                    <a:bodyPr/>
                    <a:lstStyle/>
                    <a:p>
                      <a:r>
                        <a:rPr lang="en-US" sz="1100" dirty="0"/>
                        <a:t>High rates of COVID-19 related deaths in people living with dementia have been reported since the pandemic started. This is likely associated with the fact that many COVID-19 deaths correspond to care home residents, most of whom have dementia. </a:t>
                      </a:r>
                      <a:endParaRPr lang="en-ZA" sz="1100" dirty="0"/>
                    </a:p>
                  </a:txBody>
                  <a:tcPr marL="81870" marR="81870"/>
                </a:tc>
                <a:tc>
                  <a:txBody>
                    <a:bodyPr/>
                    <a:lstStyle/>
                    <a:p>
                      <a:r>
                        <a:rPr lang="en-US" sz="1100" dirty="0"/>
                        <a:t>Mitigating the impact of COVID-19 on people with dementia should be a public health priority..</a:t>
                      </a:r>
                      <a:endParaRPr lang="en-ZA" sz="1100" dirty="0"/>
                    </a:p>
                  </a:txBody>
                  <a:tcPr marL="81870" marR="81870"/>
                </a:tc>
                <a:extLst>
                  <a:ext uri="{0D108BD9-81ED-4DB2-BD59-A6C34878D82A}">
                    <a16:rowId xmlns:a16="http://schemas.microsoft.com/office/drawing/2014/main" val="2117163428"/>
                  </a:ext>
                </a:extLst>
              </a:tr>
              <a:tr h="2620599">
                <a:tc>
                  <a:txBody>
                    <a:bodyPr/>
                    <a:lstStyle/>
                    <a:p>
                      <a:r>
                        <a:rPr lang="en-ZA" sz="1100" dirty="0"/>
                        <a:t>Aida Suarez-Gonzalez, Gill Livingston and </a:t>
                      </a:r>
                      <a:r>
                        <a:rPr lang="en-ZA" sz="1100" dirty="0" err="1"/>
                        <a:t>Adelina</a:t>
                      </a:r>
                      <a:r>
                        <a:rPr lang="en-ZA" sz="1100" dirty="0"/>
                        <a:t> Comas Herrera,2020</a:t>
                      </a:r>
                    </a:p>
                  </a:txBody>
                  <a:tcPr marL="81870" marR="81870"/>
                </a:tc>
                <a:tc>
                  <a:txBody>
                    <a:bodyPr/>
                    <a:lstStyle/>
                    <a:p>
                      <a:r>
                        <a:rPr lang="en-US" sz="1100" dirty="0"/>
                        <a:t>The risks of the COVID-19 pandemic on people living with dementia</a:t>
                      </a:r>
                      <a:endParaRPr lang="en-ZA" sz="1100" dirty="0"/>
                    </a:p>
                  </a:txBody>
                  <a:tcPr marL="81870" marR="81870"/>
                </a:tc>
                <a:tc>
                  <a:txBody>
                    <a:bodyPr/>
                    <a:lstStyle/>
                    <a:p>
                      <a:r>
                        <a:rPr lang="en-US" sz="1100" dirty="0"/>
                        <a:t>Health and care workers and third sector organizations are playing a very important role in supporting and protecting the rights of people living with dementia during the crisis</a:t>
                      </a:r>
                      <a:endParaRPr lang="en-ZA" sz="1100" dirty="0"/>
                    </a:p>
                  </a:txBody>
                  <a:tcPr marL="81870" marR="81870"/>
                </a:tc>
                <a:tc>
                  <a:txBody>
                    <a:bodyPr/>
                    <a:lstStyle/>
                    <a:p>
                      <a:r>
                        <a:rPr lang="en-US" sz="1100" dirty="0"/>
                        <a:t> Concerning practices that involve systematic refusal of admission of people living with dementia to hospital, lack of antigen testing of those either living or working on care homes, or those moving in, a lack of PPE in care homes and mass signing of DNAR forms have been reported by different media sources and in different geographical locations across the UK with professionals and the voluntary sector speaking out about the effects and working to mitigate them. Dementia care in the UK has been negatively impacted at many levels by the COVID-19.</a:t>
                      </a:r>
                      <a:endParaRPr lang="en-ZA" sz="1100" dirty="0"/>
                    </a:p>
                  </a:txBody>
                  <a:tcPr marL="81870" marR="81870"/>
                </a:tc>
                <a:extLst>
                  <a:ext uri="{0D108BD9-81ED-4DB2-BD59-A6C34878D82A}">
                    <a16:rowId xmlns:a16="http://schemas.microsoft.com/office/drawing/2014/main" val="1337156943"/>
                  </a:ext>
                </a:extLst>
              </a:tr>
            </a:tbl>
          </a:graphicData>
        </a:graphic>
      </p:graphicFrame>
      <p:sp>
        <p:nvSpPr>
          <p:cNvPr id="7" name="Slide Number Placeholder 3"/>
          <p:cNvSpPr>
            <a:spLocks noGrp="1"/>
          </p:cNvSpPr>
          <p:nvPr>
            <p:ph type="sldNum" sz="quarter" idx="12"/>
          </p:nvPr>
        </p:nvSpPr>
        <p:spPr/>
        <p:txBody>
          <a:bodyPr/>
          <a:lstStyle/>
          <a:p>
            <a:fld id="{B029412C-A950-4FEA-8934-3DE23815A09E}" type="slidenum">
              <a:rPr lang="en-GB" sz="3000" smtClean="0">
                <a:solidFill>
                  <a:schemeClr val="bg1"/>
                </a:solidFill>
                <a:latin typeface="Times New Roman" panose="02020603050405020304" pitchFamily="18" charset="0"/>
                <a:cs typeface="Times New Roman" panose="02020603050405020304" pitchFamily="18" charset="0"/>
              </a:rPr>
              <a:t>10</a:t>
            </a:fld>
            <a:endParaRPr lang="en-GB" sz="3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99340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Discussion and Conclusion</a:t>
            </a:r>
            <a:endParaRPr lang="en-ZA" dirty="0"/>
          </a:p>
        </p:txBody>
      </p:sp>
      <p:sp>
        <p:nvSpPr>
          <p:cNvPr id="3" name="Content Placeholder 2"/>
          <p:cNvSpPr>
            <a:spLocks noGrp="1"/>
          </p:cNvSpPr>
          <p:nvPr>
            <p:ph idx="1"/>
          </p:nvPr>
        </p:nvSpPr>
        <p:spPr/>
        <p:txBody>
          <a:bodyPr>
            <a:normAutofit/>
          </a:bodyPr>
          <a:lstStyle/>
          <a:p>
            <a:pPr marL="0" indent="0">
              <a:buNone/>
            </a:pPr>
            <a:r>
              <a:rPr lang="en-US" dirty="0"/>
              <a:t>Patients with dementia may have an impaired ability to follow or remember instructions. </a:t>
            </a:r>
            <a:r>
              <a:rPr lang="en-US" dirty="0" err="1"/>
              <a:t>Carers</a:t>
            </a:r>
            <a:r>
              <a:rPr lang="en-US" dirty="0"/>
              <a:t> may need to provide additional support and closer supervision to ensure infection control procedures are followed such as: </a:t>
            </a:r>
          </a:p>
          <a:p>
            <a:pPr>
              <a:buFont typeface="Wingdings" panose="05000000000000000000" pitchFamily="2" charset="2"/>
              <a:buChar char="Ø"/>
            </a:pPr>
            <a:r>
              <a:rPr lang="en-US" dirty="0"/>
              <a:t>Refraining from touching their face</a:t>
            </a:r>
          </a:p>
          <a:p>
            <a:pPr>
              <a:buFont typeface="Wingdings" panose="05000000000000000000" pitchFamily="2" charset="2"/>
              <a:buChar char="Ø"/>
            </a:pPr>
            <a:r>
              <a:rPr lang="en-ZA" dirty="0"/>
              <a:t>Practicing hand hygiene</a:t>
            </a:r>
          </a:p>
          <a:p>
            <a:pPr>
              <a:buFont typeface="Wingdings" panose="05000000000000000000" pitchFamily="2" charset="2"/>
              <a:buChar char="Ø"/>
            </a:pPr>
            <a:r>
              <a:rPr lang="en-ZA" dirty="0"/>
              <a:t>Wearing a mask</a:t>
            </a:r>
          </a:p>
          <a:p>
            <a:pPr>
              <a:buFont typeface="Wingdings" panose="05000000000000000000" pitchFamily="2" charset="2"/>
              <a:buChar char="Ø"/>
            </a:pPr>
            <a:r>
              <a:rPr lang="en-US" dirty="0"/>
              <a:t>Refraining from placing things in their mouth</a:t>
            </a:r>
          </a:p>
          <a:p>
            <a:pPr>
              <a:buFont typeface="Wingdings" panose="05000000000000000000" pitchFamily="2" charset="2"/>
              <a:buChar char="Ø"/>
            </a:pPr>
            <a:r>
              <a:rPr lang="en-US" dirty="0"/>
              <a:t>Keeping residents in safe areas</a:t>
            </a:r>
          </a:p>
          <a:p>
            <a:pPr>
              <a:buFont typeface="Wingdings" panose="05000000000000000000" pitchFamily="2" charset="2"/>
              <a:buChar char="Ø"/>
            </a:pPr>
            <a:r>
              <a:rPr lang="en-ZA" dirty="0"/>
              <a:t>Maintaining social distancing</a:t>
            </a:r>
          </a:p>
          <a:p>
            <a:pPr>
              <a:buFont typeface="Wingdings" panose="05000000000000000000" pitchFamily="2" charset="2"/>
              <a:buChar char="Ø"/>
            </a:pPr>
            <a:endParaRPr lang="en-ZA" dirty="0"/>
          </a:p>
        </p:txBody>
      </p:sp>
      <p:sp>
        <p:nvSpPr>
          <p:cNvPr id="4" name="Slide Number Placeholder 3"/>
          <p:cNvSpPr>
            <a:spLocks noGrp="1"/>
          </p:cNvSpPr>
          <p:nvPr>
            <p:ph type="sldNum" sz="quarter" idx="12"/>
          </p:nvPr>
        </p:nvSpPr>
        <p:spPr/>
        <p:txBody>
          <a:bodyPr/>
          <a:lstStyle/>
          <a:p>
            <a:fld id="{B029412C-A950-4FEA-8934-3DE23815A09E}" type="slidenum">
              <a:rPr lang="en-GB" smtClean="0"/>
              <a:t>11</a:t>
            </a:fld>
            <a:endParaRPr lang="en-GB" dirty="0"/>
          </a:p>
        </p:txBody>
      </p:sp>
    </p:spTree>
    <p:extLst>
      <p:ext uri="{BB962C8B-B14F-4D97-AF65-F5344CB8AC3E}">
        <p14:creationId xmlns:p14="http://schemas.microsoft.com/office/powerpoint/2010/main" val="32882940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pPr algn="ctr"/>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1233889" y="2445487"/>
            <a:ext cx="9662709" cy="2104479"/>
          </a:xfrm>
        </p:spPr>
        <p:txBody>
          <a:bodyPr>
            <a:noAutofit/>
          </a:bodyPr>
          <a:lstStyle/>
          <a:p>
            <a:pPr algn="just"/>
            <a:r>
              <a:rPr lang="en-GB" sz="1400" dirty="0">
                <a:latin typeface="Times New Roman" panose="02020603050405020304" pitchFamily="18" charset="0"/>
                <a:cs typeface="Times New Roman" panose="02020603050405020304" pitchFamily="18" charset="0"/>
              </a:rPr>
              <a:t>QQ Wang PB Davis, 2021. </a:t>
            </a:r>
            <a:r>
              <a:rPr lang="en-US" sz="1400" dirty="0">
                <a:latin typeface="Times New Roman" panose="02020603050405020304" pitchFamily="18" charset="0"/>
                <a:cs typeface="Times New Roman" panose="02020603050405020304" pitchFamily="18" charset="0"/>
              </a:rPr>
              <a:t>COVID‐19 and dementia: Analyses of risk, disparity, and outcomes from electronic health records in the US</a:t>
            </a:r>
            <a:r>
              <a:rPr lang="en-GB" sz="1400" dirty="0">
                <a:latin typeface="Times New Roman" panose="02020603050405020304" pitchFamily="18" charset="0"/>
                <a:cs typeface="Times New Roman" panose="02020603050405020304" pitchFamily="18" charset="0"/>
              </a:rPr>
              <a:t>.</a:t>
            </a:r>
          </a:p>
          <a:p>
            <a:pPr algn="just"/>
            <a:r>
              <a:rPr lang="en-ZA" sz="1400" dirty="0">
                <a:latin typeface="Times New Roman" panose="02020603050405020304" pitchFamily="18" charset="0"/>
                <a:cs typeface="Times New Roman" panose="02020603050405020304" pitchFamily="18" charset="0"/>
              </a:rPr>
              <a:t>Janice L Atkins, Jane AH </a:t>
            </a:r>
            <a:r>
              <a:rPr lang="en-ZA" sz="1400" dirty="0" err="1">
                <a:latin typeface="Times New Roman" panose="02020603050405020304" pitchFamily="18" charset="0"/>
                <a:cs typeface="Times New Roman" panose="02020603050405020304" pitchFamily="18" charset="0"/>
              </a:rPr>
              <a:t>Masoli</a:t>
            </a:r>
            <a:r>
              <a:rPr lang="en-ZA" sz="1400" dirty="0">
                <a:latin typeface="Times New Roman" panose="02020603050405020304" pitchFamily="18" charset="0"/>
                <a:cs typeface="Times New Roman" panose="02020603050405020304" pitchFamily="18" charset="0"/>
              </a:rPr>
              <a:t>, Joao </a:t>
            </a:r>
            <a:r>
              <a:rPr lang="en-ZA" sz="1400" dirty="0" err="1">
                <a:latin typeface="Times New Roman" panose="02020603050405020304" pitchFamily="18" charset="0"/>
                <a:cs typeface="Times New Roman" panose="02020603050405020304" pitchFamily="18" charset="0"/>
              </a:rPr>
              <a:t>Delgado,Luke</a:t>
            </a:r>
            <a:r>
              <a:rPr lang="en-ZA" sz="1400" dirty="0">
                <a:latin typeface="Times New Roman" panose="02020603050405020304" pitchFamily="18" charset="0"/>
                <a:cs typeface="Times New Roman" panose="02020603050405020304" pitchFamily="18" charset="0"/>
              </a:rPr>
              <a:t> C Pilling, Chia-Ling </a:t>
            </a:r>
            <a:r>
              <a:rPr lang="en-ZA" sz="1400" dirty="0" err="1">
                <a:latin typeface="Times New Roman" panose="02020603050405020304" pitchFamily="18" charset="0"/>
                <a:cs typeface="Times New Roman" panose="02020603050405020304" pitchFamily="18" charset="0"/>
              </a:rPr>
              <a:t>Kuo</a:t>
            </a:r>
            <a:r>
              <a:rPr lang="en-ZA" sz="1400" dirty="0">
                <a:latin typeface="Times New Roman" panose="02020603050405020304" pitchFamily="18" charset="0"/>
                <a:cs typeface="Times New Roman" panose="02020603050405020304" pitchFamily="18" charset="0"/>
              </a:rPr>
              <a:t>, George A </a:t>
            </a:r>
            <a:r>
              <a:rPr lang="en-ZA" sz="1400" dirty="0" err="1">
                <a:latin typeface="Times New Roman" panose="02020603050405020304" pitchFamily="18" charset="0"/>
                <a:cs typeface="Times New Roman" panose="02020603050405020304" pitchFamily="18" charset="0"/>
              </a:rPr>
              <a:t>Kuchel</a:t>
            </a:r>
            <a:r>
              <a:rPr lang="en-ZA" sz="1400" dirty="0">
                <a:latin typeface="Times New Roman" panose="02020603050405020304" pitchFamily="18" charset="0"/>
                <a:cs typeface="Times New Roman" panose="02020603050405020304" pitchFamily="18" charset="0"/>
              </a:rPr>
              <a:t>, David Melzer</a:t>
            </a:r>
            <a:r>
              <a:rPr lang="en-GB" sz="1400" dirty="0">
                <a:latin typeface="Times New Roman" panose="02020603050405020304" pitchFamily="18" charset="0"/>
                <a:cs typeface="Times New Roman" panose="02020603050405020304" pitchFamily="18" charset="0"/>
              </a:rPr>
              <a:t>2020. </a:t>
            </a:r>
            <a:r>
              <a:rPr lang="en-US" sz="1400" dirty="0">
                <a:latin typeface="Times New Roman" panose="02020603050405020304" pitchFamily="18" charset="0"/>
                <a:cs typeface="Times New Roman" panose="02020603050405020304" pitchFamily="18" charset="0"/>
              </a:rPr>
              <a:t>Preexisting Comorbidities Predicting Severe Covid-19 in Older Adults</a:t>
            </a:r>
          </a:p>
          <a:p>
            <a:pPr algn="just"/>
            <a:r>
              <a:rPr lang="en-GB" sz="1400" dirty="0">
                <a:latin typeface="Times New Roman" panose="02020603050405020304" pitchFamily="18" charset="0"/>
                <a:cs typeface="Times New Roman" panose="02020603050405020304" pitchFamily="18" charset="0"/>
              </a:rPr>
              <a:t>Aida Suarez-Gonzalez, Gill Livingston and </a:t>
            </a:r>
            <a:r>
              <a:rPr lang="en-GB" sz="1400" dirty="0" err="1">
                <a:latin typeface="Times New Roman" panose="02020603050405020304" pitchFamily="18" charset="0"/>
                <a:cs typeface="Times New Roman" panose="02020603050405020304" pitchFamily="18" charset="0"/>
              </a:rPr>
              <a:t>Adelina</a:t>
            </a:r>
            <a:r>
              <a:rPr lang="en-GB" sz="1400" dirty="0">
                <a:latin typeface="Times New Roman" panose="02020603050405020304" pitchFamily="18" charset="0"/>
                <a:cs typeface="Times New Roman" panose="02020603050405020304" pitchFamily="18" charset="0"/>
              </a:rPr>
              <a:t> Comas Herrera,2020 Risks of COVID-19 to people of living with dementia</a:t>
            </a:r>
          </a:p>
          <a:p>
            <a:pPr algn="just"/>
            <a:endParaRPr lang="en-GB" sz="1400" dirty="0">
              <a:latin typeface="Times New Roman" panose="02020603050405020304" pitchFamily="18" charset="0"/>
              <a:cs typeface="Times New Roman" panose="02020603050405020304" pitchFamily="18" charset="0"/>
            </a:endParaRPr>
          </a:p>
        </p:txBody>
      </p:sp>
      <p:sp>
        <p:nvSpPr>
          <p:cNvPr id="7" name="Slide Number Placeholder 6"/>
          <p:cNvSpPr>
            <a:spLocks noGrp="1"/>
          </p:cNvSpPr>
          <p:nvPr>
            <p:ph type="sldNum" sz="quarter" idx="12"/>
          </p:nvPr>
        </p:nvSpPr>
        <p:spPr>
          <a:xfrm>
            <a:off x="0" y="3278962"/>
            <a:ext cx="542697" cy="279400"/>
          </a:xfrm>
        </p:spPr>
        <p:txBody>
          <a:bodyPr/>
          <a:lstStyle/>
          <a:p>
            <a:fld id="{B029412C-A950-4FEA-8934-3DE23815A09E}" type="slidenum">
              <a:rPr lang="en-GB" sz="2500" b="1" smtClean="0">
                <a:solidFill>
                  <a:schemeClr val="bg1"/>
                </a:solidFill>
                <a:latin typeface="Times New Roman" panose="02020603050405020304" pitchFamily="18" charset="0"/>
                <a:cs typeface="Times New Roman" panose="02020603050405020304" pitchFamily="18" charset="0"/>
              </a:rPr>
              <a:t>12</a:t>
            </a:fld>
            <a:endParaRPr lang="en-GB" sz="25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640</TotalTime>
  <Words>2497</Words>
  <Application>Microsoft Office PowerPoint</Application>
  <PresentationFormat>Widescreen</PresentationFormat>
  <Paragraphs>152</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Times New Roman</vt:lpstr>
      <vt:lpstr>Trebuchet MS</vt:lpstr>
      <vt:lpstr>Wingdings</vt:lpstr>
      <vt:lpstr>Wingdings 3</vt:lpstr>
      <vt:lpstr>Facet</vt:lpstr>
      <vt:lpstr>Module: Introduction to Research (BMHP5005) Assessment 2: Viva Voce                        Impact of COVID-19 to people living with dementia</vt:lpstr>
      <vt:lpstr>Contents </vt:lpstr>
      <vt:lpstr>Aim of study </vt:lpstr>
      <vt:lpstr>Objective</vt:lpstr>
      <vt:lpstr>Introduction</vt:lpstr>
      <vt:lpstr>PowerPoint Presentation</vt:lpstr>
      <vt:lpstr>Methods</vt:lpstr>
      <vt:lpstr>Impact of COVID-19 In people living with Dementia</vt:lpstr>
      <vt:lpstr>Impact Of Dementia On COVID-19 Infection Risk </vt:lpstr>
      <vt:lpstr>Literature Review</vt:lpstr>
      <vt:lpstr>Discussion and 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Richard Kanjoma (1916228)</cp:lastModifiedBy>
  <cp:revision>51</cp:revision>
  <dcterms:created xsi:type="dcterms:W3CDTF">2020-04-30T09:56:57Z</dcterms:created>
  <dcterms:modified xsi:type="dcterms:W3CDTF">2021-12-13T21:34:26Z</dcterms:modified>
</cp:coreProperties>
</file>