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64" r:id="rId5"/>
    <p:sldId id="266" r:id="rId6"/>
    <p:sldId id="265" r:id="rId7"/>
    <p:sldId id="267" r:id="rId8"/>
    <p:sldId id="268" r:id="rId9"/>
    <p:sldId id="269" r:id="rId10"/>
    <p:sldId id="270" r:id="rId11"/>
    <p:sldId id="256" r:id="rId12"/>
    <p:sldId id="257" r:id="rId13"/>
    <p:sldId id="258" r:id="rId14"/>
    <p:sldId id="259" r:id="rId15"/>
    <p:sldId id="260" r:id="rId16"/>
    <p:sldId id="261" r:id="rId17"/>
    <p:sldId id="262"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1A048B-BA34-42A2-B788-C4B9CD56F858}" v="2" dt="2026-10-08T12:50:47.698"/>
    <p1510:client id="{D57A5BC0-32DE-0AE7-C1D9-81FC33683F85}" v="113" dt="2026-10-08T17:39:45.067"/>
    <p1510:client id="{E2F46B6F-E11D-D752-EF8C-63B2BF0C4F25}" v="20" dt="2026-10-08T17:33:17.4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na Gul (2604196)" userId="S::2604196@student.uwtsd.ac.uk::a799933e-a02b-4a22-8faa-bae0a7112228" providerId="AD" clId="Web-{D57A5BC0-32DE-0AE7-C1D9-81FC33683F85}"/>
    <pc:docChg chg="addSld modSld sldOrd">
      <pc:chgData name="Beena Gul (2604196)" userId="S::2604196@student.uwtsd.ac.uk::a799933e-a02b-4a22-8faa-bae0a7112228" providerId="AD" clId="Web-{D57A5BC0-32DE-0AE7-C1D9-81FC33683F85}" dt="2026-10-08T17:39:45.067" v="112" actId="20577"/>
      <pc:docMkLst>
        <pc:docMk/>
      </pc:docMkLst>
      <pc:sldChg chg="modSp ord">
        <pc:chgData name="Beena Gul (2604196)" userId="S::2604196@student.uwtsd.ac.uk::a799933e-a02b-4a22-8faa-bae0a7112228" providerId="AD" clId="Web-{D57A5BC0-32DE-0AE7-C1D9-81FC33683F85}" dt="2026-10-08T17:39:45.067" v="112" actId="20577"/>
        <pc:sldMkLst>
          <pc:docMk/>
          <pc:sldMk cId="2118555967" sldId="264"/>
        </pc:sldMkLst>
        <pc:spChg chg="mod">
          <ac:chgData name="Beena Gul (2604196)" userId="S::2604196@student.uwtsd.ac.uk::a799933e-a02b-4a22-8faa-bae0a7112228" providerId="AD" clId="Web-{D57A5BC0-32DE-0AE7-C1D9-81FC33683F85}" dt="2026-10-08T17:39:45.067" v="112" actId="20577"/>
          <ac:spMkLst>
            <pc:docMk/>
            <pc:sldMk cId="2118555967" sldId="264"/>
            <ac:spMk id="3" creationId="{C1A792E3-7D1D-BD80-BDE9-35E57B455060}"/>
          </ac:spMkLst>
        </pc:spChg>
      </pc:sldChg>
      <pc:sldChg chg="add ord">
        <pc:chgData name="Beena Gul (2604196)" userId="S::2604196@student.uwtsd.ac.uk::a799933e-a02b-4a22-8faa-bae0a7112228" providerId="AD" clId="Web-{D57A5BC0-32DE-0AE7-C1D9-81FC33683F85}" dt="2026-10-08T17:30:00.280" v="1"/>
        <pc:sldMkLst>
          <pc:docMk/>
          <pc:sldMk cId="1884548334" sldId="267"/>
        </pc:sldMkLst>
      </pc:sldChg>
    </pc:docChg>
  </pc:docChgLst>
  <pc:docChgLst>
    <pc:chgData name="Beena Gul (2604196)" userId="S::2604196@student.uwtsd.ac.uk::a799933e-a02b-4a22-8faa-bae0a7112228" providerId="AD" clId="Web-{E2F46B6F-E11D-D752-EF8C-63B2BF0C4F25}"/>
    <pc:docChg chg="addSld delSld modSld sldOrd">
      <pc:chgData name="Beena Gul (2604196)" userId="S::2604196@student.uwtsd.ac.uk::a799933e-a02b-4a22-8faa-bae0a7112228" providerId="AD" clId="Web-{E2F46B6F-E11D-D752-EF8C-63B2BF0C4F25}" dt="2026-10-08T17:33:17.442" v="19" actId="20577"/>
      <pc:docMkLst>
        <pc:docMk/>
      </pc:docMkLst>
      <pc:sldChg chg="modSp">
        <pc:chgData name="Beena Gul (2604196)" userId="S::2604196@student.uwtsd.ac.uk::a799933e-a02b-4a22-8faa-bae0a7112228" providerId="AD" clId="Web-{E2F46B6F-E11D-D752-EF8C-63B2BF0C4F25}" dt="2026-10-08T17:33:17.442" v="19" actId="20577"/>
        <pc:sldMkLst>
          <pc:docMk/>
          <pc:sldMk cId="2118555967" sldId="264"/>
        </pc:sldMkLst>
        <pc:spChg chg="mod">
          <ac:chgData name="Beena Gul (2604196)" userId="S::2604196@student.uwtsd.ac.uk::a799933e-a02b-4a22-8faa-bae0a7112228" providerId="AD" clId="Web-{E2F46B6F-E11D-D752-EF8C-63B2BF0C4F25}" dt="2026-10-08T17:33:17.442" v="19" actId="20577"/>
          <ac:spMkLst>
            <pc:docMk/>
            <pc:sldMk cId="2118555967" sldId="264"/>
            <ac:spMk id="3" creationId="{C1A792E3-7D1D-BD80-BDE9-35E57B455060}"/>
          </ac:spMkLst>
        </pc:spChg>
      </pc:sldChg>
      <pc:sldChg chg="add ord">
        <pc:chgData name="Beena Gul (2604196)" userId="S::2604196@student.uwtsd.ac.uk::a799933e-a02b-4a22-8faa-bae0a7112228" providerId="AD" clId="Web-{E2F46B6F-E11D-D752-EF8C-63B2BF0C4F25}" dt="2026-10-08T17:30:40.951" v="1"/>
        <pc:sldMkLst>
          <pc:docMk/>
          <pc:sldMk cId="1064273737" sldId="268"/>
        </pc:sldMkLst>
      </pc:sldChg>
      <pc:sldChg chg="add">
        <pc:chgData name="Beena Gul (2604196)" userId="S::2604196@student.uwtsd.ac.uk::a799933e-a02b-4a22-8faa-bae0a7112228" providerId="AD" clId="Web-{E2F46B6F-E11D-D752-EF8C-63B2BF0C4F25}" dt="2026-10-08T17:30:59.046" v="2"/>
        <pc:sldMkLst>
          <pc:docMk/>
          <pc:sldMk cId="4294143021" sldId="269"/>
        </pc:sldMkLst>
      </pc:sldChg>
      <pc:sldChg chg="add ord">
        <pc:chgData name="Beena Gul (2604196)" userId="S::2604196@student.uwtsd.ac.uk::a799933e-a02b-4a22-8faa-bae0a7112228" providerId="AD" clId="Web-{E2F46B6F-E11D-D752-EF8C-63B2BF0C4F25}" dt="2026-10-08T17:32:24.331" v="5"/>
        <pc:sldMkLst>
          <pc:docMk/>
          <pc:sldMk cId="884863726" sldId="270"/>
        </pc:sldMkLst>
      </pc:sldChg>
      <pc:sldChg chg="new del">
        <pc:chgData name="Beena Gul (2604196)" userId="S::2604196@student.uwtsd.ac.uk::a799933e-a02b-4a22-8faa-bae0a7112228" providerId="AD" clId="Web-{E2F46B6F-E11D-D752-EF8C-63B2BF0C4F25}" dt="2026-10-08T17:32:46.629" v="7"/>
        <pc:sldMkLst>
          <pc:docMk/>
          <pc:sldMk cId="2652595690" sldId="271"/>
        </pc:sldMkLst>
      </pc:sldChg>
    </pc:docChg>
  </pc:docChgLst>
  <pc:docChgLst>
    <pc:chgData name="Kaneez Raza (2604203)" userId="386ea919-4328-4f57-a91c-bf2f1adbcc9c" providerId="ADAL" clId="{DCF33A7A-376E-4BD7-91E6-226E88E38A27}"/>
    <pc:docChg chg="addSld modSld">
      <pc:chgData name="Kaneez Raza (2604203)" userId="386ea919-4328-4f57-a91c-bf2f1adbcc9c" providerId="ADAL" clId="{DCF33A7A-376E-4BD7-91E6-226E88E38A27}" dt="2026-10-08T12:50:47.694" v="1"/>
      <pc:docMkLst>
        <pc:docMk/>
      </pc:docMkLst>
      <pc:sldChg chg="add">
        <pc:chgData name="Kaneez Raza (2604203)" userId="386ea919-4328-4f57-a91c-bf2f1adbcc9c" providerId="ADAL" clId="{DCF33A7A-376E-4BD7-91E6-226E88E38A27}" dt="2026-10-08T12:49:50.612" v="0"/>
        <pc:sldMkLst>
          <pc:docMk/>
          <pc:sldMk cId="1863752711" sldId="265"/>
        </pc:sldMkLst>
      </pc:sldChg>
      <pc:sldChg chg="add">
        <pc:chgData name="Kaneez Raza (2604203)" userId="386ea919-4328-4f57-a91c-bf2f1adbcc9c" providerId="ADAL" clId="{DCF33A7A-376E-4BD7-91E6-226E88E38A27}" dt="2026-10-08T12:50:47.694" v="1"/>
        <pc:sldMkLst>
          <pc:docMk/>
          <pc:sldMk cId="3948894935" sldId="26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3B6BD8-C611-4724-B656-90051FFAA6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4D24C2-225A-48E7-B971-752214A95AF9}">
      <dgm:prSet custT="1"/>
      <dgm:spPr/>
      <dgm:t>
        <a:bodyPr/>
        <a:lstStyle/>
        <a:p>
          <a:r>
            <a:rPr lang="en-GB" sz="2800"/>
            <a:t>It is suitable for staff communication and daily updates because:</a:t>
          </a:r>
          <a:endParaRPr lang="en-US" sz="2800"/>
        </a:p>
      </dgm:t>
    </dgm:pt>
    <dgm:pt modelId="{BE97CE92-731F-47DC-AB23-08D7705B98F3}" type="parTrans" cxnId="{17178128-BF85-4B44-935C-EB4B0D7A642F}">
      <dgm:prSet/>
      <dgm:spPr/>
      <dgm:t>
        <a:bodyPr/>
        <a:lstStyle/>
        <a:p>
          <a:endParaRPr lang="en-US"/>
        </a:p>
      </dgm:t>
    </dgm:pt>
    <dgm:pt modelId="{D9B4B457-46BA-4848-A1DB-C9DA0D649FF6}" type="sibTrans" cxnId="{17178128-BF85-4B44-935C-EB4B0D7A642F}">
      <dgm:prSet/>
      <dgm:spPr/>
      <dgm:t>
        <a:bodyPr/>
        <a:lstStyle/>
        <a:p>
          <a:endParaRPr lang="en-US"/>
        </a:p>
      </dgm:t>
    </dgm:pt>
    <dgm:pt modelId="{A093C8B0-AF71-4837-A0F1-32BC4279C51F}">
      <dgm:prSet custT="1"/>
      <dgm:spPr/>
      <dgm:t>
        <a:bodyPr/>
        <a:lstStyle/>
        <a:p>
          <a:r>
            <a:rPr lang="en-GB" sz="2800"/>
            <a:t>Planner Cards- where managers can assign daily chores to staff and check when they are done</a:t>
          </a:r>
          <a:endParaRPr lang="en-US" sz="2800"/>
        </a:p>
      </dgm:t>
    </dgm:pt>
    <dgm:pt modelId="{E1328A85-D599-4385-B97C-CC3FC5758C91}" type="parTrans" cxnId="{698E0D35-600B-4836-B12E-0C88FCBDD82C}">
      <dgm:prSet/>
      <dgm:spPr/>
      <dgm:t>
        <a:bodyPr/>
        <a:lstStyle/>
        <a:p>
          <a:endParaRPr lang="en-US"/>
        </a:p>
      </dgm:t>
    </dgm:pt>
    <dgm:pt modelId="{D4C1DA6F-AF7C-4E90-9859-AB12691045EF}" type="sibTrans" cxnId="{698E0D35-600B-4836-B12E-0C88FCBDD82C}">
      <dgm:prSet/>
      <dgm:spPr/>
      <dgm:t>
        <a:bodyPr/>
        <a:lstStyle/>
        <a:p>
          <a:endParaRPr lang="en-US"/>
        </a:p>
      </dgm:t>
    </dgm:pt>
    <dgm:pt modelId="{496A663B-CA7D-4C9A-AE4B-81A45ED7B345}">
      <dgm:prSet custT="1"/>
      <dgm:spPr/>
      <dgm:t>
        <a:bodyPr/>
        <a:lstStyle/>
        <a:p>
          <a:r>
            <a:rPr lang="en-GB" sz="2800"/>
            <a:t>Video calls- staff can join meetings at any time</a:t>
          </a:r>
          <a:endParaRPr lang="en-US" sz="2800"/>
        </a:p>
      </dgm:t>
    </dgm:pt>
    <dgm:pt modelId="{59B5F45B-A0B8-4BEC-8777-CD261846BCD3}" type="parTrans" cxnId="{8356BE31-8D1A-489B-A733-03EC95FBBC47}">
      <dgm:prSet/>
      <dgm:spPr/>
      <dgm:t>
        <a:bodyPr/>
        <a:lstStyle/>
        <a:p>
          <a:endParaRPr lang="en-US"/>
        </a:p>
      </dgm:t>
    </dgm:pt>
    <dgm:pt modelId="{D90D3B72-74DC-4157-A12E-B1041681E603}" type="sibTrans" cxnId="{8356BE31-8D1A-489B-A733-03EC95FBBC47}">
      <dgm:prSet/>
      <dgm:spPr/>
      <dgm:t>
        <a:bodyPr/>
        <a:lstStyle/>
        <a:p>
          <a:endParaRPr lang="en-US"/>
        </a:p>
      </dgm:t>
    </dgm:pt>
    <dgm:pt modelId="{28D9A047-9AFC-4E81-B27A-BF27078409CA}">
      <dgm:prSet custT="1"/>
      <dgm:spPr/>
      <dgm:t>
        <a:bodyPr/>
        <a:lstStyle/>
        <a:p>
          <a:r>
            <a:rPr lang="en-GB" sz="2800"/>
            <a:t>Chat- staff can quickly send messages about sudden change of plans</a:t>
          </a:r>
          <a:endParaRPr lang="en-US" sz="2800"/>
        </a:p>
      </dgm:t>
    </dgm:pt>
    <dgm:pt modelId="{E35FB0AD-3E57-4535-9590-51319AC22712}" type="parTrans" cxnId="{033E3F68-751F-494B-80D5-5212B9D6890D}">
      <dgm:prSet/>
      <dgm:spPr/>
      <dgm:t>
        <a:bodyPr/>
        <a:lstStyle/>
        <a:p>
          <a:endParaRPr lang="en-US"/>
        </a:p>
      </dgm:t>
    </dgm:pt>
    <dgm:pt modelId="{E3A09BA2-B402-4348-A41F-BB6AC13163B7}" type="sibTrans" cxnId="{033E3F68-751F-494B-80D5-5212B9D6890D}">
      <dgm:prSet/>
      <dgm:spPr/>
      <dgm:t>
        <a:bodyPr/>
        <a:lstStyle/>
        <a:p>
          <a:endParaRPr lang="en-US"/>
        </a:p>
      </dgm:t>
    </dgm:pt>
    <dgm:pt modelId="{DBA332B0-A0CE-487B-AE68-491D5E46A4CC}" type="pres">
      <dgm:prSet presAssocID="{0F3B6BD8-C611-4724-B656-90051FFAA6F1}" presName="root" presStyleCnt="0">
        <dgm:presLayoutVars>
          <dgm:dir/>
          <dgm:resizeHandles val="exact"/>
        </dgm:presLayoutVars>
      </dgm:prSet>
      <dgm:spPr/>
    </dgm:pt>
    <dgm:pt modelId="{5D0C6B84-759E-4F04-8C32-FF7BF0E873E8}" type="pres">
      <dgm:prSet presAssocID="{E64D24C2-225A-48E7-B971-752214A95AF9}" presName="compNode" presStyleCnt="0"/>
      <dgm:spPr/>
    </dgm:pt>
    <dgm:pt modelId="{8E2BC636-DD3E-401E-9697-FDC744A95C68}" type="pres">
      <dgm:prSet presAssocID="{E64D24C2-225A-48E7-B971-752214A95AF9}" presName="bgRect" presStyleLbl="bgShp" presStyleIdx="0" presStyleCnt="4"/>
      <dgm:spPr/>
    </dgm:pt>
    <dgm:pt modelId="{C72F0551-9899-450D-83BA-BF9C8301F3B7}" type="pres">
      <dgm:prSet presAssocID="{E64D24C2-225A-48E7-B971-752214A95AF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Bubble"/>
        </a:ext>
      </dgm:extLst>
    </dgm:pt>
    <dgm:pt modelId="{437B6DF2-CB95-4E69-8D1B-973918CE2A02}" type="pres">
      <dgm:prSet presAssocID="{E64D24C2-225A-48E7-B971-752214A95AF9}" presName="spaceRect" presStyleCnt="0"/>
      <dgm:spPr/>
    </dgm:pt>
    <dgm:pt modelId="{FC3BC3DB-EA8E-4734-A301-872CD64466C9}" type="pres">
      <dgm:prSet presAssocID="{E64D24C2-225A-48E7-B971-752214A95AF9}" presName="parTx" presStyleLbl="revTx" presStyleIdx="0" presStyleCnt="4">
        <dgm:presLayoutVars>
          <dgm:chMax val="0"/>
          <dgm:chPref val="0"/>
        </dgm:presLayoutVars>
      </dgm:prSet>
      <dgm:spPr/>
    </dgm:pt>
    <dgm:pt modelId="{B60CCFEC-09A6-4068-97BF-FE47ED1DD20B}" type="pres">
      <dgm:prSet presAssocID="{D9B4B457-46BA-4848-A1DB-C9DA0D649FF6}" presName="sibTrans" presStyleCnt="0"/>
      <dgm:spPr/>
    </dgm:pt>
    <dgm:pt modelId="{11952764-E8E0-4400-9C96-F295B6D5D6A2}" type="pres">
      <dgm:prSet presAssocID="{A093C8B0-AF71-4837-A0F1-32BC4279C51F}" presName="compNode" presStyleCnt="0"/>
      <dgm:spPr/>
    </dgm:pt>
    <dgm:pt modelId="{819371D7-FAA0-4F9C-AF6D-89C7970ED035}" type="pres">
      <dgm:prSet presAssocID="{A093C8B0-AF71-4837-A0F1-32BC4279C51F}" presName="bgRect" presStyleLbl="bgShp" presStyleIdx="1" presStyleCnt="4"/>
      <dgm:spPr/>
    </dgm:pt>
    <dgm:pt modelId="{D17BD102-CC59-4171-AAC7-611AAC266EDF}" type="pres">
      <dgm:prSet presAssocID="{A093C8B0-AF71-4837-A0F1-32BC4279C51F}"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thly calendar"/>
        </a:ext>
      </dgm:extLst>
    </dgm:pt>
    <dgm:pt modelId="{42628929-B583-4DBB-BD1A-51F6AAB21CFA}" type="pres">
      <dgm:prSet presAssocID="{A093C8B0-AF71-4837-A0F1-32BC4279C51F}" presName="spaceRect" presStyleCnt="0"/>
      <dgm:spPr/>
    </dgm:pt>
    <dgm:pt modelId="{CF053D39-0C42-4551-A449-17A1DDDC10C5}" type="pres">
      <dgm:prSet presAssocID="{A093C8B0-AF71-4837-A0F1-32BC4279C51F}" presName="parTx" presStyleLbl="revTx" presStyleIdx="1" presStyleCnt="4">
        <dgm:presLayoutVars>
          <dgm:chMax val="0"/>
          <dgm:chPref val="0"/>
        </dgm:presLayoutVars>
      </dgm:prSet>
      <dgm:spPr/>
    </dgm:pt>
    <dgm:pt modelId="{33CA549A-2CE4-4931-B897-15D100718FA3}" type="pres">
      <dgm:prSet presAssocID="{D4C1DA6F-AF7C-4E90-9859-AB12691045EF}" presName="sibTrans" presStyleCnt="0"/>
      <dgm:spPr/>
    </dgm:pt>
    <dgm:pt modelId="{FBB7B4A2-BD1D-4BB5-B022-7EA3B1857286}" type="pres">
      <dgm:prSet presAssocID="{496A663B-CA7D-4C9A-AE4B-81A45ED7B345}" presName="compNode" presStyleCnt="0"/>
      <dgm:spPr/>
    </dgm:pt>
    <dgm:pt modelId="{494341DC-C882-45E5-9AE8-936834A1CFB9}" type="pres">
      <dgm:prSet presAssocID="{496A663B-CA7D-4C9A-AE4B-81A45ED7B345}" presName="bgRect" presStyleLbl="bgShp" presStyleIdx="2" presStyleCnt="4"/>
      <dgm:spPr/>
    </dgm:pt>
    <dgm:pt modelId="{499879C0-49F6-4EF0-9B33-6925DCE0A8AD}" type="pres">
      <dgm:prSet presAssocID="{496A663B-CA7D-4C9A-AE4B-81A45ED7B34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peaker Phone"/>
        </a:ext>
      </dgm:extLst>
    </dgm:pt>
    <dgm:pt modelId="{B3F1C517-AC44-48DD-8610-191B47421A1F}" type="pres">
      <dgm:prSet presAssocID="{496A663B-CA7D-4C9A-AE4B-81A45ED7B345}" presName="spaceRect" presStyleCnt="0"/>
      <dgm:spPr/>
    </dgm:pt>
    <dgm:pt modelId="{32E91CDF-73EB-44F2-B0A3-E3DE6857A807}" type="pres">
      <dgm:prSet presAssocID="{496A663B-CA7D-4C9A-AE4B-81A45ED7B345}" presName="parTx" presStyleLbl="revTx" presStyleIdx="2" presStyleCnt="4">
        <dgm:presLayoutVars>
          <dgm:chMax val="0"/>
          <dgm:chPref val="0"/>
        </dgm:presLayoutVars>
      </dgm:prSet>
      <dgm:spPr/>
    </dgm:pt>
    <dgm:pt modelId="{177950E1-345C-488D-813B-05CC19D4CA93}" type="pres">
      <dgm:prSet presAssocID="{D90D3B72-74DC-4157-A12E-B1041681E603}" presName="sibTrans" presStyleCnt="0"/>
      <dgm:spPr/>
    </dgm:pt>
    <dgm:pt modelId="{2AF3EACE-F8B3-4D72-A9C3-4B004CE1B076}" type="pres">
      <dgm:prSet presAssocID="{28D9A047-9AFC-4E81-B27A-BF27078409CA}" presName="compNode" presStyleCnt="0"/>
      <dgm:spPr/>
    </dgm:pt>
    <dgm:pt modelId="{278B05E7-76CE-4A6F-8C41-965EE862F12D}" type="pres">
      <dgm:prSet presAssocID="{28D9A047-9AFC-4E81-B27A-BF27078409CA}" presName="bgRect" presStyleLbl="bgShp" presStyleIdx="3" presStyleCnt="4"/>
      <dgm:spPr/>
    </dgm:pt>
    <dgm:pt modelId="{4BB85FB4-3202-4E03-A105-6BF6B93890C9}" type="pres">
      <dgm:prSet presAssocID="{28D9A047-9AFC-4E81-B27A-BF27078409C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B3D8DE4-2C02-4625-A8F4-1A9CC818E691}" type="pres">
      <dgm:prSet presAssocID="{28D9A047-9AFC-4E81-B27A-BF27078409CA}" presName="spaceRect" presStyleCnt="0"/>
      <dgm:spPr/>
    </dgm:pt>
    <dgm:pt modelId="{58828F30-2CA0-42CD-A96D-D4E788379997}" type="pres">
      <dgm:prSet presAssocID="{28D9A047-9AFC-4E81-B27A-BF27078409CA}" presName="parTx" presStyleLbl="revTx" presStyleIdx="3" presStyleCnt="4">
        <dgm:presLayoutVars>
          <dgm:chMax val="0"/>
          <dgm:chPref val="0"/>
        </dgm:presLayoutVars>
      </dgm:prSet>
      <dgm:spPr/>
    </dgm:pt>
  </dgm:ptLst>
  <dgm:cxnLst>
    <dgm:cxn modelId="{17178128-BF85-4B44-935C-EB4B0D7A642F}" srcId="{0F3B6BD8-C611-4724-B656-90051FFAA6F1}" destId="{E64D24C2-225A-48E7-B971-752214A95AF9}" srcOrd="0" destOrd="0" parTransId="{BE97CE92-731F-47DC-AB23-08D7705B98F3}" sibTransId="{D9B4B457-46BA-4848-A1DB-C9DA0D649FF6}"/>
    <dgm:cxn modelId="{8356BE31-8D1A-489B-A733-03EC95FBBC47}" srcId="{0F3B6BD8-C611-4724-B656-90051FFAA6F1}" destId="{496A663B-CA7D-4C9A-AE4B-81A45ED7B345}" srcOrd="2" destOrd="0" parTransId="{59B5F45B-A0B8-4BEC-8777-CD261846BCD3}" sibTransId="{D90D3B72-74DC-4157-A12E-B1041681E603}"/>
    <dgm:cxn modelId="{698E0D35-600B-4836-B12E-0C88FCBDD82C}" srcId="{0F3B6BD8-C611-4724-B656-90051FFAA6F1}" destId="{A093C8B0-AF71-4837-A0F1-32BC4279C51F}" srcOrd="1" destOrd="0" parTransId="{E1328A85-D599-4385-B97C-CC3FC5758C91}" sibTransId="{D4C1DA6F-AF7C-4E90-9859-AB12691045EF}"/>
    <dgm:cxn modelId="{033E3F68-751F-494B-80D5-5212B9D6890D}" srcId="{0F3B6BD8-C611-4724-B656-90051FFAA6F1}" destId="{28D9A047-9AFC-4E81-B27A-BF27078409CA}" srcOrd="3" destOrd="0" parTransId="{E35FB0AD-3E57-4535-9590-51319AC22712}" sibTransId="{E3A09BA2-B402-4348-A41F-BB6AC13163B7}"/>
    <dgm:cxn modelId="{A2CD5C70-671F-43C1-B5EC-646660FFEA5F}" type="presOf" srcId="{28D9A047-9AFC-4E81-B27A-BF27078409CA}" destId="{58828F30-2CA0-42CD-A96D-D4E788379997}" srcOrd="0" destOrd="0" presId="urn:microsoft.com/office/officeart/2018/2/layout/IconVerticalSolidList"/>
    <dgm:cxn modelId="{BB6AF78A-C852-461F-AABC-FF8320E0E2F8}" type="presOf" srcId="{496A663B-CA7D-4C9A-AE4B-81A45ED7B345}" destId="{32E91CDF-73EB-44F2-B0A3-E3DE6857A807}" srcOrd="0" destOrd="0" presId="urn:microsoft.com/office/officeart/2018/2/layout/IconVerticalSolidList"/>
    <dgm:cxn modelId="{DBB1B0C1-B4B4-4F52-825D-45B632D8F714}" type="presOf" srcId="{A093C8B0-AF71-4837-A0F1-32BC4279C51F}" destId="{CF053D39-0C42-4551-A449-17A1DDDC10C5}" srcOrd="0" destOrd="0" presId="urn:microsoft.com/office/officeart/2018/2/layout/IconVerticalSolidList"/>
    <dgm:cxn modelId="{6D5648CC-A83A-4298-8071-2AB9346E95BD}" type="presOf" srcId="{E64D24C2-225A-48E7-B971-752214A95AF9}" destId="{FC3BC3DB-EA8E-4734-A301-872CD64466C9}" srcOrd="0" destOrd="0" presId="urn:microsoft.com/office/officeart/2018/2/layout/IconVerticalSolidList"/>
    <dgm:cxn modelId="{894377D4-2EA2-478E-BFF2-96CA13F514DF}" type="presOf" srcId="{0F3B6BD8-C611-4724-B656-90051FFAA6F1}" destId="{DBA332B0-A0CE-487B-AE68-491D5E46A4CC}" srcOrd="0" destOrd="0" presId="urn:microsoft.com/office/officeart/2018/2/layout/IconVerticalSolidList"/>
    <dgm:cxn modelId="{F2768584-DB0B-4D46-BDCF-7B6376E8B7BA}" type="presParOf" srcId="{DBA332B0-A0CE-487B-AE68-491D5E46A4CC}" destId="{5D0C6B84-759E-4F04-8C32-FF7BF0E873E8}" srcOrd="0" destOrd="0" presId="urn:microsoft.com/office/officeart/2018/2/layout/IconVerticalSolidList"/>
    <dgm:cxn modelId="{D9CEA6C9-117A-41B2-82C8-B12DC68E378B}" type="presParOf" srcId="{5D0C6B84-759E-4F04-8C32-FF7BF0E873E8}" destId="{8E2BC636-DD3E-401E-9697-FDC744A95C68}" srcOrd="0" destOrd="0" presId="urn:microsoft.com/office/officeart/2018/2/layout/IconVerticalSolidList"/>
    <dgm:cxn modelId="{F286C0BF-3573-4AAB-A403-D709D6A5FE3A}" type="presParOf" srcId="{5D0C6B84-759E-4F04-8C32-FF7BF0E873E8}" destId="{C72F0551-9899-450D-83BA-BF9C8301F3B7}" srcOrd="1" destOrd="0" presId="urn:microsoft.com/office/officeart/2018/2/layout/IconVerticalSolidList"/>
    <dgm:cxn modelId="{2235CDA1-07FA-4BD5-A571-72D2A5F765CF}" type="presParOf" srcId="{5D0C6B84-759E-4F04-8C32-FF7BF0E873E8}" destId="{437B6DF2-CB95-4E69-8D1B-973918CE2A02}" srcOrd="2" destOrd="0" presId="urn:microsoft.com/office/officeart/2018/2/layout/IconVerticalSolidList"/>
    <dgm:cxn modelId="{D2E0C21E-0AB9-4D00-AEC3-11BFBA9BFD6C}" type="presParOf" srcId="{5D0C6B84-759E-4F04-8C32-FF7BF0E873E8}" destId="{FC3BC3DB-EA8E-4734-A301-872CD64466C9}" srcOrd="3" destOrd="0" presId="urn:microsoft.com/office/officeart/2018/2/layout/IconVerticalSolidList"/>
    <dgm:cxn modelId="{9343AE9B-ACD1-4CED-BFB0-AC87DBFC8686}" type="presParOf" srcId="{DBA332B0-A0CE-487B-AE68-491D5E46A4CC}" destId="{B60CCFEC-09A6-4068-97BF-FE47ED1DD20B}" srcOrd="1" destOrd="0" presId="urn:microsoft.com/office/officeart/2018/2/layout/IconVerticalSolidList"/>
    <dgm:cxn modelId="{3279C8FD-EE4C-43CE-B1BC-B4A8B070A702}" type="presParOf" srcId="{DBA332B0-A0CE-487B-AE68-491D5E46A4CC}" destId="{11952764-E8E0-4400-9C96-F295B6D5D6A2}" srcOrd="2" destOrd="0" presId="urn:microsoft.com/office/officeart/2018/2/layout/IconVerticalSolidList"/>
    <dgm:cxn modelId="{1CA38092-90EF-463A-8AE7-ACA268F94AAE}" type="presParOf" srcId="{11952764-E8E0-4400-9C96-F295B6D5D6A2}" destId="{819371D7-FAA0-4F9C-AF6D-89C7970ED035}" srcOrd="0" destOrd="0" presId="urn:microsoft.com/office/officeart/2018/2/layout/IconVerticalSolidList"/>
    <dgm:cxn modelId="{6A7321C3-F8EF-44C0-9D95-62237174A6CB}" type="presParOf" srcId="{11952764-E8E0-4400-9C96-F295B6D5D6A2}" destId="{D17BD102-CC59-4171-AAC7-611AAC266EDF}" srcOrd="1" destOrd="0" presId="urn:microsoft.com/office/officeart/2018/2/layout/IconVerticalSolidList"/>
    <dgm:cxn modelId="{9497DC85-6B7E-4C9C-87D0-04D202A293D2}" type="presParOf" srcId="{11952764-E8E0-4400-9C96-F295B6D5D6A2}" destId="{42628929-B583-4DBB-BD1A-51F6AAB21CFA}" srcOrd="2" destOrd="0" presId="urn:microsoft.com/office/officeart/2018/2/layout/IconVerticalSolidList"/>
    <dgm:cxn modelId="{778F6488-CD3E-4DBE-9313-A2BBC5EE4672}" type="presParOf" srcId="{11952764-E8E0-4400-9C96-F295B6D5D6A2}" destId="{CF053D39-0C42-4551-A449-17A1DDDC10C5}" srcOrd="3" destOrd="0" presId="urn:microsoft.com/office/officeart/2018/2/layout/IconVerticalSolidList"/>
    <dgm:cxn modelId="{C33BD0DA-4290-4044-A256-C8CC39484557}" type="presParOf" srcId="{DBA332B0-A0CE-487B-AE68-491D5E46A4CC}" destId="{33CA549A-2CE4-4931-B897-15D100718FA3}" srcOrd="3" destOrd="0" presId="urn:microsoft.com/office/officeart/2018/2/layout/IconVerticalSolidList"/>
    <dgm:cxn modelId="{F49C2E9C-5455-467E-BF56-7C1F9AE1A09A}" type="presParOf" srcId="{DBA332B0-A0CE-487B-AE68-491D5E46A4CC}" destId="{FBB7B4A2-BD1D-4BB5-B022-7EA3B1857286}" srcOrd="4" destOrd="0" presId="urn:microsoft.com/office/officeart/2018/2/layout/IconVerticalSolidList"/>
    <dgm:cxn modelId="{3E4E495C-0DC9-4513-9796-9B2BC85987B1}" type="presParOf" srcId="{FBB7B4A2-BD1D-4BB5-B022-7EA3B1857286}" destId="{494341DC-C882-45E5-9AE8-936834A1CFB9}" srcOrd="0" destOrd="0" presId="urn:microsoft.com/office/officeart/2018/2/layout/IconVerticalSolidList"/>
    <dgm:cxn modelId="{3A84591B-5500-4184-B6E0-757F5E038690}" type="presParOf" srcId="{FBB7B4A2-BD1D-4BB5-B022-7EA3B1857286}" destId="{499879C0-49F6-4EF0-9B33-6925DCE0A8AD}" srcOrd="1" destOrd="0" presId="urn:microsoft.com/office/officeart/2018/2/layout/IconVerticalSolidList"/>
    <dgm:cxn modelId="{E16596B7-6CFB-4CB6-98EC-269362ADD524}" type="presParOf" srcId="{FBB7B4A2-BD1D-4BB5-B022-7EA3B1857286}" destId="{B3F1C517-AC44-48DD-8610-191B47421A1F}" srcOrd="2" destOrd="0" presId="urn:microsoft.com/office/officeart/2018/2/layout/IconVerticalSolidList"/>
    <dgm:cxn modelId="{14083438-F1E4-41FB-8274-D46ACF70E9D1}" type="presParOf" srcId="{FBB7B4A2-BD1D-4BB5-B022-7EA3B1857286}" destId="{32E91CDF-73EB-44F2-B0A3-E3DE6857A807}" srcOrd="3" destOrd="0" presId="urn:microsoft.com/office/officeart/2018/2/layout/IconVerticalSolidList"/>
    <dgm:cxn modelId="{B310FE84-EACF-4122-AE9E-2C7C64D9C47F}" type="presParOf" srcId="{DBA332B0-A0CE-487B-AE68-491D5E46A4CC}" destId="{177950E1-345C-488D-813B-05CC19D4CA93}" srcOrd="5" destOrd="0" presId="urn:microsoft.com/office/officeart/2018/2/layout/IconVerticalSolidList"/>
    <dgm:cxn modelId="{FF366DA4-84D3-4248-8E03-477A85F19D95}" type="presParOf" srcId="{DBA332B0-A0CE-487B-AE68-491D5E46A4CC}" destId="{2AF3EACE-F8B3-4D72-A9C3-4B004CE1B076}" srcOrd="6" destOrd="0" presId="urn:microsoft.com/office/officeart/2018/2/layout/IconVerticalSolidList"/>
    <dgm:cxn modelId="{A9846778-7011-4A00-8F23-DBC50F2684A2}" type="presParOf" srcId="{2AF3EACE-F8B3-4D72-A9C3-4B004CE1B076}" destId="{278B05E7-76CE-4A6F-8C41-965EE862F12D}" srcOrd="0" destOrd="0" presId="urn:microsoft.com/office/officeart/2018/2/layout/IconVerticalSolidList"/>
    <dgm:cxn modelId="{4E33F88A-C24E-4B74-B84E-21F4870F8FE4}" type="presParOf" srcId="{2AF3EACE-F8B3-4D72-A9C3-4B004CE1B076}" destId="{4BB85FB4-3202-4E03-A105-6BF6B93890C9}" srcOrd="1" destOrd="0" presId="urn:microsoft.com/office/officeart/2018/2/layout/IconVerticalSolidList"/>
    <dgm:cxn modelId="{34A99B75-49D1-4B0B-9880-C878BEEEB5FE}" type="presParOf" srcId="{2AF3EACE-F8B3-4D72-A9C3-4B004CE1B076}" destId="{5B3D8DE4-2C02-4625-A8F4-1A9CC818E691}" srcOrd="2" destOrd="0" presId="urn:microsoft.com/office/officeart/2018/2/layout/IconVerticalSolidList"/>
    <dgm:cxn modelId="{E0438BCB-8B66-4B02-809C-F5FFAC2A5040}" type="presParOf" srcId="{2AF3EACE-F8B3-4D72-A9C3-4B004CE1B076}" destId="{58828F30-2CA0-42CD-A96D-D4E78837999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64858F-26ED-4F34-ACEC-C682ECA3C5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0EC7B7-8D39-4215-8728-73227BDDEF16}">
      <dgm:prSet/>
      <dgm:spPr/>
      <dgm:t>
        <a:bodyPr/>
        <a:lstStyle/>
        <a:p>
          <a:pPr algn="just"/>
          <a:r>
            <a:rPr lang="en-GB">
              <a:latin typeface="Times New Roman" panose="02020603050405020304" pitchFamily="18" charset="0"/>
              <a:cs typeface="Times New Roman" panose="02020603050405020304" pitchFamily="18" charset="0"/>
            </a:rPr>
            <a:t>Live chat speeds up the reaction of scattered care groups.</a:t>
          </a:r>
          <a:endParaRPr lang="en-US">
            <a:latin typeface="Times New Roman" panose="02020603050405020304" pitchFamily="18" charset="0"/>
            <a:cs typeface="Times New Roman" panose="02020603050405020304" pitchFamily="18" charset="0"/>
          </a:endParaRPr>
        </a:p>
      </dgm:t>
    </dgm:pt>
    <dgm:pt modelId="{D8600D11-8027-40A6-8FEE-0FE434B27837}" type="parTrans" cxnId="{63A59FCA-AC43-40BB-AA18-B58B3408D123}">
      <dgm:prSet/>
      <dgm:spPr/>
      <dgm:t>
        <a:bodyPr/>
        <a:lstStyle/>
        <a:p>
          <a:endParaRPr lang="en-US"/>
        </a:p>
      </dgm:t>
    </dgm:pt>
    <dgm:pt modelId="{9740C4D6-6575-448E-9521-C522E499FC8A}" type="sibTrans" cxnId="{63A59FCA-AC43-40BB-AA18-B58B3408D123}">
      <dgm:prSet/>
      <dgm:spPr/>
      <dgm:t>
        <a:bodyPr/>
        <a:lstStyle/>
        <a:p>
          <a:endParaRPr lang="en-US"/>
        </a:p>
      </dgm:t>
    </dgm:pt>
    <dgm:pt modelId="{4320349E-FFE3-45EC-9B27-FD557FA26C15}">
      <dgm:prSet/>
      <dgm:spPr/>
      <dgm:t>
        <a:bodyPr/>
        <a:lstStyle/>
        <a:p>
          <a:pPr algn="just"/>
          <a:r>
            <a:rPr lang="en-GB">
              <a:latin typeface="Times New Roman" panose="02020603050405020304" pitchFamily="18" charset="0"/>
              <a:cs typeface="Times New Roman" panose="02020603050405020304" pitchFamily="18" charset="0"/>
            </a:rPr>
            <a:t>Shared channels retain updates even outside the personal staff availability.</a:t>
          </a:r>
          <a:endParaRPr lang="en-US">
            <a:latin typeface="Times New Roman" panose="02020603050405020304" pitchFamily="18" charset="0"/>
            <a:cs typeface="Times New Roman" panose="02020603050405020304" pitchFamily="18" charset="0"/>
          </a:endParaRPr>
        </a:p>
      </dgm:t>
    </dgm:pt>
    <dgm:pt modelId="{3B48D5A9-F5F1-4CE1-AD9A-05D5C4A9080D}" type="parTrans" cxnId="{6539F80A-F99A-4C3B-92DD-BCAE6F5F3FA5}">
      <dgm:prSet/>
      <dgm:spPr/>
      <dgm:t>
        <a:bodyPr/>
        <a:lstStyle/>
        <a:p>
          <a:endParaRPr lang="en-US"/>
        </a:p>
      </dgm:t>
    </dgm:pt>
    <dgm:pt modelId="{76A1DBB8-605F-4E17-8240-1A5E4BE91CCE}" type="sibTrans" cxnId="{6539F80A-F99A-4C3B-92DD-BCAE6F5F3FA5}">
      <dgm:prSet/>
      <dgm:spPr/>
      <dgm:t>
        <a:bodyPr/>
        <a:lstStyle/>
        <a:p>
          <a:endParaRPr lang="en-US"/>
        </a:p>
      </dgm:t>
    </dgm:pt>
    <dgm:pt modelId="{DDF00A60-C267-49F2-BF10-3E766E6C3F93}">
      <dgm:prSet/>
      <dgm:spPr/>
      <dgm:t>
        <a:bodyPr/>
        <a:lstStyle/>
        <a:p>
          <a:pPr algn="just"/>
          <a:r>
            <a:rPr lang="en-GB">
              <a:latin typeface="Times New Roman" panose="02020603050405020304" pitchFamily="18" charset="0"/>
              <a:cs typeface="Times New Roman" panose="02020603050405020304" pitchFamily="18" charset="0"/>
            </a:rPr>
            <a:t>Mobile access serves personnel that work at various places.</a:t>
          </a:r>
          <a:endParaRPr lang="en-US">
            <a:latin typeface="Times New Roman" panose="02020603050405020304" pitchFamily="18" charset="0"/>
            <a:cs typeface="Times New Roman" panose="02020603050405020304" pitchFamily="18" charset="0"/>
          </a:endParaRPr>
        </a:p>
      </dgm:t>
    </dgm:pt>
    <dgm:pt modelId="{C295FC98-8EAC-4B0E-8CB3-CA03411CD0F7}" type="parTrans" cxnId="{4055FBC3-7DC0-4FB6-8FC9-F47CBECE0965}">
      <dgm:prSet/>
      <dgm:spPr/>
      <dgm:t>
        <a:bodyPr/>
        <a:lstStyle/>
        <a:p>
          <a:endParaRPr lang="en-US"/>
        </a:p>
      </dgm:t>
    </dgm:pt>
    <dgm:pt modelId="{713241E5-71A5-4449-A9EF-9FB28C29C23C}" type="sibTrans" cxnId="{4055FBC3-7DC0-4FB6-8FC9-F47CBECE0965}">
      <dgm:prSet/>
      <dgm:spPr/>
      <dgm:t>
        <a:bodyPr/>
        <a:lstStyle/>
        <a:p>
          <a:endParaRPr lang="en-US"/>
        </a:p>
      </dgm:t>
    </dgm:pt>
    <dgm:pt modelId="{CEEFBF87-5A66-4E46-A34E-C6F88FDB92A4}">
      <dgm:prSet/>
      <dgm:spPr/>
      <dgm:t>
        <a:bodyPr/>
        <a:lstStyle/>
        <a:p>
          <a:pPr algn="just"/>
          <a:r>
            <a:rPr lang="en-GB">
              <a:latin typeface="Times New Roman" panose="02020603050405020304" pitchFamily="18" charset="0"/>
              <a:cs typeface="Times New Roman" panose="02020603050405020304" pitchFamily="18" charset="0"/>
            </a:rPr>
            <a:t>Virtual meetings enhance coordination between colleagues at different locations (distances).</a:t>
          </a:r>
          <a:endParaRPr lang="en-US">
            <a:latin typeface="Times New Roman" panose="02020603050405020304" pitchFamily="18" charset="0"/>
            <a:cs typeface="Times New Roman" panose="02020603050405020304" pitchFamily="18" charset="0"/>
          </a:endParaRPr>
        </a:p>
      </dgm:t>
    </dgm:pt>
    <dgm:pt modelId="{48E173DB-A71A-43AA-B83A-9922A23BE9E0}" type="parTrans" cxnId="{E252B4EE-CC1A-457A-AA37-ECCECD1D0718}">
      <dgm:prSet/>
      <dgm:spPr/>
      <dgm:t>
        <a:bodyPr/>
        <a:lstStyle/>
        <a:p>
          <a:endParaRPr lang="en-US"/>
        </a:p>
      </dgm:t>
    </dgm:pt>
    <dgm:pt modelId="{6B37FA72-F034-4BF7-A260-008FBC4695BD}" type="sibTrans" cxnId="{E252B4EE-CC1A-457A-AA37-ECCECD1D0718}">
      <dgm:prSet/>
      <dgm:spPr/>
      <dgm:t>
        <a:bodyPr/>
        <a:lstStyle/>
        <a:p>
          <a:endParaRPr lang="en-US"/>
        </a:p>
      </dgm:t>
    </dgm:pt>
    <dgm:pt modelId="{ED1EC8AC-3DAA-4B09-B779-1C7AAD57D1F9}">
      <dgm:prSet/>
      <dgm:spPr/>
      <dgm:t>
        <a:bodyPr/>
        <a:lstStyle/>
        <a:p>
          <a:pPr algn="just"/>
          <a:r>
            <a:rPr lang="en-GB">
              <a:latin typeface="Times New Roman" panose="02020603050405020304" pitchFamily="18" charset="0"/>
              <a:cs typeface="Times New Roman" panose="02020603050405020304" pitchFamily="18" charset="0"/>
            </a:rPr>
            <a:t>Health professionals reported 81.6% technology-facilitated multidisciplinary (Stanley et al., 2024). </a:t>
          </a:r>
          <a:endParaRPr lang="en-US">
            <a:latin typeface="Times New Roman" panose="02020603050405020304" pitchFamily="18" charset="0"/>
            <a:cs typeface="Times New Roman" panose="02020603050405020304" pitchFamily="18" charset="0"/>
          </a:endParaRPr>
        </a:p>
      </dgm:t>
    </dgm:pt>
    <dgm:pt modelId="{6E46B7A2-D376-4CDC-A334-936ABA2D84B2}" type="parTrans" cxnId="{DEB25829-60AC-40C7-A98C-64C4DE62A42C}">
      <dgm:prSet/>
      <dgm:spPr/>
      <dgm:t>
        <a:bodyPr/>
        <a:lstStyle/>
        <a:p>
          <a:endParaRPr lang="en-US"/>
        </a:p>
      </dgm:t>
    </dgm:pt>
    <dgm:pt modelId="{14D26B59-4C61-4421-9A72-DC20CF4022B1}" type="sibTrans" cxnId="{DEB25829-60AC-40C7-A98C-64C4DE62A42C}">
      <dgm:prSet/>
      <dgm:spPr/>
      <dgm:t>
        <a:bodyPr/>
        <a:lstStyle/>
        <a:p>
          <a:endParaRPr lang="en-US"/>
        </a:p>
      </dgm:t>
    </dgm:pt>
    <dgm:pt modelId="{F1AEE323-2D72-4CB1-84E3-5F45BB65143B}" type="pres">
      <dgm:prSet presAssocID="{8A64858F-26ED-4F34-ACEC-C682ECA3C51D}" presName="vert0" presStyleCnt="0">
        <dgm:presLayoutVars>
          <dgm:dir/>
          <dgm:animOne val="branch"/>
          <dgm:animLvl val="lvl"/>
        </dgm:presLayoutVars>
      </dgm:prSet>
      <dgm:spPr/>
    </dgm:pt>
    <dgm:pt modelId="{A9671C03-F5B0-4F5E-951A-C5CDE5CD35B2}" type="pres">
      <dgm:prSet presAssocID="{860EC7B7-8D39-4215-8728-73227BDDEF16}" presName="thickLine" presStyleLbl="alignNode1" presStyleIdx="0" presStyleCnt="5"/>
      <dgm:spPr/>
    </dgm:pt>
    <dgm:pt modelId="{0320D639-52EC-485F-905F-0829054681ED}" type="pres">
      <dgm:prSet presAssocID="{860EC7B7-8D39-4215-8728-73227BDDEF16}" presName="horz1" presStyleCnt="0"/>
      <dgm:spPr/>
    </dgm:pt>
    <dgm:pt modelId="{D5CFDBB6-31DC-4434-AA4F-53FA777E8362}" type="pres">
      <dgm:prSet presAssocID="{860EC7B7-8D39-4215-8728-73227BDDEF16}" presName="tx1" presStyleLbl="revTx" presStyleIdx="0" presStyleCnt="5"/>
      <dgm:spPr/>
    </dgm:pt>
    <dgm:pt modelId="{AD99FA47-3920-4A71-9B9F-59CE8691A609}" type="pres">
      <dgm:prSet presAssocID="{860EC7B7-8D39-4215-8728-73227BDDEF16}" presName="vert1" presStyleCnt="0"/>
      <dgm:spPr/>
    </dgm:pt>
    <dgm:pt modelId="{9F032563-6C26-4444-A116-C5A76C665E8E}" type="pres">
      <dgm:prSet presAssocID="{4320349E-FFE3-45EC-9B27-FD557FA26C15}" presName="thickLine" presStyleLbl="alignNode1" presStyleIdx="1" presStyleCnt="5"/>
      <dgm:spPr/>
    </dgm:pt>
    <dgm:pt modelId="{ED26E345-39DB-49B5-8F99-75308B6E3E7A}" type="pres">
      <dgm:prSet presAssocID="{4320349E-FFE3-45EC-9B27-FD557FA26C15}" presName="horz1" presStyleCnt="0"/>
      <dgm:spPr/>
    </dgm:pt>
    <dgm:pt modelId="{ACB07515-17A9-465A-BAD0-01D0A5DF4D65}" type="pres">
      <dgm:prSet presAssocID="{4320349E-FFE3-45EC-9B27-FD557FA26C15}" presName="tx1" presStyleLbl="revTx" presStyleIdx="1" presStyleCnt="5"/>
      <dgm:spPr/>
    </dgm:pt>
    <dgm:pt modelId="{57A39378-4D41-4384-B078-A9EC54821FB7}" type="pres">
      <dgm:prSet presAssocID="{4320349E-FFE3-45EC-9B27-FD557FA26C15}" presName="vert1" presStyleCnt="0"/>
      <dgm:spPr/>
    </dgm:pt>
    <dgm:pt modelId="{B9EFF05C-381A-45BC-B21A-992540BB47D2}" type="pres">
      <dgm:prSet presAssocID="{DDF00A60-C267-49F2-BF10-3E766E6C3F93}" presName="thickLine" presStyleLbl="alignNode1" presStyleIdx="2" presStyleCnt="5"/>
      <dgm:spPr/>
    </dgm:pt>
    <dgm:pt modelId="{57107E58-9DDE-466D-B358-0640DE9A3D13}" type="pres">
      <dgm:prSet presAssocID="{DDF00A60-C267-49F2-BF10-3E766E6C3F93}" presName="horz1" presStyleCnt="0"/>
      <dgm:spPr/>
    </dgm:pt>
    <dgm:pt modelId="{7CDF1577-6073-41B1-B723-13DB461F23D8}" type="pres">
      <dgm:prSet presAssocID="{DDF00A60-C267-49F2-BF10-3E766E6C3F93}" presName="tx1" presStyleLbl="revTx" presStyleIdx="2" presStyleCnt="5"/>
      <dgm:spPr/>
    </dgm:pt>
    <dgm:pt modelId="{BE05E166-D2B4-494C-BACD-3287C5DA7B4F}" type="pres">
      <dgm:prSet presAssocID="{DDF00A60-C267-49F2-BF10-3E766E6C3F93}" presName="vert1" presStyleCnt="0"/>
      <dgm:spPr/>
    </dgm:pt>
    <dgm:pt modelId="{824DBAF4-80A6-424C-B70E-DA6A63B7D1D2}" type="pres">
      <dgm:prSet presAssocID="{CEEFBF87-5A66-4E46-A34E-C6F88FDB92A4}" presName="thickLine" presStyleLbl="alignNode1" presStyleIdx="3" presStyleCnt="5"/>
      <dgm:spPr/>
    </dgm:pt>
    <dgm:pt modelId="{36A5DE0C-F699-42CB-8860-62ECC1F55237}" type="pres">
      <dgm:prSet presAssocID="{CEEFBF87-5A66-4E46-A34E-C6F88FDB92A4}" presName="horz1" presStyleCnt="0"/>
      <dgm:spPr/>
    </dgm:pt>
    <dgm:pt modelId="{F207B5A8-8F4A-4B0C-A98A-ACA837E32CDA}" type="pres">
      <dgm:prSet presAssocID="{CEEFBF87-5A66-4E46-A34E-C6F88FDB92A4}" presName="tx1" presStyleLbl="revTx" presStyleIdx="3" presStyleCnt="5"/>
      <dgm:spPr/>
    </dgm:pt>
    <dgm:pt modelId="{B273022C-419E-49EC-A5E5-828EAD18297F}" type="pres">
      <dgm:prSet presAssocID="{CEEFBF87-5A66-4E46-A34E-C6F88FDB92A4}" presName="vert1" presStyleCnt="0"/>
      <dgm:spPr/>
    </dgm:pt>
    <dgm:pt modelId="{4659F769-435D-4622-8D0E-6214B48BD794}" type="pres">
      <dgm:prSet presAssocID="{ED1EC8AC-3DAA-4B09-B779-1C7AAD57D1F9}" presName="thickLine" presStyleLbl="alignNode1" presStyleIdx="4" presStyleCnt="5"/>
      <dgm:spPr/>
    </dgm:pt>
    <dgm:pt modelId="{993045AF-C62C-4603-B196-3B058D1536A7}" type="pres">
      <dgm:prSet presAssocID="{ED1EC8AC-3DAA-4B09-B779-1C7AAD57D1F9}" presName="horz1" presStyleCnt="0"/>
      <dgm:spPr/>
    </dgm:pt>
    <dgm:pt modelId="{A3D93890-395A-4588-A1D5-125CD8C2C960}" type="pres">
      <dgm:prSet presAssocID="{ED1EC8AC-3DAA-4B09-B779-1C7AAD57D1F9}" presName="tx1" presStyleLbl="revTx" presStyleIdx="4" presStyleCnt="5"/>
      <dgm:spPr/>
    </dgm:pt>
    <dgm:pt modelId="{8256E2F6-80D1-409F-9639-D60148211B31}" type="pres">
      <dgm:prSet presAssocID="{ED1EC8AC-3DAA-4B09-B779-1C7AAD57D1F9}" presName="vert1" presStyleCnt="0"/>
      <dgm:spPr/>
    </dgm:pt>
  </dgm:ptLst>
  <dgm:cxnLst>
    <dgm:cxn modelId="{6539F80A-F99A-4C3B-92DD-BCAE6F5F3FA5}" srcId="{8A64858F-26ED-4F34-ACEC-C682ECA3C51D}" destId="{4320349E-FFE3-45EC-9B27-FD557FA26C15}" srcOrd="1" destOrd="0" parTransId="{3B48D5A9-F5F1-4CE1-AD9A-05D5C4A9080D}" sibTransId="{76A1DBB8-605F-4E17-8240-1A5E4BE91CCE}"/>
    <dgm:cxn modelId="{6B46AE0B-5CB0-42D1-80BE-3D1B4EA6108B}" type="presOf" srcId="{DDF00A60-C267-49F2-BF10-3E766E6C3F93}" destId="{7CDF1577-6073-41B1-B723-13DB461F23D8}" srcOrd="0" destOrd="0" presId="urn:microsoft.com/office/officeart/2008/layout/LinedList"/>
    <dgm:cxn modelId="{DEB25829-60AC-40C7-A98C-64C4DE62A42C}" srcId="{8A64858F-26ED-4F34-ACEC-C682ECA3C51D}" destId="{ED1EC8AC-3DAA-4B09-B779-1C7AAD57D1F9}" srcOrd="4" destOrd="0" parTransId="{6E46B7A2-D376-4CDC-A334-936ABA2D84B2}" sibTransId="{14D26B59-4C61-4421-9A72-DC20CF4022B1}"/>
    <dgm:cxn modelId="{876E936F-1BEA-43BD-887A-B5E0585454F7}" type="presOf" srcId="{ED1EC8AC-3DAA-4B09-B779-1C7AAD57D1F9}" destId="{A3D93890-395A-4588-A1D5-125CD8C2C960}" srcOrd="0" destOrd="0" presId="urn:microsoft.com/office/officeart/2008/layout/LinedList"/>
    <dgm:cxn modelId="{19FD86A0-EF4C-4C36-9274-3D0C3E1D1B33}" type="presOf" srcId="{4320349E-FFE3-45EC-9B27-FD557FA26C15}" destId="{ACB07515-17A9-465A-BAD0-01D0A5DF4D65}" srcOrd="0" destOrd="0" presId="urn:microsoft.com/office/officeart/2008/layout/LinedList"/>
    <dgm:cxn modelId="{D2B358A7-FC1E-4F57-BDB1-314CA9D709C1}" type="presOf" srcId="{860EC7B7-8D39-4215-8728-73227BDDEF16}" destId="{D5CFDBB6-31DC-4434-AA4F-53FA777E8362}" srcOrd="0" destOrd="0" presId="urn:microsoft.com/office/officeart/2008/layout/LinedList"/>
    <dgm:cxn modelId="{3BAC27AE-A0BA-4FF7-8139-F954F508862A}" type="presOf" srcId="{8A64858F-26ED-4F34-ACEC-C682ECA3C51D}" destId="{F1AEE323-2D72-4CB1-84E3-5F45BB65143B}" srcOrd="0" destOrd="0" presId="urn:microsoft.com/office/officeart/2008/layout/LinedList"/>
    <dgm:cxn modelId="{4055FBC3-7DC0-4FB6-8FC9-F47CBECE0965}" srcId="{8A64858F-26ED-4F34-ACEC-C682ECA3C51D}" destId="{DDF00A60-C267-49F2-BF10-3E766E6C3F93}" srcOrd="2" destOrd="0" parTransId="{C295FC98-8EAC-4B0E-8CB3-CA03411CD0F7}" sibTransId="{713241E5-71A5-4449-A9EF-9FB28C29C23C}"/>
    <dgm:cxn modelId="{63A59FCA-AC43-40BB-AA18-B58B3408D123}" srcId="{8A64858F-26ED-4F34-ACEC-C682ECA3C51D}" destId="{860EC7B7-8D39-4215-8728-73227BDDEF16}" srcOrd="0" destOrd="0" parTransId="{D8600D11-8027-40A6-8FEE-0FE434B27837}" sibTransId="{9740C4D6-6575-448E-9521-C522E499FC8A}"/>
    <dgm:cxn modelId="{57058FDD-F705-4B09-88EA-35166A15C52B}" type="presOf" srcId="{CEEFBF87-5A66-4E46-A34E-C6F88FDB92A4}" destId="{F207B5A8-8F4A-4B0C-A98A-ACA837E32CDA}" srcOrd="0" destOrd="0" presId="urn:microsoft.com/office/officeart/2008/layout/LinedList"/>
    <dgm:cxn modelId="{E252B4EE-CC1A-457A-AA37-ECCECD1D0718}" srcId="{8A64858F-26ED-4F34-ACEC-C682ECA3C51D}" destId="{CEEFBF87-5A66-4E46-A34E-C6F88FDB92A4}" srcOrd="3" destOrd="0" parTransId="{48E173DB-A71A-43AA-B83A-9922A23BE9E0}" sibTransId="{6B37FA72-F034-4BF7-A260-008FBC4695BD}"/>
    <dgm:cxn modelId="{D37E5BF5-196B-49E5-A52F-7E097CCD5F48}" type="presParOf" srcId="{F1AEE323-2D72-4CB1-84E3-5F45BB65143B}" destId="{A9671C03-F5B0-4F5E-951A-C5CDE5CD35B2}" srcOrd="0" destOrd="0" presId="urn:microsoft.com/office/officeart/2008/layout/LinedList"/>
    <dgm:cxn modelId="{7E579C74-AB1E-40CA-A431-23441F7AF361}" type="presParOf" srcId="{F1AEE323-2D72-4CB1-84E3-5F45BB65143B}" destId="{0320D639-52EC-485F-905F-0829054681ED}" srcOrd="1" destOrd="0" presId="urn:microsoft.com/office/officeart/2008/layout/LinedList"/>
    <dgm:cxn modelId="{D848820F-B081-46C4-B89B-97A3AF60801F}" type="presParOf" srcId="{0320D639-52EC-485F-905F-0829054681ED}" destId="{D5CFDBB6-31DC-4434-AA4F-53FA777E8362}" srcOrd="0" destOrd="0" presId="urn:microsoft.com/office/officeart/2008/layout/LinedList"/>
    <dgm:cxn modelId="{C81FEE28-E032-43DA-89EE-B6D46FD6D62F}" type="presParOf" srcId="{0320D639-52EC-485F-905F-0829054681ED}" destId="{AD99FA47-3920-4A71-9B9F-59CE8691A609}" srcOrd="1" destOrd="0" presId="urn:microsoft.com/office/officeart/2008/layout/LinedList"/>
    <dgm:cxn modelId="{A92CE68E-BB3F-4F48-934F-40CDE7F034DE}" type="presParOf" srcId="{F1AEE323-2D72-4CB1-84E3-5F45BB65143B}" destId="{9F032563-6C26-4444-A116-C5A76C665E8E}" srcOrd="2" destOrd="0" presId="urn:microsoft.com/office/officeart/2008/layout/LinedList"/>
    <dgm:cxn modelId="{A3064BA7-59B2-47E7-BE46-8BAE3BFABB3C}" type="presParOf" srcId="{F1AEE323-2D72-4CB1-84E3-5F45BB65143B}" destId="{ED26E345-39DB-49B5-8F99-75308B6E3E7A}" srcOrd="3" destOrd="0" presId="urn:microsoft.com/office/officeart/2008/layout/LinedList"/>
    <dgm:cxn modelId="{0B1C239B-2F55-4D6A-838E-E65186D36664}" type="presParOf" srcId="{ED26E345-39DB-49B5-8F99-75308B6E3E7A}" destId="{ACB07515-17A9-465A-BAD0-01D0A5DF4D65}" srcOrd="0" destOrd="0" presId="urn:microsoft.com/office/officeart/2008/layout/LinedList"/>
    <dgm:cxn modelId="{8C85B0EC-6074-4E4C-8DB3-65E72E873009}" type="presParOf" srcId="{ED26E345-39DB-49B5-8F99-75308B6E3E7A}" destId="{57A39378-4D41-4384-B078-A9EC54821FB7}" srcOrd="1" destOrd="0" presId="urn:microsoft.com/office/officeart/2008/layout/LinedList"/>
    <dgm:cxn modelId="{6AD91907-8823-4434-839B-4E22020CC99F}" type="presParOf" srcId="{F1AEE323-2D72-4CB1-84E3-5F45BB65143B}" destId="{B9EFF05C-381A-45BC-B21A-992540BB47D2}" srcOrd="4" destOrd="0" presId="urn:microsoft.com/office/officeart/2008/layout/LinedList"/>
    <dgm:cxn modelId="{87CBD342-5BA4-4DA4-A8FB-7B05DED18B5F}" type="presParOf" srcId="{F1AEE323-2D72-4CB1-84E3-5F45BB65143B}" destId="{57107E58-9DDE-466D-B358-0640DE9A3D13}" srcOrd="5" destOrd="0" presId="urn:microsoft.com/office/officeart/2008/layout/LinedList"/>
    <dgm:cxn modelId="{7AEA5F51-110D-460F-8567-6D2865FEB7CF}" type="presParOf" srcId="{57107E58-9DDE-466D-B358-0640DE9A3D13}" destId="{7CDF1577-6073-41B1-B723-13DB461F23D8}" srcOrd="0" destOrd="0" presId="urn:microsoft.com/office/officeart/2008/layout/LinedList"/>
    <dgm:cxn modelId="{AA0FAEC9-BBCA-48E0-A1D7-70FCE570DD03}" type="presParOf" srcId="{57107E58-9DDE-466D-B358-0640DE9A3D13}" destId="{BE05E166-D2B4-494C-BACD-3287C5DA7B4F}" srcOrd="1" destOrd="0" presId="urn:microsoft.com/office/officeart/2008/layout/LinedList"/>
    <dgm:cxn modelId="{5160092D-EE73-48CC-B852-E92746BEC393}" type="presParOf" srcId="{F1AEE323-2D72-4CB1-84E3-5F45BB65143B}" destId="{824DBAF4-80A6-424C-B70E-DA6A63B7D1D2}" srcOrd="6" destOrd="0" presId="urn:microsoft.com/office/officeart/2008/layout/LinedList"/>
    <dgm:cxn modelId="{0A12C424-009F-4B9F-BA32-72E201A45D74}" type="presParOf" srcId="{F1AEE323-2D72-4CB1-84E3-5F45BB65143B}" destId="{36A5DE0C-F699-42CB-8860-62ECC1F55237}" srcOrd="7" destOrd="0" presId="urn:microsoft.com/office/officeart/2008/layout/LinedList"/>
    <dgm:cxn modelId="{1DD94F5C-E91C-4F0A-9031-355A07E108E1}" type="presParOf" srcId="{36A5DE0C-F699-42CB-8860-62ECC1F55237}" destId="{F207B5A8-8F4A-4B0C-A98A-ACA837E32CDA}" srcOrd="0" destOrd="0" presId="urn:microsoft.com/office/officeart/2008/layout/LinedList"/>
    <dgm:cxn modelId="{E08908EE-ED8E-47C5-BA22-4A2450EE03D6}" type="presParOf" srcId="{36A5DE0C-F699-42CB-8860-62ECC1F55237}" destId="{B273022C-419E-49EC-A5E5-828EAD18297F}" srcOrd="1" destOrd="0" presId="urn:microsoft.com/office/officeart/2008/layout/LinedList"/>
    <dgm:cxn modelId="{934E41E4-548E-4E4A-A441-5A3768DE1950}" type="presParOf" srcId="{F1AEE323-2D72-4CB1-84E3-5F45BB65143B}" destId="{4659F769-435D-4622-8D0E-6214B48BD794}" srcOrd="8" destOrd="0" presId="urn:microsoft.com/office/officeart/2008/layout/LinedList"/>
    <dgm:cxn modelId="{90D347CA-2328-4B8E-8028-83CC2D3EFBF0}" type="presParOf" srcId="{F1AEE323-2D72-4CB1-84E3-5F45BB65143B}" destId="{993045AF-C62C-4603-B196-3B058D1536A7}" srcOrd="9" destOrd="0" presId="urn:microsoft.com/office/officeart/2008/layout/LinedList"/>
    <dgm:cxn modelId="{63540E31-E7E8-4707-9141-3A26CEC375E8}" type="presParOf" srcId="{993045AF-C62C-4603-B196-3B058D1536A7}" destId="{A3D93890-395A-4588-A1D5-125CD8C2C960}" srcOrd="0" destOrd="0" presId="urn:microsoft.com/office/officeart/2008/layout/LinedList"/>
    <dgm:cxn modelId="{77DE5E65-F85A-47B6-B43E-BA6CEE8D5F12}" type="presParOf" srcId="{993045AF-C62C-4603-B196-3B058D1536A7}" destId="{8256E2F6-80D1-409F-9639-D60148211B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BC636-DD3E-401E-9697-FDC744A95C68}">
      <dsp:nvSpPr>
        <dsp:cNvPr id="0" name=""/>
        <dsp:cNvSpPr/>
      </dsp:nvSpPr>
      <dsp:spPr>
        <a:xfrm>
          <a:off x="0" y="5816"/>
          <a:ext cx="7747608" cy="12033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2F0551-9899-450D-83BA-BF9C8301F3B7}">
      <dsp:nvSpPr>
        <dsp:cNvPr id="0" name=""/>
        <dsp:cNvSpPr/>
      </dsp:nvSpPr>
      <dsp:spPr>
        <a:xfrm>
          <a:off x="364006" y="276565"/>
          <a:ext cx="662476" cy="661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3BC3DB-EA8E-4734-A301-872CD64466C9}">
      <dsp:nvSpPr>
        <dsp:cNvPr id="0" name=""/>
        <dsp:cNvSpPr/>
      </dsp:nvSpPr>
      <dsp:spPr>
        <a:xfrm>
          <a:off x="1390489" y="5816"/>
          <a:ext cx="6273596" cy="1353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271" tIns="143271" rIns="143271" bIns="143271" numCol="1" spcCol="1270" anchor="ctr" anchorCtr="0">
          <a:noAutofit/>
        </a:bodyPr>
        <a:lstStyle/>
        <a:p>
          <a:pPr marL="0" lvl="0" indent="0" algn="l" defTabSz="1244600">
            <a:lnSpc>
              <a:spcPct val="90000"/>
            </a:lnSpc>
            <a:spcBef>
              <a:spcPct val="0"/>
            </a:spcBef>
            <a:spcAft>
              <a:spcPct val="35000"/>
            </a:spcAft>
            <a:buNone/>
          </a:pPr>
          <a:r>
            <a:rPr lang="en-GB" sz="2800" kern="1200"/>
            <a:t>It is suitable for staff communication and daily updates because:</a:t>
          </a:r>
          <a:endParaRPr lang="en-US" sz="2800" kern="1200"/>
        </a:p>
      </dsp:txBody>
      <dsp:txXfrm>
        <a:off x="1390489" y="5816"/>
        <a:ext cx="6273596" cy="1353743"/>
      </dsp:txXfrm>
    </dsp:sp>
    <dsp:sp modelId="{819371D7-FAA0-4F9C-AF6D-89C7970ED035}">
      <dsp:nvSpPr>
        <dsp:cNvPr id="0" name=""/>
        <dsp:cNvSpPr/>
      </dsp:nvSpPr>
      <dsp:spPr>
        <a:xfrm>
          <a:off x="0" y="1697995"/>
          <a:ext cx="7747608" cy="12033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BD102-CC59-4171-AAC7-611AAC266EDF}">
      <dsp:nvSpPr>
        <dsp:cNvPr id="0" name=""/>
        <dsp:cNvSpPr/>
      </dsp:nvSpPr>
      <dsp:spPr>
        <a:xfrm>
          <a:off x="364006" y="1968744"/>
          <a:ext cx="662476" cy="661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053D39-0C42-4551-A449-17A1DDDC10C5}">
      <dsp:nvSpPr>
        <dsp:cNvPr id="0" name=""/>
        <dsp:cNvSpPr/>
      </dsp:nvSpPr>
      <dsp:spPr>
        <a:xfrm>
          <a:off x="1390489" y="1697995"/>
          <a:ext cx="6273596" cy="1353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271" tIns="143271" rIns="143271" bIns="143271" numCol="1" spcCol="1270" anchor="ctr" anchorCtr="0">
          <a:noAutofit/>
        </a:bodyPr>
        <a:lstStyle/>
        <a:p>
          <a:pPr marL="0" lvl="0" indent="0" algn="l" defTabSz="1244600">
            <a:lnSpc>
              <a:spcPct val="90000"/>
            </a:lnSpc>
            <a:spcBef>
              <a:spcPct val="0"/>
            </a:spcBef>
            <a:spcAft>
              <a:spcPct val="35000"/>
            </a:spcAft>
            <a:buNone/>
          </a:pPr>
          <a:r>
            <a:rPr lang="en-GB" sz="2800" kern="1200"/>
            <a:t>Planner Cards- where managers can assign daily chores to staff and check when they are done</a:t>
          </a:r>
          <a:endParaRPr lang="en-US" sz="2800" kern="1200"/>
        </a:p>
      </dsp:txBody>
      <dsp:txXfrm>
        <a:off x="1390489" y="1697995"/>
        <a:ext cx="6273596" cy="1353743"/>
      </dsp:txXfrm>
    </dsp:sp>
    <dsp:sp modelId="{494341DC-C882-45E5-9AE8-936834A1CFB9}">
      <dsp:nvSpPr>
        <dsp:cNvPr id="0" name=""/>
        <dsp:cNvSpPr/>
      </dsp:nvSpPr>
      <dsp:spPr>
        <a:xfrm>
          <a:off x="0" y="3390174"/>
          <a:ext cx="7747608" cy="12033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9879C0-49F6-4EF0-9B33-6925DCE0A8AD}">
      <dsp:nvSpPr>
        <dsp:cNvPr id="0" name=""/>
        <dsp:cNvSpPr/>
      </dsp:nvSpPr>
      <dsp:spPr>
        <a:xfrm>
          <a:off x="364006" y="3660923"/>
          <a:ext cx="662476" cy="661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E91CDF-73EB-44F2-B0A3-E3DE6857A807}">
      <dsp:nvSpPr>
        <dsp:cNvPr id="0" name=""/>
        <dsp:cNvSpPr/>
      </dsp:nvSpPr>
      <dsp:spPr>
        <a:xfrm>
          <a:off x="1390489" y="3390174"/>
          <a:ext cx="6273596" cy="1353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271" tIns="143271" rIns="143271" bIns="143271" numCol="1" spcCol="1270" anchor="ctr" anchorCtr="0">
          <a:noAutofit/>
        </a:bodyPr>
        <a:lstStyle/>
        <a:p>
          <a:pPr marL="0" lvl="0" indent="0" algn="l" defTabSz="1244600">
            <a:lnSpc>
              <a:spcPct val="90000"/>
            </a:lnSpc>
            <a:spcBef>
              <a:spcPct val="0"/>
            </a:spcBef>
            <a:spcAft>
              <a:spcPct val="35000"/>
            </a:spcAft>
            <a:buNone/>
          </a:pPr>
          <a:r>
            <a:rPr lang="en-GB" sz="2800" kern="1200"/>
            <a:t>Video calls- staff can join meetings at any time</a:t>
          </a:r>
          <a:endParaRPr lang="en-US" sz="2800" kern="1200"/>
        </a:p>
      </dsp:txBody>
      <dsp:txXfrm>
        <a:off x="1390489" y="3390174"/>
        <a:ext cx="6273596" cy="1353743"/>
      </dsp:txXfrm>
    </dsp:sp>
    <dsp:sp modelId="{278B05E7-76CE-4A6F-8C41-965EE862F12D}">
      <dsp:nvSpPr>
        <dsp:cNvPr id="0" name=""/>
        <dsp:cNvSpPr/>
      </dsp:nvSpPr>
      <dsp:spPr>
        <a:xfrm>
          <a:off x="0" y="5082353"/>
          <a:ext cx="7747608" cy="12033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B85FB4-3202-4E03-A105-6BF6B93890C9}">
      <dsp:nvSpPr>
        <dsp:cNvPr id="0" name=""/>
        <dsp:cNvSpPr/>
      </dsp:nvSpPr>
      <dsp:spPr>
        <a:xfrm>
          <a:off x="364006" y="5353101"/>
          <a:ext cx="662476" cy="6618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828F30-2CA0-42CD-A96D-D4E788379997}">
      <dsp:nvSpPr>
        <dsp:cNvPr id="0" name=""/>
        <dsp:cNvSpPr/>
      </dsp:nvSpPr>
      <dsp:spPr>
        <a:xfrm>
          <a:off x="1390489" y="5082353"/>
          <a:ext cx="6273596" cy="1353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271" tIns="143271" rIns="143271" bIns="143271" numCol="1" spcCol="1270" anchor="ctr" anchorCtr="0">
          <a:noAutofit/>
        </a:bodyPr>
        <a:lstStyle/>
        <a:p>
          <a:pPr marL="0" lvl="0" indent="0" algn="l" defTabSz="1244600">
            <a:lnSpc>
              <a:spcPct val="90000"/>
            </a:lnSpc>
            <a:spcBef>
              <a:spcPct val="0"/>
            </a:spcBef>
            <a:spcAft>
              <a:spcPct val="35000"/>
            </a:spcAft>
            <a:buNone/>
          </a:pPr>
          <a:r>
            <a:rPr lang="en-GB" sz="2800" kern="1200"/>
            <a:t>Chat- staff can quickly send messages about sudden change of plans</a:t>
          </a:r>
          <a:endParaRPr lang="en-US" sz="2800" kern="1200"/>
        </a:p>
      </dsp:txBody>
      <dsp:txXfrm>
        <a:off x="1390489" y="5082353"/>
        <a:ext cx="6273596" cy="13537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71C03-F5B0-4F5E-951A-C5CDE5CD35B2}">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CFDBB6-31DC-4434-AA4F-53FA777E8362}">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Live chat speeds up the reaction of scattered care groups.</a:t>
          </a:r>
          <a:endParaRPr lang="en-US" sz="2600" kern="1200">
            <a:latin typeface="Times New Roman" panose="02020603050405020304" pitchFamily="18" charset="0"/>
            <a:cs typeface="Times New Roman" panose="02020603050405020304" pitchFamily="18" charset="0"/>
          </a:endParaRPr>
        </a:p>
      </dsp:txBody>
      <dsp:txXfrm>
        <a:off x="0" y="675"/>
        <a:ext cx="6900512" cy="1106957"/>
      </dsp:txXfrm>
    </dsp:sp>
    <dsp:sp modelId="{9F032563-6C26-4444-A116-C5A76C665E8E}">
      <dsp:nvSpPr>
        <dsp:cNvPr id="0" name=""/>
        <dsp:cNvSpPr/>
      </dsp:nvSpPr>
      <dsp:spPr>
        <a:xfrm>
          <a:off x="0" y="1107633"/>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07515-17A9-465A-BAD0-01D0A5DF4D65}">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Shared channels retain updates even outside the personal staff availability.</a:t>
          </a:r>
          <a:endParaRPr lang="en-US" sz="2600" kern="1200">
            <a:latin typeface="Times New Roman" panose="02020603050405020304" pitchFamily="18" charset="0"/>
            <a:cs typeface="Times New Roman" panose="02020603050405020304" pitchFamily="18" charset="0"/>
          </a:endParaRPr>
        </a:p>
      </dsp:txBody>
      <dsp:txXfrm>
        <a:off x="0" y="1107633"/>
        <a:ext cx="6900512" cy="1106957"/>
      </dsp:txXfrm>
    </dsp:sp>
    <dsp:sp modelId="{B9EFF05C-381A-45BC-B21A-992540BB47D2}">
      <dsp:nvSpPr>
        <dsp:cNvPr id="0" name=""/>
        <dsp:cNvSpPr/>
      </dsp:nvSpPr>
      <dsp:spPr>
        <a:xfrm>
          <a:off x="0" y="221459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DF1577-6073-41B1-B723-13DB461F23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Mobile access serves personnel that work at various places.</a:t>
          </a:r>
          <a:endParaRPr lang="en-US" sz="2600" kern="1200">
            <a:latin typeface="Times New Roman" panose="02020603050405020304" pitchFamily="18" charset="0"/>
            <a:cs typeface="Times New Roman" panose="02020603050405020304" pitchFamily="18" charset="0"/>
          </a:endParaRPr>
        </a:p>
      </dsp:txBody>
      <dsp:txXfrm>
        <a:off x="0" y="2214591"/>
        <a:ext cx="6900512" cy="1106957"/>
      </dsp:txXfrm>
    </dsp:sp>
    <dsp:sp modelId="{824DBAF4-80A6-424C-B70E-DA6A63B7D1D2}">
      <dsp:nvSpPr>
        <dsp:cNvPr id="0" name=""/>
        <dsp:cNvSpPr/>
      </dsp:nvSpPr>
      <dsp:spPr>
        <a:xfrm>
          <a:off x="0" y="3321549"/>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7B5A8-8F4A-4B0C-A98A-ACA837E32CD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Virtual meetings enhance coordination between colleagues at different locations (distances).</a:t>
          </a:r>
          <a:endParaRPr lang="en-US" sz="2600" kern="1200">
            <a:latin typeface="Times New Roman" panose="02020603050405020304" pitchFamily="18" charset="0"/>
            <a:cs typeface="Times New Roman" panose="02020603050405020304" pitchFamily="18" charset="0"/>
          </a:endParaRPr>
        </a:p>
      </dsp:txBody>
      <dsp:txXfrm>
        <a:off x="0" y="3321549"/>
        <a:ext cx="6900512" cy="1106957"/>
      </dsp:txXfrm>
    </dsp:sp>
    <dsp:sp modelId="{4659F769-435D-4622-8D0E-6214B48BD794}">
      <dsp:nvSpPr>
        <dsp:cNvPr id="0" name=""/>
        <dsp:cNvSpPr/>
      </dsp:nvSpPr>
      <dsp:spPr>
        <a:xfrm>
          <a:off x="0" y="4428507"/>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D93890-395A-4588-A1D5-125CD8C2C960}">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a:latin typeface="Times New Roman" panose="02020603050405020304" pitchFamily="18" charset="0"/>
              <a:cs typeface="Times New Roman" panose="02020603050405020304" pitchFamily="18" charset="0"/>
            </a:rPr>
            <a:t>Health professionals reported 81.6% technology-facilitated multidisciplinary (Stanley et al., 2024). </a:t>
          </a:r>
          <a:endParaRPr lang="en-US" sz="2600" kern="1200">
            <a:latin typeface="Times New Roman" panose="02020603050405020304" pitchFamily="18" charset="0"/>
            <a:cs typeface="Times New Roman" panose="02020603050405020304" pitchFamily="18" charset="0"/>
          </a:endParaRP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7530E-2EE6-48FD-9E9E-C8531383DE16}" type="datetimeFigureOut">
              <a:t>10/8/2026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D0EEB3-4C4B-4621-A4E7-8369B8E31319}" type="slidenum">
              <a:t>‹#›</a:t>
            </a:fld>
            <a:endParaRPr lang="en-US"/>
          </a:p>
        </p:txBody>
      </p:sp>
    </p:spTree>
    <p:extLst>
      <p:ext uri="{BB962C8B-B14F-4D97-AF65-F5344CB8AC3E}">
        <p14:creationId xmlns:p14="http://schemas.microsoft.com/office/powerpoint/2010/main" val="835750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communication issue faced by Ashford is not a technical but an operational one. The work of the staff is divided into homes, the supported-living setting and the main office, thereby causing duplication and delay in communication and coordination in most cases. This is the external evidence on the issue at hand: a nursing research study carried out in 2025 on 328 nurses found a highly significant association between communication and teamwork with a Spearman rho value of 0.925. This requirement is also demonstrated by the general market for healthcare collaboration technologies valued at $32.5 billion in 2024 and set to grow exponentially at Ashford.</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9</a:t>
            </a:fld>
            <a:endParaRPr lang="en-US"/>
          </a:p>
        </p:txBody>
      </p:sp>
    </p:spTree>
    <p:extLst>
      <p:ext uri="{BB962C8B-B14F-4D97-AF65-F5344CB8AC3E}">
        <p14:creationId xmlns:p14="http://schemas.microsoft.com/office/powerpoint/2010/main" val="457598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most powerful efficiency improvement is increased speedier, more apparent commonly across locations. Sharing messages through channels can ensure that operational messages do not get lost during shifts, whereas shared files eliminate the need to make multiple attachments and different versions. A 2024 national survey of 234 palliative-care professionals revealed 81.6% used technology to communicate with multidisciplinary-teams, 84.6% used technology to hold external meetings and 64.5% used technology to work flexibly out of the home. This justifies why Teams is a viable coordination tool, but Ashford still needs to establish suitable limits of communication.</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10</a:t>
            </a:fld>
            <a:endParaRPr lang="en-US"/>
          </a:p>
        </p:txBody>
      </p:sp>
    </p:spTree>
    <p:extLst>
      <p:ext uri="{BB962C8B-B14F-4D97-AF65-F5344CB8AC3E}">
        <p14:creationId xmlns:p14="http://schemas.microsoft.com/office/powerpoint/2010/main" val="3326256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Teams can be of strategic value to Ashford in four ways: transparency, traceability, accessibility and knowledge sharing. Employees will be able to see previous messages, locate decisions and access common information without having to solely depend on personal memory and distinct email conversations. According to a 2024 case study on healthcare, digital apps may be used to share knowledge among the care providers, complemented by collaborative sessions. This certification is important as Teams ought to enhance, rather than substitute, professional interaction. The tool will generate value in case communication routines and responsibilities are well defined.</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11</a:t>
            </a:fld>
            <a:endParaRPr lang="en-US"/>
          </a:p>
        </p:txBody>
      </p:sp>
    </p:spTree>
    <p:extLst>
      <p:ext uri="{BB962C8B-B14F-4D97-AF65-F5344CB8AC3E}">
        <p14:creationId xmlns:p14="http://schemas.microsoft.com/office/powerpoint/2010/main" val="1857675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constraints are so great to demand governance. There may be a risk of notification overload in too many channels or alerts and inconsistent digital trust in uneven adoption across staff groups. The confidentiality is essential since Ashford serves individuals requiring constant care and working with delicate data. A study conducted among the nurses showed that eHealth has the potential to generate more work in case the methods of integrating technologies in the practice are poorly designed. In 2024, PwC also noted that 41 percent of EMEA workers had recently had to train in new technologies, supporting training needs</a:t>
            </a:r>
          </a:p>
        </p:txBody>
      </p:sp>
      <p:sp>
        <p:nvSpPr>
          <p:cNvPr id="4" name="Slide Number Placeholder 3"/>
          <p:cNvSpPr>
            <a:spLocks noGrp="1"/>
          </p:cNvSpPr>
          <p:nvPr>
            <p:ph type="sldNum" sz="quarter" idx="5"/>
          </p:nvPr>
        </p:nvSpPr>
        <p:spPr/>
        <p:txBody>
          <a:bodyPr/>
          <a:lstStyle/>
          <a:p>
            <a:fld id="{F6D0EEB3-4C4B-4621-A4E7-8369B8E31319}" type="slidenum">
              <a:t>12</a:t>
            </a:fld>
            <a:endParaRPr lang="en-US"/>
          </a:p>
        </p:txBody>
      </p:sp>
    </p:spTree>
    <p:extLst>
      <p:ext uri="{BB962C8B-B14F-4D97-AF65-F5344CB8AC3E}">
        <p14:creationId xmlns:p14="http://schemas.microsoft.com/office/powerpoint/2010/main" val="3157257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Ashford needs to introduce Teams in a four-stage process managed: diagnose, pilot, train and monitor. Management must initially gauge the missed updates, duplication of communication and response delays and test the platform in one area of service before expanding to other areas. The training to be conducted on the staff should include channel rules, notification settings, confidentiality and escalation procedures. This should then be evaluated on a monthly basis using the adoption, response-time and missed-update metrics. This strategy transforms implementation into quantifiable data processing in the workplace and </a:t>
            </a:r>
            <a:r>
              <a:rPr lang="en-US" err="1"/>
              <a:t>minimises</a:t>
            </a:r>
            <a:r>
              <a:rPr lang="en-US"/>
              <a:t> risk of presenting technology to the workplace without evidence of its improvement.</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13</a:t>
            </a:fld>
            <a:endParaRPr lang="en-US"/>
          </a:p>
        </p:txBody>
      </p:sp>
    </p:spTree>
    <p:extLst>
      <p:ext uri="{BB962C8B-B14F-4D97-AF65-F5344CB8AC3E}">
        <p14:creationId xmlns:p14="http://schemas.microsoft.com/office/powerpoint/2010/main" val="2158466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Implementation needs to end with the measurement, not with the installation of the software. Ashford needs to come up with a baseline communication performance to be used by the pilot and compare the findings later. Some of the useful indicators include missed updates, response times, redundancies, active participation and staff-reported usability. Feedback quarterly would help determine whether Teams actually serves to decrease working hours or is simply moving them to a computer screen. Governance reviews must also consider permissions and sharing of unwelcome information. Further enhancement is crucial since it has been demonstrated that digital-health advantages are conditional upon </a:t>
            </a:r>
            <a:r>
              <a:rPr lang="en-US" err="1"/>
              <a:t>organisational</a:t>
            </a:r>
            <a:r>
              <a:rPr lang="en-US"/>
              <a:t> support, the ability of staff, governance, and significant integration with the current working practices.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14</a:t>
            </a:fld>
            <a:endParaRPr lang="en-US"/>
          </a:p>
        </p:txBody>
      </p:sp>
    </p:spTree>
    <p:extLst>
      <p:ext uri="{BB962C8B-B14F-4D97-AF65-F5344CB8AC3E}">
        <p14:creationId xmlns:p14="http://schemas.microsoft.com/office/powerpoint/2010/main" val="48270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86/s12904-024-01372-z" TargetMode="External"/><Relationship Id="rId3" Type="http://schemas.openxmlformats.org/officeDocument/2006/relationships/hyperlink" Target="https://www.grandviewresearch.com/industry-analysis/healthcare-business-collaboration-tools-market-report" TargetMode="External"/><Relationship Id="rId7" Type="http://schemas.openxmlformats.org/officeDocument/2006/relationships/hyperlink" Target="https://doi.org/10.3390/nursrep15020059" TargetMode="External"/><Relationship Id="rId2" Type="http://schemas.openxmlformats.org/officeDocument/2006/relationships/hyperlink" Target="https://doi.org/10.1186/s12913-023-09418-3" TargetMode="External"/><Relationship Id="rId1" Type="http://schemas.openxmlformats.org/officeDocument/2006/relationships/slideLayout" Target="../slideLayouts/slideLayout2.xml"/><Relationship Id="rId6" Type="http://schemas.openxmlformats.org/officeDocument/2006/relationships/hyperlink" Target="https://www.pwc.com/gx/en/services/workforce/emea-workforce-hopes-and-fears-survey.html" TargetMode="External"/><Relationship Id="rId5" Type="http://schemas.openxmlformats.org/officeDocument/2006/relationships/hyperlink" Target="https://doi.org/10.2196/53391" TargetMode="External"/><Relationship Id="rId4" Type="http://schemas.openxmlformats.org/officeDocument/2006/relationships/hyperlink" Target="https://www.grandviewresearch.com/industry-analysis/enterprise-collaboration-market-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545A3-7C7D-82F9-A4DC-2DB4342F29F6}"/>
              </a:ext>
            </a:extLst>
          </p:cNvPr>
          <p:cNvSpPr>
            <a:spLocks noGrp="1"/>
          </p:cNvSpPr>
          <p:nvPr>
            <p:ph type="title"/>
          </p:nvPr>
        </p:nvSpPr>
        <p:spPr/>
        <p:txBody>
          <a:bodyPr/>
          <a:lstStyle/>
          <a:p>
            <a:r>
              <a:rPr lang="en-GB"/>
              <a:t>content</a:t>
            </a:r>
          </a:p>
        </p:txBody>
      </p:sp>
      <p:sp>
        <p:nvSpPr>
          <p:cNvPr id="3" name="Content Placeholder 2">
            <a:extLst>
              <a:ext uri="{FF2B5EF4-FFF2-40B4-BE49-F238E27FC236}">
                <a16:creationId xmlns:a16="http://schemas.microsoft.com/office/drawing/2014/main" id="{C1A792E3-7D1D-BD80-BDE9-35E57B455060}"/>
              </a:ext>
            </a:extLst>
          </p:cNvPr>
          <p:cNvSpPr>
            <a:spLocks noGrp="1"/>
          </p:cNvSpPr>
          <p:nvPr>
            <p:ph idx="1"/>
          </p:nvPr>
        </p:nvSpPr>
        <p:spPr>
          <a:xfrm>
            <a:off x="402772" y="1716768"/>
            <a:ext cx="10951028" cy="4460195"/>
          </a:xfrm>
        </p:spPr>
        <p:txBody>
          <a:bodyPr vert="horz" lIns="91440" tIns="45720" rIns="91440" bIns="45720" rtlCol="0" anchor="t">
            <a:normAutofit/>
          </a:bodyPr>
          <a:lstStyle/>
          <a:p>
            <a:pPr marL="0" indent="0">
              <a:buNone/>
            </a:pPr>
            <a:r>
              <a:rPr lang="en-GB" err="1"/>
              <a:t>Hasibha</a:t>
            </a:r>
            <a:r>
              <a:rPr lang="en-GB"/>
              <a:t> 2604217</a:t>
            </a:r>
            <a:endParaRPr lang="en-US"/>
          </a:p>
          <a:p>
            <a:pPr marL="0" indent="0">
              <a:buNone/>
            </a:pPr>
            <a:r>
              <a:rPr lang="en-GB"/>
              <a:t>Beena Gul 2604196</a:t>
            </a:r>
          </a:p>
          <a:p>
            <a:pPr marL="0" indent="0">
              <a:buNone/>
            </a:pPr>
            <a:r>
              <a:rPr lang="en-GB"/>
              <a:t>Kaneez Raza 2604203                                                                                                             </a:t>
            </a:r>
          </a:p>
          <a:p>
            <a:pPr marL="0" indent="0">
              <a:buNone/>
            </a:pPr>
            <a:r>
              <a:rPr lang="en-GB"/>
              <a:t>Lecturer name: </a:t>
            </a:r>
            <a:r>
              <a:rPr lang="en-GB" err="1"/>
              <a:t>Ayazullah</a:t>
            </a:r>
            <a:r>
              <a:rPr lang="en-GB"/>
              <a:t> Safi</a:t>
            </a:r>
          </a:p>
          <a:p>
            <a:pPr marL="0" indent="0">
              <a:buNone/>
            </a:pPr>
            <a:r>
              <a:rPr lang="en-GB" sz="4400">
                <a:solidFill>
                  <a:schemeClr val="tx2">
                    <a:lumMod val="75000"/>
                    <a:lumOff val="25000"/>
                  </a:schemeClr>
                </a:solidFill>
              </a:rPr>
              <a:t>     Digital skill and </a:t>
            </a:r>
            <a:r>
              <a:rPr lang="en-GB" sz="4400" err="1">
                <a:solidFill>
                  <a:schemeClr val="tx2">
                    <a:lumMod val="75000"/>
                    <a:lumOff val="25000"/>
                  </a:schemeClr>
                </a:solidFill>
              </a:rPr>
              <a:t>Resseach</a:t>
            </a:r>
            <a:r>
              <a:rPr lang="en-GB" sz="4400">
                <a:solidFill>
                  <a:schemeClr val="tx2">
                    <a:lumMod val="75000"/>
                    <a:lumOff val="25000"/>
                  </a:schemeClr>
                </a:solidFill>
              </a:rPr>
              <a:t> Methods (LCHS4007_BIRM</a:t>
            </a:r>
            <a:r>
              <a:rPr lang="en-GB">
                <a:solidFill>
                  <a:schemeClr val="tx2">
                    <a:lumMod val="75000"/>
                    <a:lumOff val="25000"/>
                  </a:schemeClr>
                </a:solidFill>
              </a:rPr>
              <a:t>)                                                                 </a:t>
            </a:r>
            <a:r>
              <a:rPr lang="en-GB"/>
              <a:t>                                </a:t>
            </a:r>
          </a:p>
        </p:txBody>
      </p:sp>
    </p:spTree>
    <p:extLst>
      <p:ext uri="{BB962C8B-B14F-4D97-AF65-F5344CB8AC3E}">
        <p14:creationId xmlns:p14="http://schemas.microsoft.com/office/powerpoint/2010/main" val="2118555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6D811-F240-E7A1-DE03-5A63C0F31A42}"/>
              </a:ext>
            </a:extLst>
          </p:cNvPr>
          <p:cNvSpPr>
            <a:spLocks noGrp="1"/>
          </p:cNvSpPr>
          <p:nvPr>
            <p:ph type="title"/>
          </p:nvPr>
        </p:nvSpPr>
        <p:spPr/>
        <p:txBody>
          <a:bodyPr/>
          <a:lstStyle/>
          <a:p>
            <a:r>
              <a:rPr kumimoji="0" lang="en-GB" sz="2800" b="0" i="0"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mj-cs"/>
              </a:rPr>
              <a:t>            </a:t>
            </a:r>
            <a:r>
              <a:rPr kumimoji="0" lang="en-GB" sz="2800" b="0" i="0" u="sng"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mj-cs"/>
              </a:rPr>
              <a:t>Staff communication and daily updates</a:t>
            </a:r>
            <a:endParaRPr lang="en-GB" u="sng"/>
          </a:p>
        </p:txBody>
      </p:sp>
      <p:sp>
        <p:nvSpPr>
          <p:cNvPr id="3" name="Content Placeholder 2">
            <a:extLst>
              <a:ext uri="{FF2B5EF4-FFF2-40B4-BE49-F238E27FC236}">
                <a16:creationId xmlns:a16="http://schemas.microsoft.com/office/drawing/2014/main" id="{1618ADA3-126D-6D88-DFE6-67C3125A6063}"/>
              </a:ext>
            </a:extLst>
          </p:cNvPr>
          <p:cNvSpPr>
            <a:spLocks noGrp="1"/>
          </p:cNvSpPr>
          <p:nvPr>
            <p:ph sz="half" idx="1"/>
          </p:nvPr>
        </p:nvSpPr>
        <p:spPr>
          <a:xfrm>
            <a:off x="462815" y="1690688"/>
            <a:ext cx="5181600" cy="4912059"/>
          </a:xfrm>
        </p:spPr>
        <p:txBody>
          <a:bodyPr>
            <a:normAutofit fontScale="32500" lnSpcReduction="20000"/>
          </a:bodyPr>
          <a:lstStyle/>
          <a:p>
            <a:pPr marL="0" lvl="0" indent="0">
              <a:buNone/>
              <a:defRPr/>
            </a:pPr>
            <a:r>
              <a:rPr lang="en-GB" sz="5000">
                <a:solidFill>
                  <a:prstClr val="black"/>
                </a:solidFill>
              </a:rPr>
              <a:t>1.Relevance and timeliness</a:t>
            </a:r>
          </a:p>
          <a:p>
            <a:pPr>
              <a:defRPr/>
            </a:pPr>
            <a:r>
              <a:rPr lang="en-GB" sz="5000">
                <a:solidFill>
                  <a:prstClr val="black"/>
                </a:solidFill>
              </a:rPr>
              <a:t>Ever been bombarded with info that doesn’t matter to you it’s the worst. Great communication means sharing what’s relevant to employee’s roles-and doing it fast. No one likes to feel left out of the loop.</a:t>
            </a:r>
          </a:p>
          <a:p>
            <a:pPr marL="0" lvl="0" indent="0">
              <a:buNone/>
              <a:defRPr/>
            </a:pPr>
            <a:r>
              <a:rPr lang="en-GB" sz="5000">
                <a:solidFill>
                  <a:prstClr val="black"/>
                </a:solidFill>
              </a:rPr>
              <a:t>2. two- way conversation </a:t>
            </a:r>
          </a:p>
          <a:p>
            <a:pPr>
              <a:defRPr/>
            </a:pPr>
            <a:r>
              <a:rPr lang="en-GB" sz="5000">
                <a:solidFill>
                  <a:prstClr val="black"/>
                </a:solidFill>
              </a:rPr>
              <a:t>Nobody wants to feel like they’re shouting into void. A solid communication strategy gives employees a way to share their thoughts- anonymously if needed- whether it’s feedback, suggestions, or even venting.</a:t>
            </a:r>
          </a:p>
          <a:p>
            <a:pPr marL="0" lvl="0" indent="0">
              <a:buNone/>
              <a:defRPr/>
            </a:pPr>
            <a:r>
              <a:rPr lang="en-GB" sz="5000">
                <a:solidFill>
                  <a:prstClr val="black"/>
                </a:solidFill>
              </a:rPr>
              <a:t> 3.positive reinforcement </a:t>
            </a:r>
          </a:p>
          <a:p>
            <a:pPr>
              <a:defRPr/>
            </a:pPr>
            <a:r>
              <a:rPr lang="en-GB" sz="5000">
                <a:solidFill>
                  <a:prstClr val="black"/>
                </a:solidFill>
              </a:rPr>
              <a:t>Here’s a fun one: catching people doing something right. Highlighting employee’s win and hard work isn’t just nice-it builds a positive vibe that can ripple across the workplace.</a:t>
            </a:r>
          </a:p>
          <a:p>
            <a:pPr marL="0" lvl="0" indent="0">
              <a:buNone/>
              <a:defRPr/>
            </a:pPr>
            <a:r>
              <a:rPr lang="en-GB" sz="5000">
                <a:solidFill>
                  <a:prstClr val="black"/>
                </a:solidFill>
              </a:rPr>
              <a:t>4 Key Case Studies in Employer Communication</a:t>
            </a:r>
          </a:p>
          <a:p>
            <a:pPr>
              <a:defRPr/>
            </a:pPr>
            <a:r>
              <a:rPr lang="en-GB" sz="5000">
                <a:solidFill>
                  <a:prstClr val="black"/>
                </a:solidFill>
              </a:rPr>
              <a:t>Here are some good examples of employer-employee communication and the positive effects they have on engagement and productivity.</a:t>
            </a:r>
          </a:p>
          <a:p>
            <a:endParaRPr lang="en-GB"/>
          </a:p>
        </p:txBody>
      </p:sp>
      <p:pic>
        <p:nvPicPr>
          <p:cNvPr id="9" name="Content Placeholder 8">
            <a:extLst>
              <a:ext uri="{FF2B5EF4-FFF2-40B4-BE49-F238E27FC236}">
                <a16:creationId xmlns:a16="http://schemas.microsoft.com/office/drawing/2014/main" id="{1FD83127-22B3-1F6E-FC96-54B7D825155A}"/>
              </a:ext>
            </a:extLst>
          </p:cNvPr>
          <p:cNvPicPr>
            <a:picLocks noGrp="1" noChangeAspect="1"/>
          </p:cNvPicPr>
          <p:nvPr>
            <p:ph sz="half" idx="2"/>
          </p:nvPr>
        </p:nvPicPr>
        <p:blipFill>
          <a:blip r:embed="rId2"/>
          <a:stretch>
            <a:fillRect/>
          </a:stretch>
        </p:blipFill>
        <p:spPr>
          <a:xfrm>
            <a:off x="5963048" y="1460500"/>
            <a:ext cx="6222429" cy="5142247"/>
          </a:xfrm>
          <a:prstGeom prst="rect">
            <a:avLst/>
          </a:prstGeom>
        </p:spPr>
      </p:pic>
    </p:spTree>
    <p:extLst>
      <p:ext uri="{BB962C8B-B14F-4D97-AF65-F5344CB8AC3E}">
        <p14:creationId xmlns:p14="http://schemas.microsoft.com/office/powerpoint/2010/main" val="3948894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424E9-646D-F8D4-45F6-1921D89F9967}"/>
              </a:ext>
            </a:extLst>
          </p:cNvPr>
          <p:cNvSpPr>
            <a:spLocks noGrp="1"/>
          </p:cNvSpPr>
          <p:nvPr>
            <p:ph type="title"/>
          </p:nvPr>
        </p:nvSpPr>
        <p:spPr/>
        <p:txBody>
          <a:bodyPr>
            <a:normAutofit/>
          </a:bodyPr>
          <a:lstStyle/>
          <a:p>
            <a:r>
              <a:rPr lang="en-GB" sz="2800" u="sng"/>
              <a:t>What their chosen workplace task involves</a:t>
            </a:r>
            <a:br>
              <a:rPr lang="en-GB"/>
            </a:br>
            <a:endParaRPr lang="en-GB"/>
          </a:p>
        </p:txBody>
      </p:sp>
      <p:sp>
        <p:nvSpPr>
          <p:cNvPr id="3" name="Content Placeholder 2">
            <a:extLst>
              <a:ext uri="{FF2B5EF4-FFF2-40B4-BE49-F238E27FC236}">
                <a16:creationId xmlns:a16="http://schemas.microsoft.com/office/drawing/2014/main" id="{CE6B3ACE-1401-A1EA-235B-0B17059AFE2E}"/>
              </a:ext>
            </a:extLst>
          </p:cNvPr>
          <p:cNvSpPr>
            <a:spLocks noGrp="1"/>
          </p:cNvSpPr>
          <p:nvPr>
            <p:ph sz="half" idx="1"/>
          </p:nvPr>
        </p:nvSpPr>
        <p:spPr/>
        <p:txBody>
          <a:bodyPr>
            <a:normAutofit lnSpcReduction="10000"/>
          </a:bodyPr>
          <a:lstStyle/>
          <a:p>
            <a:r>
              <a:rPr lang="en-GB" sz="2000">
                <a:latin typeface="Amasis MT Pro" panose="020F0502020204030204" pitchFamily="18" charset="0"/>
              </a:rPr>
              <a:t>It provides purpose: Effective communication empowers employees by providing the clarity they need to perform their roles with confidence.</a:t>
            </a:r>
          </a:p>
          <a:p>
            <a:r>
              <a:rPr lang="en-GB" sz="2000">
                <a:latin typeface="Amasis MT Pro" panose="020F0502020204030204" pitchFamily="18" charset="0"/>
              </a:rPr>
              <a:t>It eliminates confusion:</a:t>
            </a:r>
          </a:p>
          <a:p>
            <a:pPr marL="0" indent="0">
              <a:buNone/>
            </a:pPr>
            <a:r>
              <a:rPr lang="en-GB" sz="2000">
                <a:latin typeface="Amasis MT Pro" panose="020F0502020204030204" pitchFamily="18" charset="0"/>
              </a:rPr>
              <a:t>Miscommunication can create a lot of workplace confusion. With ineffective communication comes lost productivity ,more mistake from employees, and could lead to reduced employee engagement.</a:t>
            </a:r>
          </a:p>
          <a:p>
            <a:r>
              <a:rPr lang="en-GB" sz="2000">
                <a:latin typeface="Amasis MT Pro" panose="020F0502020204030204" pitchFamily="18" charset="0"/>
              </a:rPr>
              <a:t>It builds a positive workplace culture:</a:t>
            </a:r>
          </a:p>
          <a:p>
            <a:pPr marL="0" indent="0">
              <a:buNone/>
            </a:pPr>
            <a:r>
              <a:rPr lang="en-GB" sz="2000">
                <a:latin typeface="Amasis MT Pro" panose="020F0502020204030204" pitchFamily="18" charset="0"/>
              </a:rPr>
              <a:t>Effective communication in the workplace can create an environment were employees feel respected and understood-boosting morale and enhancing productivity.</a:t>
            </a:r>
          </a:p>
        </p:txBody>
      </p:sp>
      <p:sp>
        <p:nvSpPr>
          <p:cNvPr id="4" name="Content Placeholder 3">
            <a:extLst>
              <a:ext uri="{FF2B5EF4-FFF2-40B4-BE49-F238E27FC236}">
                <a16:creationId xmlns:a16="http://schemas.microsoft.com/office/drawing/2014/main" id="{F1A2C6B0-7C13-9A3F-F1E5-C5D069BC17BB}"/>
              </a:ext>
            </a:extLst>
          </p:cNvPr>
          <p:cNvSpPr>
            <a:spLocks noGrp="1"/>
          </p:cNvSpPr>
          <p:nvPr>
            <p:ph sz="half" idx="2"/>
          </p:nvPr>
        </p:nvSpPr>
        <p:spPr>
          <a:xfrm>
            <a:off x="6768484" y="1337784"/>
            <a:ext cx="5181600" cy="5520215"/>
          </a:xfrm>
        </p:spPr>
        <p:txBody>
          <a:bodyPr>
            <a:normAutofit lnSpcReduction="10000"/>
          </a:bodyPr>
          <a:lstStyle/>
          <a:p>
            <a:endParaRPr lang="en-GB"/>
          </a:p>
        </p:txBody>
      </p:sp>
      <p:pic>
        <p:nvPicPr>
          <p:cNvPr id="5" name="Picture 4" descr="What is Miscommunication">
            <a:extLst>
              <a:ext uri="{FF2B5EF4-FFF2-40B4-BE49-F238E27FC236}">
                <a16:creationId xmlns:a16="http://schemas.microsoft.com/office/drawing/2014/main" id="{BFF61549-36DC-D115-223C-F5B9ABDA2808}"/>
              </a:ext>
            </a:extLst>
          </p:cNvPr>
          <p:cNvPicPr>
            <a:picLocks noChangeAspect="1"/>
          </p:cNvPicPr>
          <p:nvPr/>
        </p:nvPicPr>
        <p:blipFill>
          <a:blip r:embed="rId2"/>
          <a:stretch>
            <a:fillRect/>
          </a:stretch>
        </p:blipFill>
        <p:spPr>
          <a:xfrm>
            <a:off x="6768482" y="3938999"/>
            <a:ext cx="5423517" cy="2808309"/>
          </a:xfrm>
          <a:prstGeom prst="rect">
            <a:avLst/>
          </a:prstGeom>
        </p:spPr>
      </p:pic>
      <p:pic>
        <p:nvPicPr>
          <p:cNvPr id="6" name="Graphic 5" descr="Empower Employees">
            <a:extLst>
              <a:ext uri="{FF2B5EF4-FFF2-40B4-BE49-F238E27FC236}">
                <a16:creationId xmlns:a16="http://schemas.microsoft.com/office/drawing/2014/main" id="{EDDFB2D0-7366-C616-2F3C-477F5A9EC9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7620000" cy="3810000"/>
          </a:xfrm>
          <a:prstGeom prst="rect">
            <a:avLst/>
          </a:prstGeom>
        </p:spPr>
      </p:pic>
      <p:pic>
        <p:nvPicPr>
          <p:cNvPr id="7" name="Graphic 6" descr="Empower Employees">
            <a:extLst>
              <a:ext uri="{FF2B5EF4-FFF2-40B4-BE49-F238E27FC236}">
                <a16:creationId xmlns:a16="http://schemas.microsoft.com/office/drawing/2014/main" id="{7C06CB53-A8DC-8650-356E-A5CA1D79135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7620000" cy="3810000"/>
          </a:xfrm>
          <a:prstGeom prst="rect">
            <a:avLst/>
          </a:prstGeom>
        </p:spPr>
      </p:pic>
      <p:pic>
        <p:nvPicPr>
          <p:cNvPr id="8" name="Graphic 7" descr="Empower Employees">
            <a:extLst>
              <a:ext uri="{FF2B5EF4-FFF2-40B4-BE49-F238E27FC236}">
                <a16:creationId xmlns:a16="http://schemas.microsoft.com/office/drawing/2014/main" id="{35F8F1A2-A97B-5A5C-23A7-9180F9ED274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4693329" cy="3810000"/>
          </a:xfrm>
          <a:prstGeom prst="rect">
            <a:avLst/>
          </a:prstGeom>
        </p:spPr>
      </p:pic>
      <p:pic>
        <p:nvPicPr>
          <p:cNvPr id="9" name="Picture 8">
            <a:extLst>
              <a:ext uri="{FF2B5EF4-FFF2-40B4-BE49-F238E27FC236}">
                <a16:creationId xmlns:a16="http://schemas.microsoft.com/office/drawing/2014/main" id="{1692C941-F5C2-3B63-3FB7-CB99642C7FCD}"/>
              </a:ext>
            </a:extLst>
          </p:cNvPr>
          <p:cNvPicPr>
            <a:picLocks noChangeAspect="1"/>
          </p:cNvPicPr>
          <p:nvPr/>
        </p:nvPicPr>
        <p:blipFill>
          <a:blip r:embed="rId4"/>
          <a:stretch>
            <a:fillRect/>
          </a:stretch>
        </p:blipFill>
        <p:spPr>
          <a:xfrm>
            <a:off x="6768485" y="1375154"/>
            <a:ext cx="5309956" cy="2526476"/>
          </a:xfrm>
          <a:prstGeom prst="rect">
            <a:avLst/>
          </a:prstGeom>
        </p:spPr>
      </p:pic>
    </p:spTree>
    <p:extLst>
      <p:ext uri="{BB962C8B-B14F-4D97-AF65-F5344CB8AC3E}">
        <p14:creationId xmlns:p14="http://schemas.microsoft.com/office/powerpoint/2010/main" val="1863752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Multi-coloured dialogue boxes">
            <a:extLst>
              <a:ext uri="{FF2B5EF4-FFF2-40B4-BE49-F238E27FC236}">
                <a16:creationId xmlns:a16="http://schemas.microsoft.com/office/drawing/2014/main" id="{0F637254-9347-41C9-B266-7886901D6942}"/>
              </a:ext>
            </a:extLst>
          </p:cNvPr>
          <p:cNvPicPr>
            <a:picLocks noChangeAspect="1"/>
          </p:cNvPicPr>
          <p:nvPr/>
        </p:nvPicPr>
        <p:blipFill>
          <a:blip r:embed="rId2"/>
          <a:srcRect l="1655" t="34095" r="7430" b="-7"/>
          <a:stretch>
            <a:fillRect/>
          </a:stretch>
        </p:blipFill>
        <p:spPr>
          <a:xfrm>
            <a:off x="20" y="10"/>
            <a:ext cx="12191980" cy="6857990"/>
          </a:xfrm>
          <a:prstGeom prst="rect">
            <a:avLst/>
          </a:prstGeom>
        </p:spPr>
      </p:pic>
      <p:sp>
        <p:nvSpPr>
          <p:cNvPr id="2" name="Title 1"/>
          <p:cNvSpPr>
            <a:spLocks noGrp="1"/>
          </p:cNvSpPr>
          <p:nvPr>
            <p:ph type="ctrTitle"/>
          </p:nvPr>
        </p:nvSpPr>
        <p:spPr>
          <a:xfrm>
            <a:off x="223584" y="5567672"/>
            <a:ext cx="8243498" cy="974347"/>
          </a:xfrm>
          <a:ln>
            <a:noFill/>
          </a:ln>
        </p:spPr>
        <p:txBody>
          <a:bodyPr anchor="ctr">
            <a:noAutofit/>
          </a:bodyPr>
          <a:lstStyle/>
          <a:p>
            <a:r>
              <a:rPr lang="en-GB" sz="6000">
                <a:latin typeface="Calisto MT"/>
              </a:rPr>
              <a:t>MICROSOFT  Teams</a:t>
            </a:r>
          </a:p>
        </p:txBody>
      </p:sp>
      <p:sp>
        <p:nvSpPr>
          <p:cNvPr id="3" name="Subtitle 2"/>
          <p:cNvSpPr>
            <a:spLocks noGrp="1"/>
          </p:cNvSpPr>
          <p:nvPr>
            <p:ph type="subTitle" idx="1"/>
          </p:nvPr>
        </p:nvSpPr>
        <p:spPr>
          <a:xfrm>
            <a:off x="8303108" y="5702710"/>
            <a:ext cx="3633535" cy="974347"/>
          </a:xfrm>
        </p:spPr>
        <p:txBody>
          <a:bodyPr vert="horz" lIns="91440" tIns="45720" rIns="91440" bIns="45720" rtlCol="0" anchor="ctr">
            <a:normAutofit/>
          </a:bodyPr>
          <a:lstStyle/>
          <a:p>
            <a:pPr algn="r"/>
            <a:r>
              <a:rPr lang="en-GB" sz="4000">
                <a:latin typeface="Univers Condensed"/>
              </a:rPr>
              <a:t>Beena Gul</a:t>
            </a:r>
          </a:p>
        </p:txBody>
      </p:sp>
    </p:spTree>
    <p:extLst>
      <p:ext uri="{BB962C8B-B14F-4D97-AF65-F5344CB8AC3E}">
        <p14:creationId xmlns:p14="http://schemas.microsoft.com/office/powerpoint/2010/main" val="188454833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DC023-144D-2C91-4B08-126C4F74FC21}"/>
              </a:ext>
            </a:extLst>
          </p:cNvPr>
          <p:cNvSpPr>
            <a:spLocks noGrp="1"/>
          </p:cNvSpPr>
          <p:nvPr>
            <p:ph type="title"/>
          </p:nvPr>
        </p:nvSpPr>
        <p:spPr>
          <a:xfrm>
            <a:off x="700088" y="909637"/>
            <a:ext cx="6400800" cy="1307592"/>
          </a:xfrm>
        </p:spPr>
        <p:txBody>
          <a:bodyPr vert="horz" lIns="91440" tIns="45720" rIns="91440" bIns="45720" rtlCol="0">
            <a:normAutofit/>
          </a:bodyPr>
          <a:lstStyle/>
          <a:p>
            <a:pPr>
              <a:lnSpc>
                <a:spcPct val="90000"/>
              </a:lnSpc>
            </a:pPr>
            <a:r>
              <a:rPr lang="en-US">
                <a:latin typeface="Calisto MT"/>
              </a:rPr>
              <a:t>WHICH TOOL IS MOST SUITABLE?</a:t>
            </a:r>
          </a:p>
        </p:txBody>
      </p:sp>
      <p:sp>
        <p:nvSpPr>
          <p:cNvPr id="3" name="Content Placeholder 2">
            <a:extLst>
              <a:ext uri="{FF2B5EF4-FFF2-40B4-BE49-F238E27FC236}">
                <a16:creationId xmlns:a16="http://schemas.microsoft.com/office/drawing/2014/main" id="{8E15279E-A764-D54D-1B6E-9D1AEA360776}"/>
              </a:ext>
            </a:extLst>
          </p:cNvPr>
          <p:cNvSpPr>
            <a:spLocks noGrp="1"/>
          </p:cNvSpPr>
          <p:nvPr>
            <p:ph sz="half" idx="1"/>
          </p:nvPr>
        </p:nvSpPr>
        <p:spPr>
          <a:xfrm>
            <a:off x="700088" y="2221992"/>
            <a:ext cx="6892724" cy="3768832"/>
          </a:xfrm>
        </p:spPr>
        <p:txBody>
          <a:bodyPr vert="horz" lIns="91440" tIns="45720" rIns="91440" bIns="45720" rtlCol="0" anchor="t">
            <a:normAutofit/>
          </a:bodyPr>
          <a:lstStyle/>
          <a:p>
            <a:pPr marL="0"/>
            <a:r>
              <a:rPr lang="en-US" sz="3600"/>
              <a:t>To fix the issues Ashford Community care service staff are facing, we will move all their communication to Microsoft Teams as it brings everything to one secure place.</a:t>
            </a:r>
          </a:p>
        </p:txBody>
      </p:sp>
      <p:pic>
        <p:nvPicPr>
          <p:cNvPr id="7" name="Graphic 6" descr="Call center">
            <a:extLst>
              <a:ext uri="{FF2B5EF4-FFF2-40B4-BE49-F238E27FC236}">
                <a16:creationId xmlns:a16="http://schemas.microsoft.com/office/drawing/2014/main" id="{DE2AA3AE-936B-5509-E343-20BC28A0C4D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7920" y="2102261"/>
            <a:ext cx="3903980" cy="3903980"/>
          </a:xfrm>
          <a:prstGeom prst="rect">
            <a:avLst/>
          </a:prstGeom>
        </p:spPr>
      </p:pic>
    </p:spTree>
    <p:extLst>
      <p:ext uri="{BB962C8B-B14F-4D97-AF65-F5344CB8AC3E}">
        <p14:creationId xmlns:p14="http://schemas.microsoft.com/office/powerpoint/2010/main" val="1064273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00744-CDC6-1994-BF9E-0C5A8FFD38EC}"/>
              </a:ext>
            </a:extLst>
          </p:cNvPr>
          <p:cNvSpPr>
            <a:spLocks noGrp="1"/>
          </p:cNvSpPr>
          <p:nvPr>
            <p:ph type="title"/>
          </p:nvPr>
        </p:nvSpPr>
        <p:spPr>
          <a:xfrm>
            <a:off x="704088" y="914400"/>
            <a:ext cx="3914776" cy="3977269"/>
          </a:xfrm>
        </p:spPr>
        <p:txBody>
          <a:bodyPr vert="horz" lIns="91440" tIns="45720" rIns="91440" bIns="45720" rtlCol="0" anchor="t">
            <a:normAutofit/>
          </a:bodyPr>
          <a:lstStyle/>
          <a:p>
            <a:r>
              <a:rPr lang="en-GB">
                <a:latin typeface="Calisto MT"/>
              </a:rPr>
              <a:t>WHY IS MICROSOFT TEAMS SUITABLE?</a:t>
            </a:r>
          </a:p>
        </p:txBody>
      </p:sp>
      <p:graphicFrame>
        <p:nvGraphicFramePr>
          <p:cNvPr id="5" name="Content Placeholder 2">
            <a:extLst>
              <a:ext uri="{FF2B5EF4-FFF2-40B4-BE49-F238E27FC236}">
                <a16:creationId xmlns:a16="http://schemas.microsoft.com/office/drawing/2014/main" id="{52CED876-9CBF-9919-2838-1663503CED17}"/>
              </a:ext>
            </a:extLst>
          </p:cNvPr>
          <p:cNvGraphicFramePr>
            <a:graphicFrameLocks noGrp="1"/>
          </p:cNvGraphicFramePr>
          <p:nvPr>
            <p:ph idx="1"/>
          </p:nvPr>
        </p:nvGraphicFramePr>
        <p:xfrm>
          <a:off x="4057580" y="220205"/>
          <a:ext cx="7747608" cy="6441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4143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15470-DC38-522B-7CD7-EFA264F52B7A}"/>
              </a:ext>
            </a:extLst>
          </p:cNvPr>
          <p:cNvSpPr>
            <a:spLocks noGrp="1"/>
          </p:cNvSpPr>
          <p:nvPr>
            <p:ph type="title"/>
          </p:nvPr>
        </p:nvSpPr>
        <p:spPr>
          <a:xfrm>
            <a:off x="700088" y="793892"/>
            <a:ext cx="6400800" cy="1076096"/>
          </a:xfrm>
        </p:spPr>
        <p:txBody>
          <a:bodyPr>
            <a:normAutofit/>
          </a:bodyPr>
          <a:lstStyle/>
          <a:p>
            <a:r>
              <a:rPr lang="en-GB" sz="4400">
                <a:latin typeface="Calibri"/>
                <a:ea typeface="Calibri"/>
                <a:cs typeface="Calibri"/>
              </a:rPr>
              <a:t>They can also Use:</a:t>
            </a:r>
          </a:p>
        </p:txBody>
      </p:sp>
      <p:sp>
        <p:nvSpPr>
          <p:cNvPr id="3" name="Content Placeholder 2">
            <a:extLst>
              <a:ext uri="{FF2B5EF4-FFF2-40B4-BE49-F238E27FC236}">
                <a16:creationId xmlns:a16="http://schemas.microsoft.com/office/drawing/2014/main" id="{AA563D4B-C74C-7016-587D-15BAC16FD938}"/>
              </a:ext>
            </a:extLst>
          </p:cNvPr>
          <p:cNvSpPr>
            <a:spLocks noGrp="1"/>
          </p:cNvSpPr>
          <p:nvPr>
            <p:ph idx="1"/>
          </p:nvPr>
        </p:nvSpPr>
        <p:spPr>
          <a:xfrm>
            <a:off x="700088" y="1903689"/>
            <a:ext cx="7259255" cy="4280045"/>
          </a:xfrm>
        </p:spPr>
        <p:txBody>
          <a:bodyPr vert="horz" lIns="91440" tIns="45720" rIns="91440" bIns="45720" rtlCol="0" anchor="t">
            <a:noAutofit/>
          </a:bodyPr>
          <a:lstStyle/>
          <a:p>
            <a:r>
              <a:rPr lang="en-GB" sz="2800"/>
              <a:t>Calendar- to manage shifts and patients bookings</a:t>
            </a:r>
          </a:p>
          <a:p>
            <a:r>
              <a:rPr lang="en-GB" sz="2800"/>
              <a:t>Instant Approvals- staff can request manager approvals for shift changes right away</a:t>
            </a:r>
          </a:p>
          <a:p>
            <a:r>
              <a:rPr lang="en-GB" sz="2800"/>
              <a:t>Search Bar- staff can type a keyword and find what they need instantly, saving time</a:t>
            </a:r>
          </a:p>
          <a:p>
            <a:r>
              <a:rPr lang="en-GB" sz="2800"/>
              <a:t>Status Lights- shows if a member of staff is available or busy before you message</a:t>
            </a:r>
          </a:p>
        </p:txBody>
      </p:sp>
      <p:pic>
        <p:nvPicPr>
          <p:cNvPr id="7" name="Graphic 6" descr="Daily Calendar">
            <a:extLst>
              <a:ext uri="{FF2B5EF4-FFF2-40B4-BE49-F238E27FC236}">
                <a16:creationId xmlns:a16="http://schemas.microsoft.com/office/drawing/2014/main" id="{94B11131-B037-FE28-D2DE-62C1D0F250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25515" y="1716438"/>
            <a:ext cx="3903980" cy="3903980"/>
          </a:xfrm>
          <a:prstGeom prst="rect">
            <a:avLst/>
          </a:prstGeom>
        </p:spPr>
      </p:pic>
    </p:spTree>
    <p:extLst>
      <p:ext uri="{BB962C8B-B14F-4D97-AF65-F5344CB8AC3E}">
        <p14:creationId xmlns:p14="http://schemas.microsoft.com/office/powerpoint/2010/main" val="884863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28700" y="1967266"/>
            <a:ext cx="3028950" cy="3953474"/>
          </a:xfrm>
          <a:noFill/>
        </p:spPr>
        <p:txBody>
          <a:bodyPr vert="horz" lIns="91440" tIns="45720" rIns="91440" bIns="45720" rtlCol="0" anchor="ctr">
            <a:normAutofit/>
          </a:bodyPr>
          <a:lstStyle/>
          <a:p>
            <a:r>
              <a:rPr lang="en-US" sz="3300" kern="1200">
                <a:solidFill>
                  <a:srgbClr val="FFFFFF"/>
                </a:solidFill>
                <a:latin typeface="Times New Roman" panose="02020603050405020304" pitchFamily="18" charset="0"/>
                <a:cs typeface="Times New Roman" panose="02020603050405020304" pitchFamily="18" charset="0"/>
              </a:rPr>
              <a:t>Microsoft Teams for Ashford Community Care Service</a:t>
            </a:r>
            <a:br>
              <a:rPr lang="en-US" sz="3300" kern="1200">
                <a:solidFill>
                  <a:srgbClr val="FFFFFF"/>
                </a:solidFill>
                <a:latin typeface="Times New Roman" panose="02020603050405020304" pitchFamily="18" charset="0"/>
                <a:cs typeface="Times New Roman" panose="02020603050405020304" pitchFamily="18" charset="0"/>
              </a:rPr>
            </a:br>
            <a:endParaRPr lang="en-US" sz="3300" kern="1200">
              <a:solidFill>
                <a:srgbClr val="FFFFFF"/>
              </a:solidFill>
              <a:latin typeface="Times New Roman" panose="02020603050405020304" pitchFamily="18" charset="0"/>
              <a:cs typeface="Times New Roman" panose="02020603050405020304" pitchFamily="18" charset="0"/>
            </a:endParaRPr>
          </a:p>
        </p:txBody>
      </p:sp>
      <p:pic>
        <p:nvPicPr>
          <p:cNvPr id="4" name="Picture 3" descr="Microsoft Teams - Download and install on Windows | Microsoft Store">
            <a:extLst>
              <a:ext uri="{FF2B5EF4-FFF2-40B4-BE49-F238E27FC236}">
                <a16:creationId xmlns:a16="http://schemas.microsoft.com/office/drawing/2014/main" id="{084A7CBB-BB74-AEF2-8375-4CF78118C51F}"/>
              </a:ext>
            </a:extLst>
          </p:cNvPr>
          <p:cNvPicPr>
            <a:picLocks noChangeAspect="1"/>
          </p:cNvPicPr>
          <p:nvPr/>
        </p:nvPicPr>
        <p:blipFill>
          <a:blip r:embed="rId2"/>
          <a:stretch>
            <a:fillRect/>
          </a:stretch>
        </p:blipFill>
        <p:spPr>
          <a:xfrm>
            <a:off x="5383296" y="643466"/>
            <a:ext cx="5568739" cy="55687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63E46-D2AF-7197-A9CC-6A2D68DBD495}"/>
              </a:ext>
            </a:extLst>
          </p:cNvPr>
          <p:cNvSpPr>
            <a:spLocks noGrp="1"/>
          </p:cNvSpPr>
          <p:nvPr>
            <p:ph type="title"/>
          </p:nvPr>
        </p:nvSpPr>
        <p:spPr>
          <a:xfrm>
            <a:off x="6094105" y="802955"/>
            <a:ext cx="4977976" cy="1454051"/>
          </a:xfrm>
        </p:spPr>
        <p:txBody>
          <a:bodyPr>
            <a:normAutofit/>
          </a:bodyPr>
          <a:lstStyle/>
          <a:p>
            <a:pPr algn="ctr"/>
            <a:r>
              <a:rPr lang="en-GB" sz="3600">
                <a:solidFill>
                  <a:schemeClr val="tx2"/>
                </a:solidFill>
                <a:latin typeface="Times New Roman"/>
                <a:cs typeface="Times New Roman"/>
              </a:rPr>
              <a:t>Strategic Case for Microsoft Teams</a:t>
            </a:r>
            <a:endParaRPr lang="en-US" sz="3600">
              <a:solidFill>
                <a:schemeClr val="tx2"/>
              </a:solidFill>
            </a:endParaRPr>
          </a:p>
        </p:txBody>
      </p:sp>
      <p:sp>
        <p:nvSpPr>
          <p:cNvPr id="3" name="Content Placeholder 2">
            <a:extLst>
              <a:ext uri="{FF2B5EF4-FFF2-40B4-BE49-F238E27FC236}">
                <a16:creationId xmlns:a16="http://schemas.microsoft.com/office/drawing/2014/main" id="{2895BD02-710E-BAD2-A0DD-3E87815F2F67}"/>
              </a:ext>
            </a:extLst>
          </p:cNvPr>
          <p:cNvSpPr>
            <a:spLocks noGrp="1"/>
          </p:cNvSpPr>
          <p:nvPr>
            <p:ph idx="1"/>
          </p:nvPr>
        </p:nvSpPr>
        <p:spPr>
          <a:xfrm>
            <a:off x="6090574" y="2421682"/>
            <a:ext cx="4977578" cy="3639289"/>
          </a:xfrm>
        </p:spPr>
        <p:txBody>
          <a:bodyPr vert="horz" lIns="91440" tIns="45720" rIns="91440" bIns="45720" rtlCol="0" anchor="ctr">
            <a:normAutofit/>
          </a:bodyPr>
          <a:lstStyle/>
          <a:p>
            <a:pPr algn="just"/>
            <a:r>
              <a:rPr lang="en-GB" sz="1800">
                <a:solidFill>
                  <a:schemeClr val="tx2"/>
                </a:solidFill>
                <a:latin typeface="Times New Roman" panose="02020603050405020304" pitchFamily="18" charset="0"/>
                <a:ea typeface="+mn-lt"/>
                <a:cs typeface="Times New Roman" panose="02020603050405020304" pitchFamily="18" charset="0"/>
              </a:rPr>
              <a:t>Currently, missed updates undermine the coordination of dispersed teams.</a:t>
            </a:r>
            <a:endParaRPr lang="en-US" sz="1800">
              <a:solidFill>
                <a:schemeClr val="tx2"/>
              </a:solidFill>
              <a:latin typeface="Times New Roman" panose="02020603050405020304" pitchFamily="18" charset="0"/>
              <a:cs typeface="Times New Roman" panose="02020603050405020304" pitchFamily="18" charset="0"/>
            </a:endParaRPr>
          </a:p>
          <a:p>
            <a:pPr algn="just"/>
            <a:r>
              <a:rPr lang="en-GB" sz="1800">
                <a:solidFill>
                  <a:schemeClr val="tx2"/>
                </a:solidFill>
                <a:latin typeface="Times New Roman" panose="02020603050405020304" pitchFamily="18" charset="0"/>
                <a:ea typeface="+mn-lt"/>
                <a:cs typeface="Times New Roman" panose="02020603050405020304" pitchFamily="18" charset="0"/>
              </a:rPr>
              <a:t>Redundant work creates unnecessary administrative work and waste.</a:t>
            </a:r>
            <a:endParaRPr lang="en-US" sz="1800">
              <a:solidFill>
                <a:schemeClr val="tx2"/>
              </a:solidFill>
              <a:latin typeface="Times New Roman" panose="02020603050405020304" pitchFamily="18" charset="0"/>
              <a:cs typeface="Times New Roman" panose="02020603050405020304" pitchFamily="18" charset="0"/>
            </a:endParaRPr>
          </a:p>
          <a:p>
            <a:pPr algn="just"/>
            <a:r>
              <a:rPr lang="en-GB" sz="1800">
                <a:solidFill>
                  <a:schemeClr val="tx2"/>
                </a:solidFill>
                <a:latin typeface="Times New Roman" panose="02020603050405020304" pitchFamily="18" charset="0"/>
                <a:ea typeface="+mn-lt"/>
                <a:cs typeface="Times New Roman" panose="02020603050405020304" pitchFamily="18" charset="0"/>
              </a:rPr>
              <a:t>Digital coordination empowers community care personnel in a dispersed manner.</a:t>
            </a:r>
            <a:endParaRPr lang="en-US" sz="1800">
              <a:solidFill>
                <a:schemeClr val="tx2"/>
              </a:solidFill>
              <a:latin typeface="Times New Roman" panose="02020603050405020304" pitchFamily="18" charset="0"/>
              <a:cs typeface="Times New Roman" panose="02020603050405020304" pitchFamily="18" charset="0"/>
            </a:endParaRPr>
          </a:p>
          <a:p>
            <a:pPr algn="just"/>
            <a:r>
              <a:rPr lang="en-GB" sz="1800">
                <a:solidFill>
                  <a:schemeClr val="tx2"/>
                </a:solidFill>
                <a:latin typeface="Times New Roman" panose="02020603050405020304" pitchFamily="18" charset="0"/>
                <a:ea typeface="+mn-lt"/>
                <a:cs typeface="Times New Roman" panose="02020603050405020304" pitchFamily="18" charset="0"/>
              </a:rPr>
              <a:t>Strong predictor: Communication is strongly related to nursing teamwork, correlation = 0.925 (Riva et al., 2025).</a:t>
            </a:r>
            <a:endParaRPr lang="en-US" sz="1800">
              <a:solidFill>
                <a:schemeClr val="tx2"/>
              </a:solidFill>
              <a:latin typeface="Times New Roman" panose="02020603050405020304" pitchFamily="18" charset="0"/>
              <a:cs typeface="Times New Roman" panose="02020603050405020304" pitchFamily="18" charset="0"/>
            </a:endParaRPr>
          </a:p>
          <a:p>
            <a:pPr algn="just"/>
            <a:r>
              <a:rPr lang="en-GB" sz="1800">
                <a:solidFill>
                  <a:schemeClr val="tx2"/>
                </a:solidFill>
                <a:latin typeface="Times New Roman" panose="02020603050405020304" pitchFamily="18" charset="0"/>
                <a:ea typeface="+mn-lt"/>
                <a:cs typeface="Times New Roman" panose="02020603050405020304" pitchFamily="18" charset="0"/>
              </a:rPr>
              <a:t>The healthcare collaboration market is of 32.5 billion in 2024 (Grand view research, 2024).</a:t>
            </a:r>
            <a:endParaRPr lang="en-US" sz="1800">
              <a:solidFill>
                <a:schemeClr val="tx2"/>
              </a:solidFill>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Microsoft Teams - Download and install on Windows | Microsoft Sto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716" y="1437656"/>
            <a:ext cx="4257675" cy="42576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0208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45781-BE6B-4F14-6EE3-0B6EF6CFB25E}"/>
              </a:ext>
            </a:extLst>
          </p:cNvPr>
          <p:cNvSpPr>
            <a:spLocks noGrp="1"/>
          </p:cNvSpPr>
          <p:nvPr>
            <p:ph type="title"/>
          </p:nvPr>
        </p:nvSpPr>
        <p:spPr>
          <a:xfrm>
            <a:off x="635000" y="640823"/>
            <a:ext cx="3418659" cy="5583148"/>
          </a:xfrm>
        </p:spPr>
        <p:txBody>
          <a:bodyPr anchor="ctr">
            <a:normAutofit/>
          </a:bodyPr>
          <a:lstStyle/>
          <a:p>
            <a:pPr algn="ctr"/>
            <a:r>
              <a:rPr lang="en-GB" sz="3800">
                <a:latin typeface="Times New Roman"/>
                <a:cs typeface="Times New Roman"/>
              </a:rPr>
              <a:t>Advantages: Communication and Coordination</a:t>
            </a:r>
            <a:endParaRPr lang="en-US" sz="38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6CEF48-6ABF-585D-25B7-1AED6BDCED52}"/>
              </a:ext>
            </a:extLst>
          </p:cNvPr>
          <p:cNvGraphicFramePr>
            <a:graphicFrameLocks noGrp="1"/>
          </p:cNvGraphicFramePr>
          <p:nvPr>
            <p:ph idx="1"/>
            <p:extLst>
              <p:ext uri="{D42A27DB-BD31-4B8C-83A1-F6EECF244321}">
                <p14:modId xmlns:p14="http://schemas.microsoft.com/office/powerpoint/2010/main" val="314716614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065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12783-52CB-0C18-1121-37BFFA3EDE6C}"/>
              </a:ext>
            </a:extLst>
          </p:cNvPr>
          <p:cNvSpPr>
            <a:spLocks noGrp="1"/>
          </p:cNvSpPr>
          <p:nvPr>
            <p:ph type="title"/>
          </p:nvPr>
        </p:nvSpPr>
        <p:spPr>
          <a:xfrm>
            <a:off x="761803" y="350196"/>
            <a:ext cx="4646904" cy="1624520"/>
          </a:xfrm>
        </p:spPr>
        <p:txBody>
          <a:bodyPr anchor="ctr">
            <a:normAutofit/>
          </a:bodyPr>
          <a:lstStyle/>
          <a:p>
            <a:pPr algn="ctr"/>
            <a:r>
              <a:rPr lang="en-GB" sz="3700">
                <a:latin typeface="Times New Roman"/>
                <a:cs typeface="Times New Roman"/>
              </a:rPr>
              <a:t>Advantages: Efficiency and Knowledge Sharing</a:t>
            </a:r>
            <a:endParaRPr lang="en-US" sz="3700"/>
          </a:p>
        </p:txBody>
      </p:sp>
      <p:sp>
        <p:nvSpPr>
          <p:cNvPr id="3" name="Content Placeholder 2">
            <a:extLst>
              <a:ext uri="{FF2B5EF4-FFF2-40B4-BE49-F238E27FC236}">
                <a16:creationId xmlns:a16="http://schemas.microsoft.com/office/drawing/2014/main" id="{BCEE3ACF-B337-145A-B2CC-AF195DE9035D}"/>
              </a:ext>
            </a:extLst>
          </p:cNvPr>
          <p:cNvSpPr>
            <a:spLocks noGrp="1"/>
          </p:cNvSpPr>
          <p:nvPr>
            <p:ph idx="1"/>
          </p:nvPr>
        </p:nvSpPr>
        <p:spPr>
          <a:xfrm>
            <a:off x="761802" y="2324912"/>
            <a:ext cx="4646905" cy="4031437"/>
          </a:xfrm>
        </p:spPr>
        <p:txBody>
          <a:bodyPr vert="horz" lIns="91440" tIns="45720" rIns="91440" bIns="45720" rtlCol="0" anchor="ctr">
            <a:noAutofit/>
          </a:bodyPr>
          <a:lstStyle/>
          <a:p>
            <a:pPr algn="just"/>
            <a:r>
              <a:rPr lang="en-GB" sz="1800">
                <a:latin typeface="Times New Roman" panose="02020603050405020304" pitchFamily="18" charset="0"/>
                <a:ea typeface="+mn-lt"/>
                <a:cs typeface="Times New Roman" panose="02020603050405020304" pitchFamily="18" charset="0"/>
              </a:rPr>
              <a:t>Centralisation enhances clarity in the flow of communication in day-to-day operations.</a:t>
            </a:r>
            <a:endParaRPr lang="en-US" sz="1800">
              <a:latin typeface="Times New Roman" panose="02020603050405020304" pitchFamily="18" charset="0"/>
              <a:cs typeface="Times New Roman" panose="02020603050405020304" pitchFamily="18" charset="0"/>
            </a:endParaRPr>
          </a:p>
          <a:p>
            <a:pPr algn="just"/>
            <a:r>
              <a:rPr lang="en-GB" sz="1800">
                <a:latin typeface="Times New Roman" panose="02020603050405020304" pitchFamily="18" charset="0"/>
                <a:ea typeface="+mn-lt"/>
                <a:cs typeface="Times New Roman" panose="02020603050405020304" pitchFamily="18" charset="0"/>
              </a:rPr>
              <a:t>Availability of histories enhances accountability of decisions and updates.</a:t>
            </a:r>
            <a:endParaRPr lang="en-US" sz="1800">
              <a:latin typeface="Times New Roman" panose="02020603050405020304" pitchFamily="18" charset="0"/>
              <a:cs typeface="Times New Roman" panose="02020603050405020304" pitchFamily="18" charset="0"/>
            </a:endParaRPr>
          </a:p>
          <a:p>
            <a:pPr algn="just"/>
            <a:r>
              <a:rPr lang="en-GB" sz="1800">
                <a:latin typeface="Times New Roman" panose="02020603050405020304" pitchFamily="18" charset="0"/>
                <a:ea typeface="+mn-lt"/>
                <a:cs typeface="Times New Roman" panose="02020603050405020304" pitchFamily="18" charset="0"/>
              </a:rPr>
              <a:t>You have collaborative capabilities that enable faster knowledge exchange among team members.</a:t>
            </a:r>
            <a:endParaRPr lang="en-US" sz="1800">
              <a:latin typeface="Times New Roman" panose="02020603050405020304" pitchFamily="18" charset="0"/>
              <a:cs typeface="Times New Roman" panose="02020603050405020304" pitchFamily="18" charset="0"/>
            </a:endParaRPr>
          </a:p>
          <a:p>
            <a:pPr algn="just"/>
            <a:r>
              <a:rPr lang="en-GB" sz="1800">
                <a:latin typeface="Times New Roman" panose="02020603050405020304" pitchFamily="18" charset="0"/>
                <a:ea typeface="+mn-lt"/>
                <a:cs typeface="Times New Roman" panose="02020603050405020304" pitchFamily="18" charset="0"/>
              </a:rPr>
              <a:t>Reduced fragmentation- This can minimise unnecessary calls and emails.</a:t>
            </a:r>
            <a:endParaRPr lang="en-US" sz="1800">
              <a:latin typeface="Times New Roman" panose="02020603050405020304" pitchFamily="18" charset="0"/>
              <a:cs typeface="Times New Roman" panose="02020603050405020304" pitchFamily="18" charset="0"/>
            </a:endParaRPr>
          </a:p>
          <a:p>
            <a:pPr algn="just"/>
            <a:r>
              <a:rPr lang="en-GB" sz="1800">
                <a:latin typeface="Times New Roman" panose="02020603050405020304" pitchFamily="18" charset="0"/>
                <a:ea typeface="+mn-lt"/>
                <a:cs typeface="Times New Roman" panose="02020603050405020304" pitchFamily="18" charset="0"/>
              </a:rPr>
              <a:t>Knowledge-sharing in healthcare within settings is becoming more and more supported by digital tools (</a:t>
            </a:r>
            <a:r>
              <a:rPr lang="en-GB" sz="1800" err="1">
                <a:latin typeface="Times New Roman" panose="02020603050405020304" pitchFamily="18" charset="0"/>
                <a:ea typeface="+mn-lt"/>
                <a:cs typeface="Times New Roman" panose="02020603050405020304" pitchFamily="18" charset="0"/>
              </a:rPr>
              <a:t>Grandviewresearch</a:t>
            </a:r>
            <a:r>
              <a:rPr lang="en-GB" sz="1800">
                <a:latin typeface="Times New Roman" panose="02020603050405020304" pitchFamily="18" charset="0"/>
                <a:ea typeface="+mn-lt"/>
                <a:cs typeface="Times New Roman" panose="02020603050405020304" pitchFamily="18" charset="0"/>
              </a:rPr>
              <a:t>, 2024).</a:t>
            </a:r>
            <a:endParaRPr lang="en-US" sz="1800">
              <a:latin typeface="Times New Roman" panose="02020603050405020304" pitchFamily="18" charset="0"/>
              <a:cs typeface="Times New Roman" panose="02020603050405020304" pitchFamily="18" charset="0"/>
            </a:endParaRPr>
          </a:p>
        </p:txBody>
      </p:sp>
      <p:pic>
        <p:nvPicPr>
          <p:cNvPr id="5" name="Picture 4" descr="Green dialogue boxes">
            <a:extLst>
              <a:ext uri="{FF2B5EF4-FFF2-40B4-BE49-F238E27FC236}">
                <a16:creationId xmlns:a16="http://schemas.microsoft.com/office/drawing/2014/main" id="{BD093B0D-7809-A14C-283D-B8EC1FCD7CD3}"/>
              </a:ext>
            </a:extLst>
          </p:cNvPr>
          <p:cNvPicPr>
            <a:picLocks noChangeAspect="1"/>
          </p:cNvPicPr>
          <p:nvPr/>
        </p:nvPicPr>
        <p:blipFill>
          <a:blip r:embed="rId3"/>
          <a:srcRect l="9904" r="15932" b="11"/>
          <a:stretch>
            <a:fillRect/>
          </a:stretch>
        </p:blipFill>
        <p:spPr>
          <a:xfrm>
            <a:off x="6096000" y="1"/>
            <a:ext cx="6102825" cy="6858000"/>
          </a:xfrm>
          <a:prstGeom prst="rect">
            <a:avLst/>
          </a:prstGeom>
        </p:spPr>
      </p:pic>
    </p:spTree>
    <p:extLst>
      <p:ext uri="{BB962C8B-B14F-4D97-AF65-F5344CB8AC3E}">
        <p14:creationId xmlns:p14="http://schemas.microsoft.com/office/powerpoint/2010/main" val="4047547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2B9CD-A141-F861-11B0-851B4703417D}"/>
              </a:ext>
            </a:extLst>
          </p:cNvPr>
          <p:cNvSpPr>
            <a:spLocks noGrp="1"/>
          </p:cNvSpPr>
          <p:nvPr>
            <p:ph type="title"/>
          </p:nvPr>
        </p:nvSpPr>
        <p:spPr>
          <a:xfrm>
            <a:off x="1285240" y="1050595"/>
            <a:ext cx="8074815" cy="1618489"/>
          </a:xfrm>
        </p:spPr>
        <p:txBody>
          <a:bodyPr anchor="ctr">
            <a:normAutofit/>
          </a:bodyPr>
          <a:lstStyle/>
          <a:p>
            <a:pPr algn="ctr"/>
            <a:r>
              <a:rPr lang="en-US" sz="5000" b="1">
                <a:latin typeface="Times New Roman"/>
                <a:cs typeface="Times New Roman"/>
              </a:rPr>
              <a:t>Limitations and Governance Risks.</a:t>
            </a:r>
            <a:endParaRPr lang="en-US" sz="5000"/>
          </a:p>
        </p:txBody>
      </p:sp>
      <p:sp>
        <p:nvSpPr>
          <p:cNvPr id="3" name="Content Placeholder 2">
            <a:extLst>
              <a:ext uri="{FF2B5EF4-FFF2-40B4-BE49-F238E27FC236}">
                <a16:creationId xmlns:a16="http://schemas.microsoft.com/office/drawing/2014/main" id="{340D007E-317D-AC2C-C32C-1A3722F39F88}"/>
              </a:ext>
            </a:extLst>
          </p:cNvPr>
          <p:cNvSpPr>
            <a:spLocks noGrp="1"/>
          </p:cNvSpPr>
          <p:nvPr>
            <p:ph idx="1"/>
          </p:nvPr>
        </p:nvSpPr>
        <p:spPr>
          <a:xfrm>
            <a:off x="1285240" y="2969469"/>
            <a:ext cx="8074815" cy="2800395"/>
          </a:xfrm>
        </p:spPr>
        <p:txBody>
          <a:bodyPr vert="horz" lIns="91440" tIns="45720" rIns="91440" bIns="45720" rtlCol="0" anchor="t">
            <a:normAutofit/>
          </a:bodyPr>
          <a:lstStyle/>
          <a:p>
            <a:pPr algn="just"/>
            <a:r>
              <a:rPr lang="en-US" sz="1700">
                <a:latin typeface="Times New Roman" panose="02020603050405020304" pitchFamily="18" charset="0"/>
                <a:ea typeface="+mn-lt"/>
                <a:cs typeface="Times New Roman" panose="02020603050405020304" pitchFamily="18" charset="0"/>
              </a:rPr>
              <a:t>When an </a:t>
            </a:r>
            <a:r>
              <a:rPr lang="en-US" sz="1700" err="1">
                <a:latin typeface="Times New Roman" panose="02020603050405020304" pitchFamily="18" charset="0"/>
                <a:ea typeface="+mn-lt"/>
                <a:cs typeface="Times New Roman" panose="02020603050405020304" pitchFamily="18" charset="0"/>
              </a:rPr>
              <a:t>organisation</a:t>
            </a:r>
            <a:r>
              <a:rPr lang="en-US" sz="1700">
                <a:latin typeface="Times New Roman" panose="02020603050405020304" pitchFamily="18" charset="0"/>
                <a:ea typeface="+mn-lt"/>
                <a:cs typeface="Times New Roman" panose="02020603050405020304" pitchFamily="18" charset="0"/>
              </a:rPr>
              <a:t> has too many notifications, it can make the messages that have real significance about operations visible.</a:t>
            </a:r>
            <a:endParaRPr lang="en-US" sz="1700">
              <a:latin typeface="Times New Roman" panose="02020603050405020304" pitchFamily="18" charset="0"/>
              <a:cs typeface="Times New Roman" panose="02020603050405020304" pitchFamily="18" charset="0"/>
            </a:endParaRPr>
          </a:p>
          <a:p>
            <a:pPr algn="just"/>
            <a:r>
              <a:rPr lang="en-US" sz="1700">
                <a:latin typeface="Times New Roman" panose="02020603050405020304" pitchFamily="18" charset="0"/>
                <a:ea typeface="+mn-lt"/>
                <a:cs typeface="Times New Roman" panose="02020603050405020304" pitchFamily="18" charset="0"/>
              </a:rPr>
              <a:t>Unequal digital skills can lead to uneven staff adoption.</a:t>
            </a:r>
            <a:endParaRPr lang="en-US" sz="1700">
              <a:latin typeface="Times New Roman" panose="02020603050405020304" pitchFamily="18" charset="0"/>
              <a:cs typeface="Times New Roman" panose="02020603050405020304" pitchFamily="18" charset="0"/>
            </a:endParaRPr>
          </a:p>
          <a:p>
            <a:pPr algn="just"/>
            <a:r>
              <a:rPr lang="en-US" sz="1700">
                <a:latin typeface="Times New Roman" panose="02020603050405020304" pitchFamily="18" charset="0"/>
                <a:ea typeface="+mn-lt"/>
                <a:cs typeface="Times New Roman" panose="02020603050405020304" pitchFamily="18" charset="0"/>
              </a:rPr>
              <a:t>Sensitive information on service-users must have stipulated permissions and governance (</a:t>
            </a:r>
            <a:r>
              <a:rPr lang="en-US" sz="1700" err="1">
                <a:latin typeface="Times New Roman" panose="02020603050405020304" pitchFamily="18" charset="0"/>
                <a:ea typeface="+mn-lt"/>
                <a:cs typeface="Times New Roman" panose="02020603050405020304" pitchFamily="18" charset="0"/>
              </a:rPr>
              <a:t>Frennert</a:t>
            </a:r>
            <a:r>
              <a:rPr lang="en-US" sz="1700">
                <a:latin typeface="Times New Roman" panose="02020603050405020304" pitchFamily="18" charset="0"/>
                <a:ea typeface="+mn-lt"/>
                <a:cs typeface="Times New Roman" panose="02020603050405020304" pitchFamily="18" charset="0"/>
              </a:rPr>
              <a:t>, </a:t>
            </a:r>
            <a:r>
              <a:rPr lang="en-US" sz="1700" err="1">
                <a:latin typeface="Times New Roman" panose="02020603050405020304" pitchFamily="18" charset="0"/>
                <a:ea typeface="+mn-lt"/>
                <a:cs typeface="Times New Roman" panose="02020603050405020304" pitchFamily="18" charset="0"/>
              </a:rPr>
              <a:t>Petersson</a:t>
            </a:r>
            <a:r>
              <a:rPr lang="en-US" sz="1700">
                <a:latin typeface="Times New Roman" panose="02020603050405020304" pitchFamily="18" charset="0"/>
                <a:ea typeface="+mn-lt"/>
                <a:cs typeface="Times New Roman" panose="02020603050405020304" pitchFamily="18" charset="0"/>
              </a:rPr>
              <a:t> and </a:t>
            </a:r>
            <a:r>
              <a:rPr lang="en-US" sz="1700" err="1">
                <a:latin typeface="Times New Roman" panose="02020603050405020304" pitchFamily="18" charset="0"/>
                <a:ea typeface="+mn-lt"/>
                <a:cs typeface="Times New Roman" panose="02020603050405020304" pitchFamily="18" charset="0"/>
              </a:rPr>
              <a:t>Erlingsdottir</a:t>
            </a:r>
            <a:r>
              <a:rPr lang="en-US" sz="1700">
                <a:latin typeface="Times New Roman" panose="02020603050405020304" pitchFamily="18" charset="0"/>
                <a:ea typeface="+mn-lt"/>
                <a:cs typeface="Times New Roman" panose="02020603050405020304" pitchFamily="18" charset="0"/>
              </a:rPr>
              <a:t>, 2023).</a:t>
            </a:r>
            <a:endParaRPr lang="en-US" sz="1700">
              <a:latin typeface="Times New Roman" panose="02020603050405020304" pitchFamily="18" charset="0"/>
              <a:cs typeface="Times New Roman" panose="02020603050405020304" pitchFamily="18" charset="0"/>
            </a:endParaRPr>
          </a:p>
          <a:p>
            <a:pPr algn="just"/>
            <a:r>
              <a:rPr lang="en-US" sz="1700">
                <a:latin typeface="Times New Roman" panose="02020603050405020304" pitchFamily="18" charset="0"/>
                <a:ea typeface="+mn-lt"/>
                <a:cs typeface="Times New Roman" panose="02020603050405020304" pitchFamily="18" charset="0"/>
              </a:rPr>
              <a:t>Loss of connection can interfere with the communication during the visit to the community.</a:t>
            </a:r>
            <a:endParaRPr lang="en-US" sz="1700">
              <a:latin typeface="Times New Roman" panose="02020603050405020304" pitchFamily="18" charset="0"/>
              <a:cs typeface="Times New Roman" panose="02020603050405020304" pitchFamily="18" charset="0"/>
            </a:endParaRPr>
          </a:p>
          <a:p>
            <a:pPr algn="just"/>
            <a:r>
              <a:rPr lang="en-US" sz="1700">
                <a:latin typeface="Times New Roman" panose="02020603050405020304" pitchFamily="18" charset="0"/>
                <a:ea typeface="+mn-lt"/>
                <a:cs typeface="Times New Roman" panose="02020603050405020304" pitchFamily="18" charset="0"/>
              </a:rPr>
              <a:t>Digital communication has the potential to become more work without proper implementation (PwC, 2024).</a:t>
            </a:r>
            <a:endParaRPr lang="en-US" sz="17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1976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BC265-A678-35CD-91B6-F487F818F9D6}"/>
              </a:ext>
            </a:extLst>
          </p:cNvPr>
          <p:cNvSpPr>
            <a:spLocks noGrp="1"/>
          </p:cNvSpPr>
          <p:nvPr>
            <p:ph type="title"/>
          </p:nvPr>
        </p:nvSpPr>
        <p:spPr>
          <a:xfrm>
            <a:off x="572493" y="888642"/>
            <a:ext cx="11018520" cy="784312"/>
          </a:xfrm>
        </p:spPr>
        <p:txBody>
          <a:bodyPr anchor="b">
            <a:normAutofit/>
          </a:bodyPr>
          <a:lstStyle/>
          <a:p>
            <a:pPr algn="ctr"/>
            <a:r>
              <a:rPr lang="en-GB" sz="5000">
                <a:latin typeface="Times New Roman" panose="02020603050405020304" pitchFamily="18" charset="0"/>
                <a:ea typeface="+mj-lt"/>
                <a:cs typeface="Times New Roman" panose="02020603050405020304" pitchFamily="18" charset="0"/>
              </a:rPr>
              <a:t>Recommended Phased Implementation</a:t>
            </a:r>
            <a:endParaRPr lang="en-US" sz="5000">
              <a:latin typeface="Times New Roman" panose="02020603050405020304" pitchFamily="18" charset="0"/>
              <a:cs typeface="Times New Roman" panose="02020603050405020304" pitchFamily="18"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C50BFB-6694-DC55-39E9-1B8FE1902FBF}"/>
              </a:ext>
            </a:extLst>
          </p:cNvPr>
          <p:cNvSpPr>
            <a:spLocks noGrp="1"/>
          </p:cNvSpPr>
          <p:nvPr>
            <p:ph idx="1"/>
          </p:nvPr>
        </p:nvSpPr>
        <p:spPr>
          <a:xfrm>
            <a:off x="572493" y="2071316"/>
            <a:ext cx="6713552" cy="4119172"/>
          </a:xfrm>
        </p:spPr>
        <p:txBody>
          <a:bodyPr vert="horz" lIns="91440" tIns="45720" rIns="91440" bIns="45720" rtlCol="0" anchor="t">
            <a:normAutofit/>
          </a:bodyPr>
          <a:lstStyle/>
          <a:p>
            <a:pPr algn="just"/>
            <a:r>
              <a:rPr lang="en-US" sz="2200">
                <a:latin typeface="Times New Roman" panose="02020603050405020304" pitchFamily="18" charset="0"/>
                <a:ea typeface="+mn-lt"/>
                <a:cs typeface="Times New Roman" panose="02020603050405020304" pitchFamily="18" charset="0"/>
              </a:rPr>
              <a:t>Commence with existing communication failures baseline measures.</a:t>
            </a:r>
            <a:endParaRPr lang="en-US" sz="2200">
              <a:latin typeface="Times New Roman" panose="02020603050405020304" pitchFamily="18" charset="0"/>
              <a:cs typeface="Times New Roman" panose="02020603050405020304" pitchFamily="18" charset="0"/>
            </a:endParaRPr>
          </a:p>
          <a:p>
            <a:pPr algn="just"/>
            <a:r>
              <a:rPr lang="en-US" sz="2200">
                <a:latin typeface="Times New Roman" panose="02020603050405020304" pitchFamily="18" charset="0"/>
                <a:ea typeface="+mn-lt"/>
                <a:cs typeface="Times New Roman" panose="02020603050405020304" pitchFamily="18" charset="0"/>
              </a:rPr>
              <a:t>Pilot Teams in one service area and then scaling.</a:t>
            </a:r>
            <a:endParaRPr lang="en-US" sz="2200">
              <a:latin typeface="Times New Roman" panose="02020603050405020304" pitchFamily="18" charset="0"/>
              <a:cs typeface="Times New Roman" panose="02020603050405020304" pitchFamily="18" charset="0"/>
            </a:endParaRPr>
          </a:p>
          <a:p>
            <a:pPr algn="just"/>
            <a:r>
              <a:rPr lang="en-US" sz="2200">
                <a:latin typeface="Times New Roman" panose="02020603050405020304" pitchFamily="18" charset="0"/>
                <a:ea typeface="+mn-lt"/>
                <a:cs typeface="Times New Roman" panose="02020603050405020304" pitchFamily="18" charset="0"/>
              </a:rPr>
              <a:t>Educate personnel on channels, confidentiality and notifications continuously (Stanley et al., 2024).</a:t>
            </a:r>
            <a:endParaRPr lang="en-US" sz="2200">
              <a:latin typeface="Times New Roman" panose="02020603050405020304" pitchFamily="18" charset="0"/>
              <a:cs typeface="Times New Roman" panose="02020603050405020304" pitchFamily="18" charset="0"/>
            </a:endParaRPr>
          </a:p>
          <a:p>
            <a:pPr algn="just"/>
            <a:r>
              <a:rPr lang="en-US" sz="2200">
                <a:latin typeface="Times New Roman" panose="02020603050405020304" pitchFamily="18" charset="0"/>
                <a:ea typeface="+mn-lt"/>
                <a:cs typeface="Times New Roman" panose="02020603050405020304" pitchFamily="18" charset="0"/>
              </a:rPr>
              <a:t>Channel and escalation procedure ownership: Have distinct channels and escalation procedures (Jensen et al., 2024).</a:t>
            </a:r>
            <a:endParaRPr lang="en-US" sz="2200">
              <a:latin typeface="Times New Roman" panose="02020603050405020304" pitchFamily="18" charset="0"/>
              <a:cs typeface="Times New Roman" panose="02020603050405020304" pitchFamily="18" charset="0"/>
            </a:endParaRPr>
          </a:p>
          <a:p>
            <a:pPr algn="just"/>
            <a:r>
              <a:rPr lang="en-US" sz="2200">
                <a:latin typeface="Times New Roman" panose="02020603050405020304" pitchFamily="18" charset="0"/>
                <a:ea typeface="+mn-lt"/>
                <a:cs typeface="Times New Roman" panose="02020603050405020304" pitchFamily="18" charset="0"/>
              </a:rPr>
              <a:t>Come up with pilot studies before making any decisions that would affect the entire </a:t>
            </a:r>
            <a:r>
              <a:rPr lang="en-US" sz="2200" err="1">
                <a:latin typeface="Times New Roman" panose="02020603050405020304" pitchFamily="18" charset="0"/>
                <a:ea typeface="+mn-lt"/>
                <a:cs typeface="Times New Roman" panose="02020603050405020304" pitchFamily="18" charset="0"/>
              </a:rPr>
              <a:t>organisation</a:t>
            </a:r>
            <a:r>
              <a:rPr lang="en-US" sz="2200">
                <a:latin typeface="Times New Roman" panose="02020603050405020304" pitchFamily="18" charset="0"/>
                <a:ea typeface="+mn-lt"/>
                <a:cs typeface="Times New Roman" panose="02020603050405020304" pitchFamily="18" charset="0"/>
              </a:rPr>
              <a:t>.</a:t>
            </a:r>
            <a:endParaRPr lang="en-US" sz="2200">
              <a:latin typeface="Times New Roman" panose="02020603050405020304" pitchFamily="18" charset="0"/>
              <a:cs typeface="Times New Roman" panose="02020603050405020304" pitchFamily="18" charset="0"/>
            </a:endParaRPr>
          </a:p>
          <a:p>
            <a:pPr algn="just"/>
            <a:endParaRPr lang="en-US" sz="2200">
              <a:latin typeface="Times New Roman" panose="02020603050405020304" pitchFamily="18" charset="0"/>
              <a:cs typeface="Times New Roman" panose="02020603050405020304" pitchFamily="18" charset="0"/>
            </a:endParaRPr>
          </a:p>
        </p:txBody>
      </p:sp>
      <p:pic>
        <p:nvPicPr>
          <p:cNvPr id="4" name="Picture 3" descr="Implementation - Free technology icons">
            <a:extLst>
              <a:ext uri="{FF2B5EF4-FFF2-40B4-BE49-F238E27FC236}">
                <a16:creationId xmlns:a16="http://schemas.microsoft.com/office/drawing/2014/main" id="{7DD3081D-4331-F33B-F421-4307C2F7E272}"/>
              </a:ext>
            </a:extLst>
          </p:cNvPr>
          <p:cNvPicPr>
            <a:picLocks noChangeAspect="1"/>
          </p:cNvPicPr>
          <p:nvPr/>
        </p:nvPicPr>
        <p:blipFill>
          <a:blip r:embed="rId3"/>
          <a:srcRect l="3795" r="-5" b="-5"/>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226112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Monitoring Design &amp; Evaluation - ESSA">
            <a:extLst>
              <a:ext uri="{FF2B5EF4-FFF2-40B4-BE49-F238E27FC236}">
                <a16:creationId xmlns:a16="http://schemas.microsoft.com/office/drawing/2014/main" id="{7E391231-01B6-CA95-D483-AA5E7C5C0C05}"/>
              </a:ext>
            </a:extLst>
          </p:cNvPr>
          <p:cNvPicPr>
            <a:picLocks noChangeAspect="1"/>
          </p:cNvPicPr>
          <p:nvPr/>
        </p:nvPicPr>
        <p:blipFill>
          <a:blip r:embed="rId3"/>
          <a:stretch>
            <a:fillRect/>
          </a:stretch>
        </p:blipFill>
        <p:spPr>
          <a:xfrm>
            <a:off x="6541053" y="1252542"/>
            <a:ext cx="4777381" cy="418020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58352E-C2D4-1EBB-6609-C680A2D8C72F}"/>
              </a:ext>
            </a:extLst>
          </p:cNvPr>
          <p:cNvSpPr>
            <a:spLocks noGrp="1"/>
          </p:cNvSpPr>
          <p:nvPr>
            <p:ph type="title"/>
          </p:nvPr>
        </p:nvSpPr>
        <p:spPr>
          <a:xfrm>
            <a:off x="838201" y="479493"/>
            <a:ext cx="5257800" cy="1325563"/>
          </a:xfrm>
        </p:spPr>
        <p:txBody>
          <a:bodyPr>
            <a:normAutofit/>
          </a:bodyPr>
          <a:lstStyle/>
          <a:p>
            <a:pPr algn="ctr"/>
            <a:r>
              <a:rPr lang="en-US" sz="3700">
                <a:latin typeface="Times New Roman"/>
                <a:cs typeface="Times New Roman"/>
              </a:rPr>
              <a:t>Monitoring and Continuous Improvement</a:t>
            </a:r>
            <a:endParaRPr lang="en-US" sz="3700"/>
          </a:p>
        </p:txBody>
      </p:sp>
      <p:sp>
        <p:nvSpPr>
          <p:cNvPr id="3" name="Content Placeholder 2">
            <a:extLst>
              <a:ext uri="{FF2B5EF4-FFF2-40B4-BE49-F238E27FC236}">
                <a16:creationId xmlns:a16="http://schemas.microsoft.com/office/drawing/2014/main" id="{960F698D-702E-91E5-0C7B-A97E0F302BDF}"/>
              </a:ext>
            </a:extLst>
          </p:cNvPr>
          <p:cNvSpPr>
            <a:spLocks noGrp="1"/>
          </p:cNvSpPr>
          <p:nvPr>
            <p:ph idx="1"/>
          </p:nvPr>
        </p:nvSpPr>
        <p:spPr>
          <a:xfrm>
            <a:off x="838201" y="1984443"/>
            <a:ext cx="5257800" cy="4192520"/>
          </a:xfrm>
        </p:spPr>
        <p:txBody>
          <a:bodyPr vert="horz" lIns="91440" tIns="45720" rIns="91440" bIns="45720" rtlCol="0" anchor="t">
            <a:normAutofit/>
          </a:bodyPr>
          <a:lstStyle/>
          <a:p>
            <a:pPr algn="just"/>
            <a:r>
              <a:rPr lang="en-GB" sz="2000">
                <a:latin typeface="Times New Roman" panose="02020603050405020304" pitchFamily="18" charset="0"/>
                <a:ea typeface="+mn-lt"/>
                <a:cs typeface="Times New Roman" panose="02020603050405020304" pitchFamily="18" charset="0"/>
              </a:rPr>
              <a:t>Track unresponsive updates, monthly adoption, response time.</a:t>
            </a:r>
            <a:endParaRPr lang="en-US" sz="2000">
              <a:latin typeface="Times New Roman" panose="02020603050405020304" pitchFamily="18" charset="0"/>
              <a:ea typeface="+mn-lt"/>
              <a:cs typeface="Times New Roman" panose="02020603050405020304" pitchFamily="18" charset="0"/>
            </a:endParaRPr>
          </a:p>
          <a:p>
            <a:pPr algn="just"/>
            <a:r>
              <a:rPr lang="en-GB" sz="2000">
                <a:latin typeface="Times New Roman" panose="02020603050405020304" pitchFamily="18" charset="0"/>
                <a:ea typeface="+mn-lt"/>
                <a:cs typeface="Times New Roman" panose="02020603050405020304" pitchFamily="18" charset="0"/>
              </a:rPr>
              <a:t>Comparison of post pilot results with predefined baseline performances.</a:t>
            </a:r>
            <a:endParaRPr lang="en-US" sz="2000">
              <a:latin typeface="Times New Roman" panose="02020603050405020304" pitchFamily="18" charset="0"/>
              <a:cs typeface="Times New Roman" panose="02020603050405020304" pitchFamily="18" charset="0"/>
            </a:endParaRPr>
          </a:p>
          <a:p>
            <a:pPr algn="just"/>
            <a:r>
              <a:rPr lang="en-GB" sz="2000">
                <a:latin typeface="Times New Roman" panose="02020603050405020304" pitchFamily="18" charset="0"/>
                <a:ea typeface="+mn-lt"/>
                <a:cs typeface="Times New Roman" panose="02020603050405020304" pitchFamily="18" charset="0"/>
              </a:rPr>
              <a:t>Obtain employee remarks on usability and workload every 3 months.</a:t>
            </a:r>
            <a:endParaRPr lang="en-US" sz="2000">
              <a:latin typeface="Times New Roman" panose="02020603050405020304" pitchFamily="18" charset="0"/>
              <a:cs typeface="Times New Roman" panose="02020603050405020304" pitchFamily="18" charset="0"/>
            </a:endParaRPr>
          </a:p>
          <a:p>
            <a:pPr algn="just"/>
            <a:r>
              <a:rPr lang="en-GB" sz="2000">
                <a:latin typeface="Times New Roman" panose="02020603050405020304" pitchFamily="18" charset="0"/>
                <a:ea typeface="+mn-lt"/>
                <a:cs typeface="Times New Roman" panose="02020603050405020304" pitchFamily="18" charset="0"/>
              </a:rPr>
              <a:t>Audit governance with regard to confidentiality accidents and authorisations (Stanley et al., 2024).</a:t>
            </a:r>
            <a:endParaRPr lang="en-US" sz="2000">
              <a:latin typeface="Times New Roman" panose="02020603050405020304" pitchFamily="18" charset="0"/>
              <a:cs typeface="Times New Roman" panose="02020603050405020304" pitchFamily="18" charset="0"/>
            </a:endParaRPr>
          </a:p>
          <a:p>
            <a:pPr algn="just"/>
            <a:r>
              <a:rPr lang="en-GB" sz="2000">
                <a:latin typeface="Times New Roman" panose="02020603050405020304" pitchFamily="18" charset="0"/>
                <a:ea typeface="+mn-lt"/>
                <a:cs typeface="Times New Roman" panose="02020603050405020304" pitchFamily="18" charset="0"/>
              </a:rPr>
              <a:t>Scale effective practices and rectify communication issues arising in the process (PwC, 2024).</a:t>
            </a: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7382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74A34-37D0-66BB-75B8-D918AF5BAC76}"/>
              </a:ext>
            </a:extLst>
          </p:cNvPr>
          <p:cNvSpPr>
            <a:spLocks noGrp="1"/>
          </p:cNvSpPr>
          <p:nvPr>
            <p:ph type="title"/>
          </p:nvPr>
        </p:nvSpPr>
        <p:spPr>
          <a:xfrm>
            <a:off x="3349580" y="500062"/>
            <a:ext cx="4248955" cy="1325563"/>
          </a:xfrm>
        </p:spPr>
        <p:txBody>
          <a:bodyPr/>
          <a:lstStyle/>
          <a:p>
            <a:pPr algn="ctr"/>
            <a:r>
              <a:rPr lang="en-US" b="1">
                <a:latin typeface="Times New Roman" panose="02020603050405020304" pitchFamily="18" charset="0"/>
                <a:ea typeface="+mj-lt"/>
                <a:cs typeface="Times New Roman" panose="02020603050405020304" pitchFamily="18" charset="0"/>
              </a:rPr>
              <a:t>References</a:t>
            </a:r>
            <a:endParaRPr lang="en-US">
              <a:latin typeface="Times New Roman" panose="02020603050405020304" pitchFamily="18" charset="0"/>
              <a:ea typeface="+mj-lt"/>
              <a:cs typeface="Times New Roman" panose="02020603050405020304" pitchFamily="18" charset="0"/>
            </a:endParaRPr>
          </a:p>
        </p:txBody>
      </p:sp>
      <p:sp>
        <p:nvSpPr>
          <p:cNvPr id="3" name="Content Placeholder 2">
            <a:extLst>
              <a:ext uri="{FF2B5EF4-FFF2-40B4-BE49-F238E27FC236}">
                <a16:creationId xmlns:a16="http://schemas.microsoft.com/office/drawing/2014/main" id="{201A079A-5EFF-F225-38BD-C8BCDB046648}"/>
              </a:ext>
            </a:extLst>
          </p:cNvPr>
          <p:cNvSpPr>
            <a:spLocks noGrp="1"/>
          </p:cNvSpPr>
          <p:nvPr>
            <p:ph idx="1"/>
          </p:nvPr>
        </p:nvSpPr>
        <p:spPr/>
        <p:txBody>
          <a:bodyPr vert="horz" lIns="91440" tIns="45720" rIns="91440" bIns="45720" rtlCol="0" anchor="t">
            <a:noAutofit/>
          </a:bodyPr>
          <a:lstStyle/>
          <a:p>
            <a:pPr algn="just"/>
            <a:r>
              <a:rPr lang="en-US" sz="1400" err="1">
                <a:latin typeface="Times New Roman" panose="02020603050405020304" pitchFamily="18" charset="0"/>
                <a:ea typeface="+mn-lt"/>
                <a:cs typeface="Times New Roman" panose="02020603050405020304" pitchFamily="18" charset="0"/>
              </a:rPr>
              <a:t>Frennert</a:t>
            </a:r>
            <a:r>
              <a:rPr lang="en-US" sz="1400">
                <a:latin typeface="Times New Roman" panose="02020603050405020304" pitchFamily="18" charset="0"/>
                <a:ea typeface="+mn-lt"/>
                <a:cs typeface="Times New Roman" panose="02020603050405020304" pitchFamily="18" charset="0"/>
              </a:rPr>
              <a:t>, S., Petersson, L. and </a:t>
            </a:r>
            <a:r>
              <a:rPr lang="en-US" sz="1400" err="1">
                <a:latin typeface="Times New Roman" panose="02020603050405020304" pitchFamily="18" charset="0"/>
                <a:ea typeface="+mn-lt"/>
                <a:cs typeface="Times New Roman" panose="02020603050405020304" pitchFamily="18" charset="0"/>
              </a:rPr>
              <a:t>Erlingsdottir</a:t>
            </a:r>
            <a:r>
              <a:rPr lang="en-US" sz="1400">
                <a:latin typeface="Times New Roman" panose="02020603050405020304" pitchFamily="18" charset="0"/>
                <a:ea typeface="+mn-lt"/>
                <a:cs typeface="Times New Roman" panose="02020603050405020304" pitchFamily="18" charset="0"/>
              </a:rPr>
              <a:t>, G. (2023). “More” work for nurses: The ironies of eHealth. </a:t>
            </a:r>
            <a:r>
              <a:rPr lang="en-US" sz="1400" i="1">
                <a:latin typeface="Times New Roman" panose="02020603050405020304" pitchFamily="18" charset="0"/>
                <a:ea typeface="+mn-lt"/>
                <a:cs typeface="Times New Roman" panose="02020603050405020304" pitchFamily="18" charset="0"/>
              </a:rPr>
              <a:t>BMC Health Services Research</a:t>
            </a:r>
            <a:r>
              <a:rPr lang="en-US" sz="1400">
                <a:latin typeface="Times New Roman" panose="02020603050405020304" pitchFamily="18" charset="0"/>
                <a:ea typeface="+mn-lt"/>
                <a:cs typeface="Times New Roman" panose="02020603050405020304" pitchFamily="18" charset="0"/>
              </a:rPr>
              <a:t>, 23(1). </a:t>
            </a:r>
            <a:r>
              <a:rPr lang="en-US" sz="1400" err="1">
                <a:latin typeface="Times New Roman" panose="02020603050405020304" pitchFamily="18" charset="0"/>
                <a:ea typeface="+mn-lt"/>
                <a:cs typeface="Times New Roman" panose="02020603050405020304" pitchFamily="18" charset="0"/>
              </a:rPr>
              <a:t>doi</a:t>
            </a:r>
            <a:r>
              <a:rPr lang="en-US" sz="1400">
                <a:latin typeface="Times New Roman" panose="02020603050405020304" pitchFamily="18" charset="0"/>
                <a:ea typeface="+mn-lt"/>
                <a:cs typeface="Times New Roman" panose="02020603050405020304" pitchFamily="18" charset="0"/>
              </a:rPr>
              <a:t>: </a:t>
            </a:r>
            <a:r>
              <a:rPr lang="en-US" sz="1400">
                <a:latin typeface="Times New Roman" panose="02020603050405020304" pitchFamily="18" charset="0"/>
                <a:ea typeface="+mn-lt"/>
                <a:cs typeface="Times New Roman" panose="02020603050405020304" pitchFamily="18" charset="0"/>
                <a:hlinkClick r:id="rId2"/>
              </a:rPr>
              <a:t>https://doi.org/10.1186/s12913-023-09418-3</a:t>
            </a:r>
            <a:r>
              <a:rPr lang="en-US" sz="1400">
                <a:latin typeface="Times New Roman" panose="02020603050405020304" pitchFamily="18" charset="0"/>
                <a:ea typeface="+mn-lt"/>
                <a:cs typeface="Times New Roman" panose="02020603050405020304" pitchFamily="18" charset="0"/>
              </a:rPr>
              <a:t>. </a:t>
            </a:r>
            <a:endParaRPr lang="en-US" sz="1400">
              <a:latin typeface="Times New Roman" panose="02020603050405020304" pitchFamily="18" charset="0"/>
              <a:cs typeface="Times New Roman" panose="02020603050405020304" pitchFamily="18" charset="0"/>
            </a:endParaRPr>
          </a:p>
          <a:p>
            <a:pPr algn="just"/>
            <a:r>
              <a:rPr lang="en-US" sz="1400">
                <a:latin typeface="Times New Roman" panose="02020603050405020304" pitchFamily="18" charset="0"/>
                <a:ea typeface="+mn-lt"/>
                <a:cs typeface="Times New Roman" panose="02020603050405020304" pitchFamily="18" charset="0"/>
              </a:rPr>
              <a:t>Grand view research (2024). </a:t>
            </a:r>
            <a:r>
              <a:rPr lang="en-US" sz="1400" i="1">
                <a:latin typeface="Times New Roman" panose="02020603050405020304" pitchFamily="18" charset="0"/>
                <a:ea typeface="+mn-lt"/>
                <a:cs typeface="Times New Roman" panose="02020603050405020304" pitchFamily="18" charset="0"/>
              </a:rPr>
              <a:t>Healthcare business collaboration tools market report, 2030</a:t>
            </a:r>
            <a:r>
              <a:rPr lang="en-US" sz="1400">
                <a:latin typeface="Times New Roman" panose="02020603050405020304" pitchFamily="18" charset="0"/>
                <a:ea typeface="+mn-lt"/>
                <a:cs typeface="Times New Roman" panose="02020603050405020304" pitchFamily="18" charset="0"/>
              </a:rPr>
              <a:t>. [online] Grandviewresearch.com. Available at: </a:t>
            </a:r>
            <a:r>
              <a:rPr lang="en-US" sz="1400">
                <a:latin typeface="Times New Roman" panose="02020603050405020304" pitchFamily="18" charset="0"/>
                <a:ea typeface="+mn-lt"/>
                <a:cs typeface="Times New Roman" panose="02020603050405020304" pitchFamily="18" charset="0"/>
                <a:hlinkClick r:id="rId3"/>
              </a:rPr>
              <a:t>https://www.grandviewresearch.com/industry-analysis/healthcare-business-collaboration-tools-market-report</a:t>
            </a:r>
            <a:r>
              <a:rPr lang="en-US" sz="1400">
                <a:latin typeface="Times New Roman" panose="02020603050405020304" pitchFamily="18" charset="0"/>
                <a:ea typeface="+mn-lt"/>
                <a:cs typeface="Times New Roman" panose="02020603050405020304" pitchFamily="18" charset="0"/>
              </a:rPr>
              <a:t>  [Accessed 3 Oct. 2026].</a:t>
            </a:r>
            <a:endParaRPr lang="en-US" sz="1400">
              <a:latin typeface="Times New Roman" panose="02020603050405020304" pitchFamily="18" charset="0"/>
              <a:cs typeface="Times New Roman" panose="02020603050405020304" pitchFamily="18" charset="0"/>
            </a:endParaRPr>
          </a:p>
          <a:p>
            <a:pPr algn="just"/>
            <a:r>
              <a:rPr lang="en-US" sz="1400" err="1">
                <a:latin typeface="Times New Roman" panose="02020603050405020304" pitchFamily="18" charset="0"/>
                <a:ea typeface="+mn-lt"/>
                <a:cs typeface="Times New Roman" panose="02020603050405020304" pitchFamily="18" charset="0"/>
              </a:rPr>
              <a:t>Grandviewresearch</a:t>
            </a:r>
            <a:r>
              <a:rPr lang="en-US" sz="1400">
                <a:latin typeface="Times New Roman" panose="02020603050405020304" pitchFamily="18" charset="0"/>
                <a:ea typeface="+mn-lt"/>
                <a:cs typeface="Times New Roman" panose="02020603050405020304" pitchFamily="18" charset="0"/>
              </a:rPr>
              <a:t> (2024). </a:t>
            </a:r>
            <a:r>
              <a:rPr lang="en-US" sz="1400" i="1">
                <a:latin typeface="Times New Roman" panose="02020603050405020304" pitchFamily="18" charset="0"/>
                <a:ea typeface="+mn-lt"/>
                <a:cs typeface="Times New Roman" panose="02020603050405020304" pitchFamily="18" charset="0"/>
              </a:rPr>
              <a:t>Enterprise collaboration market size | industry report, 2030</a:t>
            </a:r>
            <a:r>
              <a:rPr lang="en-US" sz="1400">
                <a:latin typeface="Times New Roman" panose="02020603050405020304" pitchFamily="18" charset="0"/>
                <a:ea typeface="+mn-lt"/>
                <a:cs typeface="Times New Roman" panose="02020603050405020304" pitchFamily="18" charset="0"/>
              </a:rPr>
              <a:t>. [online] Grandviewresearch.com. Available at: </a:t>
            </a:r>
            <a:r>
              <a:rPr lang="en-US" sz="1400">
                <a:latin typeface="Times New Roman" panose="02020603050405020304" pitchFamily="18" charset="0"/>
                <a:ea typeface="+mn-lt"/>
                <a:cs typeface="Times New Roman" panose="02020603050405020304" pitchFamily="18" charset="0"/>
                <a:hlinkClick r:id="rId4"/>
              </a:rPr>
              <a:t>https://www.grandviewresearch.com/industry-analysis/enterprise-collaboration-market-report</a:t>
            </a:r>
            <a:r>
              <a:rPr lang="en-US" sz="1400">
                <a:latin typeface="Times New Roman" panose="02020603050405020304" pitchFamily="18" charset="0"/>
                <a:ea typeface="+mn-lt"/>
                <a:cs typeface="Times New Roman" panose="02020603050405020304" pitchFamily="18" charset="0"/>
              </a:rPr>
              <a:t>  [Accessed 3 Oct. 2026].</a:t>
            </a:r>
            <a:endParaRPr lang="en-US" sz="1400">
              <a:latin typeface="Times New Roman" panose="02020603050405020304" pitchFamily="18" charset="0"/>
              <a:cs typeface="Times New Roman" panose="02020603050405020304" pitchFamily="18" charset="0"/>
            </a:endParaRPr>
          </a:p>
          <a:p>
            <a:pPr algn="just"/>
            <a:r>
              <a:rPr lang="en-US" sz="1400">
                <a:latin typeface="Times New Roman" panose="02020603050405020304" pitchFamily="18" charset="0"/>
                <a:ea typeface="+mn-lt"/>
                <a:cs typeface="Times New Roman" panose="02020603050405020304" pitchFamily="18" charset="0"/>
              </a:rPr>
              <a:t>Jensen, L.W.H., Rahbek, O., Lauritsen, R.E.K., Kold, S. and Dinesen, B. (2024). Health care professionals’ perspectives before and after use of </a:t>
            </a:r>
            <a:r>
              <a:rPr lang="en-US" sz="1400" err="1">
                <a:latin typeface="Times New Roman" panose="02020603050405020304" pitchFamily="18" charset="0"/>
                <a:ea typeface="+mn-lt"/>
                <a:cs typeface="Times New Roman" panose="02020603050405020304" pitchFamily="18" charset="0"/>
              </a:rPr>
              <a:t>eDialogue</a:t>
            </a:r>
            <a:r>
              <a:rPr lang="en-US" sz="1400">
                <a:latin typeface="Times New Roman" panose="02020603050405020304" pitchFamily="18" charset="0"/>
                <a:ea typeface="+mn-lt"/>
                <a:cs typeface="Times New Roman" panose="02020603050405020304" pitchFamily="18" charset="0"/>
              </a:rPr>
              <a:t> for team-based digital communication across settings: Qualitative study. </a:t>
            </a:r>
            <a:r>
              <a:rPr lang="en-US" sz="1400" i="1">
                <a:latin typeface="Times New Roman" panose="02020603050405020304" pitchFamily="18" charset="0"/>
                <a:ea typeface="+mn-lt"/>
                <a:cs typeface="Times New Roman" panose="02020603050405020304" pitchFamily="18" charset="0"/>
              </a:rPr>
              <a:t>JMIR Human Factors</a:t>
            </a:r>
            <a:r>
              <a:rPr lang="en-US" sz="1400">
                <a:latin typeface="Times New Roman" panose="02020603050405020304" pitchFamily="18" charset="0"/>
                <a:ea typeface="+mn-lt"/>
                <a:cs typeface="Times New Roman" panose="02020603050405020304" pitchFamily="18" charset="0"/>
              </a:rPr>
              <a:t>, 11(1), p.e53391. </a:t>
            </a:r>
            <a:r>
              <a:rPr lang="en-US" sz="1400" err="1">
                <a:latin typeface="Times New Roman" panose="02020603050405020304" pitchFamily="18" charset="0"/>
                <a:ea typeface="+mn-lt"/>
                <a:cs typeface="Times New Roman" panose="02020603050405020304" pitchFamily="18" charset="0"/>
              </a:rPr>
              <a:t>doi</a:t>
            </a:r>
            <a:r>
              <a:rPr lang="en-US" sz="1400">
                <a:latin typeface="Times New Roman" panose="02020603050405020304" pitchFamily="18" charset="0"/>
                <a:ea typeface="+mn-lt"/>
                <a:cs typeface="Times New Roman" panose="02020603050405020304" pitchFamily="18" charset="0"/>
              </a:rPr>
              <a:t>: </a:t>
            </a:r>
            <a:r>
              <a:rPr lang="en-US" sz="1400">
                <a:latin typeface="Times New Roman" panose="02020603050405020304" pitchFamily="18" charset="0"/>
                <a:ea typeface="+mn-lt"/>
                <a:cs typeface="Times New Roman" panose="02020603050405020304" pitchFamily="18" charset="0"/>
                <a:hlinkClick r:id="rId5"/>
              </a:rPr>
              <a:t>https://doi.org/10.2196/53391</a:t>
            </a:r>
            <a:r>
              <a:rPr lang="en-US" sz="1400">
                <a:latin typeface="Times New Roman" panose="02020603050405020304" pitchFamily="18" charset="0"/>
                <a:ea typeface="+mn-lt"/>
                <a:cs typeface="Times New Roman" panose="02020603050405020304" pitchFamily="18" charset="0"/>
              </a:rPr>
              <a:t>. </a:t>
            </a:r>
            <a:endParaRPr lang="en-US" sz="1400">
              <a:latin typeface="Times New Roman" panose="02020603050405020304" pitchFamily="18" charset="0"/>
              <a:cs typeface="Times New Roman" panose="02020603050405020304" pitchFamily="18" charset="0"/>
            </a:endParaRPr>
          </a:p>
          <a:p>
            <a:pPr algn="just"/>
            <a:r>
              <a:rPr lang="en-US" sz="1400">
                <a:latin typeface="Times New Roman" panose="02020603050405020304" pitchFamily="18" charset="0"/>
                <a:ea typeface="+mn-lt"/>
                <a:cs typeface="Times New Roman" panose="02020603050405020304" pitchFamily="18" charset="0"/>
              </a:rPr>
              <a:t>PwC (2024). </a:t>
            </a:r>
            <a:r>
              <a:rPr lang="en-US" sz="1400" i="1">
                <a:latin typeface="Times New Roman" panose="02020603050405020304" pitchFamily="18" charset="0"/>
                <a:ea typeface="+mn-lt"/>
                <a:cs typeface="Times New Roman" panose="02020603050405020304" pitchFamily="18" charset="0"/>
              </a:rPr>
              <a:t>EMEA workforce hopes and fears survey 2024 | PwC</a:t>
            </a:r>
            <a:r>
              <a:rPr lang="en-US" sz="1400">
                <a:latin typeface="Times New Roman" panose="02020603050405020304" pitchFamily="18" charset="0"/>
                <a:ea typeface="+mn-lt"/>
                <a:cs typeface="Times New Roman" panose="02020603050405020304" pitchFamily="18" charset="0"/>
              </a:rPr>
              <a:t>. [online] PwC. Available at: </a:t>
            </a:r>
            <a:r>
              <a:rPr lang="en-US" sz="1400">
                <a:latin typeface="Times New Roman" panose="02020603050405020304" pitchFamily="18" charset="0"/>
                <a:ea typeface="+mn-lt"/>
                <a:cs typeface="Times New Roman" panose="02020603050405020304" pitchFamily="18" charset="0"/>
                <a:hlinkClick r:id="rId6"/>
              </a:rPr>
              <a:t>https://www.pwc.com/gx/en/services/workforce/emea-workforce-hopes-and-fears-survey.html</a:t>
            </a:r>
            <a:r>
              <a:rPr lang="en-US" sz="1400">
                <a:latin typeface="Times New Roman" panose="02020603050405020304" pitchFamily="18" charset="0"/>
                <a:ea typeface="+mn-lt"/>
                <a:cs typeface="Times New Roman" panose="02020603050405020304" pitchFamily="18" charset="0"/>
              </a:rPr>
              <a:t>  [Accessed 3 Oct. 2026].</a:t>
            </a:r>
            <a:endParaRPr lang="en-US" sz="1400">
              <a:latin typeface="Times New Roman" panose="02020603050405020304" pitchFamily="18" charset="0"/>
              <a:cs typeface="Times New Roman" panose="02020603050405020304" pitchFamily="18" charset="0"/>
            </a:endParaRPr>
          </a:p>
          <a:p>
            <a:pPr algn="just"/>
            <a:r>
              <a:rPr lang="en-US" sz="1400">
                <a:latin typeface="Times New Roman" panose="02020603050405020304" pitchFamily="18" charset="0"/>
                <a:ea typeface="+mn-lt"/>
                <a:cs typeface="Times New Roman" panose="02020603050405020304" pitchFamily="18" charset="0"/>
              </a:rPr>
              <a:t>Riva, M.E.M.- La, Bedoya, V.H.F., Vega, J.A.S., Cabrera, H.G.O., Salazar, R.V.G. and Meneses, G. di D.O. (2025). Enhancing healthcare efficiency: The relationship between effective communication and teamwork among nurses in Peru. </a:t>
            </a:r>
            <a:r>
              <a:rPr lang="en-US" sz="1400" i="1">
                <a:latin typeface="Times New Roman" panose="02020603050405020304" pitchFamily="18" charset="0"/>
                <a:ea typeface="+mn-lt"/>
                <a:cs typeface="Times New Roman" panose="02020603050405020304" pitchFamily="18" charset="0"/>
              </a:rPr>
              <a:t>Nursing Reports</a:t>
            </a:r>
            <a:r>
              <a:rPr lang="en-US" sz="1400">
                <a:latin typeface="Times New Roman" panose="02020603050405020304" pitchFamily="18" charset="0"/>
                <a:ea typeface="+mn-lt"/>
                <a:cs typeface="Times New Roman" panose="02020603050405020304" pitchFamily="18" charset="0"/>
              </a:rPr>
              <a:t>, 15(2), pp.1–13. </a:t>
            </a:r>
            <a:r>
              <a:rPr lang="en-US" sz="1400" err="1">
                <a:latin typeface="Times New Roman" panose="02020603050405020304" pitchFamily="18" charset="0"/>
                <a:ea typeface="+mn-lt"/>
                <a:cs typeface="Times New Roman" panose="02020603050405020304" pitchFamily="18" charset="0"/>
              </a:rPr>
              <a:t>doi</a:t>
            </a:r>
            <a:r>
              <a:rPr lang="en-US" sz="1400">
                <a:latin typeface="Times New Roman" panose="02020603050405020304" pitchFamily="18" charset="0"/>
                <a:ea typeface="+mn-lt"/>
                <a:cs typeface="Times New Roman" panose="02020603050405020304" pitchFamily="18" charset="0"/>
              </a:rPr>
              <a:t>: </a:t>
            </a:r>
            <a:r>
              <a:rPr lang="en-US" sz="1400">
                <a:latin typeface="Times New Roman" panose="02020603050405020304" pitchFamily="18" charset="0"/>
                <a:ea typeface="+mn-lt"/>
                <a:cs typeface="Times New Roman" panose="02020603050405020304" pitchFamily="18" charset="0"/>
                <a:hlinkClick r:id="rId7"/>
              </a:rPr>
              <a:t>https://doi.org/10.3390/nursrep15020059</a:t>
            </a:r>
            <a:r>
              <a:rPr lang="en-US" sz="1400">
                <a:latin typeface="Times New Roman" panose="02020603050405020304" pitchFamily="18" charset="0"/>
                <a:ea typeface="+mn-lt"/>
                <a:cs typeface="Times New Roman" panose="02020603050405020304" pitchFamily="18" charset="0"/>
              </a:rPr>
              <a:t>. </a:t>
            </a:r>
            <a:endParaRPr lang="en-US" sz="1400">
              <a:latin typeface="Times New Roman" panose="02020603050405020304" pitchFamily="18" charset="0"/>
              <a:cs typeface="Times New Roman" panose="02020603050405020304" pitchFamily="18" charset="0"/>
            </a:endParaRPr>
          </a:p>
          <a:p>
            <a:pPr algn="just"/>
            <a:r>
              <a:rPr lang="en-GB" sz="1400">
                <a:latin typeface="Times New Roman" panose="02020603050405020304" pitchFamily="18" charset="0"/>
                <a:cs typeface="Times New Roman" panose="02020603050405020304" pitchFamily="18" charset="0"/>
              </a:rPr>
              <a:t>Stanley, S., Finucane, A., Thompson, A. and Nwosu, A.C. (2024). How can technology be used to support communication in palliative care beyond the COVID-19 pandemic: A mixed-methods national survey of palliative care healthcare professionals. </a:t>
            </a:r>
            <a:r>
              <a:rPr lang="en-GB" sz="1400" i="1">
                <a:latin typeface="Times New Roman" panose="02020603050405020304" pitchFamily="18" charset="0"/>
                <a:cs typeface="Times New Roman" panose="02020603050405020304" pitchFamily="18" charset="0"/>
              </a:rPr>
              <a:t>BMC Palliative Care</a:t>
            </a:r>
            <a:r>
              <a:rPr lang="en-GB" sz="1400">
                <a:latin typeface="Times New Roman" panose="02020603050405020304" pitchFamily="18" charset="0"/>
                <a:cs typeface="Times New Roman" panose="02020603050405020304" pitchFamily="18" charset="0"/>
              </a:rPr>
              <a:t>, 23(23). </a:t>
            </a:r>
            <a:r>
              <a:rPr lang="en-GB" sz="1400" err="1">
                <a:latin typeface="Times New Roman" panose="02020603050405020304" pitchFamily="18" charset="0"/>
                <a:cs typeface="Times New Roman" panose="02020603050405020304" pitchFamily="18" charset="0"/>
              </a:rPr>
              <a:t>doi</a:t>
            </a:r>
            <a:r>
              <a:rPr lang="en-GB" sz="1400">
                <a:latin typeface="Times New Roman" panose="02020603050405020304" pitchFamily="18" charset="0"/>
                <a:cs typeface="Times New Roman" panose="02020603050405020304" pitchFamily="18" charset="0"/>
              </a:rPr>
              <a:t>: </a:t>
            </a:r>
            <a:r>
              <a:rPr lang="en-GB" sz="1400">
                <a:latin typeface="Times New Roman" panose="02020603050405020304" pitchFamily="18" charset="0"/>
                <a:cs typeface="Times New Roman" panose="02020603050405020304" pitchFamily="18" charset="0"/>
                <a:hlinkClick r:id="rId8"/>
              </a:rPr>
              <a:t>https://doi.org/10.1186/s12904-024-01372-z</a:t>
            </a:r>
            <a:endParaRPr lang="en-US" sz="14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66643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482f86026935d80680a343cabe464c20">
  <xsd:schema xmlns:xsd="http://www.w3.org/2001/XMLSchema" xmlns:xs="http://www.w3.org/2001/XMLSchema" xmlns:p="http://schemas.microsoft.com/office/2006/metadata/properties" xmlns:ns3="577751d0-6084-4994-a202-0c32fc3287d3" targetNamespace="http://schemas.microsoft.com/office/2006/metadata/properties" ma:root="true" ma:fieldsID="472059bc91e8a4bdb8451856906d3446"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Props1.xml><?xml version="1.0" encoding="utf-8"?>
<ds:datastoreItem xmlns:ds="http://schemas.openxmlformats.org/officeDocument/2006/customXml" ds:itemID="{E20CB309-06F8-4D35-9614-EE2CE15A34DD}">
  <ds:schemaRefs>
    <ds:schemaRef ds:uri="http://schemas.microsoft.com/sharepoint/v3/contenttype/forms"/>
  </ds:schemaRefs>
</ds:datastoreItem>
</file>

<file path=customXml/itemProps2.xml><?xml version="1.0" encoding="utf-8"?>
<ds:datastoreItem xmlns:ds="http://schemas.openxmlformats.org/officeDocument/2006/customXml" ds:itemID="{82C5B4EA-68FF-4F73-9316-E93EEAC1B4AB}">
  <ds:schemaRefs>
    <ds:schemaRef ds:uri="577751d0-6084-4994-a202-0c32fc3287d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C2A60E2-1CA7-463F-B5E2-18A13BA3E7DC}">
  <ds:schemaRefs>
    <ds:schemaRef ds:uri="577751d0-6084-4994-a202-0c32fc3287d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6</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content</vt:lpstr>
      <vt:lpstr>            Staff communication and daily updates</vt:lpstr>
      <vt:lpstr>What their chosen workplace task involves </vt:lpstr>
      <vt:lpstr>MICROSOFT  Teams</vt:lpstr>
      <vt:lpstr>WHICH TOOL IS MOST SUITABLE?</vt:lpstr>
      <vt:lpstr>WHY IS MICROSOFT TEAMS SUITABLE?</vt:lpstr>
      <vt:lpstr>They can also Use:</vt:lpstr>
      <vt:lpstr>Microsoft Teams for Ashford Community Care Service </vt:lpstr>
      <vt:lpstr>Strategic Case for Microsoft Teams</vt:lpstr>
      <vt:lpstr>Advantages: Communication and Coordination</vt:lpstr>
      <vt:lpstr>Advantages: Efficiency and Knowledge Sharing</vt:lpstr>
      <vt:lpstr>Limitations and Governance Risks.</vt:lpstr>
      <vt:lpstr>Recommended Phased Implementation</vt:lpstr>
      <vt:lpstr>Monitoring and Continuous Improvement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Teams for Ashford Community Care Service</dc:title>
  <dc:creator>Kaneez Raza</dc:creator>
  <cp:revision>1</cp:revision>
  <dcterms:created xsi:type="dcterms:W3CDTF">2026-10-03T09:48:16Z</dcterms:created>
  <dcterms:modified xsi:type="dcterms:W3CDTF">2026-10-08T17:39:56Z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