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hEgqa++R0eW5wZK2vrI8PEtbLuh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77" d="100"/>
          <a:sy n="77" d="100"/>
        </p:scale>
        <p:origin x="662" y="67"/>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87" name="Google Shape;8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7" name="Google Shape;97;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Introduction</a:t>
            </a:r>
            <a:endParaRPr/>
          </a:p>
          <a:p>
            <a:pPr marL="0" lvl="0" indent="0" algn="just" rtl="0">
              <a:spcBef>
                <a:spcPts val="0"/>
              </a:spcBef>
              <a:spcAft>
                <a:spcPts val="0"/>
              </a:spcAft>
              <a:buNone/>
            </a:pPr>
            <a:r>
              <a:rPr lang="en-US"/>
              <a:t>This presentation will devote much of the time to the major role of technology concerning modern personnel training and development. With technology being at the heart of current business development, it has evolved as an instrument for employees to strive for continuous learning and mastering new professional skills. It is a crucial learning element for training and development. It is a revolution in traditional learning methodologies as it implements interactive dynamics for knowledge acquisition in contrast to inert platforms. The adoption of technology imparts accessibility, in a way the training materials can be accessed from everywhere through the Internet connection so the variety of needs and schedules is accommodated. In addition, it motivates indirect learning through user-friendly interfaces and engages students through immersive learning experiences. Rethinking education finances is also important the aim being the reduction of the expenses funded through the old school methods, however,  through the technology-driven training programs, therefore, they are cheaper and upscaled. Additionally, technology provides the possibility to have digital skills and tools, thus the employees' skills are transferred to the fastest-growing industries nowadays. Using technology, organisations give their employees a chance to become more proficient at technological changes, and they can still be highly competitive in the market, therefore, technology is so changeable. Therefore, analysing the role of technology in training and development should be a priority for organisations which want to establish a culture of learning and innovation with ever-increasing speed and efficiency.</a:t>
            </a:r>
            <a:endParaRPr/>
          </a:p>
          <a:p>
            <a:pPr marL="0" lvl="0" indent="0" algn="l" rtl="0">
              <a:spcBef>
                <a:spcPts val="0"/>
              </a:spcBef>
              <a:spcAft>
                <a:spcPts val="0"/>
              </a:spcAft>
              <a:buNone/>
            </a:pPr>
            <a:br>
              <a:rPr lang="en-US"/>
            </a:br>
            <a:endParaRPr/>
          </a:p>
        </p:txBody>
      </p:sp>
      <p:sp>
        <p:nvSpPr>
          <p:cNvPr id="111" name="Google Shape;111;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0" name="Google Shape;120;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dirty="0"/>
              <a:t>Enhancing Learner Participation</a:t>
            </a:r>
            <a:endParaRPr dirty="0"/>
          </a:p>
          <a:p>
            <a:pPr marL="0" lvl="0" indent="0" algn="just" rtl="0">
              <a:spcBef>
                <a:spcPts val="0"/>
              </a:spcBef>
              <a:spcAft>
                <a:spcPts val="0"/>
              </a:spcAft>
              <a:buNone/>
            </a:pPr>
            <a:r>
              <a:rPr lang="en-US" b="1" i="1" dirty="0"/>
              <a:t>Enhance Learners' Participation:</a:t>
            </a:r>
            <a:endParaRPr dirty="0"/>
          </a:p>
          <a:p>
            <a:pPr marL="0" lvl="0" indent="0" algn="just" rtl="0">
              <a:spcBef>
                <a:spcPts val="0"/>
              </a:spcBef>
              <a:spcAft>
                <a:spcPts val="0"/>
              </a:spcAft>
              <a:buNone/>
            </a:pPr>
            <a:r>
              <a:rPr lang="en-US" dirty="0"/>
              <a:t>Integrating technological tools in the training or development of people helps the learners to be considerably active. Language and media resources’ interaction platforms and hypermedia tools can be applied to evoke learners’ interest in the information and teach them how to use their minds while learning (</a:t>
            </a:r>
            <a:r>
              <a:rPr lang="en-US" dirty="0" err="1"/>
              <a:t>Checa</a:t>
            </a:r>
            <a:r>
              <a:rPr lang="en-US" dirty="0"/>
              <a:t>, 2020). The technology provides an engaging learning experience through the creation of functionalities like quizzes, polls, and exercises that entertain as well as help learners actively be part of the learning process.</a:t>
            </a:r>
            <a:endParaRPr dirty="0"/>
          </a:p>
          <a:p>
            <a:pPr marL="0" lvl="0" indent="0" algn="just" rtl="0">
              <a:spcBef>
                <a:spcPts val="0"/>
              </a:spcBef>
              <a:spcAft>
                <a:spcPts val="0"/>
              </a:spcAft>
              <a:buNone/>
            </a:pPr>
            <a:r>
              <a:rPr lang="en-US" b="1" i="1" dirty="0"/>
              <a:t>Encourage and Engage Wider Participation:</a:t>
            </a:r>
            <a:endParaRPr dirty="0"/>
          </a:p>
          <a:p>
            <a:pPr marL="0" lvl="0" indent="0" algn="l" rtl="0">
              <a:spcBef>
                <a:spcPts val="0"/>
              </a:spcBef>
              <a:spcAft>
                <a:spcPts val="0"/>
              </a:spcAft>
              <a:buNone/>
            </a:pPr>
            <a:r>
              <a:rPr lang="en-US" dirty="0"/>
              <a:t>Technology is further enhanced to motivate new people and involve them in the process of the program. Besides virtual environments, physical barriers have fallen, and now, people from or those interested in any country in the world can be active participants in learning activities (Grewal, 2020). Particularly, online learning inclusiveness is a big advantage as it provides people with different schedules and obligations to participate thus enlarging the range of training programs and supporting fairness within the </a:t>
            </a:r>
            <a:r>
              <a:rPr lang="en-US" dirty="0" err="1"/>
              <a:t>organisation</a:t>
            </a:r>
            <a:r>
              <a:rPr lang="en-US" dirty="0"/>
              <a:t>.</a:t>
            </a:r>
            <a:endParaRPr dirty="0"/>
          </a:p>
        </p:txBody>
      </p:sp>
      <p:sp>
        <p:nvSpPr>
          <p:cNvPr id="121" name="Google Shape;121;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Accessibility and User-friendliness</a:t>
            </a:r>
            <a:endParaRPr/>
          </a:p>
          <a:p>
            <a:pPr marL="0" lvl="0" indent="0" algn="just" rtl="0">
              <a:spcBef>
                <a:spcPts val="0"/>
              </a:spcBef>
              <a:spcAft>
                <a:spcPts val="0"/>
              </a:spcAft>
              <a:buNone/>
            </a:pPr>
            <a:r>
              <a:rPr lang="en-US" b="1" i="1"/>
              <a:t>Accessible from Almost Everywhere:</a:t>
            </a:r>
            <a:endParaRPr/>
          </a:p>
          <a:p>
            <a:pPr marL="0" lvl="0" indent="0" algn="just" rtl="0">
              <a:spcBef>
                <a:spcPts val="0"/>
              </a:spcBef>
              <a:spcAft>
                <a:spcPts val="0"/>
              </a:spcAft>
              <a:buNone/>
            </a:pPr>
            <a:r>
              <a:rPr lang="en-US"/>
              <a:t>Due to technology-based training programs provincial availability cannot be surpassed and participants can complete their studying activities from their favorite location with internet facilities. The learning materials can be accessed through a variety of devices, including computerised workspaces, home environments, or even while travelling, thus giving the learners the convenience to choose any of the most suitable for them (Mendoza, 2023). Due to this level of convenience, the platform is useful as an online class, and the particular; it gives individuals, the freedom to become at their own pace and on the schedule they desire.</a:t>
            </a:r>
            <a:endParaRPr/>
          </a:p>
          <a:p>
            <a:pPr marL="0" lvl="0" indent="0" algn="just" rtl="0">
              <a:spcBef>
                <a:spcPts val="0"/>
              </a:spcBef>
              <a:spcAft>
                <a:spcPts val="0"/>
              </a:spcAft>
              <a:buNone/>
            </a:pPr>
            <a:r>
              <a:rPr lang="en-US" b="1" i="1"/>
              <a:t>User-friendly Interface:</a:t>
            </a:r>
            <a:endParaRPr/>
          </a:p>
          <a:p>
            <a:pPr marL="0" lvl="0" indent="0" algn="just" rtl="0">
              <a:spcBef>
                <a:spcPts val="0"/>
              </a:spcBef>
              <a:spcAft>
                <a:spcPts val="0"/>
              </a:spcAft>
              <a:buNone/>
            </a:pPr>
            <a:r>
              <a:rPr lang="en-US"/>
              <a:t>In addition, features like user-friendly interfaces which are meant to improve the learning experience are part of technology-centered training platforms. The app is intuitive, and its navigation together with detailed instructions and appealing design is a comfortable ride for the learners. Bridging the gap between learning and doing is the most important role of e-learning platforms; that is why they emphasise user-friendliness to reduce restrictions to learning and allow everyone irrespective of their level of skill to explore the program confidently (Macharia, 2023). Instead, the pupils will dive into the training process which will not overshadow the goal progress by the problems of technical character.</a:t>
            </a:r>
            <a:endParaRPr/>
          </a:p>
          <a:p>
            <a:pPr marL="0" lvl="0" indent="0" algn="l" rtl="0">
              <a:spcBef>
                <a:spcPts val="0"/>
              </a:spcBef>
              <a:spcAft>
                <a:spcPts val="0"/>
              </a:spcAft>
              <a:buNone/>
            </a:pPr>
            <a:endParaRPr/>
          </a:p>
        </p:txBody>
      </p:sp>
      <p:sp>
        <p:nvSpPr>
          <p:cNvPr id="133" name="Google Shape;13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6" name="Google Shape;14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Cost-effectiveness</a:t>
            </a:r>
            <a:endParaRPr/>
          </a:p>
          <a:p>
            <a:pPr marL="0" lvl="0" indent="0" algn="just" rtl="0">
              <a:spcBef>
                <a:spcPts val="0"/>
              </a:spcBef>
              <a:spcAft>
                <a:spcPts val="0"/>
              </a:spcAft>
              <a:buNone/>
            </a:pPr>
            <a:r>
              <a:rPr lang="en-US" b="1" i="1"/>
              <a:t>Cost-effective Alternative to Traditional Methods:</a:t>
            </a:r>
            <a:endParaRPr/>
          </a:p>
          <a:p>
            <a:pPr marL="0" lvl="0" indent="0" algn="just" rtl="0">
              <a:spcBef>
                <a:spcPts val="0"/>
              </a:spcBef>
              <a:spcAft>
                <a:spcPts val="0"/>
              </a:spcAft>
              <a:buNone/>
            </a:pPr>
            <a:r>
              <a:rPr lang="en-US"/>
              <a:t>Technology-based training is especially useful since it lowers the costs that are involved compared with traditional training methods (Mariotti,</a:t>
            </a:r>
            <a:r>
              <a:rPr lang="en-US" i="1"/>
              <a:t> et al. </a:t>
            </a:r>
            <a:r>
              <a:rPr lang="en-US"/>
              <a:t>2020). Unlike a physical workshop or seminar that is advance-funded with rental fees, logistics, printing materials, and travelling costs, technology-based training delivered remotely reduces significant overhead expenses. Additionally, a potentially huge audience can be made reachable by online training, which in turn avoids extra costs per participant owing to the scalability of the training option making it sustainable for training initiatives</a:t>
            </a:r>
            <a:endParaRPr/>
          </a:p>
          <a:p>
            <a:pPr marL="0" lvl="0" indent="0" algn="just" rtl="0">
              <a:spcBef>
                <a:spcPts val="0"/>
              </a:spcBef>
              <a:spcAft>
                <a:spcPts val="0"/>
              </a:spcAft>
              <a:buNone/>
            </a:pPr>
            <a:r>
              <a:rPr lang="en-US" b="1" i="1"/>
              <a:t>Saves Resources and Reduces Expenses:</a:t>
            </a:r>
            <a:endParaRPr/>
          </a:p>
          <a:p>
            <a:pPr marL="0" lvl="0" indent="0" algn="l" rtl="0">
              <a:spcBef>
                <a:spcPts val="0"/>
              </a:spcBef>
              <a:spcAft>
                <a:spcPts val="0"/>
              </a:spcAft>
              <a:buNone/>
            </a:pPr>
            <a:r>
              <a:rPr lang="en-US"/>
              <a:t>Technology application in staffing and training makes the process cheaper and faster while reducing the expenses that are associated with conventional training techniques. The training that is aimed to be technology-driven eliminates physical materials as well as costs, such as transportation and accommodation. As a result, the administrative processes are simplified and improved while the resource allocation is also optimised (Taylor, 2020). Thus, this is how money saving is made that is fed back into the business strategic areas and as a result, organisational investment in employee development is maximised.</a:t>
            </a:r>
            <a:endParaRPr/>
          </a:p>
        </p:txBody>
      </p:sp>
      <p:sp>
        <p:nvSpPr>
          <p:cNvPr id="147" name="Google Shape;147;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Exploring Digital Devices and Methods</a:t>
            </a:r>
            <a:endParaRPr/>
          </a:p>
          <a:p>
            <a:pPr marL="0" lvl="0" indent="0" algn="just" rtl="0">
              <a:spcBef>
                <a:spcPts val="0"/>
              </a:spcBef>
              <a:spcAft>
                <a:spcPts val="0"/>
              </a:spcAft>
              <a:buNone/>
            </a:pPr>
            <a:r>
              <a:rPr lang="en-US"/>
              <a:t>The use of technology in the training and development program not only improves digital skills and techniques acquirement, however, also contributes to the employees' ability to adapt to the technological and digital changes in the workplace (Marler, 2024). Workers who use digital tools like devices and software in their jobs build their experience and expertise in how to operate the tools and programs related to the jobs they are doing.</a:t>
            </a:r>
            <a:endParaRPr/>
          </a:p>
          <a:p>
            <a:pPr marL="0" lvl="0" indent="0" algn="just" rtl="0">
              <a:spcBef>
                <a:spcPts val="0"/>
              </a:spcBef>
              <a:spcAft>
                <a:spcPts val="0"/>
              </a:spcAft>
              <a:buNone/>
            </a:pPr>
            <a:r>
              <a:rPr lang="en-US" b="1" i="1"/>
              <a:t>Interactive Learning Modules:</a:t>
            </a:r>
            <a:endParaRPr/>
          </a:p>
          <a:p>
            <a:pPr marL="0" lvl="0" indent="0" algn="just" rtl="0">
              <a:spcBef>
                <a:spcPts val="0"/>
              </a:spcBef>
              <a:spcAft>
                <a:spcPts val="0"/>
              </a:spcAft>
              <a:buNone/>
            </a:pPr>
            <a:r>
              <a:rPr lang="en-US"/>
              <a:t>Education with the help of technology-based learning modules involves practical experiential learning and consequently, employees gain experience in performing multiple tasks through mock environments. This allows you to get hands-on with the said tools and utilises the process of exploration that anyone can utilise at their own pace.</a:t>
            </a:r>
            <a:endParaRPr/>
          </a:p>
          <a:p>
            <a:pPr marL="0" lvl="0" indent="0" algn="just" rtl="0">
              <a:spcBef>
                <a:spcPts val="0"/>
              </a:spcBef>
              <a:spcAft>
                <a:spcPts val="0"/>
              </a:spcAft>
              <a:buNone/>
            </a:pPr>
            <a:r>
              <a:rPr lang="en-US" b="1" i="1"/>
              <a:t>Real-time Feedback and Guidance:</a:t>
            </a:r>
            <a:endParaRPr/>
          </a:p>
          <a:p>
            <a:pPr marL="0" lvl="0" indent="0" algn="just" rtl="0">
              <a:spcBef>
                <a:spcPts val="0"/>
              </a:spcBef>
              <a:spcAft>
                <a:spcPts val="0"/>
              </a:spcAft>
              <a:buNone/>
            </a:pPr>
            <a:r>
              <a:rPr lang="en-US"/>
              <a:t>Tractable digital training platforms oftentimes give the learner instant feedback and advice, allowing for immediate correction of errors and continuous polishing of skills. This allows for constant progress and the ability to invest in advanced data processing methods and strategies (Wekerle, 2022).</a:t>
            </a:r>
            <a:endParaRPr/>
          </a:p>
          <a:p>
            <a:pPr marL="0" lvl="0" indent="0" algn="just" rtl="0">
              <a:spcBef>
                <a:spcPts val="0"/>
              </a:spcBef>
              <a:spcAft>
                <a:spcPts val="0"/>
              </a:spcAft>
              <a:buNone/>
            </a:pPr>
            <a:r>
              <a:rPr lang="en-US" b="1" i="1"/>
              <a:t>Customised Learning Paths:</a:t>
            </a:r>
            <a:endParaRPr/>
          </a:p>
          <a:p>
            <a:pPr marL="0" lvl="0" indent="0" algn="just" rtl="0">
              <a:spcBef>
                <a:spcPts val="0"/>
              </a:spcBef>
              <a:spcAft>
                <a:spcPts val="0"/>
              </a:spcAft>
              <a:buNone/>
            </a:pPr>
            <a:r>
              <a:rPr lang="en-US"/>
              <a:t>Technology-driven training courses vary in paths, by capabilities of an employee and objectives empower employees by targeted learning and support throughout their practice with digital tools and techniques.</a:t>
            </a:r>
            <a:endParaRPr/>
          </a:p>
          <a:p>
            <a:pPr marL="0" lvl="0" indent="0" algn="just" rtl="0">
              <a:spcBef>
                <a:spcPts val="0"/>
              </a:spcBef>
              <a:spcAft>
                <a:spcPts val="0"/>
              </a:spcAft>
              <a:buNone/>
            </a:pPr>
            <a:r>
              <a:rPr lang="en-US" b="1" i="1"/>
              <a:t>Practical Application:</a:t>
            </a:r>
            <a:endParaRPr/>
          </a:p>
          <a:p>
            <a:pPr marL="0" lvl="0" indent="0" algn="just" rtl="0">
              <a:spcBef>
                <a:spcPts val="0"/>
              </a:spcBef>
              <a:spcAft>
                <a:spcPts val="0"/>
              </a:spcAft>
              <a:buNone/>
            </a:pPr>
            <a:r>
              <a:rPr lang="en-US"/>
              <a:t>Digital skills learned using an e-learning approach can be directly applied to employees' real-life tasks and projects, according to which they immediately receive positive feedback, ultimately improving the company's general performance, efficiency and innovation gold.</a:t>
            </a:r>
            <a:endParaRPr/>
          </a:p>
          <a:p>
            <a:pPr marL="0" lvl="0" indent="0" algn="l" rtl="0">
              <a:spcBef>
                <a:spcPts val="0"/>
              </a:spcBef>
              <a:spcAft>
                <a:spcPts val="0"/>
              </a:spcAft>
              <a:buNone/>
            </a:pPr>
            <a:br>
              <a:rPr lang="en-US"/>
            </a:br>
            <a:endParaRPr/>
          </a:p>
        </p:txBody>
      </p:sp>
      <p:sp>
        <p:nvSpPr>
          <p:cNvPr id="159" name="Google Shape;15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Technology in Training at Travelodge</a:t>
            </a:r>
            <a:endParaRPr/>
          </a:p>
          <a:p>
            <a:pPr marL="0" lvl="0" indent="0" algn="just" rtl="0">
              <a:spcBef>
                <a:spcPts val="0"/>
              </a:spcBef>
              <a:spcAft>
                <a:spcPts val="0"/>
              </a:spcAft>
              <a:buNone/>
            </a:pPr>
            <a:r>
              <a:rPr lang="en-US"/>
              <a:t>The ASPIRE training programs in Travelodge serve as an excellent example of how technology can be used in training employees fully. Travelodge utilises cutting-edge digital platforms to handle employee training in a manner through which the digital modules are completely comprehensive (Shelley,  2022). On their part, employees learn faster and better thanks to the convenient and interactive learning processes that use simple interfaces and a multitude of teaching and learning resources. Improve the training through the incorporation of technology alongside the staff skills and know-how, the Travelodge thus improves performance and ultimately ensures the success of the entity. This approach puts a line of Travelodge's faith in new techs for the unimpeded growth of its staff.</a:t>
            </a:r>
            <a:endParaRPr/>
          </a:p>
        </p:txBody>
      </p:sp>
      <p:sp>
        <p:nvSpPr>
          <p:cNvPr id="169" name="Google Shape;169;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Amazon's Advertising Skills Enhancement Program:</a:t>
            </a:r>
            <a:endParaRPr/>
          </a:p>
          <a:p>
            <a:pPr marL="0" lvl="0" indent="0" algn="just" rtl="0">
              <a:spcBef>
                <a:spcPts val="0"/>
              </a:spcBef>
              <a:spcAft>
                <a:spcPts val="0"/>
              </a:spcAft>
              <a:buNone/>
            </a:pPr>
            <a:r>
              <a:rPr lang="en-US"/>
              <a:t>Amazon as the world's largest e-commerce has embraced technology-driven training programs to enable its staff skills in advertisement. Along with the self-learning online modules and live workshops, users become pros on how to apply the proven Amazon advertising formats. The company uses the latest tools and real-world case studies to teach staff how to launch and manage ads that improve metrics like the optimisation of the ad campaigns, performance analysis, and return on investment (Williamson, 2022). This initiative underlines the fact that Amazon is a company that attaches importance to continuous learning and employees can become productive and display evidence of an impactful advertising approach in the disruptive digital environment.</a:t>
            </a:r>
            <a:endParaRPr/>
          </a:p>
          <a:p>
            <a:pPr marL="0" lvl="0" indent="0" algn="l" rtl="0">
              <a:spcBef>
                <a:spcPts val="0"/>
              </a:spcBef>
              <a:spcAft>
                <a:spcPts val="0"/>
              </a:spcAft>
              <a:buNone/>
            </a:pPr>
            <a:br>
              <a:rPr lang="en-US"/>
            </a:br>
            <a:endParaRPr/>
          </a:p>
        </p:txBody>
      </p:sp>
      <p:sp>
        <p:nvSpPr>
          <p:cNvPr id="179" name="Google Shape;179;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6"/>
        <p:cNvGrpSpPr/>
        <p:nvPr/>
      </p:nvGrpSpPr>
      <p:grpSpPr>
        <a:xfrm>
          <a:off x="0" y="0"/>
          <a:ext cx="0" cy="0"/>
          <a:chOff x="0" y="0"/>
          <a:chExt cx="0" cy="0"/>
        </a:xfrm>
      </p:grpSpPr>
      <p:sp>
        <p:nvSpPr>
          <p:cNvPr id="187" name="Google Shape;18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8" name="Google Shape;188;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Continuous Professional Development (CPD) Sessions: </a:t>
            </a:r>
            <a:endParaRPr/>
          </a:p>
          <a:p>
            <a:pPr marL="0" lvl="0" indent="0" algn="just" rtl="0">
              <a:spcBef>
                <a:spcPts val="0"/>
              </a:spcBef>
              <a:spcAft>
                <a:spcPts val="0"/>
              </a:spcAft>
              <a:buNone/>
            </a:pPr>
            <a:r>
              <a:rPr lang="en-US"/>
              <a:t>Industry-wide meetings (CPD sessions) are the channels through which staff gain the necessary knowledge and skills they need to excel in their jobs and generally meet the ever-changing challenges of the market. The technology revolution has been important changing the offline classes recently. Technology is very available which allows accessing such CPD resources without thinking of geographic limitations and also accommodates a busy schedule (Allison, 2023). Social networking sites and other web-based classes are opening up the avenue for interactive learning, and thus support active involvement and increased knowledge retention. On the other hand, digital tools have also impacted the pace of learning, as students can engage with a text or a fundamental concept at their own pace and can revisit challenging concepts through the use of self-learning pedagogies. By placing such control of their competitiveness into their own hands, the professionals are granted an opportunity to be ahead of every development in their industries via mastery of CPD technology.</a:t>
            </a:r>
            <a:endParaRPr/>
          </a:p>
          <a:p>
            <a:pPr marL="0" lvl="0" indent="0" algn="l" rtl="0">
              <a:spcBef>
                <a:spcPts val="0"/>
              </a:spcBef>
              <a:spcAft>
                <a:spcPts val="0"/>
              </a:spcAft>
              <a:buNone/>
            </a:pPr>
            <a:br>
              <a:rPr lang="en-US"/>
            </a:br>
            <a:endParaRPr/>
          </a:p>
        </p:txBody>
      </p:sp>
      <p:sp>
        <p:nvSpPr>
          <p:cNvPr id="189" name="Google Shape;189;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8"/>
        <p:cNvGrpSpPr/>
        <p:nvPr/>
      </p:nvGrpSpPr>
      <p:grpSpPr>
        <a:xfrm>
          <a:off x="0" y="0"/>
          <a:ext cx="0" cy="0"/>
          <a:chOff x="0" y="0"/>
          <a:chExt cx="0" cy="0"/>
        </a:xfrm>
      </p:grpSpPr>
      <p:sp>
        <p:nvSpPr>
          <p:cNvPr id="199" name="Google Shape;199;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0" name="Google Shape;200;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Establishment of Learning Management System(LMS) in Healthcare Professionals</a:t>
            </a:r>
            <a:endParaRPr/>
          </a:p>
          <a:p>
            <a:pPr marL="0" lvl="0" indent="0" algn="l" rtl="0">
              <a:spcBef>
                <a:spcPts val="0"/>
              </a:spcBef>
              <a:spcAft>
                <a:spcPts val="0"/>
              </a:spcAft>
              <a:buNone/>
            </a:pPr>
            <a:r>
              <a:rPr lang="en-US"/>
              <a:t>The healthcare industry has enjoyed a transformation due to the adoption of Learning Management Systems (LMS) which has availed fundamental skills development for professionals. Learning management systems liberate training program content with the use of a single dashboard. Healthcare businesses apply for LMS to optimise onboarding procedures, ensure compliance with operational standards, and increase the competencies of the personnel which operate immediately with the clinical tasks (Dubrowski, </a:t>
            </a:r>
            <a:r>
              <a:rPr lang="en-US" i="1"/>
              <a:t>et al. </a:t>
            </a:r>
            <a:r>
              <a:rPr lang="en-US"/>
              <a:t>2021). Through movable elements such as interactive modules, assessments, and progress tracking, LMS facilitates lifelong learning and professional development resulting in skills suitable for healthcare professionals. While these projects lead to augmented patient care outcomes, their effects are broader on the operations and staff satisfaction of healthcare institutions.</a:t>
            </a:r>
            <a:endParaRPr/>
          </a:p>
        </p:txBody>
      </p:sp>
      <p:sp>
        <p:nvSpPr>
          <p:cNvPr id="201" name="Google Shape;201;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Teach Computing for Teachers: </a:t>
            </a:r>
            <a:endParaRPr/>
          </a:p>
          <a:p>
            <a:pPr marL="0" lvl="0" indent="0" algn="just" rtl="0">
              <a:spcBef>
                <a:spcPts val="0"/>
              </a:spcBef>
              <a:spcAft>
                <a:spcPts val="0"/>
              </a:spcAft>
              <a:buNone/>
            </a:pPr>
            <a:r>
              <a:rPr lang="en-US"/>
              <a:t>The "Teach Computing for Teachers" program, a response to the ever-elevating role of information technology in education, envisions training teachers in the essential computational skills required by the modern classroom. With this hands-on training for educators, they're equipped with real-life examples and up-to-date information in utilising this medium for the betterment of their teaching operations. It is the prerogative of the program to deliver real-world learning and practical application to the teachers, thereby, enabling them to use technology most effectively (Piedade, 2020). This embodies additional skills among teachers that lead to inventiveness and efficacy in instruction, thus advantages pupils and teachers at the same time.</a:t>
            </a:r>
            <a:endParaRPr/>
          </a:p>
          <a:p>
            <a:pPr marL="0" lvl="0" indent="0" algn="l" rtl="0">
              <a:spcBef>
                <a:spcPts val="0"/>
              </a:spcBef>
              <a:spcAft>
                <a:spcPts val="0"/>
              </a:spcAft>
              <a:buNone/>
            </a:pPr>
            <a:br>
              <a:rPr lang="en-US"/>
            </a:br>
            <a:endParaRPr/>
          </a:p>
        </p:txBody>
      </p:sp>
      <p:sp>
        <p:nvSpPr>
          <p:cNvPr id="211" name="Google Shape;211;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Technology`s Benefits to Employers</a:t>
            </a:r>
            <a:endParaRPr/>
          </a:p>
          <a:p>
            <a:pPr marL="0" lvl="0" indent="0" algn="just" rtl="0">
              <a:spcBef>
                <a:spcPts val="0"/>
              </a:spcBef>
              <a:spcAft>
                <a:spcPts val="0"/>
              </a:spcAft>
              <a:buNone/>
            </a:pPr>
            <a:r>
              <a:rPr lang="en-US" b="1" i="1"/>
              <a:t>Cost-effectiveness:</a:t>
            </a:r>
            <a:endParaRPr/>
          </a:p>
          <a:p>
            <a:pPr marL="0" lvl="0" indent="0" algn="just" rtl="0">
              <a:spcBef>
                <a:spcPts val="0"/>
              </a:spcBef>
              <a:spcAft>
                <a:spcPts val="0"/>
              </a:spcAft>
              <a:buNone/>
            </a:pPr>
            <a:r>
              <a:rPr lang="en-US"/>
              <a:t>This usually happens when technology-oriented programs are introduced as they end up proving cheaper than the traditional methods. Employers can greatly decrease their teaching costs by implementing in their practice the three elements instructor fees, venue rentals, and printed materials (Martínez, </a:t>
            </a:r>
            <a:r>
              <a:rPr lang="en-US" i="1"/>
              <a:t>et al. </a:t>
            </a:r>
            <a:r>
              <a:rPr lang="en-US"/>
              <a:t>2023). Lastly, technology empowers training programs to be more scalable as this allows organisations to serve a larger group of people while spending little on admin overhead.</a:t>
            </a:r>
            <a:endParaRPr/>
          </a:p>
          <a:p>
            <a:pPr marL="0" lvl="0" indent="0" algn="just" rtl="0">
              <a:spcBef>
                <a:spcPts val="0"/>
              </a:spcBef>
              <a:spcAft>
                <a:spcPts val="0"/>
              </a:spcAft>
              <a:buNone/>
            </a:pPr>
            <a:r>
              <a:rPr lang="en-US" b="1" i="1"/>
              <a:t>Enhanced Staff Capabilities:</a:t>
            </a:r>
            <a:endParaRPr/>
          </a:p>
          <a:p>
            <a:pPr marL="0" lvl="0" indent="0" algn="just" rtl="0">
              <a:spcBef>
                <a:spcPts val="0"/>
              </a:spcBef>
              <a:spcAft>
                <a:spcPts val="0"/>
              </a:spcAft>
              <a:buNone/>
            </a:pPr>
            <a:r>
              <a:rPr lang="en-US"/>
              <a:t>Technology gifts workers opportunities to develop new competencies and expertise that are critical for their career success, making them all-round performers. Staff members are also going to be able to learn specific proficiency with the interactive resources and personalised training modules. They can, in turn, improve their skills in the exact areas that are pertinent to them. For workers who have grown in expertise, they can add more to the enterprise's overall success and, thus, to the success rate and the company's productivity.</a:t>
            </a:r>
            <a:endParaRPr/>
          </a:p>
          <a:p>
            <a:pPr marL="0" lvl="0" indent="0" algn="just" rtl="0">
              <a:spcBef>
                <a:spcPts val="0"/>
              </a:spcBef>
              <a:spcAft>
                <a:spcPts val="0"/>
              </a:spcAft>
              <a:buNone/>
            </a:pPr>
            <a:r>
              <a:rPr lang="en-US" b="1" i="1"/>
              <a:t>Facilitation of New Skill Acquisition and Task Undertakings:</a:t>
            </a:r>
            <a:endParaRPr/>
          </a:p>
          <a:p>
            <a:pPr marL="0" lvl="0" indent="0" algn="l" rtl="0">
              <a:spcBef>
                <a:spcPts val="0"/>
              </a:spcBef>
              <a:spcAft>
                <a:spcPts val="0"/>
              </a:spcAft>
              <a:buNone/>
            </a:pPr>
            <a:r>
              <a:rPr lang="en-US"/>
              <a:t>Technology is the tool learned at different stages and objects that equip employees to form new tasks and tasks to complete with ease. Among others, criteria like taking online classes, virtual courses, and simulations through which staff members can receive the required proficiency can be used to fill the gap of constant job updates (Kipper, </a:t>
            </a:r>
            <a:r>
              <a:rPr lang="en-US" i="1"/>
              <a:t>et al. </a:t>
            </a:r>
            <a:r>
              <a:rPr lang="en-US"/>
              <a:t>2021). The competency of adaptability is not just going to boost the performance of employees, however, the organisation itself will be quicker to innovate and react to changes.</a:t>
            </a:r>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
        <p:cNvGrpSpPr/>
        <p:nvPr/>
      </p:nvGrpSpPr>
      <p:grpSpPr>
        <a:xfrm>
          <a:off x="0" y="0"/>
          <a:ext cx="0" cy="0"/>
          <a:chOff x="0" y="0"/>
          <a:chExt cx="0" cy="0"/>
        </a:xfrm>
      </p:grpSpPr>
      <p:sp>
        <p:nvSpPr>
          <p:cNvPr id="231" name="Google Shape;231;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2" name="Google Shape;232;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b="1"/>
              <a:t>Conclusion</a:t>
            </a:r>
            <a:endParaRPr/>
          </a:p>
          <a:p>
            <a:pPr marL="0" lvl="0" indent="0" algn="just" rtl="0">
              <a:spcBef>
                <a:spcPts val="0"/>
              </a:spcBef>
              <a:spcAft>
                <a:spcPts val="0"/>
              </a:spcAft>
              <a:buNone/>
            </a:pPr>
            <a:r>
              <a:rPr lang="en-US"/>
              <a:t>This presentation discussed the fundamental characteristics of modern training and development practices and how technology is playing its role in it. Highlighting issues such as better connectivity, good design, lower costs, and the development of ability through technologies put in the forefront Through the adoption of technologies, the learning capability of organisations can be turned into a cyclical process that enables the workforce to sustain and catch up with disruptive changes. Apart from that, e-learning together with technical training involves and benefits those who are employees and employers to produce greater output, high efficiency, and the ultimate for business. Technology in training and development has to be adopted cod by each organisation that is planning to reach the top of the pyramid in the world where competition is very high.</a:t>
            </a:r>
            <a:endParaRPr/>
          </a:p>
          <a:p>
            <a:pPr marL="0" lvl="0" indent="0" algn="l" rtl="0">
              <a:spcBef>
                <a:spcPts val="0"/>
              </a:spcBef>
              <a:spcAft>
                <a:spcPts val="0"/>
              </a:spcAft>
              <a:buNone/>
            </a:pPr>
            <a:br>
              <a:rPr lang="en-US"/>
            </a:br>
            <a:endParaRPr/>
          </a:p>
        </p:txBody>
      </p:sp>
      <p:sp>
        <p:nvSpPr>
          <p:cNvPr id="233" name="Google Shape;233;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4" name="Google Shape;244;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US"/>
              <a:t>Checa, D. and Bustillo, A., (2020). A review of immersive virtual reality serious games to enhance learning and training. Multimedia Tools and Applications, 79(9), pp.5501-5527.</a:t>
            </a:r>
            <a:endParaRPr/>
          </a:p>
          <a:p>
            <a:pPr marL="0" lvl="0" indent="0" algn="just" rtl="0">
              <a:spcBef>
                <a:spcPts val="0"/>
              </a:spcBef>
              <a:spcAft>
                <a:spcPts val="0"/>
              </a:spcAft>
              <a:buNone/>
            </a:pPr>
            <a:r>
              <a:rPr lang="en-US"/>
              <a:t>Grewal, D., Hulland, J., Kopalle, P.K. and Karahanna, E., (2020). The future of technology and marketing: A multidisciplinary perspective. Journal of the Academy of Marketing Science, 48, pp.1-8.</a:t>
            </a:r>
            <a:endParaRPr/>
          </a:p>
          <a:p>
            <a:pPr marL="0" lvl="0" indent="0" algn="just" rtl="0">
              <a:spcBef>
                <a:spcPts val="0"/>
              </a:spcBef>
              <a:spcAft>
                <a:spcPts val="0"/>
              </a:spcAft>
              <a:buNone/>
            </a:pPr>
            <a:r>
              <a:rPr lang="en-US"/>
              <a:t>Mendoza, J.R., Catapang, R.G. and Aquino, J.M., (2023). The Impact of MoodleCloud on Faculty and Graduate Students’ User-Independence Engagement in a State University in the Philippines. International Journal of Learning, Teaching and Educational Research, 22(12), pp.299-325.</a:t>
            </a:r>
            <a:endParaRPr/>
          </a:p>
          <a:p>
            <a:pPr marL="0" lvl="0" indent="0" algn="just" rtl="0">
              <a:spcBef>
                <a:spcPts val="0"/>
              </a:spcBef>
              <a:spcAft>
                <a:spcPts val="0"/>
              </a:spcAft>
              <a:buNone/>
            </a:pPr>
            <a:r>
              <a:rPr lang="en-US"/>
              <a:t>Macharia, R.W., Kamau, J.W. and Gikandi, J., (2023). User interface technical usability requirements for mobile learning applications. African Journal of Computing and Information Systems (AJCIS), 7(X), pp.16-34.</a:t>
            </a:r>
            <a:endParaRPr/>
          </a:p>
          <a:p>
            <a:pPr marL="0" lvl="0" indent="0" algn="just" rtl="0">
              <a:spcBef>
                <a:spcPts val="0"/>
              </a:spcBef>
              <a:spcAft>
                <a:spcPts val="0"/>
              </a:spcAft>
              <a:buNone/>
            </a:pPr>
            <a:r>
              <a:rPr lang="en-US"/>
              <a:t>Mariotti, N., Bonomo, M., Fagiolari, L., Barbero, N., Gerbaldi, C., Bella, F. and Barolo, C., (2020). Recent advances in eco-friendly and cost-effective materials towards sustainable dye-sensitized solar cells. Green chemistry, 22(21), pp.7168-7218.</a:t>
            </a:r>
            <a:endParaRPr/>
          </a:p>
          <a:p>
            <a:pPr marL="0" lvl="0" indent="0" algn="just" rtl="0">
              <a:spcBef>
                <a:spcPts val="0"/>
              </a:spcBef>
              <a:spcAft>
                <a:spcPts val="0"/>
              </a:spcAft>
              <a:buNone/>
            </a:pPr>
            <a:r>
              <a:rPr lang="en-US"/>
              <a:t>Snoswell, C.L., Taylor, M.L., Comans, T.A., Smith, A.C., Gray, L.C. and Caffery, L.J., (2020). Determining if telehealth can reduce health system costs: scoping review. Journal of medical Internet research, 22(10), p.e17298.</a:t>
            </a:r>
            <a:endParaRPr/>
          </a:p>
          <a:p>
            <a:pPr marL="0" lvl="0" indent="0" algn="just" rtl="0">
              <a:spcBef>
                <a:spcPts val="0"/>
              </a:spcBef>
              <a:spcAft>
                <a:spcPts val="0"/>
              </a:spcAft>
              <a:buNone/>
            </a:pPr>
            <a:r>
              <a:rPr lang="en-US"/>
              <a:t>Marler, W. and Hargittai, E., (2024). Division of digital labor: Partner support for technology use among older adults. New Media &amp; Society, 26(2), pp.978-994.</a:t>
            </a:r>
            <a:endParaRPr/>
          </a:p>
          <a:p>
            <a:pPr marL="0" lvl="0" indent="0" algn="just" rtl="0">
              <a:spcBef>
                <a:spcPts val="0"/>
              </a:spcBef>
              <a:spcAft>
                <a:spcPts val="0"/>
              </a:spcAft>
              <a:buNone/>
            </a:pPr>
            <a:r>
              <a:rPr lang="en-US"/>
              <a:t>Wekerle, C., Daumiller, M. and Kollar, I., (2022). Using digital technology to promote higher education learning: The importance of different learning activities and their relations to learning outcomes. Journal of Research on Technology in Education, 54(1), pp.1-17.</a:t>
            </a:r>
            <a:endParaRPr/>
          </a:p>
          <a:p>
            <a:pPr marL="0" lvl="0" indent="0" algn="just" rtl="0">
              <a:spcBef>
                <a:spcPts val="0"/>
              </a:spcBef>
              <a:spcAft>
                <a:spcPts val="0"/>
              </a:spcAft>
              <a:buNone/>
            </a:pPr>
            <a:r>
              <a:rPr lang="en-US"/>
              <a:t>Shelley, L., Jeng, C.C. and Huang, E., (2022). Combating Sex Trafficking: Examining the Spatial Distribution of Hotels in Urban Areas that Facilitate Sex Trafficking in the US. Urban Crime. An international Journal, 3(1), pp.128-158.</a:t>
            </a:r>
            <a:endParaRPr/>
          </a:p>
          <a:p>
            <a:pPr marL="0" lvl="0" indent="0" algn="just" rtl="0">
              <a:spcBef>
                <a:spcPts val="0"/>
              </a:spcBef>
              <a:spcAft>
                <a:spcPts val="0"/>
              </a:spcAft>
              <a:buNone/>
            </a:pPr>
            <a:r>
              <a:rPr lang="en-US"/>
              <a:t>Williamson, B., Gulson, K.N., Perrotta, C. and Witzenberger, K., (2022). Amazon and the new global connective architectures of education governance. Harvard Educational Review, 92(2), pp.231-256.</a:t>
            </a:r>
            <a:endParaRPr/>
          </a:p>
          <a:p>
            <a:pPr marL="0" lvl="0" indent="0" algn="just" rtl="0">
              <a:spcBef>
                <a:spcPts val="0"/>
              </a:spcBef>
              <a:spcAft>
                <a:spcPts val="0"/>
              </a:spcAft>
              <a:buNone/>
            </a:pPr>
            <a:r>
              <a:rPr lang="en-US"/>
              <a:t>Allison, J., (2023). Classifying the characteristics of effective Continuing Professional Development (CPD) for computer science teachers in the 16-18 sector. ACM Transactions on Computing Education, 23(2), pp.1-30.</a:t>
            </a:r>
            <a:endParaRPr/>
          </a:p>
          <a:p>
            <a:pPr marL="0" lvl="0" indent="0" algn="just" rtl="0">
              <a:spcBef>
                <a:spcPts val="0"/>
              </a:spcBef>
              <a:spcAft>
                <a:spcPts val="0"/>
              </a:spcAft>
              <a:buNone/>
            </a:pPr>
            <a:r>
              <a:rPr lang="en-US"/>
              <a:t>Dubrowski, A., Kapralos, B., Peisachovich, E., Da Silva, C. and Torres, A., (2021). A model for an online learning management system for simulation-based acquisition of psychomotor skills in health professions education. Cureus, 13(3).</a:t>
            </a:r>
            <a:endParaRPr/>
          </a:p>
          <a:p>
            <a:pPr marL="0" lvl="0" indent="0" algn="just" rtl="0">
              <a:spcBef>
                <a:spcPts val="0"/>
              </a:spcBef>
              <a:spcAft>
                <a:spcPts val="0"/>
              </a:spcAft>
              <a:buNone/>
            </a:pPr>
            <a:r>
              <a:rPr lang="en-US"/>
              <a:t>Piedade, J., Dorotea, N., Pedro, A. and Matos, J.F., (2020). On teaching programming fundamentals and computational thinking with educational robotics: A didactic experience with pre-service teachers. Education Sciences, 10(9), p.214.</a:t>
            </a:r>
            <a:endParaRPr/>
          </a:p>
          <a:p>
            <a:pPr marL="0" lvl="0" indent="0" algn="just" rtl="0">
              <a:spcBef>
                <a:spcPts val="0"/>
              </a:spcBef>
              <a:spcAft>
                <a:spcPts val="0"/>
              </a:spcAft>
              <a:buNone/>
            </a:pPr>
            <a:r>
              <a:rPr lang="en-US"/>
              <a:t>Arriola, E., Bernabé, R., Campelo, R.G., Biscuola, M., Enguita, A.B., López-Ríos, F., Martínez, R., Mezquita, L., Palanca, S., Pareja, M.J. and Zugazagoitia, J., (2023). Cost-effectiveness of next-generation sequencing versus single-gene testing for the molecular diagnosis of patients with metastatic non–small-cell lung cancer from the perspective of spanish reference centers. JCO Precision Oncology, 7, p.e2200546.</a:t>
            </a:r>
            <a:endParaRPr/>
          </a:p>
          <a:p>
            <a:pPr marL="0" lvl="0" indent="0" algn="just" rtl="0">
              <a:spcBef>
                <a:spcPts val="0"/>
              </a:spcBef>
              <a:spcAft>
                <a:spcPts val="0"/>
              </a:spcAft>
              <a:buNone/>
            </a:pPr>
            <a:r>
              <a:rPr lang="en-US"/>
              <a:t>Kipper, L.M., Iepsen, S., Dal Forno, A.J., Frozza, R., Furstenau, L., Agnes, J. and Cossul, D., (2021). Scientific mapping to identify competencies required by industry 4.0. Technology in Society, 64, p.101454.</a:t>
            </a:r>
            <a:endParaRPr/>
          </a:p>
          <a:p>
            <a:pPr marL="0" lvl="0" indent="0" algn="l" rtl="0">
              <a:spcBef>
                <a:spcPts val="0"/>
              </a:spcBef>
              <a:spcAft>
                <a:spcPts val="0"/>
              </a:spcAft>
              <a:buNone/>
            </a:pPr>
            <a:br>
              <a:rPr lang="en-US"/>
            </a:br>
            <a:endParaRPr/>
          </a:p>
        </p:txBody>
      </p:sp>
      <p:sp>
        <p:nvSpPr>
          <p:cNvPr id="245" name="Google Shape;245;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sz="1200"/>
              <a:t>15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6"/>
        <p:cNvGrpSpPr/>
        <p:nvPr/>
      </p:nvGrpSpPr>
      <p:grpSpPr>
        <a:xfrm>
          <a:off x="0" y="0"/>
          <a:ext cx="0" cy="0"/>
          <a:chOff x="0" y="0"/>
          <a:chExt cx="0" cy="0"/>
        </a:xfrm>
      </p:grpSpPr>
      <p:sp>
        <p:nvSpPr>
          <p:cNvPr id="17" name="Google Shape;17;p17"/>
          <p:cNvSpPr txBox="1">
            <a:spLocks noGrp="1"/>
          </p:cNvSpPr>
          <p:nvPr>
            <p:ph type="ctrTitle"/>
          </p:nvPr>
        </p:nvSpPr>
        <p:spPr>
          <a:xfrm>
            <a:off x="1084727" y="1597961"/>
            <a:ext cx="9144000" cy="3162300"/>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8" name="Google Shape;18;p17"/>
          <p:cNvSpPr txBox="1">
            <a:spLocks noGrp="1"/>
          </p:cNvSpPr>
          <p:nvPr>
            <p:ph type="subTitle" idx="1"/>
          </p:nvPr>
        </p:nvSpPr>
        <p:spPr>
          <a:xfrm>
            <a:off x="1084727" y="4902488"/>
            <a:ext cx="9144000" cy="985075"/>
          </a:xfrm>
          <a:prstGeom prst="rect">
            <a:avLst/>
          </a:prstGeom>
          <a:noFill/>
          <a:ln>
            <a:noFill/>
          </a:ln>
        </p:spPr>
        <p:txBody>
          <a:bodyPr spcFirstLastPara="1" wrap="square" lIns="91425" tIns="45700" rIns="91425" bIns="45700" anchor="t" anchorCtr="0">
            <a:normAutofit/>
          </a:bodyPr>
          <a:lstStyle>
            <a:lvl1pPr lvl="0" algn="l">
              <a:lnSpc>
                <a:spcPct val="120000"/>
              </a:lnSpc>
              <a:spcBef>
                <a:spcPts val="1000"/>
              </a:spcBef>
              <a:spcAft>
                <a:spcPts val="0"/>
              </a:spcAft>
              <a:buClr>
                <a:schemeClr val="dk1"/>
              </a:buClr>
              <a:buSzPts val="1800"/>
              <a:buNone/>
              <a:defRPr sz="1800"/>
            </a:lvl1pPr>
            <a:lvl2pPr lvl="1" algn="ctr">
              <a:lnSpc>
                <a:spcPct val="120000"/>
              </a:lnSpc>
              <a:spcBef>
                <a:spcPts val="500"/>
              </a:spcBef>
              <a:spcAft>
                <a:spcPts val="0"/>
              </a:spcAft>
              <a:buClr>
                <a:schemeClr val="dk1"/>
              </a:buClr>
              <a:buSzPts val="2000"/>
              <a:buFont typeface="Avenir"/>
              <a:buNone/>
              <a:defRPr sz="2000"/>
            </a:lvl2pPr>
            <a:lvl3pPr lvl="2" algn="ctr">
              <a:lnSpc>
                <a:spcPct val="120000"/>
              </a:lnSpc>
              <a:spcBef>
                <a:spcPts val="500"/>
              </a:spcBef>
              <a:spcAft>
                <a:spcPts val="0"/>
              </a:spcAft>
              <a:buClr>
                <a:schemeClr val="dk1"/>
              </a:buClr>
              <a:buSzPts val="1800"/>
              <a:buNone/>
              <a:defRPr sz="1800"/>
            </a:lvl3pPr>
            <a:lvl4pPr lvl="3" algn="ctr">
              <a:lnSpc>
                <a:spcPct val="120000"/>
              </a:lnSpc>
              <a:spcBef>
                <a:spcPts val="500"/>
              </a:spcBef>
              <a:spcAft>
                <a:spcPts val="0"/>
              </a:spcAft>
              <a:buClr>
                <a:schemeClr val="dk1"/>
              </a:buClr>
              <a:buSzPts val="1600"/>
              <a:buFont typeface="Avenir"/>
              <a:buNone/>
              <a:defRPr sz="1600"/>
            </a:lvl4pPr>
            <a:lvl5pPr lvl="4" algn="ctr">
              <a:lnSpc>
                <a:spcPct val="12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9" name="Google Shape;19;p17"/>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7"/>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7"/>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2"/>
        <p:cNvGrpSpPr/>
        <p:nvPr/>
      </p:nvGrpSpPr>
      <p:grpSpPr>
        <a:xfrm>
          <a:off x="0" y="0"/>
          <a:ext cx="0" cy="0"/>
          <a:chOff x="0" y="0"/>
          <a:chExt cx="0" cy="0"/>
        </a:xfrm>
      </p:grpSpPr>
      <p:sp>
        <p:nvSpPr>
          <p:cNvPr id="23" name="Google Shape;23;p18"/>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8"/>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8"/>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1077362" y="720434"/>
            <a:ext cx="9950103" cy="1507376"/>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1077362" y="2427316"/>
            <a:ext cx="9950103" cy="351351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9" name="Google Shape;29;p19"/>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2"/>
        <p:cNvGrpSpPr/>
        <p:nvPr/>
      </p:nvGrpSpPr>
      <p:grpSpPr>
        <a:xfrm>
          <a:off x="0" y="0"/>
          <a:ext cx="0" cy="0"/>
          <a:chOff x="0" y="0"/>
          <a:chExt cx="0" cy="0"/>
        </a:xfrm>
      </p:grpSpPr>
      <p:sp>
        <p:nvSpPr>
          <p:cNvPr id="33" name="Google Shape;33;p20"/>
          <p:cNvSpPr txBox="1">
            <a:spLocks noGrp="1"/>
          </p:cNvSpPr>
          <p:nvPr>
            <p:ph type="title"/>
          </p:nvPr>
        </p:nvSpPr>
        <p:spPr>
          <a:xfrm>
            <a:off x="1084726" y="1709738"/>
            <a:ext cx="9143999" cy="3050523"/>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4400"/>
              <a:buFont typeface="Avenir"/>
              <a:buNone/>
              <a:defRPr sz="44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20"/>
          <p:cNvSpPr txBox="1">
            <a:spLocks noGrp="1"/>
          </p:cNvSpPr>
          <p:nvPr>
            <p:ph type="body" idx="1"/>
          </p:nvPr>
        </p:nvSpPr>
        <p:spPr>
          <a:xfrm>
            <a:off x="1084726" y="4902488"/>
            <a:ext cx="9143999" cy="985075"/>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rgbClr val="888888"/>
              </a:buClr>
              <a:buSzPts val="2400"/>
              <a:buNone/>
              <a:defRPr sz="2400">
                <a:solidFill>
                  <a:srgbClr val="888888"/>
                </a:solidFill>
              </a:defRPr>
            </a:lvl1pPr>
            <a:lvl2pPr marL="914400" lvl="1" indent="-228600" algn="l">
              <a:lnSpc>
                <a:spcPct val="120000"/>
              </a:lnSpc>
              <a:spcBef>
                <a:spcPts val="500"/>
              </a:spcBef>
              <a:spcAft>
                <a:spcPts val="0"/>
              </a:spcAft>
              <a:buClr>
                <a:srgbClr val="888888"/>
              </a:buClr>
              <a:buSzPts val="2000"/>
              <a:buFont typeface="Avenir"/>
              <a:buNone/>
              <a:defRPr sz="2000">
                <a:solidFill>
                  <a:srgbClr val="888888"/>
                </a:solidFill>
              </a:defRPr>
            </a:lvl2pPr>
            <a:lvl3pPr marL="1371600" lvl="2" indent="-228600" algn="l">
              <a:lnSpc>
                <a:spcPct val="120000"/>
              </a:lnSpc>
              <a:spcBef>
                <a:spcPts val="500"/>
              </a:spcBef>
              <a:spcAft>
                <a:spcPts val="0"/>
              </a:spcAft>
              <a:buClr>
                <a:srgbClr val="888888"/>
              </a:buClr>
              <a:buSzPts val="1800"/>
              <a:buNone/>
              <a:defRPr sz="1800">
                <a:solidFill>
                  <a:srgbClr val="888888"/>
                </a:solidFill>
              </a:defRPr>
            </a:lvl3pPr>
            <a:lvl4pPr marL="1828800" lvl="3" indent="-228600" algn="l">
              <a:lnSpc>
                <a:spcPct val="120000"/>
              </a:lnSpc>
              <a:spcBef>
                <a:spcPts val="500"/>
              </a:spcBef>
              <a:spcAft>
                <a:spcPts val="0"/>
              </a:spcAft>
              <a:buClr>
                <a:srgbClr val="888888"/>
              </a:buClr>
              <a:buSzPts val="1600"/>
              <a:buFont typeface="Avenir"/>
              <a:buNone/>
              <a:defRPr sz="1600">
                <a:solidFill>
                  <a:srgbClr val="888888"/>
                </a:solidFill>
              </a:defRPr>
            </a:lvl4pPr>
            <a:lvl5pPr marL="2286000" lvl="4" indent="-228600" algn="l">
              <a:lnSpc>
                <a:spcPct val="12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5" name="Google Shape;35;p20"/>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0"/>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0"/>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8"/>
        <p:cNvGrpSpPr/>
        <p:nvPr/>
      </p:nvGrpSpPr>
      <p:grpSpPr>
        <a:xfrm>
          <a:off x="0" y="0"/>
          <a:ext cx="0" cy="0"/>
          <a:chOff x="0" y="0"/>
          <a:chExt cx="0" cy="0"/>
        </a:xfrm>
      </p:grpSpPr>
      <p:sp>
        <p:nvSpPr>
          <p:cNvPr id="39" name="Google Shape;39;p21"/>
          <p:cNvSpPr txBox="1">
            <a:spLocks noGrp="1"/>
          </p:cNvSpPr>
          <p:nvPr>
            <p:ph type="title"/>
          </p:nvPr>
        </p:nvSpPr>
        <p:spPr>
          <a:xfrm>
            <a:off x="1077362" y="720434"/>
            <a:ext cx="9950103" cy="1507376"/>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0" name="Google Shape;40;p21"/>
          <p:cNvSpPr txBox="1">
            <a:spLocks noGrp="1"/>
          </p:cNvSpPr>
          <p:nvPr>
            <p:ph type="body" idx="1"/>
          </p:nvPr>
        </p:nvSpPr>
        <p:spPr>
          <a:xfrm>
            <a:off x="1077362" y="2227809"/>
            <a:ext cx="4942438" cy="3949154"/>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1" name="Google Shape;41;p21"/>
          <p:cNvSpPr txBox="1">
            <a:spLocks noGrp="1"/>
          </p:cNvSpPr>
          <p:nvPr>
            <p:ph type="body" idx="2"/>
          </p:nvPr>
        </p:nvSpPr>
        <p:spPr>
          <a:xfrm>
            <a:off x="6172200" y="2227809"/>
            <a:ext cx="4855265" cy="394915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21"/>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1"/>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1"/>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5"/>
        <p:cNvGrpSpPr/>
        <p:nvPr/>
      </p:nvGrpSpPr>
      <p:grpSpPr>
        <a:xfrm>
          <a:off x="0" y="0"/>
          <a:ext cx="0" cy="0"/>
          <a:chOff x="0" y="0"/>
          <a:chExt cx="0" cy="0"/>
        </a:xfrm>
      </p:grpSpPr>
      <p:sp>
        <p:nvSpPr>
          <p:cNvPr id="46" name="Google Shape;46;p22"/>
          <p:cNvSpPr txBox="1">
            <a:spLocks noGrp="1"/>
          </p:cNvSpPr>
          <p:nvPr>
            <p:ph type="title"/>
          </p:nvPr>
        </p:nvSpPr>
        <p:spPr>
          <a:xfrm>
            <a:off x="1084726" y="365125"/>
            <a:ext cx="9942739" cy="1325563"/>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22"/>
          <p:cNvSpPr txBox="1">
            <a:spLocks noGrp="1"/>
          </p:cNvSpPr>
          <p:nvPr>
            <p:ph type="body" idx="1"/>
          </p:nvPr>
        </p:nvSpPr>
        <p:spPr>
          <a:xfrm>
            <a:off x="1084725" y="1681163"/>
            <a:ext cx="491285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20000"/>
              </a:lnSpc>
              <a:spcBef>
                <a:spcPts val="1000"/>
              </a:spcBef>
              <a:spcAft>
                <a:spcPts val="0"/>
              </a:spcAft>
              <a:buClr>
                <a:schemeClr val="dk1"/>
              </a:buClr>
              <a:buSzPts val="2400"/>
              <a:buNone/>
              <a:defRPr sz="2400" b="1"/>
            </a:lvl1pPr>
            <a:lvl2pPr marL="914400" lvl="1" indent="-228600" algn="l">
              <a:lnSpc>
                <a:spcPct val="120000"/>
              </a:lnSpc>
              <a:spcBef>
                <a:spcPts val="500"/>
              </a:spcBef>
              <a:spcAft>
                <a:spcPts val="0"/>
              </a:spcAft>
              <a:buClr>
                <a:schemeClr val="dk1"/>
              </a:buClr>
              <a:buSzPts val="2000"/>
              <a:buFont typeface="Avenir"/>
              <a:buNone/>
              <a:defRPr sz="2000" b="1"/>
            </a:lvl2pPr>
            <a:lvl3pPr marL="1371600" lvl="2" indent="-228600" algn="l">
              <a:lnSpc>
                <a:spcPct val="120000"/>
              </a:lnSpc>
              <a:spcBef>
                <a:spcPts val="500"/>
              </a:spcBef>
              <a:spcAft>
                <a:spcPts val="0"/>
              </a:spcAft>
              <a:buClr>
                <a:schemeClr val="dk1"/>
              </a:buClr>
              <a:buSzPts val="1800"/>
              <a:buNone/>
              <a:defRPr sz="1800" b="1"/>
            </a:lvl3pPr>
            <a:lvl4pPr marL="1828800" lvl="3" indent="-228600" algn="l">
              <a:lnSpc>
                <a:spcPct val="120000"/>
              </a:lnSpc>
              <a:spcBef>
                <a:spcPts val="500"/>
              </a:spcBef>
              <a:spcAft>
                <a:spcPts val="0"/>
              </a:spcAft>
              <a:buClr>
                <a:schemeClr val="dk1"/>
              </a:buClr>
              <a:buSzPts val="1600"/>
              <a:buFont typeface="Avenir"/>
              <a:buNone/>
              <a:defRPr sz="1600" b="1"/>
            </a:lvl4pPr>
            <a:lvl5pPr marL="2286000" lvl="4" indent="-228600" algn="l">
              <a:lnSpc>
                <a:spcPct val="12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8" name="Google Shape;48;p22"/>
          <p:cNvSpPr txBox="1">
            <a:spLocks noGrp="1"/>
          </p:cNvSpPr>
          <p:nvPr>
            <p:ph type="body" idx="2"/>
          </p:nvPr>
        </p:nvSpPr>
        <p:spPr>
          <a:xfrm>
            <a:off x="1084726" y="2505075"/>
            <a:ext cx="4912849"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9" name="Google Shape;49;p22"/>
          <p:cNvSpPr txBox="1">
            <a:spLocks noGrp="1"/>
          </p:cNvSpPr>
          <p:nvPr>
            <p:ph type="body" idx="3"/>
          </p:nvPr>
        </p:nvSpPr>
        <p:spPr>
          <a:xfrm>
            <a:off x="6172200" y="1681163"/>
            <a:ext cx="4855265"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20000"/>
              </a:lnSpc>
              <a:spcBef>
                <a:spcPts val="1000"/>
              </a:spcBef>
              <a:spcAft>
                <a:spcPts val="0"/>
              </a:spcAft>
              <a:buClr>
                <a:schemeClr val="dk1"/>
              </a:buClr>
              <a:buSzPts val="2400"/>
              <a:buNone/>
              <a:defRPr sz="2400" b="1"/>
            </a:lvl1pPr>
            <a:lvl2pPr marL="914400" lvl="1" indent="-228600" algn="l">
              <a:lnSpc>
                <a:spcPct val="120000"/>
              </a:lnSpc>
              <a:spcBef>
                <a:spcPts val="500"/>
              </a:spcBef>
              <a:spcAft>
                <a:spcPts val="0"/>
              </a:spcAft>
              <a:buClr>
                <a:schemeClr val="dk1"/>
              </a:buClr>
              <a:buSzPts val="2000"/>
              <a:buFont typeface="Avenir"/>
              <a:buNone/>
              <a:defRPr sz="2000" b="1"/>
            </a:lvl2pPr>
            <a:lvl3pPr marL="1371600" lvl="2" indent="-228600" algn="l">
              <a:lnSpc>
                <a:spcPct val="120000"/>
              </a:lnSpc>
              <a:spcBef>
                <a:spcPts val="500"/>
              </a:spcBef>
              <a:spcAft>
                <a:spcPts val="0"/>
              </a:spcAft>
              <a:buClr>
                <a:schemeClr val="dk1"/>
              </a:buClr>
              <a:buSzPts val="1800"/>
              <a:buNone/>
              <a:defRPr sz="1800" b="1"/>
            </a:lvl3pPr>
            <a:lvl4pPr marL="1828800" lvl="3" indent="-228600" algn="l">
              <a:lnSpc>
                <a:spcPct val="120000"/>
              </a:lnSpc>
              <a:spcBef>
                <a:spcPts val="500"/>
              </a:spcBef>
              <a:spcAft>
                <a:spcPts val="0"/>
              </a:spcAft>
              <a:buClr>
                <a:schemeClr val="dk1"/>
              </a:buClr>
              <a:buSzPts val="1600"/>
              <a:buFont typeface="Avenir"/>
              <a:buNone/>
              <a:defRPr sz="1600" b="1"/>
            </a:lvl4pPr>
            <a:lvl5pPr marL="2286000" lvl="4" indent="-228600" algn="l">
              <a:lnSpc>
                <a:spcPct val="12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22"/>
          <p:cNvSpPr txBox="1">
            <a:spLocks noGrp="1"/>
          </p:cNvSpPr>
          <p:nvPr>
            <p:ph type="body" idx="4"/>
          </p:nvPr>
        </p:nvSpPr>
        <p:spPr>
          <a:xfrm>
            <a:off x="6172200" y="2505075"/>
            <a:ext cx="4855265"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22"/>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4"/>
        <p:cNvGrpSpPr/>
        <p:nvPr/>
      </p:nvGrpSpPr>
      <p:grpSpPr>
        <a:xfrm>
          <a:off x="0" y="0"/>
          <a:ext cx="0" cy="0"/>
          <a:chOff x="0" y="0"/>
          <a:chExt cx="0" cy="0"/>
        </a:xfrm>
      </p:grpSpPr>
      <p:sp>
        <p:nvSpPr>
          <p:cNvPr id="55" name="Google Shape;55;p23"/>
          <p:cNvSpPr txBox="1">
            <a:spLocks noGrp="1"/>
          </p:cNvSpPr>
          <p:nvPr>
            <p:ph type="title"/>
          </p:nvPr>
        </p:nvSpPr>
        <p:spPr>
          <a:xfrm>
            <a:off x="1077362" y="720434"/>
            <a:ext cx="9950103" cy="1507376"/>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3"/>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3"/>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3"/>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9"/>
        <p:cNvGrpSpPr/>
        <p:nvPr/>
      </p:nvGrpSpPr>
      <p:grpSpPr>
        <a:xfrm>
          <a:off x="0" y="0"/>
          <a:ext cx="0" cy="0"/>
          <a:chOff x="0" y="0"/>
          <a:chExt cx="0" cy="0"/>
        </a:xfrm>
      </p:grpSpPr>
      <p:sp>
        <p:nvSpPr>
          <p:cNvPr id="60" name="Google Shape;60;p24"/>
          <p:cNvSpPr txBox="1">
            <a:spLocks noGrp="1"/>
          </p:cNvSpPr>
          <p:nvPr>
            <p:ph type="title"/>
          </p:nvPr>
        </p:nvSpPr>
        <p:spPr>
          <a:xfrm>
            <a:off x="1084727" y="457200"/>
            <a:ext cx="3687298" cy="1600200"/>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1" name="Google Shape;61;p24"/>
          <p:cNvSpPr txBox="1">
            <a:spLocks noGrp="1"/>
          </p:cNvSpPr>
          <p:nvPr>
            <p:ph type="body" idx="1"/>
          </p:nvPr>
        </p:nvSpPr>
        <p:spPr>
          <a:xfrm>
            <a:off x="5183188" y="987425"/>
            <a:ext cx="5844277" cy="4873625"/>
          </a:xfrm>
          <a:prstGeom prst="rect">
            <a:avLst/>
          </a:prstGeom>
          <a:noFill/>
          <a:ln>
            <a:noFill/>
          </a:ln>
        </p:spPr>
        <p:txBody>
          <a:bodyPr spcFirstLastPara="1" wrap="square" lIns="91425" tIns="45700" rIns="91425" bIns="45700" anchor="t" anchorCtr="0">
            <a:normAutofit/>
          </a:bodyPr>
          <a:lstStyle>
            <a:lvl1pPr marL="457200" lvl="0" indent="-381000" algn="l">
              <a:lnSpc>
                <a:spcPct val="120000"/>
              </a:lnSpc>
              <a:spcBef>
                <a:spcPts val="1000"/>
              </a:spcBef>
              <a:spcAft>
                <a:spcPts val="0"/>
              </a:spcAft>
              <a:buClr>
                <a:schemeClr val="dk1"/>
              </a:buClr>
              <a:buSzPts val="2400"/>
              <a:buChar char="•"/>
              <a:defRPr sz="2400"/>
            </a:lvl1pPr>
            <a:lvl2pPr marL="914400" lvl="1" indent="-228600" algn="l">
              <a:lnSpc>
                <a:spcPct val="120000"/>
              </a:lnSpc>
              <a:spcBef>
                <a:spcPts val="500"/>
              </a:spcBef>
              <a:spcAft>
                <a:spcPts val="0"/>
              </a:spcAft>
              <a:buClr>
                <a:schemeClr val="dk1"/>
              </a:buClr>
              <a:buSzPts val="2000"/>
              <a:buFont typeface="Avenir"/>
              <a:buNone/>
              <a:defRPr sz="2000"/>
            </a:lvl2pPr>
            <a:lvl3pPr marL="1371600" lvl="2" indent="-342900" algn="l">
              <a:lnSpc>
                <a:spcPct val="120000"/>
              </a:lnSpc>
              <a:spcBef>
                <a:spcPts val="500"/>
              </a:spcBef>
              <a:spcAft>
                <a:spcPts val="0"/>
              </a:spcAft>
              <a:buClr>
                <a:schemeClr val="dk1"/>
              </a:buClr>
              <a:buSzPts val="1800"/>
              <a:buChar char="•"/>
              <a:defRPr sz="1800"/>
            </a:lvl3pPr>
            <a:lvl4pPr marL="1828800" lvl="3" indent="-228600" algn="l">
              <a:lnSpc>
                <a:spcPct val="120000"/>
              </a:lnSpc>
              <a:spcBef>
                <a:spcPts val="500"/>
              </a:spcBef>
              <a:spcAft>
                <a:spcPts val="0"/>
              </a:spcAft>
              <a:buClr>
                <a:schemeClr val="dk1"/>
              </a:buClr>
              <a:buSzPts val="1600"/>
              <a:buFont typeface="Avenir"/>
              <a:buNone/>
              <a:defRPr sz="1600"/>
            </a:lvl4pPr>
            <a:lvl5pPr marL="2286000" lvl="4" indent="-330200" algn="l">
              <a:lnSpc>
                <a:spcPct val="120000"/>
              </a:lnSpc>
              <a:spcBef>
                <a:spcPts val="500"/>
              </a:spcBef>
              <a:spcAft>
                <a:spcPts val="0"/>
              </a:spcAft>
              <a:buClr>
                <a:schemeClr val="dk1"/>
              </a:buClr>
              <a:buSzPts val="1600"/>
              <a:buChar char="•"/>
              <a:defRPr sz="16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2" name="Google Shape;62;p24"/>
          <p:cNvSpPr txBox="1">
            <a:spLocks noGrp="1"/>
          </p:cNvSpPr>
          <p:nvPr>
            <p:ph type="body" idx="2"/>
          </p:nvPr>
        </p:nvSpPr>
        <p:spPr>
          <a:xfrm>
            <a:off x="1084727" y="2253343"/>
            <a:ext cx="3687298" cy="361564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dk1"/>
              </a:buClr>
              <a:buSzPts val="1600"/>
              <a:buNone/>
              <a:defRPr sz="1600"/>
            </a:lvl1pPr>
            <a:lvl2pPr marL="914400" lvl="1" indent="-228600" algn="l">
              <a:lnSpc>
                <a:spcPct val="120000"/>
              </a:lnSpc>
              <a:spcBef>
                <a:spcPts val="500"/>
              </a:spcBef>
              <a:spcAft>
                <a:spcPts val="0"/>
              </a:spcAft>
              <a:buClr>
                <a:schemeClr val="dk1"/>
              </a:buClr>
              <a:buSzPts val="1400"/>
              <a:buFont typeface="Avenir"/>
              <a:buNone/>
              <a:defRPr sz="1400"/>
            </a:lvl2pPr>
            <a:lvl3pPr marL="1371600" lvl="2" indent="-228600" algn="l">
              <a:lnSpc>
                <a:spcPct val="120000"/>
              </a:lnSpc>
              <a:spcBef>
                <a:spcPts val="500"/>
              </a:spcBef>
              <a:spcAft>
                <a:spcPts val="0"/>
              </a:spcAft>
              <a:buClr>
                <a:schemeClr val="dk1"/>
              </a:buClr>
              <a:buSzPts val="1200"/>
              <a:buNone/>
              <a:defRPr sz="1200"/>
            </a:lvl3pPr>
            <a:lvl4pPr marL="1828800" lvl="3" indent="-228600" algn="l">
              <a:lnSpc>
                <a:spcPct val="120000"/>
              </a:lnSpc>
              <a:spcBef>
                <a:spcPts val="500"/>
              </a:spcBef>
              <a:spcAft>
                <a:spcPts val="0"/>
              </a:spcAft>
              <a:buClr>
                <a:schemeClr val="dk1"/>
              </a:buClr>
              <a:buSzPts val="1000"/>
              <a:buFont typeface="Avenir"/>
              <a:buNone/>
              <a:defRPr sz="1000"/>
            </a:lvl4pPr>
            <a:lvl5pPr marL="2286000" lvl="4" indent="-228600" algn="l">
              <a:lnSpc>
                <a:spcPct val="12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3" name="Google Shape;63;p24"/>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4"/>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4"/>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6"/>
        <p:cNvGrpSpPr/>
        <p:nvPr/>
      </p:nvGrpSpPr>
      <p:grpSpPr>
        <a:xfrm>
          <a:off x="0" y="0"/>
          <a:ext cx="0" cy="0"/>
          <a:chOff x="0" y="0"/>
          <a:chExt cx="0" cy="0"/>
        </a:xfrm>
      </p:grpSpPr>
      <p:sp>
        <p:nvSpPr>
          <p:cNvPr id="67" name="Google Shape;67;p25"/>
          <p:cNvSpPr txBox="1">
            <a:spLocks noGrp="1"/>
          </p:cNvSpPr>
          <p:nvPr>
            <p:ph type="title"/>
          </p:nvPr>
        </p:nvSpPr>
        <p:spPr>
          <a:xfrm>
            <a:off x="1084727" y="720433"/>
            <a:ext cx="3687298" cy="1587337"/>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3200"/>
              <a:buFont typeface="Avenir"/>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8" name="Google Shape;68;p25"/>
          <p:cNvSpPr>
            <a:spLocks noGrp="1"/>
          </p:cNvSpPr>
          <p:nvPr>
            <p:ph type="pic" idx="2"/>
          </p:nvPr>
        </p:nvSpPr>
        <p:spPr>
          <a:xfrm>
            <a:off x="5183188" y="987425"/>
            <a:ext cx="5827712" cy="4873625"/>
          </a:xfrm>
          <a:prstGeom prst="rect">
            <a:avLst/>
          </a:prstGeom>
          <a:noFill/>
          <a:ln>
            <a:noFill/>
          </a:ln>
        </p:spPr>
      </p:sp>
      <p:sp>
        <p:nvSpPr>
          <p:cNvPr id="69" name="Google Shape;69;p25"/>
          <p:cNvSpPr txBox="1">
            <a:spLocks noGrp="1"/>
          </p:cNvSpPr>
          <p:nvPr>
            <p:ph type="body" idx="1"/>
          </p:nvPr>
        </p:nvSpPr>
        <p:spPr>
          <a:xfrm>
            <a:off x="1084727" y="2449286"/>
            <a:ext cx="3687298" cy="3419702"/>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000"/>
              </a:spcBef>
              <a:spcAft>
                <a:spcPts val="0"/>
              </a:spcAft>
              <a:buClr>
                <a:schemeClr val="dk1"/>
              </a:buClr>
              <a:buSzPts val="1600"/>
              <a:buNone/>
              <a:defRPr sz="1600"/>
            </a:lvl1pPr>
            <a:lvl2pPr marL="914400" lvl="1" indent="-228600" algn="l">
              <a:lnSpc>
                <a:spcPct val="120000"/>
              </a:lnSpc>
              <a:spcBef>
                <a:spcPts val="500"/>
              </a:spcBef>
              <a:spcAft>
                <a:spcPts val="0"/>
              </a:spcAft>
              <a:buClr>
                <a:schemeClr val="dk1"/>
              </a:buClr>
              <a:buSzPts val="1400"/>
              <a:buFont typeface="Avenir"/>
              <a:buNone/>
              <a:defRPr sz="1400"/>
            </a:lvl2pPr>
            <a:lvl3pPr marL="1371600" lvl="2" indent="-228600" algn="l">
              <a:lnSpc>
                <a:spcPct val="120000"/>
              </a:lnSpc>
              <a:spcBef>
                <a:spcPts val="500"/>
              </a:spcBef>
              <a:spcAft>
                <a:spcPts val="0"/>
              </a:spcAft>
              <a:buClr>
                <a:schemeClr val="dk1"/>
              </a:buClr>
              <a:buSzPts val="1200"/>
              <a:buNone/>
              <a:defRPr sz="1200"/>
            </a:lvl3pPr>
            <a:lvl4pPr marL="1828800" lvl="3" indent="-228600" algn="l">
              <a:lnSpc>
                <a:spcPct val="120000"/>
              </a:lnSpc>
              <a:spcBef>
                <a:spcPts val="500"/>
              </a:spcBef>
              <a:spcAft>
                <a:spcPts val="0"/>
              </a:spcAft>
              <a:buClr>
                <a:schemeClr val="dk1"/>
              </a:buClr>
              <a:buSzPts val="1000"/>
              <a:buFont typeface="Avenir"/>
              <a:buNone/>
              <a:defRPr sz="1000"/>
            </a:lvl4pPr>
            <a:lvl5pPr marL="2286000" lvl="4" indent="-228600" algn="l">
              <a:lnSpc>
                <a:spcPct val="12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0" name="Google Shape;70;p25"/>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5"/>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3"/>
        <p:cNvGrpSpPr/>
        <p:nvPr/>
      </p:nvGrpSpPr>
      <p:grpSpPr>
        <a:xfrm>
          <a:off x="0" y="0"/>
          <a:ext cx="0" cy="0"/>
          <a:chOff x="0" y="0"/>
          <a:chExt cx="0" cy="0"/>
        </a:xfrm>
      </p:grpSpPr>
      <p:sp>
        <p:nvSpPr>
          <p:cNvPr id="74" name="Google Shape;74;p26"/>
          <p:cNvSpPr txBox="1">
            <a:spLocks noGrp="1"/>
          </p:cNvSpPr>
          <p:nvPr>
            <p:ph type="title"/>
          </p:nvPr>
        </p:nvSpPr>
        <p:spPr>
          <a:xfrm>
            <a:off x="1077362" y="720434"/>
            <a:ext cx="9950103" cy="1507376"/>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26"/>
          <p:cNvSpPr txBox="1">
            <a:spLocks noGrp="1"/>
          </p:cNvSpPr>
          <p:nvPr>
            <p:ph type="body" idx="1"/>
          </p:nvPr>
        </p:nvSpPr>
        <p:spPr>
          <a:xfrm rot="5400000">
            <a:off x="4295656" y="-790979"/>
            <a:ext cx="3513514" cy="9950103"/>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6" name="Google Shape;76;p26"/>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6"/>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6"/>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9"/>
        <p:cNvGrpSpPr/>
        <p:nvPr/>
      </p:nvGrpSpPr>
      <p:grpSpPr>
        <a:xfrm>
          <a:off x="0" y="0"/>
          <a:ext cx="0" cy="0"/>
          <a:chOff x="0" y="0"/>
          <a:chExt cx="0" cy="0"/>
        </a:xfrm>
      </p:grpSpPr>
      <p:sp>
        <p:nvSpPr>
          <p:cNvPr id="80" name="Google Shape;80;p27"/>
          <p:cNvSpPr txBox="1">
            <a:spLocks noGrp="1"/>
          </p:cNvSpPr>
          <p:nvPr>
            <p:ph type="title"/>
          </p:nvPr>
        </p:nvSpPr>
        <p:spPr>
          <a:xfrm rot="5400000">
            <a:off x="7682592" y="2217963"/>
            <a:ext cx="5061857" cy="2280557"/>
          </a:xfrm>
          <a:prstGeom prst="rect">
            <a:avLst/>
          </a:prstGeom>
          <a:noFill/>
          <a:ln>
            <a:noFill/>
          </a:ln>
        </p:spPr>
        <p:txBody>
          <a:bodyPr spcFirstLastPara="1" wrap="square" lIns="91425" tIns="45700" rIns="91425" bIns="45700" anchor="b" anchorCtr="0">
            <a:normAutofit/>
          </a:bodyPr>
          <a:lstStyle>
            <a:lvl1pPr lvl="0" algn="l">
              <a:lnSpc>
                <a:spcPct val="11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7"/>
          <p:cNvSpPr txBox="1">
            <a:spLocks noGrp="1"/>
          </p:cNvSpPr>
          <p:nvPr>
            <p:ph type="body" idx="1"/>
          </p:nvPr>
        </p:nvSpPr>
        <p:spPr>
          <a:xfrm rot="5400000">
            <a:off x="2364922" y="-699408"/>
            <a:ext cx="5061857" cy="8115300"/>
          </a:xfrm>
          <a:prstGeom prst="rect">
            <a:avLst/>
          </a:prstGeom>
          <a:noFill/>
          <a:ln>
            <a:noFill/>
          </a:ln>
        </p:spPr>
        <p:txBody>
          <a:bodyPr spcFirstLastPara="1" wrap="square" lIns="91425" tIns="45700" rIns="91425" bIns="45700" anchor="t" anchorCtr="0">
            <a:normAutofit/>
          </a:bodyPr>
          <a:lstStyle>
            <a:lvl1pPr marL="457200" lvl="0" indent="-342900" algn="l">
              <a:lnSpc>
                <a:spcPct val="120000"/>
              </a:lnSpc>
              <a:spcBef>
                <a:spcPts val="1000"/>
              </a:spcBef>
              <a:spcAft>
                <a:spcPts val="0"/>
              </a:spcAft>
              <a:buClr>
                <a:schemeClr val="dk1"/>
              </a:buClr>
              <a:buSzPts val="1800"/>
              <a:buChar char="•"/>
              <a:defRPr/>
            </a:lvl1pPr>
            <a:lvl2pPr marL="914400" lvl="1" indent="-228600" algn="l">
              <a:lnSpc>
                <a:spcPct val="120000"/>
              </a:lnSpc>
              <a:spcBef>
                <a:spcPts val="500"/>
              </a:spcBef>
              <a:spcAft>
                <a:spcPts val="0"/>
              </a:spcAft>
              <a:buClr>
                <a:schemeClr val="dk1"/>
              </a:buClr>
              <a:buSzPts val="1800"/>
              <a:buNone/>
              <a:defRPr/>
            </a:lvl2pPr>
            <a:lvl3pPr marL="1371600" lvl="2" indent="-342900" algn="l">
              <a:lnSpc>
                <a:spcPct val="120000"/>
              </a:lnSpc>
              <a:spcBef>
                <a:spcPts val="500"/>
              </a:spcBef>
              <a:spcAft>
                <a:spcPts val="0"/>
              </a:spcAft>
              <a:buClr>
                <a:schemeClr val="dk1"/>
              </a:buClr>
              <a:buSzPts val="1800"/>
              <a:buChar char="•"/>
              <a:defRPr/>
            </a:lvl3pPr>
            <a:lvl4pPr marL="1828800" lvl="3" indent="-228600" algn="l">
              <a:lnSpc>
                <a:spcPct val="120000"/>
              </a:lnSpc>
              <a:spcBef>
                <a:spcPts val="500"/>
              </a:spcBef>
              <a:spcAft>
                <a:spcPts val="0"/>
              </a:spcAft>
              <a:buClr>
                <a:schemeClr val="dk1"/>
              </a:buClr>
              <a:buSzPts val="1800"/>
              <a:buNone/>
              <a:defRPr/>
            </a:lvl4pPr>
            <a:lvl5pPr marL="2286000" lvl="4" indent="-342900" algn="l">
              <a:lnSpc>
                <a:spcPct val="12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2" name="Google Shape;82;p27"/>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7"/>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7"/>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6"/>
          <p:cNvSpPr/>
          <p:nvPr/>
        </p:nvSpPr>
        <p:spPr>
          <a:xfrm>
            <a:off x="8803792" y="3455896"/>
            <a:ext cx="3388208" cy="3406341"/>
          </a:xfrm>
          <a:custGeom>
            <a:avLst/>
            <a:gdLst/>
            <a:ahLst/>
            <a:cxnLst/>
            <a:rect l="l" t="t" r="r" b="b"/>
            <a:pathLst>
              <a:path w="3388208" h="3406341" extrusionOk="0">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
        <p:nvSpPr>
          <p:cNvPr id="11" name="Google Shape;11;p16"/>
          <p:cNvSpPr txBox="1">
            <a:spLocks noGrp="1"/>
          </p:cNvSpPr>
          <p:nvPr>
            <p:ph type="title"/>
          </p:nvPr>
        </p:nvSpPr>
        <p:spPr>
          <a:xfrm>
            <a:off x="1077362" y="720434"/>
            <a:ext cx="9950103" cy="1507376"/>
          </a:xfrm>
          <a:prstGeom prst="rect">
            <a:avLst/>
          </a:prstGeom>
          <a:noFill/>
          <a:ln>
            <a:noFill/>
          </a:ln>
        </p:spPr>
        <p:txBody>
          <a:bodyPr spcFirstLastPara="1" wrap="square" lIns="91425" tIns="45700" rIns="91425" bIns="45700" anchor="b" anchorCtr="0">
            <a:normAutofit/>
          </a:bodyPr>
          <a:lstStyle>
            <a:lvl1pPr marR="0" lvl="0" algn="l" rtl="0">
              <a:lnSpc>
                <a:spcPct val="110000"/>
              </a:lnSpc>
              <a:spcBef>
                <a:spcPts val="0"/>
              </a:spcBef>
              <a:spcAft>
                <a:spcPts val="0"/>
              </a:spcAft>
              <a:buClr>
                <a:schemeClr val="dk1"/>
              </a:buClr>
              <a:buSzPts val="3200"/>
              <a:buFont typeface="Avenir"/>
              <a:buNone/>
              <a:defRPr sz="3200" b="1" i="0" u="none" strike="noStrike" cap="non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2" name="Google Shape;12;p16"/>
          <p:cNvSpPr txBox="1">
            <a:spLocks noGrp="1"/>
          </p:cNvSpPr>
          <p:nvPr>
            <p:ph type="body" idx="1"/>
          </p:nvPr>
        </p:nvSpPr>
        <p:spPr>
          <a:xfrm>
            <a:off x="1077362" y="2427316"/>
            <a:ext cx="9950103" cy="3513514"/>
          </a:xfrm>
          <a:prstGeom prst="rect">
            <a:avLst/>
          </a:prstGeom>
          <a:noFill/>
          <a:ln>
            <a:noFill/>
          </a:ln>
        </p:spPr>
        <p:txBody>
          <a:bodyPr spcFirstLastPara="1" wrap="square" lIns="91425" tIns="45700" rIns="91425" bIns="45700" anchor="t" anchorCtr="0">
            <a:normAutofit/>
          </a:bodyPr>
          <a:lstStyle>
            <a:lvl1pPr marL="457200" marR="0" lvl="0" indent="-342900" algn="l" rtl="0">
              <a:lnSpc>
                <a:spcPct val="120000"/>
              </a:lnSpc>
              <a:spcBef>
                <a:spcPts val="10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1pPr>
            <a:lvl2pPr marL="914400" marR="0" lvl="1" indent="-228600" algn="l" rtl="0">
              <a:lnSpc>
                <a:spcPct val="120000"/>
              </a:lnSpc>
              <a:spcBef>
                <a:spcPts val="500"/>
              </a:spcBef>
              <a:spcAft>
                <a:spcPts val="0"/>
              </a:spcAft>
              <a:buClr>
                <a:schemeClr val="dk1"/>
              </a:buClr>
              <a:buSzPts val="1600"/>
              <a:buFont typeface="Avenir"/>
              <a:buNone/>
              <a:defRPr sz="1600" b="1" i="0" u="none" strike="noStrike" cap="none">
                <a:solidFill>
                  <a:schemeClr val="dk1"/>
                </a:solidFill>
                <a:latin typeface="Avenir"/>
                <a:ea typeface="Avenir"/>
                <a:cs typeface="Avenir"/>
                <a:sym typeface="Avenir"/>
              </a:defRPr>
            </a:lvl2pPr>
            <a:lvl3pPr marL="1371600" marR="0" lvl="2" indent="-317500" algn="l" rtl="0">
              <a:lnSpc>
                <a:spcPct val="120000"/>
              </a:lnSpc>
              <a:spcBef>
                <a:spcPts val="500"/>
              </a:spcBef>
              <a:spcAft>
                <a:spcPts val="0"/>
              </a:spcAft>
              <a:buClr>
                <a:schemeClr val="dk1"/>
              </a:buClr>
              <a:buSzPts val="1400"/>
              <a:buFont typeface="Arial"/>
              <a:buChar char="•"/>
              <a:defRPr sz="1400" b="0" i="0" u="none" strike="noStrike" cap="none">
                <a:solidFill>
                  <a:schemeClr val="dk1"/>
                </a:solidFill>
                <a:latin typeface="Avenir"/>
                <a:ea typeface="Avenir"/>
                <a:cs typeface="Avenir"/>
                <a:sym typeface="Avenir"/>
              </a:defRPr>
            </a:lvl3pPr>
            <a:lvl4pPr marL="1828800" marR="0" lvl="3" indent="-228600" algn="l" rtl="0">
              <a:lnSpc>
                <a:spcPct val="120000"/>
              </a:lnSpc>
              <a:spcBef>
                <a:spcPts val="500"/>
              </a:spcBef>
              <a:spcAft>
                <a:spcPts val="0"/>
              </a:spcAft>
              <a:buClr>
                <a:schemeClr val="dk1"/>
              </a:buClr>
              <a:buSzPts val="1200"/>
              <a:buFont typeface="Avenir"/>
              <a:buNone/>
              <a:defRPr sz="1200" b="1" i="0" u="none" strike="noStrike" cap="none">
                <a:solidFill>
                  <a:schemeClr val="dk1"/>
                </a:solidFill>
                <a:latin typeface="Avenir"/>
                <a:ea typeface="Avenir"/>
                <a:cs typeface="Avenir"/>
                <a:sym typeface="Avenir"/>
              </a:defRPr>
            </a:lvl4pPr>
            <a:lvl5pPr marL="2286000" marR="0" lvl="4" indent="-304800" algn="l" rtl="0">
              <a:lnSpc>
                <a:spcPct val="120000"/>
              </a:lnSpc>
              <a:spcBef>
                <a:spcPts val="500"/>
              </a:spcBef>
              <a:spcAft>
                <a:spcPts val="0"/>
              </a:spcAft>
              <a:buClr>
                <a:schemeClr val="dk1"/>
              </a:buClr>
              <a:buSzPts val="1200"/>
              <a:buFont typeface="Arial"/>
              <a:buChar char="•"/>
              <a:defRPr sz="12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3" name="Google Shape;13;p16"/>
          <p:cNvSpPr txBox="1">
            <a:spLocks noGrp="1"/>
          </p:cNvSpPr>
          <p:nvPr>
            <p:ph type="dt" idx="10"/>
          </p:nvPr>
        </p:nvSpPr>
        <p:spPr>
          <a:xfrm>
            <a:off x="9243751" y="6356350"/>
            <a:ext cx="2296603"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chemeClr val="lt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16"/>
          <p:cNvSpPr txBox="1">
            <a:spLocks noGrp="1"/>
          </p:cNvSpPr>
          <p:nvPr>
            <p:ph type="ftr" idx="11"/>
          </p:nvPr>
        </p:nvSpPr>
        <p:spPr>
          <a:xfrm rot="5400000">
            <a:off x="-1610380" y="1926575"/>
            <a:ext cx="383035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5" name="Google Shape;15;p16"/>
          <p:cNvSpPr txBox="1">
            <a:spLocks noGrp="1"/>
          </p:cNvSpPr>
          <p:nvPr>
            <p:ph type="sldNum" idx="12"/>
          </p:nvPr>
        </p:nvSpPr>
        <p:spPr>
          <a:xfrm>
            <a:off x="11540355" y="6356350"/>
            <a:ext cx="410973"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900" b="0" i="0" u="none" strike="noStrike" cap="none">
                <a:solidFill>
                  <a:schemeClr val="lt1"/>
                </a:solidFill>
                <a:latin typeface="Avenir"/>
                <a:ea typeface="Avenir"/>
                <a:cs typeface="Avenir"/>
                <a:sym typeface="Avenir"/>
              </a:defRPr>
            </a:lvl1pPr>
            <a:lvl2pPr marL="0" marR="0" lvl="1" indent="0" algn="r" rtl="0">
              <a:spcBef>
                <a:spcPts val="0"/>
              </a:spcBef>
              <a:buNone/>
              <a:defRPr sz="900" b="0" i="0" u="none" strike="noStrike" cap="none">
                <a:solidFill>
                  <a:schemeClr val="lt1"/>
                </a:solidFill>
                <a:latin typeface="Avenir"/>
                <a:ea typeface="Avenir"/>
                <a:cs typeface="Avenir"/>
                <a:sym typeface="Avenir"/>
              </a:defRPr>
            </a:lvl2pPr>
            <a:lvl3pPr marL="0" marR="0" lvl="2" indent="0" algn="r" rtl="0">
              <a:spcBef>
                <a:spcPts val="0"/>
              </a:spcBef>
              <a:buNone/>
              <a:defRPr sz="900" b="0" i="0" u="none" strike="noStrike" cap="none">
                <a:solidFill>
                  <a:schemeClr val="lt1"/>
                </a:solidFill>
                <a:latin typeface="Avenir"/>
                <a:ea typeface="Avenir"/>
                <a:cs typeface="Avenir"/>
                <a:sym typeface="Avenir"/>
              </a:defRPr>
            </a:lvl3pPr>
            <a:lvl4pPr marL="0" marR="0" lvl="3" indent="0" algn="r" rtl="0">
              <a:spcBef>
                <a:spcPts val="0"/>
              </a:spcBef>
              <a:buNone/>
              <a:defRPr sz="900" b="0" i="0" u="none" strike="noStrike" cap="none">
                <a:solidFill>
                  <a:schemeClr val="lt1"/>
                </a:solidFill>
                <a:latin typeface="Avenir"/>
                <a:ea typeface="Avenir"/>
                <a:cs typeface="Avenir"/>
                <a:sym typeface="Avenir"/>
              </a:defRPr>
            </a:lvl4pPr>
            <a:lvl5pPr marL="0" marR="0" lvl="4" indent="0" algn="r" rtl="0">
              <a:spcBef>
                <a:spcPts val="0"/>
              </a:spcBef>
              <a:buNone/>
              <a:defRPr sz="900" b="0" i="0" u="none" strike="noStrike" cap="none">
                <a:solidFill>
                  <a:schemeClr val="lt1"/>
                </a:solidFill>
                <a:latin typeface="Avenir"/>
                <a:ea typeface="Avenir"/>
                <a:cs typeface="Avenir"/>
                <a:sym typeface="Avenir"/>
              </a:defRPr>
            </a:lvl5pPr>
            <a:lvl6pPr marL="0" marR="0" lvl="5" indent="0" algn="r" rtl="0">
              <a:spcBef>
                <a:spcPts val="0"/>
              </a:spcBef>
              <a:buNone/>
              <a:defRPr sz="900" b="0" i="0" u="none" strike="noStrike" cap="none">
                <a:solidFill>
                  <a:schemeClr val="lt1"/>
                </a:solidFill>
                <a:latin typeface="Avenir"/>
                <a:ea typeface="Avenir"/>
                <a:cs typeface="Avenir"/>
                <a:sym typeface="Avenir"/>
              </a:defRPr>
            </a:lvl6pPr>
            <a:lvl7pPr marL="0" marR="0" lvl="6" indent="0" algn="r" rtl="0">
              <a:spcBef>
                <a:spcPts val="0"/>
              </a:spcBef>
              <a:buNone/>
              <a:defRPr sz="900" b="0" i="0" u="none" strike="noStrike" cap="none">
                <a:solidFill>
                  <a:schemeClr val="lt1"/>
                </a:solidFill>
                <a:latin typeface="Avenir"/>
                <a:ea typeface="Avenir"/>
                <a:cs typeface="Avenir"/>
                <a:sym typeface="Avenir"/>
              </a:defRPr>
            </a:lvl7pPr>
            <a:lvl8pPr marL="0" marR="0" lvl="7" indent="0" algn="r" rtl="0">
              <a:spcBef>
                <a:spcPts val="0"/>
              </a:spcBef>
              <a:buNone/>
              <a:defRPr sz="900" b="0" i="0" u="none" strike="noStrike" cap="none">
                <a:solidFill>
                  <a:schemeClr val="lt1"/>
                </a:solidFill>
                <a:latin typeface="Avenir"/>
                <a:ea typeface="Avenir"/>
                <a:cs typeface="Avenir"/>
                <a:sym typeface="Avenir"/>
              </a:defRPr>
            </a:lvl8pPr>
            <a:lvl9pPr marL="0" marR="0" lvl="8" indent="0" algn="r" rtl="0">
              <a:spcBef>
                <a:spcPts val="0"/>
              </a:spcBef>
              <a:buNone/>
              <a:defRPr sz="900" b="0" i="0" u="none" strike="noStrike" cap="none">
                <a:solidFill>
                  <a:schemeClr val="lt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88"/>
        <p:cNvGrpSpPr/>
        <p:nvPr/>
      </p:nvGrpSpPr>
      <p:grpSpPr>
        <a:xfrm>
          <a:off x="0" y="0"/>
          <a:ext cx="0" cy="0"/>
          <a:chOff x="0" y="0"/>
          <a:chExt cx="0" cy="0"/>
        </a:xfrm>
      </p:grpSpPr>
      <p:sp>
        <p:nvSpPr>
          <p:cNvPr id="89" name="Google Shape;89;p1"/>
          <p:cNvSpPr/>
          <p:nvPr/>
        </p:nvSpPr>
        <p:spPr>
          <a:xfrm>
            <a:off x="18134" y="38508"/>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
        <p:nvSpPr>
          <p:cNvPr id="91" name="Google Shape;91;p1"/>
          <p:cNvSpPr/>
          <p:nvPr/>
        </p:nvSpPr>
        <p:spPr>
          <a:xfrm rot="-5400000" flipH="1">
            <a:off x="438290" y="-438290"/>
            <a:ext cx="6904457" cy="7781037"/>
          </a:xfrm>
          <a:prstGeom prst="rect">
            <a:avLst/>
          </a:prstGeom>
          <a:gradFill>
            <a:gsLst>
              <a:gs pos="0">
                <a:srgbClr val="000000">
                  <a:alpha val="34901"/>
                </a:srgbClr>
              </a:gs>
              <a:gs pos="60000">
                <a:srgbClr val="000000">
                  <a:alpha val="20000"/>
                </a:srgbClr>
              </a:gs>
              <a:gs pos="100000">
                <a:srgbClr val="000000">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Avenir"/>
              <a:ea typeface="Avenir"/>
              <a:cs typeface="Avenir"/>
              <a:sym typeface="Avenir"/>
            </a:endParaRPr>
          </a:p>
        </p:txBody>
      </p:sp>
      <p:sp>
        <p:nvSpPr>
          <p:cNvPr id="92" name="Google Shape;92;p1"/>
          <p:cNvSpPr txBox="1">
            <a:spLocks noGrp="1"/>
          </p:cNvSpPr>
          <p:nvPr>
            <p:ph type="ctrTitle"/>
          </p:nvPr>
        </p:nvSpPr>
        <p:spPr>
          <a:xfrm>
            <a:off x="2495714" y="624247"/>
            <a:ext cx="7200571" cy="3268408"/>
          </a:xfrm>
          <a:prstGeom prst="rect">
            <a:avLst/>
          </a:prstGeom>
          <a:noFill/>
          <a:ln>
            <a:noFill/>
          </a:ln>
        </p:spPr>
        <p:txBody>
          <a:bodyPr spcFirstLastPara="1" wrap="square" lIns="91425" tIns="45700" rIns="91425" bIns="45700" anchor="b" anchorCtr="0">
            <a:noAutofit/>
          </a:bodyPr>
          <a:lstStyle/>
          <a:p>
            <a:pPr marL="0" lvl="0" indent="0" algn="ctr" rtl="0">
              <a:lnSpc>
                <a:spcPct val="110000"/>
              </a:lnSpc>
              <a:spcBef>
                <a:spcPts val="0"/>
              </a:spcBef>
              <a:spcAft>
                <a:spcPts val="0"/>
              </a:spcAft>
              <a:buClr>
                <a:srgbClr val="FFFFFF"/>
              </a:buClr>
              <a:buSzPts val="3200"/>
              <a:buFont typeface="Avenir"/>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The Role of Technology in Modern Training and Development</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67F01BAC-6AA0-9F60-953E-533BB960FDEF}"/>
              </a:ext>
            </a:extLst>
          </p:cNvPr>
          <p:cNvSpPr txBox="1"/>
          <p:nvPr/>
        </p:nvSpPr>
        <p:spPr>
          <a:xfrm>
            <a:off x="4019680" y="4297878"/>
            <a:ext cx="3761357" cy="1477328"/>
          </a:xfrm>
          <a:prstGeom prst="rect">
            <a:avLst/>
          </a:prstGeom>
          <a:noFill/>
        </p:spPr>
        <p:txBody>
          <a:bodyPr wrap="square" rtlCol="0">
            <a:spAutoFit/>
          </a:bodyPr>
          <a:lstStyle/>
          <a:p>
            <a:r>
              <a:rPr lang="en-US" sz="1800" b="1" dirty="0">
                <a:solidFill>
                  <a:schemeClr val="tx1"/>
                </a:solidFill>
                <a:latin typeface="Times New Roman" panose="02020603050405020304" pitchFamily="18" charset="0"/>
                <a:cs typeface="Times New Roman" panose="02020603050405020304" pitchFamily="18" charset="0"/>
              </a:rPr>
              <a:t>Module: Managing People</a:t>
            </a:r>
          </a:p>
          <a:p>
            <a:r>
              <a:rPr lang="en-US" sz="1800" b="1" dirty="0">
                <a:solidFill>
                  <a:schemeClr val="tx1"/>
                </a:solidFill>
                <a:latin typeface="Times New Roman" panose="02020603050405020304" pitchFamily="18" charset="0"/>
                <a:cs typeface="Times New Roman" panose="02020603050405020304" pitchFamily="18" charset="0"/>
              </a:rPr>
              <a:t>Module code: LCBB5004</a:t>
            </a:r>
          </a:p>
          <a:p>
            <a:r>
              <a:rPr lang="en-US" sz="1800" b="1" dirty="0">
                <a:solidFill>
                  <a:schemeClr val="tx1"/>
                </a:solidFill>
                <a:latin typeface="Times New Roman" panose="02020603050405020304" pitchFamily="18" charset="0"/>
                <a:cs typeface="Times New Roman" panose="02020603050405020304" pitchFamily="18" charset="0"/>
              </a:rPr>
              <a:t>Lecturer: NISHI RAMSURRUN</a:t>
            </a:r>
          </a:p>
          <a:p>
            <a:r>
              <a:rPr lang="en-US" sz="1800" b="1" dirty="0">
                <a:solidFill>
                  <a:schemeClr val="tx1"/>
                </a:solidFill>
                <a:latin typeface="Times New Roman" panose="02020603050405020304" pitchFamily="18" charset="0"/>
                <a:cs typeface="Times New Roman" panose="02020603050405020304" pitchFamily="18" charset="0"/>
              </a:rPr>
              <a:t>Student:CEAPA SORINA</a:t>
            </a:r>
            <a:br>
              <a:rPr lang="en-US" sz="1800" b="1" dirty="0">
                <a:solidFill>
                  <a:schemeClr val="tx1"/>
                </a:solidFill>
                <a:latin typeface="Times New Roman" panose="02020603050405020304" pitchFamily="18" charset="0"/>
                <a:cs typeface="Times New Roman" panose="02020603050405020304" pitchFamily="18" charset="0"/>
              </a:rPr>
            </a:br>
            <a:r>
              <a:rPr lang="en-US" sz="1800" b="1" dirty="0">
                <a:solidFill>
                  <a:schemeClr val="tx1"/>
                </a:solidFill>
                <a:latin typeface="Times New Roman" panose="02020603050405020304" pitchFamily="18" charset="0"/>
                <a:cs typeface="Times New Roman" panose="02020603050405020304" pitchFamily="18" charset="0"/>
              </a:rPr>
              <a:t>Student ID: 21</a:t>
            </a:r>
            <a:r>
              <a:rPr lang="ro-RO" sz="1800" b="1" dirty="0">
                <a:solidFill>
                  <a:schemeClr val="tx1"/>
                </a:solidFill>
                <a:latin typeface="Times New Roman" panose="02020603050405020304" pitchFamily="18" charset="0"/>
                <a:cs typeface="Times New Roman" panose="02020603050405020304" pitchFamily="18" charset="0"/>
              </a:rPr>
              <a:t>2</a:t>
            </a:r>
            <a:r>
              <a:rPr lang="en-US" sz="1800" b="1" dirty="0">
                <a:solidFill>
                  <a:schemeClr val="tx1"/>
                </a:solidFill>
                <a:latin typeface="Times New Roman" panose="02020603050405020304" pitchFamily="18" charset="0"/>
                <a:cs typeface="Times New Roman" panose="02020603050405020304" pitchFamily="18" charset="0"/>
              </a:rPr>
              <a:t>3039</a:t>
            </a:r>
            <a:endParaRPr lang="ru-RU" sz="18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9"/>
        <p:cNvGrpSpPr/>
        <p:nvPr/>
      </p:nvGrpSpPr>
      <p:grpSpPr>
        <a:xfrm>
          <a:off x="0" y="0"/>
          <a:ext cx="0" cy="0"/>
          <a:chOff x="0" y="0"/>
          <a:chExt cx="0" cy="0"/>
        </a:xfrm>
      </p:grpSpPr>
      <p:sp>
        <p:nvSpPr>
          <p:cNvPr id="100" name="Google Shape;100;p2"/>
          <p:cNvSpPr/>
          <p:nvPr/>
        </p:nvSpPr>
        <p:spPr>
          <a:xfrm>
            <a:off x="8803792" y="3455896"/>
            <a:ext cx="3388208" cy="3406341"/>
          </a:xfrm>
          <a:custGeom>
            <a:avLst/>
            <a:gdLst/>
            <a:ahLst/>
            <a:cxnLst/>
            <a:rect l="l" t="t" r="r" b="b"/>
            <a:pathLst>
              <a:path w="3388208" h="3406341" extrusionOk="0">
                <a:moveTo>
                  <a:pt x="3388058" y="0"/>
                </a:moveTo>
                <a:lnTo>
                  <a:pt x="3388208" y="0"/>
                </a:lnTo>
                <a:lnTo>
                  <a:pt x="3388208" y="3406341"/>
                </a:lnTo>
                <a:lnTo>
                  <a:pt x="0" y="3406341"/>
                </a:lnTo>
                <a:lnTo>
                  <a:pt x="79006" y="3404386"/>
                </a:lnTo>
                <a:cubicBezTo>
                  <a:pt x="1864742" y="3315784"/>
                  <a:pt x="3296223" y="1912901"/>
                  <a:pt x="3383947" y="164274"/>
                </a:cubicBezTo>
                <a:close/>
              </a:path>
            </a:pathLst>
          </a:custGeom>
          <a:solidFill>
            <a:schemeClr val="accent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sp>
        <p:nvSpPr>
          <p:cNvPr id="102" name="Google Shape;102;p2"/>
          <p:cNvSpPr txBox="1"/>
          <p:nvPr/>
        </p:nvSpPr>
        <p:spPr>
          <a:xfrm>
            <a:off x="1049174" y="316480"/>
            <a:ext cx="6608086" cy="1507375"/>
          </a:xfrm>
          <a:prstGeom prst="rect">
            <a:avLst/>
          </a:prstGeom>
          <a:noFill/>
          <a:ln>
            <a:noFill/>
          </a:ln>
        </p:spPr>
        <p:txBody>
          <a:bodyPr spcFirstLastPara="1" wrap="square" lIns="91425" tIns="45700" rIns="91425" bIns="45700" anchor="b" anchorCtr="0">
            <a:normAutofit/>
          </a:bodyPr>
          <a:lstStyle/>
          <a:p>
            <a:pPr marL="0" marR="0" lvl="0" indent="0" algn="l" rtl="0">
              <a:lnSpc>
                <a:spcPct val="110000"/>
              </a:lnSpc>
              <a:spcBef>
                <a:spcPts val="0"/>
              </a:spcBef>
              <a:spcAft>
                <a:spcPts val="0"/>
              </a:spcAft>
              <a:buNone/>
            </a:pPr>
            <a:r>
              <a:rPr lang="en-US" sz="3200" b="1"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Table of Content</a:t>
            </a:r>
            <a:r>
              <a:rPr lang="en-US" sz="3200" b="1" i="0" u="none" strike="noStrike" cap="none" dirty="0">
                <a:solidFill>
                  <a:schemeClr val="dk1"/>
                </a:solidFill>
                <a:latin typeface="Avenir"/>
                <a:ea typeface="Avenir"/>
                <a:cs typeface="Avenir"/>
                <a:sym typeface="Avenir"/>
              </a:rPr>
              <a:t>​</a:t>
            </a:r>
            <a:endParaRPr dirty="0"/>
          </a:p>
        </p:txBody>
      </p:sp>
      <p:sp>
        <p:nvSpPr>
          <p:cNvPr id="103" name="Google Shape;103;p2"/>
          <p:cNvSpPr txBox="1"/>
          <p:nvPr/>
        </p:nvSpPr>
        <p:spPr>
          <a:xfrm>
            <a:off x="1001984" y="2140335"/>
            <a:ext cx="5381451" cy="3505855"/>
          </a:xfrm>
          <a:prstGeom prst="rect">
            <a:avLst/>
          </a:prstGeom>
          <a:noFill/>
          <a:ln>
            <a:noFill/>
          </a:ln>
        </p:spPr>
        <p:txBody>
          <a:bodyPr spcFirstLastPara="1" wrap="square" lIns="91425" tIns="45700" rIns="91425" bIns="45700" anchor="t" anchorCtr="0">
            <a:noAutofit/>
          </a:bodyPr>
          <a:lstStyle/>
          <a:p>
            <a:pPr marL="228600" marR="0" lvl="0" indent="-228600" algn="l" rtl="0">
              <a:lnSpc>
                <a:spcPct val="110000"/>
              </a:lnSpc>
              <a:spcBef>
                <a:spcPts val="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Introduction​</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Enhancing Learner Participation​</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Accessibility and User-friendliness​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Cost-effectiveness​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Exploring Digital Devices and Methods​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Technology in Training at Travelodge​</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Amazon's Advertising Skills Enhancement Program​</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Continuous Professional Development (CPD) Sessions​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Establishment of Learning Management System(LMS) in Healthcare Professionals​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Teach Computing for Teachers​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Technology's Benefits to Employers​</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Conclusion​</a:t>
            </a:r>
            <a:endParaRPr dirty="0">
              <a:latin typeface="Times New Roman" panose="02020603050405020304" pitchFamily="18" charset="0"/>
              <a:cs typeface="Times New Roman" panose="02020603050405020304" pitchFamily="18" charset="0"/>
            </a:endParaRPr>
          </a:p>
          <a:p>
            <a:pPr marL="228600" marR="0" lvl="0" indent="-228600" algn="l" rtl="0">
              <a:lnSpc>
                <a:spcPct val="110000"/>
              </a:lnSpc>
              <a:spcBef>
                <a:spcPts val="600"/>
              </a:spcBef>
              <a:spcAft>
                <a:spcPts val="0"/>
              </a:spcAft>
              <a:buFont typeface="+mj-lt"/>
              <a:buAutoNum type="arabicPeriod"/>
            </a:pPr>
            <a:r>
              <a:rPr lang="en-US" b="0"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References​</a:t>
            </a:r>
            <a:endParaRPr dirty="0">
              <a:latin typeface="Times New Roman" panose="02020603050405020304" pitchFamily="18" charset="0"/>
              <a:cs typeface="Times New Roman" panose="02020603050405020304" pitchFamily="18" charset="0"/>
            </a:endParaRPr>
          </a:p>
        </p:txBody>
      </p:sp>
      <p:pic>
        <p:nvPicPr>
          <p:cNvPr id="2" name="Imagine 1">
            <a:extLst>
              <a:ext uri="{FF2B5EF4-FFF2-40B4-BE49-F238E27FC236}">
                <a16:creationId xmlns:a16="http://schemas.microsoft.com/office/drawing/2014/main" id="{8541401A-E2D0-8DB6-31D7-E1903D4084A8}"/>
              </a:ext>
            </a:extLst>
          </p:cNvPr>
          <p:cNvPicPr>
            <a:picLocks noChangeAspect="1"/>
          </p:cNvPicPr>
          <p:nvPr/>
        </p:nvPicPr>
        <p:blipFill rotWithShape="1">
          <a:blip r:embed="rId3"/>
          <a:srcRect l="31303" t="-392" r="18219" b="392"/>
          <a:stretch/>
        </p:blipFill>
        <p:spPr>
          <a:xfrm>
            <a:off x="6810549" y="1"/>
            <a:ext cx="5381451" cy="6857999"/>
          </a:xfrm>
          <a:prstGeom prst="rect">
            <a:avLst/>
          </a:prstGeom>
          <a:scene3d>
            <a:camera prst="perspectiveFront"/>
            <a:lightRig rig="threePt" dir="t"/>
          </a:scene3d>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12"/>
        <p:cNvGrpSpPr/>
        <p:nvPr/>
      </p:nvGrpSpPr>
      <p:grpSpPr>
        <a:xfrm>
          <a:off x="0" y="0"/>
          <a:ext cx="0" cy="0"/>
          <a:chOff x="0" y="0"/>
          <a:chExt cx="0" cy="0"/>
        </a:xfrm>
      </p:grpSpPr>
      <p:sp>
        <p:nvSpPr>
          <p:cNvPr id="114" name="Google Shape;114;p3"/>
          <p:cNvSpPr txBox="1">
            <a:spLocks noGrp="1"/>
          </p:cNvSpPr>
          <p:nvPr>
            <p:ph type="ctrTitle" idx="4294967295"/>
          </p:nvPr>
        </p:nvSpPr>
        <p:spPr>
          <a:xfrm>
            <a:off x="1881406" y="547214"/>
            <a:ext cx="4855352" cy="1507375"/>
          </a:xfrm>
          <a:prstGeom prst="rect">
            <a:avLst/>
          </a:prstGeom>
          <a:noFill/>
          <a:ln>
            <a:noFill/>
          </a:ln>
        </p:spPr>
        <p:txBody>
          <a:bodyPr spcFirstLastPara="1" wrap="square" lIns="91425" tIns="45700" rIns="91425" bIns="45700" anchor="b"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Introduction</a:t>
            </a:r>
            <a:endParaRPr dirty="0">
              <a:latin typeface="Times New Roman" panose="02020603050405020304" pitchFamily="18" charset="0"/>
              <a:cs typeface="Times New Roman" panose="02020603050405020304" pitchFamily="18" charset="0"/>
            </a:endParaRPr>
          </a:p>
        </p:txBody>
      </p:sp>
      <p:sp>
        <p:nvSpPr>
          <p:cNvPr id="115" name="Google Shape;115;p3"/>
          <p:cNvSpPr txBox="1">
            <a:spLocks noGrp="1"/>
          </p:cNvSpPr>
          <p:nvPr>
            <p:ph type="body" idx="1"/>
          </p:nvPr>
        </p:nvSpPr>
        <p:spPr>
          <a:xfrm>
            <a:off x="843319" y="2442095"/>
            <a:ext cx="4444298" cy="3797070"/>
          </a:xfrm>
          <a:prstGeom prst="rect">
            <a:avLst/>
          </a:prstGeom>
          <a:noFill/>
          <a:ln>
            <a:noFill/>
          </a:ln>
        </p:spPr>
        <p:txBody>
          <a:bodyPr spcFirstLastPara="1" wrap="square" lIns="91425" tIns="45700" rIns="91425" bIns="45700" anchor="t" anchorCtr="0">
            <a:normAutofit/>
          </a:bodyPr>
          <a:lstStyle/>
          <a:p>
            <a:pPr marL="285750" indent="-285750">
              <a:lnSpc>
                <a:spcPct val="150000"/>
              </a:lnSpc>
            </a:pPr>
            <a:r>
              <a:rPr lang="en-US" sz="1400" dirty="0">
                <a:latin typeface="Times New Roman" panose="02020603050405020304" pitchFamily="18" charset="0"/>
                <a:cs typeface="Times New Roman" panose="02020603050405020304" pitchFamily="18" charset="0"/>
              </a:rPr>
              <a:t> Using technology, </a:t>
            </a:r>
            <a:r>
              <a:rPr lang="en-US" sz="1400" dirty="0" err="1">
                <a:latin typeface="Times New Roman" panose="02020603050405020304" pitchFamily="18" charset="0"/>
                <a:cs typeface="Times New Roman" panose="02020603050405020304" pitchFamily="18" charset="0"/>
              </a:rPr>
              <a:t>organisations</a:t>
            </a:r>
            <a:r>
              <a:rPr lang="en-US" sz="1400" dirty="0">
                <a:latin typeface="Times New Roman" panose="02020603050405020304" pitchFamily="18" charset="0"/>
                <a:cs typeface="Times New Roman" panose="02020603050405020304" pitchFamily="18" charset="0"/>
              </a:rPr>
              <a:t> give their employees a chance to become more proficient at technological changes, and they can still be highly competitive in the market.⁠</a:t>
            </a:r>
          </a:p>
          <a:p>
            <a:pPr marL="285750" indent="-285750">
              <a:lnSpc>
                <a:spcPct val="150000"/>
              </a:lnSpc>
            </a:pPr>
            <a:r>
              <a:rPr lang="en-US" sz="1400" dirty="0">
                <a:latin typeface="Times New Roman" panose="02020603050405020304" pitchFamily="18" charset="0"/>
                <a:cs typeface="Times New Roman" panose="02020603050405020304" pitchFamily="18" charset="0"/>
              </a:rPr>
              <a:t>The adoption of technology imparts accessibility, in a way the training materials can be accessed from everywhere through the Internet connection so the variety of needs and schedules is accommodated</a:t>
            </a:r>
            <a:endParaRPr sz="1400" dirty="0">
              <a:latin typeface="Times New Roman" panose="02020603050405020304" pitchFamily="18" charset="0"/>
              <a:cs typeface="Times New Roman" panose="02020603050405020304" pitchFamily="18" charset="0"/>
            </a:endParaRPr>
          </a:p>
        </p:txBody>
      </p:sp>
      <p:pic>
        <p:nvPicPr>
          <p:cNvPr id="2" name="Рисунок 1">
            <a:extLst>
              <a:ext uri="{FF2B5EF4-FFF2-40B4-BE49-F238E27FC236}">
                <a16:creationId xmlns:a16="http://schemas.microsoft.com/office/drawing/2014/main" id="{7CF4F19E-950E-5FE1-5CB3-B5F56AC9A697}"/>
              </a:ext>
            </a:extLst>
          </p:cNvPr>
          <p:cNvPicPr>
            <a:picLocks noChangeAspect="1"/>
          </p:cNvPicPr>
          <p:nvPr/>
        </p:nvPicPr>
        <p:blipFill rotWithShape="1">
          <a:blip r:embed="rId3"/>
          <a:srcRect l="21005" r="27548"/>
          <a:stretch/>
        </p:blipFill>
        <p:spPr>
          <a:xfrm>
            <a:off x="5928021" y="0"/>
            <a:ext cx="6263979" cy="6858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2"/>
        <p:cNvGrpSpPr/>
        <p:nvPr/>
      </p:nvGrpSpPr>
      <p:grpSpPr>
        <a:xfrm>
          <a:off x="0" y="0"/>
          <a:ext cx="0" cy="0"/>
          <a:chOff x="0" y="0"/>
          <a:chExt cx="0" cy="0"/>
        </a:xfrm>
      </p:grpSpPr>
      <p:sp>
        <p:nvSpPr>
          <p:cNvPr id="6" name="Прямоугольник 5">
            <a:extLst>
              <a:ext uri="{FF2B5EF4-FFF2-40B4-BE49-F238E27FC236}">
                <a16:creationId xmlns:a16="http://schemas.microsoft.com/office/drawing/2014/main" id="{1A7B0C1A-F63A-1527-C4AA-5AB3B052F3A2}"/>
              </a:ext>
            </a:extLst>
          </p:cNvPr>
          <p:cNvSpPr/>
          <p:nvPr/>
        </p:nvSpPr>
        <p:spPr>
          <a:xfrm>
            <a:off x="8290560" y="3276600"/>
            <a:ext cx="3901440" cy="3581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24" name="Google Shape;124;p4"/>
          <p:cNvSpPr txBox="1">
            <a:spLocks noGrp="1"/>
          </p:cNvSpPr>
          <p:nvPr>
            <p:ph type="ctrTitle" idx="4294967295"/>
          </p:nvPr>
        </p:nvSpPr>
        <p:spPr>
          <a:xfrm>
            <a:off x="862482" y="4400004"/>
            <a:ext cx="4251960" cy="1896293"/>
          </a:xfrm>
          <a:prstGeom prst="rect">
            <a:avLst/>
          </a:prstGeom>
          <a:noFill/>
          <a:ln>
            <a:noFill/>
          </a:ln>
        </p:spPr>
        <p:txBody>
          <a:bodyPr spcFirstLastPara="1" wrap="square" lIns="91425" tIns="45700" rIns="91425" bIns="45700" anchor="t"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Enhancing Learner Participation</a:t>
            </a:r>
            <a:endParaRPr dirty="0">
              <a:latin typeface="Times New Roman" panose="02020603050405020304" pitchFamily="18" charset="0"/>
              <a:cs typeface="Times New Roman" panose="02020603050405020304" pitchFamily="18" charset="0"/>
            </a:endParaRPr>
          </a:p>
        </p:txBody>
      </p:sp>
      <p:sp>
        <p:nvSpPr>
          <p:cNvPr id="129" name="Google Shape;129;p4"/>
          <p:cNvSpPr txBox="1">
            <a:spLocks noGrp="1"/>
          </p:cNvSpPr>
          <p:nvPr>
            <p:ph type="body" idx="1"/>
          </p:nvPr>
        </p:nvSpPr>
        <p:spPr>
          <a:xfrm>
            <a:off x="5392526" y="4291146"/>
            <a:ext cx="6100867" cy="2005151"/>
          </a:xfrm>
          <a:prstGeom prst="rect">
            <a:avLst/>
          </a:prstGeom>
          <a:noFill/>
          <a:ln>
            <a:noFill/>
          </a:ln>
        </p:spPr>
        <p:txBody>
          <a:bodyPr spcFirstLastPara="1" wrap="square" lIns="91425" tIns="45700" rIns="91425" bIns="45700" anchor="t" anchorCtr="0">
            <a:normAutofit/>
          </a:bodyPr>
          <a:lstStyle/>
          <a:p>
            <a:pPr marL="285750" indent="-285750">
              <a:lnSpc>
                <a:spcPct val="150000"/>
              </a:lnSpc>
              <a:spcBef>
                <a:spcPts val="0"/>
              </a:spcBef>
              <a:buSzPts val="1500"/>
            </a:pPr>
            <a:r>
              <a:rPr lang="en-US" sz="1400" dirty="0">
                <a:latin typeface="Times New Roman" panose="02020603050405020304" pitchFamily="18" charset="0"/>
                <a:cs typeface="Times New Roman" panose="02020603050405020304" pitchFamily="18" charset="0"/>
              </a:rPr>
              <a:t>Integrating technological tools in the training or development of people helps the learners to be considerably active.</a:t>
            </a:r>
          </a:p>
          <a:p>
            <a:pPr marL="285750" indent="-285750">
              <a:lnSpc>
                <a:spcPct val="150000"/>
              </a:lnSpc>
              <a:spcBef>
                <a:spcPts val="0"/>
              </a:spcBef>
              <a:buSzPts val="1500"/>
            </a:pPr>
            <a:r>
              <a:rPr lang="en-US" sz="1400" dirty="0">
                <a:latin typeface="Times New Roman" panose="02020603050405020304" pitchFamily="18" charset="0"/>
                <a:cs typeface="Times New Roman" panose="02020603050405020304" pitchFamily="18" charset="0"/>
              </a:rPr>
              <a:t>Language and media resources ,interaction platforms and hypermedia tools can be applied to evoke learners’ interest in the information and teach them how to use their minds while learning (</a:t>
            </a:r>
            <a:r>
              <a:rPr lang="en-US" sz="1400" dirty="0" err="1">
                <a:latin typeface="Times New Roman" panose="02020603050405020304" pitchFamily="18" charset="0"/>
                <a:cs typeface="Times New Roman" panose="02020603050405020304" pitchFamily="18" charset="0"/>
              </a:rPr>
              <a:t>Checa</a:t>
            </a:r>
            <a:r>
              <a:rPr lang="en-US" sz="1400" dirty="0">
                <a:latin typeface="Times New Roman" panose="02020603050405020304" pitchFamily="18" charset="0"/>
                <a:cs typeface="Times New Roman" panose="02020603050405020304" pitchFamily="18" charset="0"/>
              </a:rPr>
              <a:t>, 2020).</a:t>
            </a:r>
            <a:endParaRPr sz="1400" dirty="0">
              <a:latin typeface="Times New Roman" panose="02020603050405020304" pitchFamily="18" charset="0"/>
              <a:cs typeface="Times New Roman" panose="02020603050405020304" pitchFamily="18" charset="0"/>
            </a:endParaRPr>
          </a:p>
        </p:txBody>
      </p:sp>
      <p:sp>
        <p:nvSpPr>
          <p:cNvPr id="3" name="AutoShape 2" descr="8 schémas pour comprendre la différence entre un chef et un leader |  HelloWork">
            <a:extLst>
              <a:ext uri="{FF2B5EF4-FFF2-40B4-BE49-F238E27FC236}">
                <a16:creationId xmlns:a16="http://schemas.microsoft.com/office/drawing/2014/main" id="{EBE3F3D4-9ECB-8590-8751-5CF5BF50673D}"/>
              </a:ext>
            </a:extLst>
          </p:cNvPr>
          <p:cNvSpPr>
            <a:spLocks noChangeAspect="1" noChangeArrowheads="1"/>
          </p:cNvSpPr>
          <p:nvPr/>
        </p:nvSpPr>
        <p:spPr bwMode="auto">
          <a:xfrm>
            <a:off x="5943600" y="3276600"/>
            <a:ext cx="4251960" cy="425196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RU"/>
          </a:p>
        </p:txBody>
      </p:sp>
      <p:pic>
        <p:nvPicPr>
          <p:cNvPr id="7" name="Imagine 6">
            <a:extLst>
              <a:ext uri="{FF2B5EF4-FFF2-40B4-BE49-F238E27FC236}">
                <a16:creationId xmlns:a16="http://schemas.microsoft.com/office/drawing/2014/main" id="{E4DF69CA-48F3-CD8C-DF55-B1F301AB1DB1}"/>
              </a:ext>
            </a:extLst>
          </p:cNvPr>
          <p:cNvPicPr>
            <a:picLocks noChangeAspect="1"/>
          </p:cNvPicPr>
          <p:nvPr/>
        </p:nvPicPr>
        <p:blipFill rotWithShape="1">
          <a:blip r:embed="rId3"/>
          <a:srcRect t="6269"/>
          <a:stretch/>
        </p:blipFill>
        <p:spPr>
          <a:xfrm>
            <a:off x="0" y="0"/>
            <a:ext cx="12192000" cy="3729444"/>
          </a:xfrm>
          <a:prstGeom prst="rect">
            <a:avLst/>
          </a:prstGeom>
          <a:effectLst>
            <a:reflection blurRad="6350" stA="52000" endA="300" endPos="35000" dir="5400000" sy="-100000" algn="bl" rotWithShape="0"/>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4"/>
        <p:cNvGrpSpPr/>
        <p:nvPr/>
      </p:nvGrpSpPr>
      <p:grpSpPr>
        <a:xfrm>
          <a:off x="0" y="0"/>
          <a:ext cx="0" cy="0"/>
          <a:chOff x="0" y="0"/>
          <a:chExt cx="0" cy="0"/>
        </a:xfrm>
      </p:grpSpPr>
      <p:sp>
        <p:nvSpPr>
          <p:cNvPr id="136" name="Google Shape;136;p5"/>
          <p:cNvSpPr txBox="1">
            <a:spLocks noGrp="1"/>
          </p:cNvSpPr>
          <p:nvPr>
            <p:ph type="ctrTitle" idx="4294967295"/>
          </p:nvPr>
        </p:nvSpPr>
        <p:spPr>
          <a:xfrm>
            <a:off x="959085" y="88015"/>
            <a:ext cx="6183225" cy="1507375"/>
          </a:xfrm>
          <a:prstGeom prst="rect">
            <a:avLst/>
          </a:prstGeom>
          <a:noFill/>
          <a:ln>
            <a:noFill/>
          </a:ln>
        </p:spPr>
        <p:txBody>
          <a:bodyPr spcFirstLastPara="1" wrap="square" lIns="91425" tIns="45700" rIns="91425" bIns="45700" anchor="b"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Accessibility and User-friendliness</a:t>
            </a:r>
            <a:endParaRPr dirty="0">
              <a:latin typeface="Times New Roman" panose="02020603050405020304" pitchFamily="18" charset="0"/>
              <a:cs typeface="Times New Roman" panose="02020603050405020304" pitchFamily="18" charset="0"/>
            </a:endParaRPr>
          </a:p>
        </p:txBody>
      </p:sp>
      <p:sp>
        <p:nvSpPr>
          <p:cNvPr id="137" name="Google Shape;137;p5"/>
          <p:cNvSpPr/>
          <p:nvPr/>
        </p:nvSpPr>
        <p:spPr>
          <a:xfrm>
            <a:off x="2269916" y="2035842"/>
            <a:ext cx="2706900" cy="1507375"/>
          </a:xfrm>
          <a:prstGeom prst="roundRect">
            <a:avLst>
              <a:gd name="adj" fmla="val 16667"/>
            </a:avLst>
          </a:prstGeom>
          <a:solidFill>
            <a:schemeClr val="accen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US" b="0" i="0" u="none" strike="noStrike" cap="none" dirty="0">
                <a:solidFill>
                  <a:schemeClr val="lt1"/>
                </a:solidFill>
                <a:latin typeface="Times New Roman" panose="02020603050405020304" pitchFamily="18" charset="0"/>
                <a:ea typeface="Avenir"/>
                <a:cs typeface="Times New Roman" panose="02020603050405020304" pitchFamily="18" charset="0"/>
                <a:sym typeface="Avenir"/>
              </a:rPr>
              <a:t>Technology provides opportunities to access training materials from any point in the world with an internet connection</a:t>
            </a:r>
            <a:endParaRPr dirty="0">
              <a:latin typeface="Times New Roman" panose="02020603050405020304" pitchFamily="18" charset="0"/>
              <a:cs typeface="Times New Roman" panose="02020603050405020304" pitchFamily="18" charset="0"/>
            </a:endParaRPr>
          </a:p>
        </p:txBody>
      </p:sp>
      <p:sp>
        <p:nvSpPr>
          <p:cNvPr id="138" name="Google Shape;138;p5"/>
          <p:cNvSpPr/>
          <p:nvPr/>
        </p:nvSpPr>
        <p:spPr>
          <a:xfrm>
            <a:off x="5208749" y="2364300"/>
            <a:ext cx="1774501" cy="1064700"/>
          </a:xfrm>
          <a:prstGeom prst="rightArrow">
            <a:avLst>
              <a:gd name="adj1" fmla="val 50000"/>
              <a:gd name="adj2" fmla="val 50000"/>
            </a:avLst>
          </a:prstGeom>
          <a:solidFill>
            <a:srgbClr val="E7C5AC"/>
          </a:solid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endParaRPr sz="1800" b="0" i="0" u="none" strike="noStrike" cap="none">
              <a:solidFill>
                <a:schemeClr val="lt1"/>
              </a:solidFill>
              <a:latin typeface="Avenir"/>
              <a:ea typeface="Avenir"/>
              <a:cs typeface="Avenir"/>
              <a:sym typeface="Avenir"/>
            </a:endParaRPr>
          </a:p>
        </p:txBody>
      </p:sp>
      <p:sp>
        <p:nvSpPr>
          <p:cNvPr id="139" name="Google Shape;139;p5"/>
          <p:cNvSpPr/>
          <p:nvPr/>
        </p:nvSpPr>
        <p:spPr>
          <a:xfrm>
            <a:off x="2269916" y="3736565"/>
            <a:ext cx="2706900" cy="1064700"/>
          </a:xfrm>
          <a:prstGeom prst="roundRect">
            <a:avLst>
              <a:gd name="adj" fmla="val 16667"/>
            </a:avLst>
          </a:prstGeom>
          <a:solidFill>
            <a:schemeClr val="accen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US" b="0" i="0" u="none" strike="noStrike" cap="none" dirty="0">
                <a:solidFill>
                  <a:schemeClr val="lt1"/>
                </a:solidFill>
                <a:latin typeface="Times New Roman" panose="02020603050405020304" pitchFamily="18" charset="0"/>
                <a:ea typeface="Avenir"/>
                <a:cs typeface="Times New Roman" panose="02020603050405020304" pitchFamily="18" charset="0"/>
                <a:sym typeface="Avenir"/>
              </a:rPr>
              <a:t>Intuitive interfaces contribute to a better learning experience</a:t>
            </a:r>
            <a:endParaRPr dirty="0">
              <a:latin typeface="Times New Roman" panose="02020603050405020304" pitchFamily="18" charset="0"/>
              <a:cs typeface="Times New Roman" panose="02020603050405020304" pitchFamily="18" charset="0"/>
            </a:endParaRPr>
          </a:p>
        </p:txBody>
      </p:sp>
      <p:sp>
        <p:nvSpPr>
          <p:cNvPr id="140" name="Google Shape;140;p5"/>
          <p:cNvSpPr/>
          <p:nvPr/>
        </p:nvSpPr>
        <p:spPr>
          <a:xfrm>
            <a:off x="386822" y="3736565"/>
            <a:ext cx="1774501" cy="1064700"/>
          </a:xfrm>
          <a:prstGeom prst="rightArrow">
            <a:avLst>
              <a:gd name="adj1" fmla="val 50000"/>
              <a:gd name="adj2" fmla="val 50000"/>
            </a:avLst>
          </a:prstGeom>
          <a:solidFill>
            <a:srgbClr val="E7C5AC"/>
          </a:solidFill>
          <a:ln>
            <a:noFill/>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endParaRPr sz="1800" b="0" i="0" u="none" strike="noStrike" cap="none">
              <a:solidFill>
                <a:schemeClr val="lt1"/>
              </a:solidFill>
              <a:latin typeface="Avenir"/>
              <a:ea typeface="Avenir"/>
              <a:cs typeface="Avenir"/>
              <a:sym typeface="Avenir"/>
            </a:endParaRPr>
          </a:p>
        </p:txBody>
      </p:sp>
      <p:sp>
        <p:nvSpPr>
          <p:cNvPr id="141" name="Google Shape;141;p5"/>
          <p:cNvSpPr/>
          <p:nvPr/>
        </p:nvSpPr>
        <p:spPr>
          <a:xfrm>
            <a:off x="2269917" y="5003157"/>
            <a:ext cx="2706900" cy="1302578"/>
          </a:xfrm>
          <a:prstGeom prst="roundRect">
            <a:avLst>
              <a:gd name="adj" fmla="val 16667"/>
            </a:avLst>
          </a:prstGeom>
          <a:solidFill>
            <a:schemeClr val="accent1"/>
          </a:solidFill>
          <a:ln w="127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85000"/>
              </a:lnSpc>
              <a:spcBef>
                <a:spcPts val="0"/>
              </a:spcBef>
              <a:spcAft>
                <a:spcPts val="0"/>
              </a:spcAft>
              <a:buNone/>
            </a:pPr>
            <a:r>
              <a:rPr lang="en-US" b="0" i="0" u="none" strike="noStrike" cap="none" dirty="0">
                <a:solidFill>
                  <a:schemeClr val="lt1"/>
                </a:solidFill>
                <a:latin typeface="Times New Roman" panose="02020603050405020304" pitchFamily="18" charset="0"/>
                <a:ea typeface="Avenir"/>
                <a:cs typeface="Times New Roman" panose="02020603050405020304" pitchFamily="18" charset="0"/>
                <a:sym typeface="Avenir"/>
              </a:rPr>
              <a:t>The technological platforms' features of convenience and flexibility also support personalized learning</a:t>
            </a:r>
            <a:endParaRPr dirty="0">
              <a:latin typeface="Times New Roman" panose="02020603050405020304" pitchFamily="18" charset="0"/>
              <a:cs typeface="Times New Roman" panose="02020603050405020304" pitchFamily="18" charset="0"/>
            </a:endParaRPr>
          </a:p>
        </p:txBody>
      </p:sp>
      <p:sp>
        <p:nvSpPr>
          <p:cNvPr id="2" name="Прямоугольник 1">
            <a:extLst>
              <a:ext uri="{FF2B5EF4-FFF2-40B4-BE49-F238E27FC236}">
                <a16:creationId xmlns:a16="http://schemas.microsoft.com/office/drawing/2014/main" id="{1BC4BEA8-5956-B2C0-BFAD-930B5BA58E33}"/>
              </a:ext>
            </a:extLst>
          </p:cNvPr>
          <p:cNvSpPr/>
          <p:nvPr/>
        </p:nvSpPr>
        <p:spPr>
          <a:xfrm>
            <a:off x="8611565" y="3148314"/>
            <a:ext cx="3580435" cy="3709686"/>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 name="AutoShape 2" descr="User-Friendly Business Process Automation Software">
            <a:extLst>
              <a:ext uri="{FF2B5EF4-FFF2-40B4-BE49-F238E27FC236}">
                <a16:creationId xmlns:a16="http://schemas.microsoft.com/office/drawing/2014/main" id="{539A196A-1EC2-26E4-E73B-7769EFB9C1E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ru-RU" dirty="0"/>
          </a:p>
        </p:txBody>
      </p:sp>
      <p:pic>
        <p:nvPicPr>
          <p:cNvPr id="5" name="Imagine 4">
            <a:extLst>
              <a:ext uri="{FF2B5EF4-FFF2-40B4-BE49-F238E27FC236}">
                <a16:creationId xmlns:a16="http://schemas.microsoft.com/office/drawing/2014/main" id="{7197D7EC-8EF7-55D5-78F5-3BE22DE36B5E}"/>
              </a:ext>
            </a:extLst>
          </p:cNvPr>
          <p:cNvPicPr>
            <a:picLocks noChangeAspect="1"/>
          </p:cNvPicPr>
          <p:nvPr/>
        </p:nvPicPr>
        <p:blipFill rotWithShape="1">
          <a:blip r:embed="rId3"/>
          <a:srcRect l="22433" r="35159"/>
          <a:stretch/>
        </p:blipFill>
        <p:spPr>
          <a:xfrm rot="10800000" flipV="1">
            <a:off x="7419882" y="15748"/>
            <a:ext cx="4755457" cy="6876222"/>
          </a:xfrm>
          <a:prstGeom prst="rect">
            <a:avLst/>
          </a:prstGeom>
          <a:effectLst>
            <a:outerShdw blurRad="76200" dir="13500000" sy="23000" kx="1200000" algn="br" rotWithShape="0">
              <a:prstClr val="black">
                <a:alpha val="20000"/>
              </a:prstClr>
            </a:out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8"/>
        <p:cNvGrpSpPr/>
        <p:nvPr/>
      </p:nvGrpSpPr>
      <p:grpSpPr>
        <a:xfrm>
          <a:off x="0" y="0"/>
          <a:ext cx="0" cy="0"/>
          <a:chOff x="0" y="0"/>
          <a:chExt cx="0" cy="0"/>
        </a:xfrm>
      </p:grpSpPr>
      <p:sp>
        <p:nvSpPr>
          <p:cNvPr id="150" name="Google Shape;150;p6"/>
          <p:cNvSpPr txBox="1">
            <a:spLocks noGrp="1"/>
          </p:cNvSpPr>
          <p:nvPr>
            <p:ph type="ctrTitle" idx="4294967295"/>
          </p:nvPr>
        </p:nvSpPr>
        <p:spPr>
          <a:xfrm>
            <a:off x="793221" y="1461123"/>
            <a:ext cx="3648324" cy="1829880"/>
          </a:xfrm>
          <a:prstGeom prst="rect">
            <a:avLst/>
          </a:prstGeom>
          <a:noFill/>
          <a:ln>
            <a:noFill/>
          </a:ln>
        </p:spPr>
        <p:txBody>
          <a:bodyPr spcFirstLastPara="1" wrap="square" lIns="91425" tIns="45700" rIns="91425" bIns="45700" anchor="t"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Cost-effectiveness</a:t>
            </a:r>
            <a:endParaRPr dirty="0">
              <a:latin typeface="Times New Roman" panose="02020603050405020304" pitchFamily="18" charset="0"/>
              <a:cs typeface="Times New Roman" panose="02020603050405020304" pitchFamily="18" charset="0"/>
            </a:endParaRPr>
          </a:p>
        </p:txBody>
      </p:sp>
      <p:sp>
        <p:nvSpPr>
          <p:cNvPr id="151" name="Google Shape;151;p6"/>
          <p:cNvSpPr txBox="1">
            <a:spLocks noGrp="1"/>
          </p:cNvSpPr>
          <p:nvPr>
            <p:ph type="body" idx="1"/>
          </p:nvPr>
        </p:nvSpPr>
        <p:spPr>
          <a:xfrm>
            <a:off x="4731027" y="1125457"/>
            <a:ext cx="6957752" cy="1829880"/>
          </a:xfrm>
          <a:prstGeom prst="rect">
            <a:avLst/>
          </a:prstGeom>
          <a:noFill/>
          <a:ln>
            <a:noFill/>
          </a:ln>
        </p:spPr>
        <p:txBody>
          <a:bodyPr spcFirstLastPara="1" wrap="square" lIns="91425" tIns="45700" rIns="91425" bIns="45700" anchor="t" anchorCtr="0">
            <a:normAutofit/>
          </a:bodyPr>
          <a:lstStyle/>
          <a:p>
            <a:pPr marL="285750" indent="-285750">
              <a:lnSpc>
                <a:spcPct val="150000"/>
              </a:lnSpc>
              <a:spcBef>
                <a:spcPts val="0"/>
              </a:spcBef>
              <a:buSzPts val="1700"/>
            </a:pPr>
            <a:r>
              <a:rPr lang="en-US" sz="1400" dirty="0">
                <a:latin typeface="Times New Roman" panose="02020603050405020304" pitchFamily="18" charset="0"/>
                <a:cs typeface="Times New Roman" panose="02020603050405020304" pitchFamily="18" charset="0"/>
              </a:rPr>
              <a:t>Technology-based training is especially useful since it lowers the costs that are involved compared with traditional training methods (</a:t>
            </a:r>
            <a:r>
              <a:rPr lang="en-US" sz="1400" dirty="0" err="1">
                <a:latin typeface="Times New Roman" panose="02020603050405020304" pitchFamily="18" charset="0"/>
                <a:cs typeface="Times New Roman" panose="02020603050405020304" pitchFamily="18" charset="0"/>
              </a:rPr>
              <a:t>Mariotti</a:t>
            </a:r>
            <a:r>
              <a:rPr lang="en-US" sz="1400" dirty="0">
                <a:latin typeface="Times New Roman" panose="02020603050405020304" pitchFamily="18" charset="0"/>
                <a:cs typeface="Times New Roman" panose="02020603050405020304" pitchFamily="18" charset="0"/>
              </a:rPr>
              <a:t>, et al. 2020)</a:t>
            </a:r>
          </a:p>
          <a:p>
            <a:pPr marL="285750" indent="-285750">
              <a:lnSpc>
                <a:spcPct val="150000"/>
              </a:lnSpc>
              <a:spcBef>
                <a:spcPts val="0"/>
              </a:spcBef>
              <a:buSzPts val="1700"/>
            </a:pPr>
            <a:r>
              <a:rPr lang="en-US" sz="1400" dirty="0">
                <a:latin typeface="Times New Roman" panose="02020603050405020304" pitchFamily="18" charset="0"/>
                <a:cs typeface="Times New Roman" panose="02020603050405020304" pitchFamily="18" charset="0"/>
              </a:rPr>
              <a:t>Technology application in staffing and training makes the process cheaper and faster while reducing the expenses As a result, the administrative processes are simplified and improved while the resource allocation is also </a:t>
            </a:r>
            <a:r>
              <a:rPr lang="en-US" sz="1400" dirty="0" err="1">
                <a:latin typeface="Times New Roman" panose="02020603050405020304" pitchFamily="18" charset="0"/>
                <a:cs typeface="Times New Roman" panose="02020603050405020304" pitchFamily="18" charset="0"/>
              </a:rPr>
              <a:t>optimised</a:t>
            </a:r>
            <a:r>
              <a:rPr lang="en-US" sz="1400" dirty="0">
                <a:latin typeface="Times New Roman" panose="02020603050405020304" pitchFamily="18" charset="0"/>
                <a:cs typeface="Times New Roman" panose="02020603050405020304" pitchFamily="18" charset="0"/>
              </a:rPr>
              <a:t> (Taylor, 2020)</a:t>
            </a:r>
            <a:endParaRPr sz="1400" dirty="0">
              <a:latin typeface="Times New Roman" panose="02020603050405020304" pitchFamily="18" charset="0"/>
              <a:cs typeface="Times New Roman" panose="02020603050405020304" pitchFamily="18" charset="0"/>
            </a:endParaRPr>
          </a:p>
        </p:txBody>
      </p:sp>
      <p:pic>
        <p:nvPicPr>
          <p:cNvPr id="2" name="Imagine 1">
            <a:extLst>
              <a:ext uri="{FF2B5EF4-FFF2-40B4-BE49-F238E27FC236}">
                <a16:creationId xmlns:a16="http://schemas.microsoft.com/office/drawing/2014/main" id="{54FD6499-B11D-F18B-F82E-CC655F253EC9}"/>
              </a:ext>
            </a:extLst>
          </p:cNvPr>
          <p:cNvPicPr>
            <a:picLocks noChangeAspect="1"/>
          </p:cNvPicPr>
          <p:nvPr/>
        </p:nvPicPr>
        <p:blipFill rotWithShape="1">
          <a:blip r:embed="rId3"/>
          <a:srcRect t="47896" b="1892"/>
          <a:stretch/>
        </p:blipFill>
        <p:spPr>
          <a:xfrm>
            <a:off x="0" y="3291002"/>
            <a:ext cx="12191999" cy="3566997"/>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0"/>
        <p:cNvGrpSpPr/>
        <p:nvPr/>
      </p:nvGrpSpPr>
      <p:grpSpPr>
        <a:xfrm>
          <a:off x="0" y="0"/>
          <a:ext cx="0" cy="0"/>
          <a:chOff x="0" y="0"/>
          <a:chExt cx="0" cy="0"/>
        </a:xfrm>
      </p:grpSpPr>
      <p:sp>
        <p:nvSpPr>
          <p:cNvPr id="162" name="Google Shape;162;p7"/>
          <p:cNvSpPr txBox="1">
            <a:spLocks noGrp="1"/>
          </p:cNvSpPr>
          <p:nvPr>
            <p:ph type="ctrTitle" idx="4294967295"/>
          </p:nvPr>
        </p:nvSpPr>
        <p:spPr>
          <a:xfrm>
            <a:off x="-226719" y="805813"/>
            <a:ext cx="7024916" cy="1507375"/>
          </a:xfrm>
          <a:prstGeom prst="rect">
            <a:avLst/>
          </a:prstGeom>
          <a:noFill/>
          <a:ln>
            <a:noFill/>
          </a:ln>
        </p:spPr>
        <p:txBody>
          <a:bodyPr spcFirstLastPara="1" wrap="square" lIns="91425" tIns="45700" rIns="91425" bIns="45700" anchor="b" anchorCtr="0">
            <a:normAutofit/>
          </a:bodyPr>
          <a:lstStyle/>
          <a:p>
            <a:pPr marL="0" marR="0" lvl="0" indent="0" algn="ctr"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Exploring Digital</a:t>
            </a:r>
            <a:b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b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 Devices and Methods</a:t>
            </a:r>
            <a:endParaRPr dirty="0">
              <a:latin typeface="Times New Roman" panose="02020603050405020304" pitchFamily="18" charset="0"/>
              <a:cs typeface="Times New Roman" panose="02020603050405020304" pitchFamily="18" charset="0"/>
            </a:endParaRPr>
          </a:p>
        </p:txBody>
      </p:sp>
      <p:sp>
        <p:nvSpPr>
          <p:cNvPr id="163" name="Google Shape;163;p7"/>
          <p:cNvSpPr/>
          <p:nvPr/>
        </p:nvSpPr>
        <p:spPr>
          <a:xfrm>
            <a:off x="1077362" y="2427316"/>
            <a:ext cx="4855352" cy="351351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114300" algn="l" rtl="0">
              <a:spcBef>
                <a:spcPts val="0"/>
              </a:spcBef>
              <a:spcAft>
                <a:spcPts val="0"/>
              </a:spcAft>
              <a:buClr>
                <a:schemeClr val="dk1"/>
              </a:buClr>
              <a:buSzPts val="1800"/>
              <a:buFont typeface="Avenir"/>
              <a:buChar char="•"/>
            </a:pPr>
            <a:endParaRPr dirty="0"/>
          </a:p>
        </p:txBody>
      </p:sp>
      <p:sp>
        <p:nvSpPr>
          <p:cNvPr id="2" name="TextBox 1">
            <a:extLst>
              <a:ext uri="{FF2B5EF4-FFF2-40B4-BE49-F238E27FC236}">
                <a16:creationId xmlns:a16="http://schemas.microsoft.com/office/drawing/2014/main" id="{FC3E98DA-10AD-BAB7-54CC-09AA4FDF6E47}"/>
              </a:ext>
            </a:extLst>
          </p:cNvPr>
          <p:cNvSpPr txBox="1"/>
          <p:nvPr/>
        </p:nvSpPr>
        <p:spPr>
          <a:xfrm>
            <a:off x="576083" y="2655572"/>
            <a:ext cx="5849073" cy="3285258"/>
          </a:xfrm>
          <a:prstGeom prst="rect">
            <a:avLst/>
          </a:prstGeom>
          <a:noFill/>
        </p:spPr>
        <p:txBody>
          <a:bodyPr wrap="square" rtlCol="0">
            <a:spAutoFit/>
          </a:bodyPr>
          <a:lstStyle/>
          <a:p>
            <a:pPr>
              <a:lnSpc>
                <a:spcPct val="150000"/>
              </a:lnSpc>
            </a:pPr>
            <a:r>
              <a:rPr lang="en-US" b="1" i="1" dirty="0">
                <a:latin typeface="Times New Roman" panose="02020603050405020304" pitchFamily="18" charset="0"/>
                <a:cs typeface="Times New Roman" panose="02020603050405020304" pitchFamily="18" charset="0"/>
              </a:rPr>
              <a:t>Interactive Learning Modules</a:t>
            </a:r>
            <a:r>
              <a:rPr lang="ro-RO" b="1" i="1"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a:t>
            </a:r>
            <a:endParaRPr lang="ro-RO"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Education with the help of technology-based learning modules</a:t>
            </a:r>
          </a:p>
          <a:p>
            <a:pPr>
              <a:lnSpc>
                <a:spcPct val="150000"/>
              </a:lnSpc>
            </a:pPr>
            <a:r>
              <a:rPr lang="en-US" b="1" i="1" dirty="0">
                <a:latin typeface="Times New Roman" panose="02020603050405020304" pitchFamily="18" charset="0"/>
                <a:cs typeface="Times New Roman" panose="02020603050405020304" pitchFamily="18" charset="0"/>
              </a:rPr>
              <a:t>Real-time Feedback and Guidance</a:t>
            </a:r>
            <a:r>
              <a:rPr lang="ro-RO" b="1" i="1" dirty="0">
                <a:latin typeface="Times New Roman" panose="02020603050405020304" pitchFamily="18" charset="0"/>
                <a:cs typeface="Times New Roman" panose="02020603050405020304" pitchFamily="18" charset="0"/>
              </a:rPr>
              <a:t>:</a:t>
            </a:r>
          </a:p>
          <a:p>
            <a:pPr>
              <a:lnSpc>
                <a:spcPct val="150000"/>
              </a:lnSpc>
            </a:pPr>
            <a:r>
              <a:rPr lang="ro-RO" b="1"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Tractable digital training platforms oftentimes give the learner instant feedback and advice.This allows for constant progress and the ability to invest in advanced data processing methods and strategies (Wekerle, 2022).</a:t>
            </a:r>
          </a:p>
          <a:p>
            <a:pPr>
              <a:lnSpc>
                <a:spcPct val="150000"/>
              </a:lnSpc>
            </a:pPr>
            <a:r>
              <a:rPr lang="en-US" b="1" i="1" dirty="0">
                <a:latin typeface="Times New Roman" panose="02020603050405020304" pitchFamily="18" charset="0"/>
                <a:cs typeface="Times New Roman" panose="02020603050405020304" pitchFamily="18" charset="0"/>
              </a:rPr>
              <a:t>Practical Application: </a:t>
            </a:r>
            <a:endParaRPr lang="ro-RO" b="1" i="1"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Digital skills learned using an e-learning approach</a:t>
            </a:r>
            <a:endParaRPr lang="ro-RO" dirty="0">
              <a:latin typeface="Times New Roman" panose="02020603050405020304" pitchFamily="18" charset="0"/>
              <a:cs typeface="Times New Roman" panose="02020603050405020304" pitchFamily="18" charset="0"/>
            </a:endParaRPr>
          </a:p>
          <a:p>
            <a:pPr>
              <a:lnSpc>
                <a:spcPct val="150000"/>
              </a:lnSpc>
            </a:pPr>
            <a:r>
              <a:rPr lang="en-US" b="1" i="1" dirty="0" err="1">
                <a:latin typeface="Times New Roman" panose="02020603050405020304" pitchFamily="18" charset="0"/>
                <a:cs typeface="Times New Roman" panose="02020603050405020304" pitchFamily="18" charset="0"/>
              </a:rPr>
              <a:t>Customised</a:t>
            </a:r>
            <a:r>
              <a:rPr lang="en-US" b="1" i="1" dirty="0">
                <a:latin typeface="Times New Roman" panose="02020603050405020304" pitchFamily="18" charset="0"/>
                <a:cs typeface="Times New Roman" panose="02020603050405020304" pitchFamily="18" charset="0"/>
              </a:rPr>
              <a:t> Learning Paths</a:t>
            </a:r>
            <a:r>
              <a:rPr lang="ro-RO" b="1" i="1" dirty="0">
                <a:latin typeface="Times New Roman" panose="02020603050405020304" pitchFamily="18" charset="0"/>
                <a:cs typeface="Times New Roman" panose="02020603050405020304" pitchFamily="18" charset="0"/>
              </a:rPr>
              <a:t>:</a:t>
            </a:r>
            <a:r>
              <a:rPr lang="en-US" dirty="0">
                <a:latin typeface="Times New Roman" panose="02020603050405020304" pitchFamily="18" charset="0"/>
                <a:cs typeface="Times New Roman" panose="02020603050405020304" pitchFamily="18" charset="0"/>
              </a:rPr>
              <a:t> </a:t>
            </a:r>
            <a:endParaRPr lang="ro-RO" dirty="0">
              <a:latin typeface="Times New Roman" panose="02020603050405020304" pitchFamily="18" charset="0"/>
              <a:cs typeface="Times New Roman" panose="02020603050405020304" pitchFamily="18" charset="0"/>
            </a:endParaRPr>
          </a:p>
          <a:p>
            <a:pPr>
              <a:lnSpc>
                <a:spcPct val="150000"/>
              </a:lnSpc>
            </a:pPr>
            <a:r>
              <a:rPr lang="en-US" dirty="0">
                <a:latin typeface="Times New Roman" panose="02020603050405020304" pitchFamily="18" charset="0"/>
                <a:cs typeface="Times New Roman" panose="02020603050405020304" pitchFamily="18" charset="0"/>
              </a:rPr>
              <a:t>Support throughout their practice with personalized digital tools</a:t>
            </a:r>
            <a:endParaRPr lang="ru-RU" dirty="0">
              <a:latin typeface="Times New Roman" panose="02020603050405020304" pitchFamily="18" charset="0"/>
              <a:cs typeface="Times New Roman" panose="02020603050405020304" pitchFamily="18" charset="0"/>
            </a:endParaRPr>
          </a:p>
        </p:txBody>
      </p:sp>
      <p:pic>
        <p:nvPicPr>
          <p:cNvPr id="3" name="Imagine 2">
            <a:extLst>
              <a:ext uri="{FF2B5EF4-FFF2-40B4-BE49-F238E27FC236}">
                <a16:creationId xmlns:a16="http://schemas.microsoft.com/office/drawing/2014/main" id="{015A85BC-2CD9-BCF2-25E9-08AC838AEAD7}"/>
              </a:ext>
            </a:extLst>
          </p:cNvPr>
          <p:cNvPicPr>
            <a:picLocks noChangeAspect="1"/>
          </p:cNvPicPr>
          <p:nvPr/>
        </p:nvPicPr>
        <p:blipFill rotWithShape="1">
          <a:blip r:embed="rId3"/>
          <a:srcRect l="33717" r="15390"/>
          <a:stretch/>
        </p:blipFill>
        <p:spPr>
          <a:xfrm>
            <a:off x="6798197" y="1"/>
            <a:ext cx="5393803" cy="68580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70"/>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53FCD13A-A858-8336-1D3F-EB20C7E78067}"/>
              </a:ext>
            </a:extLst>
          </p:cNvPr>
          <p:cNvSpPr/>
          <p:nvPr/>
        </p:nvSpPr>
        <p:spPr>
          <a:xfrm>
            <a:off x="8310623" y="3599727"/>
            <a:ext cx="3881377" cy="325827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72" name="Google Shape;172;p8"/>
          <p:cNvSpPr txBox="1">
            <a:spLocks noGrp="1"/>
          </p:cNvSpPr>
          <p:nvPr>
            <p:ph type="ctrTitle" idx="4294967295"/>
          </p:nvPr>
        </p:nvSpPr>
        <p:spPr>
          <a:xfrm>
            <a:off x="6523323" y="1043222"/>
            <a:ext cx="4322156" cy="1507375"/>
          </a:xfrm>
          <a:prstGeom prst="rect">
            <a:avLst/>
          </a:prstGeom>
          <a:noFill/>
          <a:ln>
            <a:noFill/>
          </a:ln>
        </p:spPr>
        <p:txBody>
          <a:bodyPr spcFirstLastPara="1" wrap="square" lIns="91425" tIns="45700" rIns="91425" bIns="45700" anchor="b" anchorCtr="0">
            <a:normAutofit/>
          </a:bodyPr>
          <a:lstStyle/>
          <a:p>
            <a:pPr marL="0" marR="0" lvl="0" indent="0" algn="ctr"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Technology in Training at Travelodge</a:t>
            </a:r>
            <a:endParaRPr dirty="0">
              <a:latin typeface="Times New Roman" panose="02020603050405020304" pitchFamily="18" charset="0"/>
              <a:cs typeface="Times New Roman" panose="02020603050405020304" pitchFamily="18" charset="0"/>
            </a:endParaRPr>
          </a:p>
        </p:txBody>
      </p:sp>
      <p:sp>
        <p:nvSpPr>
          <p:cNvPr id="173" name="Google Shape;173;p8"/>
          <p:cNvSpPr txBox="1">
            <a:spLocks noGrp="1"/>
          </p:cNvSpPr>
          <p:nvPr>
            <p:ph type="body" idx="1"/>
          </p:nvPr>
        </p:nvSpPr>
        <p:spPr>
          <a:xfrm>
            <a:off x="6015822" y="3008841"/>
            <a:ext cx="5337158" cy="3513514"/>
          </a:xfrm>
          <a:prstGeom prst="rect">
            <a:avLst/>
          </a:prstGeom>
          <a:noFill/>
          <a:ln>
            <a:noFill/>
          </a:ln>
        </p:spPr>
        <p:txBody>
          <a:bodyPr spcFirstLastPara="1" wrap="square" lIns="91425" tIns="45700" rIns="91425" bIns="45700" anchor="t" anchorCtr="0">
            <a:normAutofit/>
          </a:bodyPr>
          <a:lstStyle/>
          <a:p>
            <a:pPr marL="457200" lvl="1" indent="0" algn="just">
              <a:lnSpc>
                <a:spcPct val="150000"/>
              </a:lnSpc>
              <a:spcBef>
                <a:spcPts val="0"/>
              </a:spcBef>
            </a:pPr>
            <a:r>
              <a:rPr lang="en-US" sz="1200" b="0" dirty="0">
                <a:latin typeface="Times New Roman" panose="02020603050405020304" pitchFamily="18" charset="0"/>
                <a:cs typeface="Times New Roman" panose="02020603050405020304" pitchFamily="18" charset="0"/>
              </a:rPr>
              <a:t>The ASPIRE training programs in Travelodge serve as an excellent example of how technology can be used in training employees fully. Travelodge </a:t>
            </a:r>
            <a:r>
              <a:rPr lang="en-US" sz="1200" b="0" dirty="0" err="1">
                <a:latin typeface="Times New Roman" panose="02020603050405020304" pitchFamily="18" charset="0"/>
                <a:cs typeface="Times New Roman" panose="02020603050405020304" pitchFamily="18" charset="0"/>
              </a:rPr>
              <a:t>utilises</a:t>
            </a:r>
            <a:r>
              <a:rPr lang="en-US" sz="1200" b="0" dirty="0">
                <a:latin typeface="Times New Roman" panose="02020603050405020304" pitchFamily="18" charset="0"/>
                <a:cs typeface="Times New Roman" panose="02020603050405020304" pitchFamily="18" charset="0"/>
              </a:rPr>
              <a:t> cutting-edge digital platforms to handle employee training in a manner through which the digital modules are completely comprehensive (Shelley,  2022). On their part, employees learn faster and better thanks to the convenient and interactive learning processes that use simple interfaces and a multitude of teaching and learning resources.</a:t>
            </a:r>
          </a:p>
          <a:p>
            <a:pPr marL="228600" lvl="0" indent="-228600" algn="l" rtl="0">
              <a:lnSpc>
                <a:spcPct val="120000"/>
              </a:lnSpc>
              <a:spcBef>
                <a:spcPts val="0"/>
              </a:spcBef>
              <a:spcAft>
                <a:spcPts val="0"/>
              </a:spcAft>
              <a:buClr>
                <a:schemeClr val="dk1"/>
              </a:buClr>
              <a:buSzPts val="1800"/>
              <a:buChar char="•"/>
            </a:pPr>
            <a:endParaRPr dirty="0"/>
          </a:p>
        </p:txBody>
      </p:sp>
      <p:pic>
        <p:nvPicPr>
          <p:cNvPr id="3" name="Imagine 2">
            <a:extLst>
              <a:ext uri="{FF2B5EF4-FFF2-40B4-BE49-F238E27FC236}">
                <a16:creationId xmlns:a16="http://schemas.microsoft.com/office/drawing/2014/main" id="{3A636BC8-7666-7CD3-DBB2-E789744ED7DF}"/>
              </a:ext>
            </a:extLst>
          </p:cNvPr>
          <p:cNvPicPr>
            <a:picLocks noChangeAspect="1"/>
          </p:cNvPicPr>
          <p:nvPr/>
        </p:nvPicPr>
        <p:blipFill rotWithShape="1">
          <a:blip r:embed="rId3"/>
          <a:srcRect l="24305" r="21719"/>
          <a:stretch/>
        </p:blipFill>
        <p:spPr>
          <a:xfrm>
            <a:off x="0" y="0"/>
            <a:ext cx="5568462" cy="6858000"/>
          </a:xfrm>
          <a:prstGeom prst="rect">
            <a:avLst/>
          </a:prstGeom>
          <a:effectLst>
            <a:outerShdw blurRad="50800" dist="38100" dir="2700000" algn="tl" rotWithShape="0">
              <a:prstClr val="black">
                <a:alpha val="40000"/>
              </a:prst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0"/>
        <p:cNvGrpSpPr/>
        <p:nvPr/>
      </p:nvGrpSpPr>
      <p:grpSpPr>
        <a:xfrm>
          <a:off x="0" y="0"/>
          <a:ext cx="0" cy="0"/>
          <a:chOff x="0" y="0"/>
          <a:chExt cx="0" cy="0"/>
        </a:xfrm>
      </p:grpSpPr>
      <p:sp>
        <p:nvSpPr>
          <p:cNvPr id="182" name="Google Shape;182;p9"/>
          <p:cNvSpPr txBox="1">
            <a:spLocks noGrp="1"/>
          </p:cNvSpPr>
          <p:nvPr>
            <p:ph type="ctrTitle" idx="4294967295"/>
          </p:nvPr>
        </p:nvSpPr>
        <p:spPr>
          <a:xfrm>
            <a:off x="1533260" y="1126488"/>
            <a:ext cx="4855352" cy="1507375"/>
          </a:xfrm>
          <a:prstGeom prst="rect">
            <a:avLst/>
          </a:prstGeom>
          <a:noFill/>
          <a:ln>
            <a:noFill/>
          </a:ln>
        </p:spPr>
        <p:txBody>
          <a:bodyPr spcFirstLastPara="1" wrap="square" lIns="91425" tIns="45700" rIns="91425" bIns="45700" anchor="b" anchorCtr="0">
            <a:normAutofit fontScale="90000"/>
          </a:bodyPr>
          <a:lstStyle/>
          <a:p>
            <a:pPr marL="0" marR="0" lvl="0" indent="0" algn="ctr" rtl="0">
              <a:lnSpc>
                <a:spcPct val="100000"/>
              </a:lnSpc>
              <a:spcBef>
                <a:spcPts val="0"/>
              </a:spcBef>
              <a:spcAft>
                <a:spcPts val="0"/>
              </a:spcAft>
              <a:buClr>
                <a:schemeClr val="dk1"/>
              </a:buClr>
              <a:buSzPts val="3000"/>
              <a:buFont typeface="Avenir"/>
              <a:buNone/>
            </a:pPr>
            <a:r>
              <a:rPr lang="en-US" b="1" i="0" u="none" strike="noStrike" cap="none" dirty="0">
                <a:solidFill>
                  <a:schemeClr val="dk1"/>
                </a:solidFill>
                <a:latin typeface="Times New Roman" panose="02020603050405020304" pitchFamily="18" charset="0"/>
                <a:cs typeface="Times New Roman" panose="02020603050405020304" pitchFamily="18" charset="0"/>
                <a:sym typeface="Avenir"/>
              </a:rPr>
              <a:t>Amazon's Advertising Skills Enhancement Program</a:t>
            </a:r>
            <a:endParaRPr dirty="0">
              <a:latin typeface="Times New Roman" panose="02020603050405020304" pitchFamily="18" charset="0"/>
              <a:cs typeface="Times New Roman" panose="02020603050405020304" pitchFamily="18" charset="0"/>
            </a:endParaRPr>
          </a:p>
        </p:txBody>
      </p:sp>
      <p:sp>
        <p:nvSpPr>
          <p:cNvPr id="183" name="Google Shape;183;p9"/>
          <p:cNvSpPr txBox="1">
            <a:spLocks noGrp="1"/>
          </p:cNvSpPr>
          <p:nvPr>
            <p:ph type="body" idx="1"/>
          </p:nvPr>
        </p:nvSpPr>
        <p:spPr>
          <a:xfrm>
            <a:off x="1617514" y="3172197"/>
            <a:ext cx="4478486" cy="2957948"/>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800"/>
              <a:buNone/>
            </a:pPr>
            <a:r>
              <a:rPr lang="en-US" sz="1400" dirty="0">
                <a:latin typeface="Times New Roman" panose="02020603050405020304" pitchFamily="18" charset="0"/>
                <a:cs typeface="Times New Roman" panose="02020603050405020304" pitchFamily="18" charset="0"/>
              </a:rPr>
              <a:t>The company uses the latest tools and real-world case studies to teach staff how to launch and manage ads that improve metrics like the </a:t>
            </a:r>
            <a:r>
              <a:rPr lang="en-US" sz="1400" dirty="0" err="1">
                <a:latin typeface="Times New Roman" panose="02020603050405020304" pitchFamily="18" charset="0"/>
                <a:cs typeface="Times New Roman" panose="02020603050405020304" pitchFamily="18" charset="0"/>
              </a:rPr>
              <a:t>optimisation</a:t>
            </a:r>
            <a:r>
              <a:rPr lang="en-US" sz="1400" dirty="0">
                <a:latin typeface="Times New Roman" panose="02020603050405020304" pitchFamily="18" charset="0"/>
                <a:cs typeface="Times New Roman" panose="02020603050405020304" pitchFamily="18" charset="0"/>
              </a:rPr>
              <a:t> of the ad campaigns, performance analysis, and return on investment (Williamson, 2022).</a:t>
            </a:r>
            <a:endParaRPr sz="1400" dirty="0">
              <a:latin typeface="Times New Roman" panose="02020603050405020304" pitchFamily="18" charset="0"/>
              <a:cs typeface="Times New Roman" panose="02020603050405020304" pitchFamily="18" charset="0"/>
            </a:endParaRPr>
          </a:p>
        </p:txBody>
      </p:sp>
      <p:sp>
        <p:nvSpPr>
          <p:cNvPr id="184" name="Google Shape;184;p9"/>
          <p:cNvSpPr/>
          <p:nvPr/>
        </p:nvSpPr>
        <p:spPr>
          <a:xfrm>
            <a:off x="8703268" y="3431554"/>
            <a:ext cx="3488732" cy="3432751"/>
          </a:xfrm>
          <a:custGeom>
            <a:avLst/>
            <a:gdLst/>
            <a:ahLst/>
            <a:cxnLst/>
            <a:rect l="l" t="t" r="r" b="b"/>
            <a:pathLst>
              <a:path w="3488732" h="3432751" extrusionOk="0">
                <a:moveTo>
                  <a:pt x="3488731" y="0"/>
                </a:moveTo>
                <a:lnTo>
                  <a:pt x="3488732" y="0"/>
                </a:lnTo>
                <a:lnTo>
                  <a:pt x="3488732" y="3432751"/>
                </a:lnTo>
                <a:lnTo>
                  <a:pt x="0" y="3432751"/>
                </a:lnTo>
                <a:lnTo>
                  <a:pt x="0" y="3431630"/>
                </a:lnTo>
                <a:lnTo>
                  <a:pt x="80" y="3431628"/>
                </a:lnTo>
                <a:lnTo>
                  <a:pt x="7516" y="3431628"/>
                </a:lnTo>
                <a:lnTo>
                  <a:pt x="7516" y="3431443"/>
                </a:lnTo>
                <a:lnTo>
                  <a:pt x="179530" y="3427154"/>
                </a:lnTo>
                <a:cubicBezTo>
                  <a:pt x="1965266" y="3337873"/>
                  <a:pt x="3396747" y="1924247"/>
                  <a:pt x="3484471" y="162232"/>
                </a:cubicBezTo>
                <a:lnTo>
                  <a:pt x="3488328" y="6924"/>
                </a:lnTo>
                <a:lnTo>
                  <a:pt x="3488731" y="6924"/>
                </a:lnTo>
                <a:close/>
              </a:path>
            </a:pathLst>
          </a:cu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venir"/>
              <a:ea typeface="Avenir"/>
              <a:cs typeface="Avenir"/>
              <a:sym typeface="Avenir"/>
            </a:endParaRPr>
          </a:p>
        </p:txBody>
      </p:sp>
      <p:pic>
        <p:nvPicPr>
          <p:cNvPr id="2" name="Imagine 1">
            <a:extLst>
              <a:ext uri="{FF2B5EF4-FFF2-40B4-BE49-F238E27FC236}">
                <a16:creationId xmlns:a16="http://schemas.microsoft.com/office/drawing/2014/main" id="{5E6D41B4-55A6-B604-84B6-9CB67137DF1F}"/>
              </a:ext>
            </a:extLst>
          </p:cNvPr>
          <p:cNvPicPr>
            <a:picLocks noChangeAspect="1"/>
          </p:cNvPicPr>
          <p:nvPr/>
        </p:nvPicPr>
        <p:blipFill rotWithShape="1">
          <a:blip r:embed="rId3"/>
          <a:srcRect l="28804" r="27755"/>
          <a:stretch/>
        </p:blipFill>
        <p:spPr>
          <a:xfrm>
            <a:off x="7713513" y="-2554"/>
            <a:ext cx="4478487" cy="6858000"/>
          </a:xfrm>
          <a:prstGeom prst="rect">
            <a:avLst/>
          </a:prstGeom>
          <a:effectLst>
            <a:softEdge rad="63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0"/>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8DCCA181-CB11-67EE-ABE1-585C09383162}"/>
              </a:ext>
            </a:extLst>
          </p:cNvPr>
          <p:cNvSpPr/>
          <p:nvPr/>
        </p:nvSpPr>
        <p:spPr>
          <a:xfrm>
            <a:off x="7986532" y="3437760"/>
            <a:ext cx="4205468" cy="342024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92" name="Google Shape;192;p10"/>
          <p:cNvSpPr txBox="1">
            <a:spLocks noGrp="1"/>
          </p:cNvSpPr>
          <p:nvPr>
            <p:ph type="ctrTitle" idx="4294967295"/>
          </p:nvPr>
        </p:nvSpPr>
        <p:spPr>
          <a:xfrm>
            <a:off x="1783473" y="4393687"/>
            <a:ext cx="8714819" cy="1653186"/>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3000"/>
              <a:buFont typeface="Avenir"/>
              <a:buNone/>
            </a:pPr>
            <a:r>
              <a:rPr lang="en-US" b="1" i="0" u="none" strike="noStrike" cap="none" dirty="0">
                <a:solidFill>
                  <a:schemeClr val="dk1"/>
                </a:solidFill>
                <a:latin typeface="Times New Roman" panose="02020603050405020304" pitchFamily="18" charset="0"/>
                <a:cs typeface="Times New Roman" panose="02020603050405020304" pitchFamily="18" charset="0"/>
                <a:sym typeface="Avenir"/>
              </a:rPr>
              <a:t>Continuous Professional Development Sessions</a:t>
            </a:r>
            <a:endParaRPr b="1" i="0" u="none" strike="noStrike" cap="none" dirty="0">
              <a:solidFill>
                <a:schemeClr val="dk1"/>
              </a:solidFill>
              <a:latin typeface="Times New Roman" panose="02020603050405020304" pitchFamily="18" charset="0"/>
              <a:cs typeface="Times New Roman" panose="02020603050405020304" pitchFamily="18" charset="0"/>
              <a:sym typeface="Avenir"/>
            </a:endParaRPr>
          </a:p>
        </p:txBody>
      </p:sp>
      <p:sp>
        <p:nvSpPr>
          <p:cNvPr id="197" name="Google Shape;197;p10"/>
          <p:cNvSpPr txBox="1">
            <a:spLocks noGrp="1"/>
          </p:cNvSpPr>
          <p:nvPr>
            <p:ph type="body" idx="1"/>
          </p:nvPr>
        </p:nvSpPr>
        <p:spPr>
          <a:xfrm>
            <a:off x="1265472" y="5147880"/>
            <a:ext cx="9661056" cy="2005151"/>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1300"/>
              <a:buNone/>
            </a:pPr>
            <a:r>
              <a:rPr lang="en-US" sz="1400" dirty="0">
                <a:latin typeface="Times New Roman" panose="02020603050405020304" pitchFamily="18" charset="0"/>
                <a:cs typeface="Times New Roman" panose="02020603050405020304" pitchFamily="18" charset="0"/>
              </a:rPr>
              <a:t>Industry-wide meetings (CPD sessions) are the channels through which staff acquire the knowledge and skills needed to excel in their jobs. Technology is widely available, allowing such CPD resources to be accessed without thinking about geographical limitations and also adapt to a busy schedule (Allison, 2023)</a:t>
            </a:r>
            <a:endParaRPr sz="1400" dirty="0">
              <a:latin typeface="Times New Roman" panose="02020603050405020304" pitchFamily="18" charset="0"/>
              <a:cs typeface="Times New Roman" panose="02020603050405020304" pitchFamily="18" charset="0"/>
            </a:endParaRPr>
          </a:p>
        </p:txBody>
      </p:sp>
      <p:pic>
        <p:nvPicPr>
          <p:cNvPr id="3" name="Imagine 2">
            <a:extLst>
              <a:ext uri="{FF2B5EF4-FFF2-40B4-BE49-F238E27FC236}">
                <a16:creationId xmlns:a16="http://schemas.microsoft.com/office/drawing/2014/main" id="{4B6004E6-C5CE-CFA3-19EF-0E652046A902}"/>
              </a:ext>
            </a:extLst>
          </p:cNvPr>
          <p:cNvPicPr>
            <a:picLocks noChangeAspect="1"/>
          </p:cNvPicPr>
          <p:nvPr/>
        </p:nvPicPr>
        <p:blipFill rotWithShape="1">
          <a:blip r:embed="rId3"/>
          <a:srcRect l="1318" t="14103" r="-1318" b="23462"/>
          <a:stretch/>
        </p:blipFill>
        <p:spPr>
          <a:xfrm>
            <a:off x="1354197" y="149597"/>
            <a:ext cx="9573369" cy="375304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2"/>
        <p:cNvGrpSpPr/>
        <p:nvPr/>
      </p:nvGrpSpPr>
      <p:grpSpPr>
        <a:xfrm>
          <a:off x="0" y="0"/>
          <a:ext cx="0" cy="0"/>
          <a:chOff x="0" y="0"/>
          <a:chExt cx="0" cy="0"/>
        </a:xfrm>
      </p:grpSpPr>
      <p:sp>
        <p:nvSpPr>
          <p:cNvPr id="204" name="Google Shape;204;p11"/>
          <p:cNvSpPr txBox="1">
            <a:spLocks noGrp="1"/>
          </p:cNvSpPr>
          <p:nvPr>
            <p:ph type="ctrTitle" idx="4294967295"/>
          </p:nvPr>
        </p:nvSpPr>
        <p:spPr>
          <a:xfrm>
            <a:off x="146106" y="1080653"/>
            <a:ext cx="7007554" cy="1507375"/>
          </a:xfrm>
          <a:prstGeom prst="rect">
            <a:avLst/>
          </a:prstGeom>
          <a:noFill/>
          <a:ln>
            <a:noFill/>
          </a:ln>
        </p:spPr>
        <p:txBody>
          <a:bodyPr spcFirstLastPara="1" wrap="square" lIns="91425" tIns="45700" rIns="91425" bIns="45700" anchor="b" anchorCtr="0">
            <a:noAutofit/>
          </a:bodyPr>
          <a:lstStyle/>
          <a:p>
            <a:pPr marL="0" marR="0" lvl="0" indent="0" algn="ctr" rtl="0">
              <a:lnSpc>
                <a:spcPct val="100000"/>
              </a:lnSpc>
              <a:spcBef>
                <a:spcPts val="0"/>
              </a:spcBef>
              <a:spcAft>
                <a:spcPts val="0"/>
              </a:spcAft>
              <a:buClr>
                <a:schemeClr val="dk1"/>
              </a:buClr>
              <a:buSzPts val="2700"/>
              <a:buFont typeface="Avenir"/>
              <a:buNone/>
            </a:pPr>
            <a:r>
              <a:rPr lang="en-US" b="1" i="0" u="none" strike="noStrike" cap="none" dirty="0">
                <a:solidFill>
                  <a:schemeClr val="dk1"/>
                </a:solidFill>
                <a:latin typeface="Times New Roman" panose="02020603050405020304" pitchFamily="18" charset="0"/>
                <a:cs typeface="Times New Roman" panose="02020603050405020304" pitchFamily="18" charset="0"/>
                <a:sym typeface="Avenir"/>
              </a:rPr>
              <a:t>Establishment of Learning Management System in Healthcare Professionals</a:t>
            </a:r>
            <a:endParaRPr dirty="0">
              <a:latin typeface="Times New Roman" panose="02020603050405020304" pitchFamily="18" charset="0"/>
              <a:cs typeface="Times New Roman" panose="02020603050405020304" pitchFamily="18" charset="0"/>
            </a:endParaRPr>
          </a:p>
        </p:txBody>
      </p:sp>
      <p:sp>
        <p:nvSpPr>
          <p:cNvPr id="205" name="Google Shape;205;p11"/>
          <p:cNvSpPr/>
          <p:nvPr/>
        </p:nvSpPr>
        <p:spPr>
          <a:xfrm>
            <a:off x="620162" y="2588028"/>
            <a:ext cx="4855352" cy="351351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114300" algn="l" rtl="0">
              <a:spcBef>
                <a:spcPts val="0"/>
              </a:spcBef>
              <a:spcAft>
                <a:spcPts val="0"/>
              </a:spcAft>
              <a:buClr>
                <a:schemeClr val="dk1"/>
              </a:buClr>
              <a:buSzPts val="1800"/>
              <a:buFont typeface="Avenir"/>
              <a:buChar char="•"/>
            </a:pPr>
            <a:endParaRPr dirty="0"/>
          </a:p>
        </p:txBody>
      </p:sp>
      <p:pic>
        <p:nvPicPr>
          <p:cNvPr id="3" name="Рисунок 2">
            <a:extLst>
              <a:ext uri="{FF2B5EF4-FFF2-40B4-BE49-F238E27FC236}">
                <a16:creationId xmlns:a16="http://schemas.microsoft.com/office/drawing/2014/main" id="{5DEB688F-8570-5958-A849-4DDCBF178722}"/>
              </a:ext>
            </a:extLst>
          </p:cNvPr>
          <p:cNvPicPr>
            <a:picLocks noChangeAspect="1"/>
          </p:cNvPicPr>
          <p:nvPr/>
        </p:nvPicPr>
        <p:blipFill rotWithShape="1">
          <a:blip r:embed="rId3"/>
          <a:srcRect l="26429" t="213" r="24616" b="-1478"/>
          <a:stretch/>
        </p:blipFill>
        <p:spPr>
          <a:xfrm>
            <a:off x="7299767" y="-1"/>
            <a:ext cx="4892233" cy="6991109"/>
          </a:xfrm>
          <a:prstGeom prst="rect">
            <a:avLst/>
          </a:prstGeom>
          <a:scene3d>
            <a:camera prst="orthographicFront"/>
            <a:lightRig rig="threePt" dir="t"/>
          </a:scene3d>
          <a:sp3d>
            <a:bevelT prst="relaxedInset"/>
          </a:sp3d>
        </p:spPr>
      </p:pic>
      <p:sp>
        <p:nvSpPr>
          <p:cNvPr id="4" name="TextBox 3">
            <a:extLst>
              <a:ext uri="{FF2B5EF4-FFF2-40B4-BE49-F238E27FC236}">
                <a16:creationId xmlns:a16="http://schemas.microsoft.com/office/drawing/2014/main" id="{59550089-D09B-64B4-A022-181D488C0EDA}"/>
              </a:ext>
            </a:extLst>
          </p:cNvPr>
          <p:cNvSpPr txBox="1"/>
          <p:nvPr/>
        </p:nvSpPr>
        <p:spPr>
          <a:xfrm>
            <a:off x="1203767" y="3077720"/>
            <a:ext cx="4892233" cy="296215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healthcare industry has seen a transformation thanks to the adoption of learning management systems (LMS).</a:t>
            </a: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Healthcare businesses are looking to LMS to streamline onboarding procedures, ensure compliance with operational standards, and increase the skills of frontline staff clinical (</a:t>
            </a:r>
            <a:r>
              <a:rPr lang="en-US" dirty="0" err="1">
                <a:latin typeface="Times New Roman" panose="02020603050405020304" pitchFamily="18" charset="0"/>
                <a:cs typeface="Times New Roman" panose="02020603050405020304" pitchFamily="18" charset="0"/>
              </a:rPr>
              <a:t>Dubrowski</a:t>
            </a:r>
            <a:r>
              <a:rPr lang="en-US" dirty="0">
                <a:latin typeface="Times New Roman" panose="02020603050405020304" pitchFamily="18" charset="0"/>
                <a:cs typeface="Times New Roman" panose="02020603050405020304" pitchFamily="18" charset="0"/>
              </a:rPr>
              <a:t>, et al. 2021). -Through mobile elements such as interactive modules, assessments and progress tracking, the LMS facilitates lifelong learning and professional development</a:t>
            </a:r>
            <a:endParaRPr lang="ru-RU"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2"/>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347D8219-F392-C892-D157-8938FFFC8E17}"/>
              </a:ext>
            </a:extLst>
          </p:cNvPr>
          <p:cNvSpPr/>
          <p:nvPr/>
        </p:nvSpPr>
        <p:spPr>
          <a:xfrm>
            <a:off x="8148577" y="3610306"/>
            <a:ext cx="4043423" cy="324769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4" name="Google Shape;214;p12"/>
          <p:cNvSpPr txBox="1">
            <a:spLocks noGrp="1"/>
          </p:cNvSpPr>
          <p:nvPr>
            <p:ph type="ctrTitle" idx="4294967295"/>
          </p:nvPr>
        </p:nvSpPr>
        <p:spPr>
          <a:xfrm>
            <a:off x="2917736" y="3992271"/>
            <a:ext cx="6886019" cy="2005151"/>
          </a:xfrm>
          <a:prstGeom prst="rect">
            <a:avLst/>
          </a:prstGeom>
          <a:noFill/>
          <a:ln>
            <a:noFill/>
          </a:ln>
        </p:spPr>
        <p:txBody>
          <a:bodyPr spcFirstLastPara="1" wrap="square" lIns="91425" tIns="45700" rIns="91425" bIns="45700" anchor="t"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Teach Computing for Teachers</a:t>
            </a:r>
            <a:endParaRPr dirty="0">
              <a:latin typeface="Times New Roman" panose="02020603050405020304" pitchFamily="18" charset="0"/>
              <a:cs typeface="Times New Roman" panose="02020603050405020304" pitchFamily="18" charset="0"/>
            </a:endParaRPr>
          </a:p>
        </p:txBody>
      </p:sp>
      <p:sp>
        <p:nvSpPr>
          <p:cNvPr id="219" name="Google Shape;219;p12"/>
          <p:cNvSpPr txBox="1">
            <a:spLocks noGrp="1"/>
          </p:cNvSpPr>
          <p:nvPr>
            <p:ph type="body" idx="1"/>
          </p:nvPr>
        </p:nvSpPr>
        <p:spPr>
          <a:xfrm>
            <a:off x="2246615" y="4848994"/>
            <a:ext cx="7314073" cy="2005151"/>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500"/>
              <a:buNone/>
            </a:pPr>
            <a:r>
              <a:rPr lang="en-US" sz="1400" b="1" dirty="0">
                <a:latin typeface="Times New Roman" panose="02020603050405020304" pitchFamily="18" charset="0"/>
                <a:cs typeface="Times New Roman" panose="02020603050405020304" pitchFamily="18" charset="0"/>
              </a:rPr>
              <a:t>“Teach Computing for Teachers" </a:t>
            </a:r>
            <a:r>
              <a:rPr lang="en-US" sz="1400" dirty="0">
                <a:latin typeface="Times New Roman" panose="02020603050405020304" pitchFamily="18" charset="0"/>
                <a:cs typeface="Times New Roman" panose="02020603050405020304" pitchFamily="18" charset="0"/>
              </a:rPr>
              <a:t>envisages hands-on training for educators, equipping them with real-life examples and up-to-date information in using this medium to improve their teaching operations. It is the prerogative of the program to provide teachers with real-world learning and practical applications, thus enabling them to use technology most effectively (Piedade, 2020).</a:t>
            </a:r>
            <a:endParaRPr sz="1400" dirty="0">
              <a:latin typeface="Times New Roman" panose="02020603050405020304" pitchFamily="18" charset="0"/>
              <a:cs typeface="Times New Roman" panose="02020603050405020304" pitchFamily="18" charset="0"/>
            </a:endParaRPr>
          </a:p>
        </p:txBody>
      </p:sp>
      <p:pic>
        <p:nvPicPr>
          <p:cNvPr id="4" name="Imagine 3">
            <a:extLst>
              <a:ext uri="{FF2B5EF4-FFF2-40B4-BE49-F238E27FC236}">
                <a16:creationId xmlns:a16="http://schemas.microsoft.com/office/drawing/2014/main" id="{A0C06D4A-A211-8465-4F94-AAE535BD9DFC}"/>
              </a:ext>
            </a:extLst>
          </p:cNvPr>
          <p:cNvPicPr>
            <a:picLocks noChangeAspect="1"/>
          </p:cNvPicPr>
          <p:nvPr/>
        </p:nvPicPr>
        <p:blipFill rotWithShape="1">
          <a:blip r:embed="rId3"/>
          <a:srcRect t="20505" b="34133"/>
          <a:stretch/>
        </p:blipFill>
        <p:spPr>
          <a:xfrm>
            <a:off x="0" y="-63829"/>
            <a:ext cx="12192000" cy="367413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24"/>
        <p:cNvGrpSpPr/>
        <p:nvPr/>
      </p:nvGrpSpPr>
      <p:grpSpPr>
        <a:xfrm>
          <a:off x="0" y="0"/>
          <a:ext cx="0" cy="0"/>
          <a:chOff x="0" y="0"/>
          <a:chExt cx="0" cy="0"/>
        </a:xfrm>
      </p:grpSpPr>
      <p:sp>
        <p:nvSpPr>
          <p:cNvPr id="226" name="Google Shape;226;p13"/>
          <p:cNvSpPr txBox="1">
            <a:spLocks noGrp="1"/>
          </p:cNvSpPr>
          <p:nvPr>
            <p:ph type="ctrTitle" idx="4294967295"/>
          </p:nvPr>
        </p:nvSpPr>
        <p:spPr>
          <a:xfrm>
            <a:off x="437747" y="501801"/>
            <a:ext cx="6712400" cy="1507375"/>
          </a:xfrm>
          <a:prstGeom prst="rect">
            <a:avLst/>
          </a:prstGeom>
          <a:noFill/>
          <a:ln>
            <a:noFill/>
          </a:ln>
        </p:spPr>
        <p:txBody>
          <a:bodyPr spcFirstLastPara="1" wrap="square" lIns="91425" tIns="45700" rIns="91425" bIns="45700" anchor="b" anchorCtr="0">
            <a:normAutofit/>
          </a:bodyPr>
          <a:lstStyle/>
          <a:p>
            <a:pPr marL="0" marR="0" lvl="0" indent="0" algn="ctr"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Technology's Benefits</a:t>
            </a:r>
            <a:b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b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 to Employers</a:t>
            </a:r>
            <a:endParaRPr dirty="0">
              <a:latin typeface="Times New Roman" panose="02020603050405020304" pitchFamily="18" charset="0"/>
              <a:cs typeface="Times New Roman" panose="02020603050405020304" pitchFamily="18" charset="0"/>
            </a:endParaRPr>
          </a:p>
        </p:txBody>
      </p:sp>
      <p:sp>
        <p:nvSpPr>
          <p:cNvPr id="227" name="Google Shape;227;p13"/>
          <p:cNvSpPr/>
          <p:nvPr/>
        </p:nvSpPr>
        <p:spPr>
          <a:xfrm>
            <a:off x="1077362" y="2427316"/>
            <a:ext cx="4855352" cy="3513514"/>
          </a:xfrm>
          <a:custGeom>
            <a:avLst/>
            <a:gdLst/>
            <a:ahLst/>
            <a:cxnLst/>
            <a:rect l="l" t="t" r="r" b="b"/>
            <a:pathLst>
              <a:path w="120000" h="120000" extrusionOk="0">
                <a:moveTo>
                  <a:pt x="0" y="0"/>
                </a:moveTo>
                <a:lnTo>
                  <a:pt x="120000" y="0"/>
                </a:lnTo>
                <a:lnTo>
                  <a:pt x="120000" y="120000"/>
                </a:lnTo>
                <a:lnTo>
                  <a:pt x="0" y="120000"/>
                </a:lnTo>
                <a:close/>
              </a:path>
              <a:path w="120000" h="120000" fill="none" extrusionOk="0">
                <a:moveTo>
                  <a:pt x="-10000" y="0"/>
                </a:moveTo>
                <a:close/>
                <a:lnTo>
                  <a:pt x="-10000" y="120000"/>
                </a:lnTo>
              </a:path>
              <a:path w="120000" h="120000" fill="none" extrusionOk="0">
                <a:moveTo>
                  <a:pt x="-10000" y="22500"/>
                </a:moveTo>
                <a:lnTo>
                  <a:pt x="-46000" y="135000"/>
                </a:lnTo>
              </a:path>
            </a:pathLst>
          </a:custGeom>
          <a:noFill/>
          <a:ln>
            <a:noFill/>
          </a:ln>
        </p:spPr>
        <p:txBody>
          <a:bodyPr spcFirstLastPara="1" wrap="square" lIns="91425" tIns="45700" rIns="91425" bIns="45700" anchor="ctr" anchorCtr="1">
            <a:noAutofit/>
          </a:bodyPr>
          <a:lstStyle/>
          <a:p>
            <a:pPr marL="114300" marR="0" lvl="1" indent="0" algn="l" rtl="0">
              <a:lnSpc>
                <a:spcPct val="75000"/>
              </a:lnSpc>
              <a:spcBef>
                <a:spcPts val="180"/>
              </a:spcBef>
              <a:spcAft>
                <a:spcPts val="0"/>
              </a:spcAft>
              <a:buClr>
                <a:schemeClr val="dk1"/>
              </a:buClr>
              <a:buSzPts val="1800"/>
              <a:buFont typeface="Avenir"/>
              <a:buNone/>
            </a:pPr>
            <a:endParaRPr sz="1800" b="0" i="0" u="none" strike="noStrike" cap="none" dirty="0">
              <a:solidFill>
                <a:schemeClr val="dk1"/>
              </a:solidFill>
              <a:latin typeface="Avenir"/>
              <a:ea typeface="Avenir"/>
              <a:cs typeface="Avenir"/>
              <a:sym typeface="Avenir"/>
            </a:endParaRPr>
          </a:p>
        </p:txBody>
      </p:sp>
      <p:sp>
        <p:nvSpPr>
          <p:cNvPr id="2" name="TextBox 1">
            <a:extLst>
              <a:ext uri="{FF2B5EF4-FFF2-40B4-BE49-F238E27FC236}">
                <a16:creationId xmlns:a16="http://schemas.microsoft.com/office/drawing/2014/main" id="{6BD05969-BFF1-517B-AFCC-D96447B3FF12}"/>
              </a:ext>
            </a:extLst>
          </p:cNvPr>
          <p:cNvSpPr txBox="1"/>
          <p:nvPr/>
        </p:nvSpPr>
        <p:spPr>
          <a:xfrm>
            <a:off x="726656" y="2218246"/>
            <a:ext cx="6134582" cy="393165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Cost-effectiveness Employers can greatly decrease their teaching costs by implementing in their practice the three elements instructor fees, venue rentals, and printed materials (Martínez, et al. 2023).</a:t>
            </a:r>
          </a:p>
          <a:p>
            <a:pPr marL="285750" indent="-285750">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Enhanced Staff Capabilities Staff members are also going to be able to learn specific proficiency with the interactive resources and </a:t>
            </a:r>
            <a:r>
              <a:rPr lang="en-US" dirty="0" err="1">
                <a:latin typeface="Times New Roman" panose="02020603050405020304" pitchFamily="18" charset="0"/>
                <a:cs typeface="Times New Roman" panose="02020603050405020304" pitchFamily="18" charset="0"/>
              </a:rPr>
              <a:t>personalised</a:t>
            </a:r>
            <a:r>
              <a:rPr lang="en-US" dirty="0">
                <a:latin typeface="Times New Roman" panose="02020603050405020304" pitchFamily="18" charset="0"/>
                <a:cs typeface="Times New Roman" panose="02020603050405020304" pitchFamily="18" charset="0"/>
              </a:rPr>
              <a:t> training modules. Workers can add more to the enterprise's overall success and, thus, to the success rate and the company's productivity.</a:t>
            </a:r>
          </a:p>
          <a:p>
            <a:pPr marL="285750" indent="-285750">
              <a:lnSpc>
                <a:spcPct val="150000"/>
              </a:lnSpc>
              <a:buFont typeface="Arial" panose="020B0604020202020204" pitchFamily="34" charset="0"/>
              <a:buChar char="•"/>
            </a:pPr>
            <a:endParaRPr lang="en-US" dirty="0">
              <a:latin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Facilitation of New Skill Acquisition and Task Undertakings Technology is the tool learned at different stages and objects that equip employees to form new tasks and tasks to complete with ease.</a:t>
            </a:r>
            <a:endParaRPr lang="ru-RU" dirty="0">
              <a:latin typeface="Times New Roman" panose="02020603050405020304" pitchFamily="18" charset="0"/>
              <a:cs typeface="Times New Roman" panose="02020603050405020304" pitchFamily="18" charset="0"/>
            </a:endParaRPr>
          </a:p>
        </p:txBody>
      </p:sp>
      <p:pic>
        <p:nvPicPr>
          <p:cNvPr id="3" name="Imagine 2">
            <a:extLst>
              <a:ext uri="{FF2B5EF4-FFF2-40B4-BE49-F238E27FC236}">
                <a16:creationId xmlns:a16="http://schemas.microsoft.com/office/drawing/2014/main" id="{AA3B5E99-6D61-ED3F-67E3-6822AA14F719}"/>
              </a:ext>
            </a:extLst>
          </p:cNvPr>
          <p:cNvPicPr>
            <a:picLocks noChangeAspect="1"/>
          </p:cNvPicPr>
          <p:nvPr/>
        </p:nvPicPr>
        <p:blipFill rotWithShape="1">
          <a:blip r:embed="rId3"/>
          <a:srcRect l="17740" r="15597"/>
          <a:stretch/>
        </p:blipFill>
        <p:spPr>
          <a:xfrm>
            <a:off x="7298984" y="0"/>
            <a:ext cx="4893016" cy="6858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4"/>
        <p:cNvGrpSpPr/>
        <p:nvPr/>
      </p:nvGrpSpPr>
      <p:grpSpPr>
        <a:xfrm>
          <a:off x="0" y="0"/>
          <a:ext cx="0" cy="0"/>
          <a:chOff x="0" y="0"/>
          <a:chExt cx="0" cy="0"/>
        </a:xfrm>
      </p:grpSpPr>
      <p:sp>
        <p:nvSpPr>
          <p:cNvPr id="236" name="Google Shape;236;p14"/>
          <p:cNvSpPr txBox="1">
            <a:spLocks noGrp="1"/>
          </p:cNvSpPr>
          <p:nvPr>
            <p:ph type="ctrTitle" idx="4294967295"/>
          </p:nvPr>
        </p:nvSpPr>
        <p:spPr>
          <a:xfrm>
            <a:off x="4902069" y="643838"/>
            <a:ext cx="3826355" cy="1829880"/>
          </a:xfrm>
          <a:prstGeom prst="rect">
            <a:avLst/>
          </a:prstGeom>
          <a:noFill/>
          <a:ln>
            <a:noFill/>
          </a:ln>
        </p:spPr>
        <p:txBody>
          <a:bodyPr spcFirstLastPara="1" wrap="square" lIns="91425" tIns="45700" rIns="91425" bIns="45700" anchor="t" anchorCtr="0">
            <a:normAutofit/>
          </a:bodyPr>
          <a:lstStyle/>
          <a:p>
            <a:pPr marL="0" marR="0" lvl="0" indent="0" algn="l" rtl="0">
              <a:lnSpc>
                <a:spcPct val="110000"/>
              </a:lnSpc>
              <a:spcBef>
                <a:spcPts val="0"/>
              </a:spcBef>
              <a:spcAft>
                <a:spcPts val="0"/>
              </a:spcAft>
              <a:buClr>
                <a:schemeClr val="dk1"/>
              </a:buClr>
              <a:buSzPts val="3200"/>
              <a:buFont typeface="Avenir"/>
              <a:buNone/>
            </a:pPr>
            <a:r>
              <a:rPr lang="en-US" sz="3200" b="1" i="0" u="none" strike="noStrike" cap="none" dirty="0">
                <a:solidFill>
                  <a:schemeClr val="dk1"/>
                </a:solidFill>
                <a:latin typeface="Times New Roman" panose="02020603050405020304" pitchFamily="18" charset="0"/>
                <a:cs typeface="Times New Roman" panose="02020603050405020304" pitchFamily="18" charset="0"/>
                <a:sym typeface="Avenir"/>
              </a:rPr>
              <a:t>Conclusion</a:t>
            </a:r>
            <a:endParaRPr dirty="0">
              <a:latin typeface="Times New Roman" panose="02020603050405020304" pitchFamily="18" charset="0"/>
              <a:cs typeface="Times New Roman" panose="02020603050405020304" pitchFamily="18" charset="0"/>
            </a:endParaRPr>
          </a:p>
        </p:txBody>
      </p:sp>
      <p:sp>
        <p:nvSpPr>
          <p:cNvPr id="237" name="Google Shape;237;p14"/>
          <p:cNvSpPr txBox="1">
            <a:spLocks noGrp="1"/>
          </p:cNvSpPr>
          <p:nvPr>
            <p:ph type="body" idx="1"/>
          </p:nvPr>
        </p:nvSpPr>
        <p:spPr>
          <a:xfrm>
            <a:off x="3652309" y="1284579"/>
            <a:ext cx="4887381" cy="1829880"/>
          </a:xfrm>
          <a:prstGeom prst="rect">
            <a:avLst/>
          </a:prstGeom>
          <a:noFill/>
          <a:ln>
            <a:noFill/>
          </a:ln>
        </p:spPr>
        <p:txBody>
          <a:bodyPr spcFirstLastPara="1" wrap="square" lIns="91425" tIns="45700" rIns="91425" bIns="45700" anchor="t" anchorCtr="0">
            <a:noAutofit/>
          </a:bodyPr>
          <a:lstStyle/>
          <a:p>
            <a:pPr marL="0" lvl="0" indent="0" algn="ctr" rtl="0">
              <a:lnSpc>
                <a:spcPct val="150000"/>
              </a:lnSpc>
              <a:spcBef>
                <a:spcPts val="0"/>
              </a:spcBef>
              <a:spcAft>
                <a:spcPts val="0"/>
              </a:spcAft>
              <a:buClr>
                <a:schemeClr val="dk1"/>
              </a:buClr>
              <a:buSzPts val="1100"/>
              <a:buNone/>
            </a:pPr>
            <a:r>
              <a:rPr lang="en-US" sz="1400" dirty="0">
                <a:latin typeface="Times New Roman" panose="02020603050405020304" pitchFamily="18" charset="0"/>
                <a:cs typeface="Times New Roman" panose="02020603050405020304" pitchFamily="18" charset="0"/>
              </a:rPr>
              <a:t>Technology in training and development has to be adopted cod by each </a:t>
            </a:r>
            <a:r>
              <a:rPr lang="en-US" sz="1400" dirty="0" err="1">
                <a:latin typeface="Times New Roman" panose="02020603050405020304" pitchFamily="18" charset="0"/>
                <a:cs typeface="Times New Roman" panose="02020603050405020304" pitchFamily="18" charset="0"/>
              </a:rPr>
              <a:t>organisation</a:t>
            </a:r>
            <a:r>
              <a:rPr lang="en-US" sz="1400" dirty="0">
                <a:latin typeface="Times New Roman" panose="02020603050405020304" pitchFamily="18" charset="0"/>
                <a:cs typeface="Times New Roman" panose="02020603050405020304" pitchFamily="18" charset="0"/>
              </a:rPr>
              <a:t> that is planning to reach the top of the pyramid in the world where competition is very high.</a:t>
            </a:r>
            <a:endParaRPr sz="1400" dirty="0">
              <a:latin typeface="Times New Roman" panose="02020603050405020304" pitchFamily="18" charset="0"/>
              <a:cs typeface="Times New Roman" panose="02020603050405020304" pitchFamily="18" charset="0"/>
            </a:endParaRPr>
          </a:p>
        </p:txBody>
      </p:sp>
      <p:pic>
        <p:nvPicPr>
          <p:cNvPr id="3" name="Imagine 2">
            <a:extLst>
              <a:ext uri="{FF2B5EF4-FFF2-40B4-BE49-F238E27FC236}">
                <a16:creationId xmlns:a16="http://schemas.microsoft.com/office/drawing/2014/main" id="{343C54AE-30D7-1B9B-F0D4-728D9F551F36}"/>
              </a:ext>
            </a:extLst>
          </p:cNvPr>
          <p:cNvPicPr>
            <a:picLocks noChangeAspect="1"/>
          </p:cNvPicPr>
          <p:nvPr/>
        </p:nvPicPr>
        <p:blipFill rotWithShape="1">
          <a:blip r:embed="rId3"/>
          <a:srcRect t="34309" b="15091"/>
          <a:stretch/>
        </p:blipFill>
        <p:spPr>
          <a:xfrm>
            <a:off x="0" y="2762516"/>
            <a:ext cx="12192000" cy="409548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6"/>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C99C892F-DBF2-BC92-0D31-928DB6CF5F34}"/>
              </a:ext>
            </a:extLst>
          </p:cNvPr>
          <p:cNvSpPr/>
          <p:nvPr/>
        </p:nvSpPr>
        <p:spPr>
          <a:xfrm>
            <a:off x="8080513" y="2922104"/>
            <a:ext cx="4111487" cy="3965713"/>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7" name="Google Shape;247;p15"/>
          <p:cNvSpPr/>
          <p:nvPr/>
        </p:nvSpPr>
        <p:spPr>
          <a:xfrm>
            <a:off x="1391478" y="1347960"/>
            <a:ext cx="9253331" cy="5262939"/>
          </a:xfrm>
          <a:prstGeom prst="rect">
            <a:avLst/>
          </a:prstGeom>
          <a:noFill/>
          <a:ln>
            <a:noFill/>
          </a:ln>
        </p:spPr>
        <p:txBody>
          <a:bodyPr spcFirstLastPara="1" wrap="square" lIns="91425" tIns="45700" rIns="91425" bIns="45700" anchor="t" anchorCtr="0">
            <a:spAutoFit/>
          </a:bodyPr>
          <a:lstStyle/>
          <a:p>
            <a:pPr marL="0" marR="0" lvl="0" indent="0" algn="just" rtl="0">
              <a:lnSpc>
                <a:spcPct val="150000"/>
              </a:lnSpc>
              <a:spcBef>
                <a:spcPts val="0"/>
              </a:spcBef>
              <a:spcAft>
                <a:spcPts val="0"/>
              </a:spcAft>
              <a:buNone/>
            </a:pP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Checa</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D. and Bustillo, A., (2020). A review of immersive virtual reality serious games to enhance learning and training. Multimedia Tools and Applications, 79(9), pp.5501-5527.</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Grewal, D.,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Hulland</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J.,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Kopalle</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P.K. and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Karahanna</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E., (2020). The future of technology and marketing: A multidisciplinary perspective. Journal of the Academy of Marketing Science, 48, pp.1-8.</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Mendoza, J.R.,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Catapang</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R.G. and Aquino, J.M., (2023). The Impact of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MoodleCloud</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on Faculty and Graduate Students’ User-Independence Engagement in a State University in the Philippines. International Journal of Learning, Teaching and Educational Research, 22(12), pp.299-325.</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p>
          <a:p>
            <a:pPr marL="0" marR="0" lvl="0" indent="0" algn="just" rtl="0">
              <a:lnSpc>
                <a:spcPct val="150000"/>
              </a:lnSpc>
              <a:spcBef>
                <a:spcPts val="0"/>
              </a:spcBef>
              <a:spcAft>
                <a:spcPts val="0"/>
              </a:spcAft>
              <a:buNone/>
            </a:pP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Macharia, R.W., Kamau, J.W. and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Gikandi</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J., (2023). User interface technical usability requirements for mobile learning applications. African Journal of Computing and Information Systems (AJCIS), 7(X), pp.16-34.</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Mariotti</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N.,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Bonomo</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M.,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Fagiolari</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L.,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Barbero</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N.,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Gerbaldi</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C., Bella, F. and Barolo, C., (2020). Recent advances in eco-friendly and cost-effective materials towards sustainable dye-sensitized solar cells. Green chemistry, 22(21), pp.7168-7218.</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Snoswell</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C.L., Taylor, M.L.,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Comans</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T.A., Smith, A.C., Gray, L.C. and Caffery, L.J., (2020). Determining if telehealth can reduce health system costs: scoping review. Journal of medical Internet research, 22(10), p.e17298.</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dirty="0">
              <a:latin typeface="Times New Roman" panose="02020603050405020304" pitchFamily="18" charset="0"/>
              <a:cs typeface="Times New Roman" panose="02020603050405020304" pitchFamily="18" charset="0"/>
            </a:endParaRPr>
          </a:p>
          <a:p>
            <a:pPr marL="0" marR="0" lvl="0" indent="0" algn="just" rtl="0">
              <a:lnSpc>
                <a:spcPct val="150000"/>
              </a:lnSpc>
              <a:spcBef>
                <a:spcPts val="0"/>
              </a:spcBef>
              <a:spcAft>
                <a:spcPts val="0"/>
              </a:spcAft>
              <a:buNone/>
            </a:pP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Marler</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W. and </a:t>
            </a:r>
            <a:r>
              <a:rPr lang="en-US" b="0" i="0" u="none" strike="noStrike" cap="none" dirty="0" err="1">
                <a:solidFill>
                  <a:srgbClr val="000000"/>
                </a:solidFill>
                <a:latin typeface="Times New Roman" panose="02020603050405020304" pitchFamily="18" charset="0"/>
                <a:ea typeface="Calibri"/>
                <a:cs typeface="Times New Roman" panose="02020603050405020304" pitchFamily="18" charset="0"/>
                <a:sym typeface="Calibri"/>
              </a:rPr>
              <a:t>Hargittai</a:t>
            </a:r>
            <a:r>
              <a:rPr lang="en-US" b="0" i="0" u="none" strike="noStrike" cap="none" dirty="0">
                <a:solidFill>
                  <a:srgbClr val="000000"/>
                </a:solidFill>
                <a:latin typeface="Times New Roman" panose="02020603050405020304" pitchFamily="18" charset="0"/>
                <a:ea typeface="Calibri"/>
                <a:cs typeface="Times New Roman" panose="02020603050405020304" pitchFamily="18" charset="0"/>
                <a:sym typeface="Calibri"/>
              </a:rPr>
              <a:t>, E., (2024). Division of digital labor: Partner support for technology use among older adults. New Media &amp; Society, 26(2), pp.978-994.</a:t>
            </a:r>
            <a:r>
              <a:rPr lang="en-US"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rPr>
              <a:t>​</a:t>
            </a:r>
            <a:endParaRPr b="0" i="0" u="none" strike="noStrike" cap="none" dirty="0">
              <a:solidFill>
                <a:srgbClr val="444444"/>
              </a:solidFill>
              <a:latin typeface="Times New Roman" panose="02020603050405020304" pitchFamily="18" charset="0"/>
              <a:ea typeface="Calibri"/>
              <a:cs typeface="Times New Roman" panose="02020603050405020304" pitchFamily="18" charset="0"/>
              <a:sym typeface="Calibri"/>
            </a:endParaRPr>
          </a:p>
        </p:txBody>
      </p:sp>
      <p:sp>
        <p:nvSpPr>
          <p:cNvPr id="248" name="Google Shape;248;p15"/>
          <p:cNvSpPr/>
          <p:nvPr/>
        </p:nvSpPr>
        <p:spPr>
          <a:xfrm>
            <a:off x="4811804" y="655776"/>
            <a:ext cx="2951449" cy="584735"/>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3200" b="1" i="0" u="none" strike="noStrike" cap="none" dirty="0">
                <a:solidFill>
                  <a:schemeClr val="dk1"/>
                </a:solidFill>
                <a:latin typeface="Times New Roman" panose="02020603050405020304" pitchFamily="18" charset="0"/>
                <a:ea typeface="Avenir"/>
                <a:cs typeface="Times New Roman" panose="02020603050405020304" pitchFamily="18" charset="0"/>
                <a:sym typeface="Avenir"/>
              </a:rPr>
              <a:t>References</a:t>
            </a:r>
            <a:endParaRPr sz="3200"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BlocksVTI">
  <a:themeElements>
    <a:clrScheme name="AnalogousFromDarkSeedLeftStep">
      <a:dk1>
        <a:srgbClr val="000000"/>
      </a:dk1>
      <a:lt1>
        <a:srgbClr val="FFFFFF"/>
      </a:lt1>
      <a:dk2>
        <a:srgbClr val="351E25"/>
      </a:dk2>
      <a:lt2>
        <a:srgbClr val="E2E5E8"/>
      </a:lt2>
      <a:accent1>
        <a:srgbClr val="D68E39"/>
      </a:accent1>
      <a:accent2>
        <a:srgbClr val="C53B28"/>
      </a:accent2>
      <a:accent3>
        <a:srgbClr val="D63968"/>
      </a:accent3>
      <a:accent4>
        <a:srgbClr val="C52897"/>
      </a:accent4>
      <a:accent5>
        <a:srgbClr val="C239D6"/>
      </a:accent5>
      <a:accent6>
        <a:srgbClr val="6F28C5"/>
      </a:accent6>
      <a:hlink>
        <a:srgbClr val="BF3FBA"/>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46</TotalTime>
  <Words>4330</Words>
  <Application>Microsoft Office PowerPoint</Application>
  <PresentationFormat>Ecran lat</PresentationFormat>
  <Paragraphs>147</Paragraphs>
  <Slides>15</Slides>
  <Notes>15</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BlocksVTI</vt:lpstr>
      <vt:lpstr>The Role of Technology in Modern Training and Development</vt:lpstr>
      <vt:lpstr>Prezentare PowerPoint</vt:lpstr>
      <vt:lpstr>Introduction</vt:lpstr>
      <vt:lpstr>Enhancing Learner Participation</vt:lpstr>
      <vt:lpstr>Accessibility and User-friendliness</vt:lpstr>
      <vt:lpstr>Cost-effectiveness</vt:lpstr>
      <vt:lpstr>Exploring Digital  Devices and Methods</vt:lpstr>
      <vt:lpstr>Technology in Training at Travelodge</vt:lpstr>
      <vt:lpstr>Amazon's Advertising Skills Enhancement Program</vt:lpstr>
      <vt:lpstr>Continuous Professional Development Sessions</vt:lpstr>
      <vt:lpstr>Establishment of Learning Management System in Healthcare Professionals</vt:lpstr>
      <vt:lpstr>Teach Computing for Teachers</vt:lpstr>
      <vt:lpstr>Technology's Benefits  to Employers</vt:lpstr>
      <vt:lpstr>Conclusion</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Technology in Modern Training and Development</dc:title>
  <dc:creator>Пользователь</dc:creator>
  <cp:lastModifiedBy>madalina ceapa</cp:lastModifiedBy>
  <cp:revision>11</cp:revision>
  <dcterms:created xsi:type="dcterms:W3CDTF">2024-03-24T11:34:23Z</dcterms:created>
  <dcterms:modified xsi:type="dcterms:W3CDTF">2024-04-05T04:58:54Z</dcterms:modified>
</cp:coreProperties>
</file>