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93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56E0C21-9A1D-4E3D-B0DE-5399A850C21D}" type="datetimeFigureOut">
              <a:rPr lang="en-US" smtClean="0"/>
              <a:pPr/>
              <a:t>10/23/2017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AF3A60-8F9D-4465-A4C6-E0C2C2D569F0}"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56E0C21-9A1D-4E3D-B0DE-5399A850C21D}" type="datetimeFigureOut">
              <a:rPr lang="en-US" smtClean="0"/>
              <a:pPr/>
              <a:t>10/23/2017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AF3A60-8F9D-4465-A4C6-E0C2C2D569F0}"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6E0C21-9A1D-4E3D-B0DE-5399A850C21D}" type="datetimeFigureOut">
              <a:rPr lang="en-US" smtClean="0"/>
              <a:pPr/>
              <a:t>10/23/2017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AF3A60-8F9D-4465-A4C6-E0C2C2D569F0}"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56E0C21-9A1D-4E3D-B0DE-5399A850C21D}" type="datetimeFigureOut">
              <a:rPr lang="en-US" smtClean="0"/>
              <a:pPr/>
              <a:t>10/23/2017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AF3A60-8F9D-4465-A4C6-E0C2C2D569F0}"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56E0C21-9A1D-4E3D-B0DE-5399A850C21D}" type="datetimeFigureOut">
              <a:rPr lang="en-US" smtClean="0"/>
              <a:pPr/>
              <a:t>10/23/2017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FAF3A60-8F9D-4465-A4C6-E0C2C2D569F0}"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56E0C21-9A1D-4E3D-B0DE-5399A850C21D}" type="datetimeFigureOut">
              <a:rPr lang="en-US" smtClean="0"/>
              <a:pPr/>
              <a:t>10/23/2017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FAF3A60-8F9D-4465-A4C6-E0C2C2D569F0}"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6E0C21-9A1D-4E3D-B0DE-5399A850C21D}" type="datetimeFigureOut">
              <a:rPr lang="en-US" smtClean="0"/>
              <a:pPr/>
              <a:t>10/23/2017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FAF3A60-8F9D-4465-A4C6-E0C2C2D569F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6E0C21-9A1D-4E3D-B0DE-5399A850C21D}" type="datetimeFigureOut">
              <a:rPr lang="en-US" smtClean="0"/>
              <a:pPr/>
              <a:t>10/23/2017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AF3A60-8F9D-4465-A4C6-E0C2C2D569F0}"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6E0C21-9A1D-4E3D-B0DE-5399A850C21D}" type="datetimeFigureOut">
              <a:rPr lang="en-US" smtClean="0"/>
              <a:pPr/>
              <a:t>10/23/2017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AF3A60-8F9D-4465-A4C6-E0C2C2D569F0}"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56E0C21-9A1D-4E3D-B0DE-5399A850C21D}" type="datetimeFigureOut">
              <a:rPr lang="en-US" smtClean="0"/>
              <a:pPr/>
              <a:t>10/23/2017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AF3A60-8F9D-4465-A4C6-E0C2C2D569F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56E0C21-9A1D-4E3D-B0DE-5399A850C21D}" type="datetimeFigureOut">
              <a:rPr lang="en-US" smtClean="0"/>
              <a:pPr/>
              <a:t>10/23/2017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AF3A60-8F9D-4465-A4C6-E0C2C2D569F0}"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6E0C21-9A1D-4E3D-B0DE-5399A850C21D}" type="datetimeFigureOut">
              <a:rPr lang="en-US" smtClean="0"/>
              <a:pPr/>
              <a:t>10/23/2017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AF3A60-8F9D-4465-A4C6-E0C2C2D569F0}"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smtClean="0"/>
              <a:t>M5X02090- Hospitality Management</a:t>
            </a:r>
            <a:endParaRPr lang="en-GB" dirty="0"/>
          </a:p>
        </p:txBody>
      </p:sp>
      <p:sp>
        <p:nvSpPr>
          <p:cNvPr id="5" name="Content Placeholder 4"/>
          <p:cNvSpPr>
            <a:spLocks noGrp="1"/>
          </p:cNvSpPr>
          <p:nvPr>
            <p:ph idx="1"/>
          </p:nvPr>
        </p:nvSpPr>
        <p:spPr/>
        <p:txBody>
          <a:bodyPr/>
          <a:lstStyle/>
          <a:p>
            <a:r>
              <a:rPr lang="en-GB" dirty="0" smtClean="0"/>
              <a:t>Nature and Scope of Hospitality Industry:-</a:t>
            </a:r>
          </a:p>
          <a:p>
            <a:r>
              <a:rPr lang="en-GB" dirty="0" smtClean="0"/>
              <a:t>Management of people in hospitality</a:t>
            </a:r>
          </a:p>
          <a:p>
            <a:r>
              <a:rPr lang="en-GB" dirty="0" smtClean="0"/>
              <a:t>Shares common features with other types of industry- Faces same general issues/problems as other organisations :</a:t>
            </a:r>
          </a:p>
          <a:p>
            <a:r>
              <a:rPr lang="en-GB" dirty="0" err="1" smtClean="0"/>
              <a:t>e.g</a:t>
            </a:r>
            <a:r>
              <a:rPr lang="en-GB" dirty="0" smtClean="0"/>
              <a:t> future impact of </a:t>
            </a:r>
            <a:r>
              <a:rPr lang="en-GB" dirty="0" err="1" smtClean="0"/>
              <a:t>Brexit</a:t>
            </a:r>
            <a:r>
              <a:rPr lang="en-GB" dirty="0" smtClean="0"/>
              <a:t> on recruitment market, Ability to recruit people with the right skills and attitudes etc. </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Nature and Scope</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Research into hospitality management should be drawn from general management theory and practice, customer service strategies, marketing theory </a:t>
            </a:r>
            <a:r>
              <a:rPr lang="en-GB" dirty="0" err="1" smtClean="0"/>
              <a:t>e.g</a:t>
            </a:r>
            <a:r>
              <a:rPr lang="en-GB" dirty="0" smtClean="0"/>
              <a:t> relationship management.</a:t>
            </a:r>
          </a:p>
          <a:p>
            <a:r>
              <a:rPr lang="en-GB" dirty="0" smtClean="0"/>
              <a:t>These areas need to be considered when investigating, analysing and drawing up findings, conclusions and applying recommendations within a ‘sports’ hospitality environment.</a:t>
            </a:r>
          </a:p>
          <a:p>
            <a:r>
              <a:rPr lang="en-GB" dirty="0" smtClean="0"/>
              <a:t>(Remember this when completing your assignment).</a:t>
            </a:r>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Nature and Scope</a:t>
            </a:r>
            <a:endParaRPr lang="en-GB" dirty="0"/>
          </a:p>
        </p:txBody>
      </p:sp>
      <p:sp>
        <p:nvSpPr>
          <p:cNvPr id="3" name="Content Placeholder 2"/>
          <p:cNvSpPr>
            <a:spLocks noGrp="1"/>
          </p:cNvSpPr>
          <p:nvPr>
            <p:ph idx="1"/>
          </p:nvPr>
        </p:nvSpPr>
        <p:spPr/>
        <p:txBody>
          <a:bodyPr/>
          <a:lstStyle/>
          <a:p>
            <a:r>
              <a:rPr lang="en-GB" dirty="0" smtClean="0"/>
              <a:t>British Hospitality Association stated in Mullins (2013) suggests</a:t>
            </a:r>
          </a:p>
          <a:p>
            <a:r>
              <a:rPr lang="en-GB" dirty="0" smtClean="0"/>
              <a:t>‘Hospitality sector includes hotels, catering, events management’</a:t>
            </a:r>
          </a:p>
          <a:p>
            <a:r>
              <a:rPr lang="en-GB" dirty="0" smtClean="0"/>
              <a:t>This would include ‘sports’ stadia event management- Football, Rugby etc events.</a:t>
            </a:r>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Hospitality Management- Sector Skills</a:t>
            </a:r>
            <a:endParaRPr lang="en-GB" dirty="0"/>
          </a:p>
        </p:txBody>
      </p:sp>
      <p:sp>
        <p:nvSpPr>
          <p:cNvPr id="3" name="Content Placeholder 2"/>
          <p:cNvSpPr>
            <a:spLocks noGrp="1"/>
          </p:cNvSpPr>
          <p:nvPr>
            <p:ph idx="1"/>
          </p:nvPr>
        </p:nvSpPr>
        <p:spPr/>
        <p:txBody>
          <a:bodyPr>
            <a:normAutofit/>
          </a:bodyPr>
          <a:lstStyle/>
          <a:p>
            <a:r>
              <a:rPr lang="en-GB" sz="2400" dirty="0" smtClean="0"/>
              <a:t>People 1</a:t>
            </a:r>
            <a:r>
              <a:rPr lang="en-GB" sz="2400" baseline="30000" dirty="0" smtClean="0"/>
              <a:t>st</a:t>
            </a:r>
            <a:r>
              <a:rPr lang="en-GB" sz="2400" dirty="0" smtClean="0"/>
              <a:t> is the sector skills council for hospitality. </a:t>
            </a:r>
          </a:p>
          <a:p>
            <a:r>
              <a:rPr lang="en-GB" sz="2400" dirty="0" smtClean="0"/>
              <a:t>It defines it’s role as </a:t>
            </a:r>
          </a:p>
          <a:p>
            <a:r>
              <a:rPr lang="en-GB" sz="2400" dirty="0" smtClean="0"/>
              <a:t>‘Transforming skills in the sector particularly in the areas of management and leadership, customer service and craft and technical skills. We are committed to ensuring public funds support the industry to develop only those qualifications and programmes that meet the needs of employers’</a:t>
            </a:r>
          </a:p>
          <a:p>
            <a:r>
              <a:rPr lang="en-GB" sz="2400" dirty="0" smtClean="0"/>
              <a:t>Mullins (2013) P2.</a:t>
            </a:r>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People 1st</a:t>
            </a:r>
            <a:endParaRPr lang="en-GB" dirty="0"/>
          </a:p>
        </p:txBody>
      </p:sp>
      <p:sp>
        <p:nvSpPr>
          <p:cNvPr id="3" name="Content Placeholder 2"/>
          <p:cNvSpPr>
            <a:spLocks noGrp="1"/>
          </p:cNvSpPr>
          <p:nvPr>
            <p:ph idx="1"/>
          </p:nvPr>
        </p:nvSpPr>
        <p:spPr/>
        <p:txBody>
          <a:bodyPr>
            <a:normAutofit lnSpcReduction="10000"/>
          </a:bodyPr>
          <a:lstStyle/>
          <a:p>
            <a:r>
              <a:rPr lang="en-GB" sz="2800" dirty="0" smtClean="0"/>
              <a:t>‘the sector is closely bound to ensure a high standard of customer service and quality ‘visitor’ experience’</a:t>
            </a:r>
          </a:p>
          <a:p>
            <a:r>
              <a:rPr lang="en-GB" sz="2800" dirty="0" smtClean="0"/>
              <a:t>Mullins (2013) P3</a:t>
            </a:r>
          </a:p>
          <a:p>
            <a:r>
              <a:rPr lang="en-GB" sz="2800" dirty="0" smtClean="0"/>
              <a:t>Managers within hospitality management need to consider the differences and similarities in the operations of an organisation.  </a:t>
            </a:r>
          </a:p>
          <a:p>
            <a:r>
              <a:rPr lang="en-GB" sz="2800" dirty="0" smtClean="0"/>
              <a:t>Liberty Stadium Swansea holds a number of different events – Football, concerts etc- How do they ensure they offer suitable ‘hospitality’ to their variety of clients.</a:t>
            </a:r>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Activity</a:t>
            </a:r>
            <a:endParaRPr lang="en-GB" dirty="0"/>
          </a:p>
        </p:txBody>
      </p:sp>
      <p:sp>
        <p:nvSpPr>
          <p:cNvPr id="3" name="Content Placeholder 2"/>
          <p:cNvSpPr>
            <a:spLocks noGrp="1"/>
          </p:cNvSpPr>
          <p:nvPr>
            <p:ph idx="1"/>
          </p:nvPr>
        </p:nvSpPr>
        <p:spPr/>
        <p:txBody>
          <a:bodyPr>
            <a:normAutofit lnSpcReduction="10000"/>
          </a:bodyPr>
          <a:lstStyle/>
          <a:p>
            <a:r>
              <a:rPr lang="en-GB" sz="2400" dirty="0" smtClean="0"/>
              <a:t>In groups of two or three undertake the following activity.</a:t>
            </a:r>
          </a:p>
          <a:p>
            <a:r>
              <a:rPr lang="en-GB" sz="2400" dirty="0" smtClean="0"/>
              <a:t>Activity</a:t>
            </a:r>
          </a:p>
          <a:p>
            <a:r>
              <a:rPr lang="en-GB" sz="2400" dirty="0" smtClean="0"/>
              <a:t>Choose two different types of event that you might attend at a stadium similar to the Liberty.</a:t>
            </a:r>
          </a:p>
          <a:p>
            <a:r>
              <a:rPr lang="en-GB" sz="2400" dirty="0" smtClean="0"/>
              <a:t>Think about and discuss in your group what types of ‘hospitality management’ activities you would expect to be on offer at the venue.</a:t>
            </a:r>
          </a:p>
          <a:p>
            <a:r>
              <a:rPr lang="en-GB" sz="2400" dirty="0" smtClean="0"/>
              <a:t>Draw up a list of the activities and grade them in terms of value to you on making your visit a success.</a:t>
            </a:r>
          </a:p>
          <a:p>
            <a:r>
              <a:rPr lang="en-GB" sz="2400" dirty="0" smtClean="0"/>
              <a:t>Be prepared to feedback your answers</a:t>
            </a:r>
          </a:p>
          <a:p>
            <a:r>
              <a:rPr lang="en-GB" sz="2400" dirty="0" smtClean="0"/>
              <a:t>Time for activity – 15mins</a:t>
            </a:r>
          </a:p>
          <a:p>
            <a:endParaRPr lang="en-GB" sz="28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Economic Importance</a:t>
            </a:r>
            <a:endParaRPr lang="en-GB" dirty="0"/>
          </a:p>
        </p:txBody>
      </p:sp>
      <p:sp>
        <p:nvSpPr>
          <p:cNvPr id="3" name="Content Placeholder 2"/>
          <p:cNvSpPr>
            <a:spLocks noGrp="1"/>
          </p:cNvSpPr>
          <p:nvPr>
            <p:ph idx="1"/>
          </p:nvPr>
        </p:nvSpPr>
        <p:spPr/>
        <p:txBody>
          <a:bodyPr/>
          <a:lstStyle/>
          <a:p>
            <a:r>
              <a:rPr lang="en-GB" sz="2400" dirty="0" smtClean="0"/>
              <a:t>The hospitality sector today is important to the UK economy- movement to a service based economy.</a:t>
            </a:r>
          </a:p>
          <a:p>
            <a:r>
              <a:rPr lang="en-GB" sz="2400" dirty="0" smtClean="0"/>
              <a:t>BMA (2016) Hospitality sector accounts for:</a:t>
            </a:r>
          </a:p>
          <a:p>
            <a:r>
              <a:rPr lang="en-GB" sz="2400" dirty="0" smtClean="0"/>
              <a:t>UK 6</a:t>
            </a:r>
            <a:r>
              <a:rPr lang="en-GB" sz="2400" baseline="30000" dirty="0" smtClean="0"/>
              <a:t>th</a:t>
            </a:r>
            <a:r>
              <a:rPr lang="en-GB" sz="2400" dirty="0" smtClean="0"/>
              <a:t> largest contributor to export earnings.</a:t>
            </a:r>
          </a:p>
          <a:p>
            <a:r>
              <a:rPr lang="en-GB" sz="2400" dirty="0" smtClean="0"/>
              <a:t>4</a:t>
            </a:r>
            <a:r>
              <a:rPr lang="en-GB" sz="2400" baseline="30000" dirty="0" smtClean="0"/>
              <a:t>th</a:t>
            </a:r>
            <a:r>
              <a:rPr lang="en-GB" sz="2400" dirty="0" smtClean="0"/>
              <a:t> largest employer in UK.</a:t>
            </a:r>
          </a:p>
          <a:p>
            <a:r>
              <a:rPr lang="en-GB" sz="2400" dirty="0" smtClean="0"/>
              <a:t>4.40 million employed in this sector in UK</a:t>
            </a:r>
          </a:p>
          <a:p>
            <a:r>
              <a:rPr lang="en-GB" sz="2400" dirty="0" smtClean="0"/>
              <a:t>This accounts for 10% of the workforce in UK</a:t>
            </a:r>
          </a:p>
          <a:p>
            <a:r>
              <a:rPr lang="en-GB" sz="2400" dirty="0" smtClean="0"/>
              <a:t>180,000 Businesses are engaged in ‘hospitality management’ activities.</a:t>
            </a:r>
          </a:p>
          <a:p>
            <a:r>
              <a:rPr lang="en-GB" sz="2400" dirty="0" smtClean="0"/>
              <a:t>By 2020 BMA predict another 100,000 new jobs in the sector.</a:t>
            </a:r>
          </a:p>
          <a:p>
            <a:endParaRPr lang="en-GB" dirty="0" smtClean="0"/>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Reasons for Growth</a:t>
            </a:r>
            <a:endParaRPr lang="en-GB" dirty="0"/>
          </a:p>
        </p:txBody>
      </p:sp>
      <p:sp>
        <p:nvSpPr>
          <p:cNvPr id="3" name="Content Placeholder 2"/>
          <p:cNvSpPr>
            <a:spLocks noGrp="1"/>
          </p:cNvSpPr>
          <p:nvPr>
            <p:ph idx="1"/>
          </p:nvPr>
        </p:nvSpPr>
        <p:spPr/>
        <p:txBody>
          <a:bodyPr>
            <a:normAutofit lnSpcReduction="10000"/>
          </a:bodyPr>
          <a:lstStyle/>
          <a:p>
            <a:r>
              <a:rPr lang="en-GB" sz="2800" dirty="0" smtClean="0"/>
              <a:t>Improved standard of living.</a:t>
            </a:r>
          </a:p>
          <a:p>
            <a:r>
              <a:rPr lang="en-GB" sz="2800" dirty="0" smtClean="0"/>
              <a:t>Increased discretionary income.</a:t>
            </a:r>
          </a:p>
          <a:p>
            <a:r>
              <a:rPr lang="en-GB" sz="2800" dirty="0" smtClean="0"/>
              <a:t>Question: 10 </a:t>
            </a:r>
            <a:r>
              <a:rPr lang="en-GB" sz="2800" dirty="0" err="1" smtClean="0"/>
              <a:t>Mins</a:t>
            </a:r>
            <a:r>
              <a:rPr lang="en-GB" sz="2800" dirty="0" smtClean="0"/>
              <a:t>- Individual Exercise</a:t>
            </a:r>
          </a:p>
          <a:p>
            <a:r>
              <a:rPr lang="en-GB" sz="2800" dirty="0" smtClean="0"/>
              <a:t>Hospitality management is linked to leisure spend- Today organisations face competition for ‘consumer’ cash/time.</a:t>
            </a:r>
          </a:p>
          <a:p>
            <a:r>
              <a:rPr lang="en-GB" sz="2800" dirty="0" smtClean="0"/>
              <a:t>How do sporting organisations try to ‘lure’ the consumer to it’s venues.</a:t>
            </a:r>
          </a:p>
          <a:p>
            <a:r>
              <a:rPr lang="en-GB" sz="2800" dirty="0" smtClean="0"/>
              <a:t>List 5 ways a football club uses hospitality management to increase consumer spend.</a:t>
            </a:r>
          </a:p>
          <a:p>
            <a:endParaRPr lang="en-GB" sz="2800" dirty="0" smtClean="0"/>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Labour Intensive</a:t>
            </a:r>
            <a:endParaRPr lang="en-GB" dirty="0"/>
          </a:p>
        </p:txBody>
      </p:sp>
      <p:sp>
        <p:nvSpPr>
          <p:cNvPr id="3" name="Content Placeholder 2"/>
          <p:cNvSpPr>
            <a:spLocks noGrp="1"/>
          </p:cNvSpPr>
          <p:nvPr>
            <p:ph idx="1"/>
          </p:nvPr>
        </p:nvSpPr>
        <p:spPr/>
        <p:txBody>
          <a:bodyPr>
            <a:normAutofit lnSpcReduction="10000"/>
          </a:bodyPr>
          <a:lstStyle/>
          <a:p>
            <a:r>
              <a:rPr lang="en-GB" dirty="0" smtClean="0"/>
              <a:t>The sector is labour intensive.</a:t>
            </a:r>
          </a:p>
          <a:p>
            <a:r>
              <a:rPr lang="en-GB" dirty="0" smtClean="0"/>
              <a:t>Technology has improved the ‘hospitality management’ experience through on line sales, b2b transactions achieving cost savings.</a:t>
            </a:r>
          </a:p>
          <a:p>
            <a:r>
              <a:rPr lang="en-GB" dirty="0" smtClean="0"/>
              <a:t>Increased demand can mean increased profitability for organisations.</a:t>
            </a:r>
          </a:p>
          <a:p>
            <a:pPr>
              <a:buNone/>
            </a:pPr>
            <a:r>
              <a:rPr lang="en-GB" dirty="0" smtClean="0"/>
              <a:t>Labour intensive industries need to control labour costs- Hospitality jobs are often seen as low paid.</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Service</a:t>
            </a:r>
            <a:endParaRPr lang="en-GB" dirty="0"/>
          </a:p>
        </p:txBody>
      </p:sp>
      <p:sp>
        <p:nvSpPr>
          <p:cNvPr id="3" name="Content Placeholder 2"/>
          <p:cNvSpPr>
            <a:spLocks noGrp="1"/>
          </p:cNvSpPr>
          <p:nvPr>
            <p:ph idx="1"/>
          </p:nvPr>
        </p:nvSpPr>
        <p:spPr/>
        <p:txBody>
          <a:bodyPr/>
          <a:lstStyle/>
          <a:p>
            <a:r>
              <a:rPr lang="en-GB" sz="2800" dirty="0" smtClean="0"/>
              <a:t>Hospitality Management is a service that involves the following:</a:t>
            </a:r>
          </a:p>
          <a:p>
            <a:r>
              <a:rPr lang="en-GB" sz="2800" dirty="0" smtClean="0"/>
              <a:t>Identifying customer needs</a:t>
            </a:r>
          </a:p>
          <a:p>
            <a:r>
              <a:rPr lang="en-GB" sz="2800" dirty="0" smtClean="0"/>
              <a:t>Relationships with the customer</a:t>
            </a:r>
          </a:p>
          <a:p>
            <a:r>
              <a:rPr lang="en-GB" sz="2800" dirty="0" smtClean="0"/>
              <a:t>Dedication of staff and managers.</a:t>
            </a:r>
          </a:p>
          <a:p>
            <a:r>
              <a:rPr lang="en-GB" sz="2800" dirty="0" smtClean="0"/>
              <a:t>Development and delivery of a ‘service’ culture</a:t>
            </a:r>
          </a:p>
          <a:p>
            <a:r>
              <a:rPr lang="en-GB" sz="2800" dirty="0" smtClean="0"/>
              <a:t>Leadership</a:t>
            </a:r>
          </a:p>
          <a:p>
            <a:r>
              <a:rPr lang="en-GB" sz="2800" dirty="0" smtClean="0"/>
              <a:t>Physical, financial and human resources that continually improve the ‘hospitality’ experience.</a:t>
            </a:r>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Arsenal- Case Study</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Read the Arsenal case study handout and provide written answers to the following questions:</a:t>
            </a:r>
          </a:p>
          <a:p>
            <a:r>
              <a:rPr lang="en-GB" dirty="0" smtClean="0"/>
              <a:t>1:</a:t>
            </a:r>
          </a:p>
          <a:p>
            <a:r>
              <a:rPr lang="en-GB" dirty="0" smtClean="0"/>
              <a:t>What were the benefits of moving to a new stadium for Arsenal football club.</a:t>
            </a:r>
          </a:p>
          <a:p>
            <a:r>
              <a:rPr lang="en-GB" dirty="0" smtClean="0"/>
              <a:t>2:</a:t>
            </a:r>
          </a:p>
          <a:p>
            <a:r>
              <a:rPr lang="en-GB" dirty="0" smtClean="0"/>
              <a:t>Why did they see ‘customer relationship’ management as an important aspect to the move.</a:t>
            </a:r>
            <a:endParaRPr lang="en-GB"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111</TotalTime>
  <Words>696</Words>
  <Application>Microsoft Office PowerPoint</Application>
  <PresentationFormat>On-screen Show (4:3)</PresentationFormat>
  <Paragraphs>66</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M5X02090- Hospitality Management</vt:lpstr>
      <vt:lpstr>Nature and Scope</vt:lpstr>
      <vt:lpstr>Nature and Scope</vt:lpstr>
      <vt:lpstr>Hospitality Management- Sector Skills</vt:lpstr>
      <vt:lpstr>People 1st</vt:lpstr>
      <vt:lpstr>Activity</vt:lpstr>
      <vt:lpstr>Economic Importance</vt:lpstr>
      <vt:lpstr>Reasons for Growth</vt:lpstr>
      <vt:lpstr>Labour Intensive</vt:lpstr>
      <vt:lpstr>Service</vt:lpstr>
      <vt:lpstr>Arsenal- Case Study</vt:lpstr>
    </vt:vector>
  </TitlesOfParts>
  <Company>0wn Inc.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M5X02090- Hospitality Management</dc:title>
  <dc:creator>0wner</dc:creator>
  <cp:lastModifiedBy>0wner</cp:lastModifiedBy>
  <cp:revision>26</cp:revision>
  <dcterms:created xsi:type="dcterms:W3CDTF">2016-10-06T14:56:16Z</dcterms:created>
  <dcterms:modified xsi:type="dcterms:W3CDTF">2017-10-23T09:38:55Z</dcterms:modified>
</cp:coreProperties>
</file>