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378" r:id="rId2"/>
    <p:sldId id="29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330" r:id="rId12"/>
    <p:sldId id="332" r:id="rId13"/>
    <p:sldId id="266" r:id="rId14"/>
    <p:sldId id="271" r:id="rId15"/>
    <p:sldId id="272" r:id="rId16"/>
    <p:sldId id="273" r:id="rId17"/>
    <p:sldId id="274" r:id="rId18"/>
    <p:sldId id="275" r:id="rId19"/>
    <p:sldId id="342" r:id="rId20"/>
    <p:sldId id="343" r:id="rId21"/>
    <p:sldId id="313" r:id="rId22"/>
    <p:sldId id="292" r:id="rId23"/>
    <p:sldId id="278" r:id="rId24"/>
    <p:sldId id="279" r:id="rId25"/>
    <p:sldId id="280" r:id="rId26"/>
    <p:sldId id="294" r:id="rId27"/>
    <p:sldId id="293" r:id="rId28"/>
    <p:sldId id="288" r:id="rId29"/>
    <p:sldId id="379" r:id="rId30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D3215B0-CC64-414D-B3FB-7684861746BC}" v="2" dt="2021-04-25T10:23:57.8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74198" autoAdjust="0"/>
  </p:normalViewPr>
  <p:slideViewPr>
    <p:cSldViewPr>
      <p:cViewPr varScale="1">
        <p:scale>
          <a:sx n="82" d="100"/>
          <a:sy n="82" d="100"/>
        </p:scale>
        <p:origin x="2480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37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uart Morgan" userId="1aa4e975-22b9-445c-a42a-81b89751dafc" providerId="ADAL" clId="{5D3215B0-CC64-414D-B3FB-7684861746BC}"/>
    <pc:docChg chg="addSld modSld">
      <pc:chgData name="Stuart Morgan" userId="1aa4e975-22b9-445c-a42a-81b89751dafc" providerId="ADAL" clId="{5D3215B0-CC64-414D-B3FB-7684861746BC}" dt="2021-04-25T10:23:57.891" v="1"/>
      <pc:docMkLst>
        <pc:docMk/>
      </pc:docMkLst>
      <pc:sldChg chg="add">
        <pc:chgData name="Stuart Morgan" userId="1aa4e975-22b9-445c-a42a-81b89751dafc" providerId="ADAL" clId="{5D3215B0-CC64-414D-B3FB-7684861746BC}" dt="2021-04-25T10:23:49.905" v="0"/>
        <pc:sldMkLst>
          <pc:docMk/>
          <pc:sldMk cId="3492366859" sldId="378"/>
        </pc:sldMkLst>
      </pc:sldChg>
      <pc:sldChg chg="add">
        <pc:chgData name="Stuart Morgan" userId="1aa4e975-22b9-445c-a42a-81b89751dafc" providerId="ADAL" clId="{5D3215B0-CC64-414D-B3FB-7684861746BC}" dt="2021-04-25T10:23:57.891" v="1"/>
        <pc:sldMkLst>
          <pc:docMk/>
          <pc:sldMk cId="4092035974" sldId="379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2E729EF-6C4A-0043-ADE0-91AE1DB20D67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9308F1-9FFB-A640-B98D-EB3DDA571927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F81AB8F-B029-B442-B0DD-DB768DD052B7}" type="datetimeFigureOut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969379-B3AA-264F-9FF2-5DCB4B292CF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B56614-663D-B249-97B2-8B022582976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442F4EDC-DBED-9D44-9F85-A38B0CABDEC4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383B8B3-F2EF-2640-8713-20F7729DAD8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5F3B51E-FDFB-0C49-BB68-5BCDA0AA15F4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A994087C-77ED-0540-8418-32E58A9C680A}" type="datetimeFigureOut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2FE21B28-557B-2B42-93CE-2633E386F03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0E33B474-79A5-9E45-ABC2-4382964358E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F140DE-DCD4-FB4E-83F2-DAB13F64BA3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1C2303-0DEB-074F-96D7-6D699AD76F9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Calibri" panose="020F0502020204030204" pitchFamily="34" charset="0"/>
              </a:defRPr>
            </a:lvl1pPr>
          </a:lstStyle>
          <a:p>
            <a:fld id="{D744EE0B-5D85-994E-8549-35BD775D6948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>
            <a:extLst>
              <a:ext uri="{FF2B5EF4-FFF2-40B4-BE49-F238E27FC236}">
                <a16:creationId xmlns:a16="http://schemas.microsoft.com/office/drawing/2014/main" id="{034ABB21-F4A6-4F4E-9E75-C798030A1FA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147" name="Notes Placeholder 2">
            <a:extLst>
              <a:ext uri="{FF2B5EF4-FFF2-40B4-BE49-F238E27FC236}">
                <a16:creationId xmlns:a16="http://schemas.microsoft.com/office/drawing/2014/main" id="{5388407C-8A27-2945-BE3C-4808FFB22C2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>
            <a:extLst>
              <a:ext uri="{FF2B5EF4-FFF2-40B4-BE49-F238E27FC236}">
                <a16:creationId xmlns:a16="http://schemas.microsoft.com/office/drawing/2014/main" id="{EBE713DB-150E-E24D-A7E6-E7EA98CDA7C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CFE0526-629A-494D-BDCB-2575DD77FD33}" type="slidenum">
              <a:rPr lang="en-US" altLang="en-US"/>
              <a:pPr>
                <a:spcBef>
                  <a:spcPct val="0"/>
                </a:spcBef>
              </a:pPr>
              <a:t>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>
            <a:extLst>
              <a:ext uri="{FF2B5EF4-FFF2-40B4-BE49-F238E27FC236}">
                <a16:creationId xmlns:a16="http://schemas.microsoft.com/office/drawing/2014/main" id="{8070CB7F-AFE7-F04F-89A5-7B6F2F0261B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8195" name="Notes Placeholder 2">
            <a:extLst>
              <a:ext uri="{FF2B5EF4-FFF2-40B4-BE49-F238E27FC236}">
                <a16:creationId xmlns:a16="http://schemas.microsoft.com/office/drawing/2014/main" id="{E0D208C4-19D3-BB4C-8CEA-D7A334B1DC0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8196" name="Slide Number Placeholder 4">
            <a:extLst>
              <a:ext uri="{FF2B5EF4-FFF2-40B4-BE49-F238E27FC236}">
                <a16:creationId xmlns:a16="http://schemas.microsoft.com/office/drawing/2014/main" id="{B1D66254-2143-4E47-ADF8-60F8A883D8D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A0A54A2E-38E0-4C43-AD5C-C20726D5B5D3}" type="slidenum">
              <a:rPr lang="en-US" altLang="en-US">
                <a:latin typeface="Calibri" panose="020F0502020204030204" pitchFamily="34" charset="0"/>
              </a:rPr>
              <a:pPr/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741FCCEB-52EE-B448-A47F-BC515EAABCA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29A902FD-C62B-5D45-8866-4420A9F3FD5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lvl="1"/>
            <a:r>
              <a:rPr lang="en-GB" altLang="en-US" sz="1800">
                <a:latin typeface="Arial" panose="020B0604020202020204" pitchFamily="34" charset="0"/>
              </a:rPr>
              <a:t>It is a tool for short term planning</a:t>
            </a:r>
          </a:p>
          <a:p>
            <a:endParaRPr lang="en-GB" altLang="en-US"/>
          </a:p>
        </p:txBody>
      </p:sp>
      <p:sp>
        <p:nvSpPr>
          <p:cNvPr id="10244" name="Slide Number Placeholder 4">
            <a:extLst>
              <a:ext uri="{FF2B5EF4-FFF2-40B4-BE49-F238E27FC236}">
                <a16:creationId xmlns:a16="http://schemas.microsoft.com/office/drawing/2014/main" id="{17BF016B-6071-844C-9300-00FFD6D281C4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5D14DDD-6A5D-A14F-9801-9C323960656F}" type="slidenum">
              <a:rPr lang="en-US" altLang="en-US"/>
              <a:pPr>
                <a:spcBef>
                  <a:spcPct val="0"/>
                </a:spcBef>
              </a:pPr>
              <a:t>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>
            <a:extLst>
              <a:ext uri="{FF2B5EF4-FFF2-40B4-BE49-F238E27FC236}">
                <a16:creationId xmlns:a16="http://schemas.microsoft.com/office/drawing/2014/main" id="{4DF6CB21-CBA1-324A-A70E-B8DF6FB0C57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2291" name="Notes Placeholder 2">
            <a:extLst>
              <a:ext uri="{FF2B5EF4-FFF2-40B4-BE49-F238E27FC236}">
                <a16:creationId xmlns:a16="http://schemas.microsoft.com/office/drawing/2014/main" id="{E91003BC-59BC-C64E-8B9D-4B8B33638D5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buFontTx/>
              <a:buChar char="•"/>
            </a:pPr>
            <a:endParaRPr lang="en-GB" altLang="en-US"/>
          </a:p>
          <a:p>
            <a:endParaRPr lang="en-GB" altLang="en-US"/>
          </a:p>
        </p:txBody>
      </p:sp>
      <p:sp>
        <p:nvSpPr>
          <p:cNvPr id="12292" name="Slide Number Placeholder 4">
            <a:extLst>
              <a:ext uri="{FF2B5EF4-FFF2-40B4-BE49-F238E27FC236}">
                <a16:creationId xmlns:a16="http://schemas.microsoft.com/office/drawing/2014/main" id="{FB807814-D181-DD45-836A-D11FF0A14D3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D075042-F58A-1F4B-A9D8-F4F54F78003D}" type="slidenum">
              <a:rPr lang="en-US" altLang="en-US"/>
              <a:pPr>
                <a:spcBef>
                  <a:spcPct val="0"/>
                </a:spcBef>
              </a:pPr>
              <a:t>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>
            <a:extLst>
              <a:ext uri="{FF2B5EF4-FFF2-40B4-BE49-F238E27FC236}">
                <a16:creationId xmlns:a16="http://schemas.microsoft.com/office/drawing/2014/main" id="{33CF4D80-5C6C-814B-9D31-61B6AF53075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D62BED-C234-484B-94E9-DD5849C13FC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150000"/>
              </a:lnSpc>
              <a:buFont typeface="Arial" pitchFamily="34" charset="0"/>
              <a:buNone/>
              <a:defRPr/>
            </a:pPr>
            <a:r>
              <a:rPr lang="en-GB" sz="1100" b="1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Purposes:</a:t>
            </a:r>
          </a:p>
          <a:p>
            <a:pPr marL="285750" indent="-285750"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GB" sz="11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Co-ordination and integration of business activities </a:t>
            </a:r>
          </a:p>
          <a:p>
            <a:pPr marL="285750" indent="-285750"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GB" sz="11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Utilisation of resources – maximum return on investment</a:t>
            </a:r>
          </a:p>
          <a:p>
            <a:pPr marL="285750" indent="-285750"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GB" sz="11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Communication – everyone knowing what to do</a:t>
            </a:r>
          </a:p>
          <a:p>
            <a:pPr marL="285750" indent="-285750"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GB" sz="11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Encourages forward thinking, identification of problems</a:t>
            </a:r>
          </a:p>
          <a:p>
            <a:pPr marL="285750" indent="-285750"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GB" sz="11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Delegation – responsibility of people to meet targets</a:t>
            </a:r>
          </a:p>
          <a:p>
            <a:pPr marL="285750" indent="-285750"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GB" sz="11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Motivation – challenging (but realistic) budgets</a:t>
            </a:r>
          </a:p>
          <a:p>
            <a:pPr marL="285750" indent="-285750"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GB" sz="11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Participation – team leaders input into the setting and control of budgets</a:t>
            </a:r>
          </a:p>
          <a:p>
            <a:pPr marL="285750" indent="-285750" eaLnBrk="1" hangingPunct="1">
              <a:lnSpc>
                <a:spcPct val="150000"/>
              </a:lnSpc>
              <a:buFont typeface="Arial" pitchFamily="34" charset="0"/>
              <a:buChar char="•"/>
              <a:defRPr/>
            </a:pPr>
            <a:r>
              <a:rPr lang="en-GB" sz="1100" kern="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Planning, evaluation and control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14340" name="Slide Number Placeholder 4">
            <a:extLst>
              <a:ext uri="{FF2B5EF4-FFF2-40B4-BE49-F238E27FC236}">
                <a16:creationId xmlns:a16="http://schemas.microsoft.com/office/drawing/2014/main" id="{D7F3C198-2D37-A046-B8DB-28196B9FED4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A916E4D-20D9-3D47-B6CE-214CCF08AAA5}" type="slidenum">
              <a:rPr lang="en-US" altLang="en-US"/>
              <a:pPr>
                <a:spcBef>
                  <a:spcPct val="0"/>
                </a:spcBef>
              </a:pPr>
              <a:t>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17645393-6DE9-1442-9820-05E8B2DD564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DF719A0A-5515-C844-B646-74B120A43C9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85000" lnSpcReduction="20000"/>
          </a:bodyPr>
          <a:lstStyle/>
          <a:p>
            <a:pPr>
              <a:defRPr/>
            </a:pPr>
            <a:r>
              <a:rPr lang="en-GB" altLang="en-US" b="1" dirty="0"/>
              <a:t>Incremental-</a:t>
            </a:r>
            <a:r>
              <a:rPr lang="en-GB" altLang="en-US" dirty="0"/>
              <a:t> last year’s budget plus a couple of percent is easy and its use is widespread.</a:t>
            </a:r>
            <a:endParaRPr lang="en-GB" dirty="0"/>
          </a:p>
          <a:p>
            <a:pPr marL="171450" indent="-171450" fontAlgn="auto">
              <a:buFont typeface="Arial" panose="020B0604020202020204" pitchFamily="34" charset="0"/>
              <a:buChar char="•"/>
              <a:defRPr/>
            </a:pPr>
            <a:r>
              <a:rPr lang="en-GB" dirty="0"/>
              <a:t>The current budget is set by referencing the actual results from the previous period and updated for variable factors.</a:t>
            </a:r>
          </a:p>
          <a:p>
            <a:pPr marL="171450" indent="-171450" fontAlgn="auto">
              <a:buFont typeface="Arial" panose="020B0604020202020204" pitchFamily="34" charset="0"/>
              <a:buChar char="•"/>
              <a:defRPr/>
            </a:pPr>
            <a:r>
              <a:rPr lang="en-GB" dirty="0"/>
              <a:t>The data is easily obtained hence minimal analysis is required.</a:t>
            </a:r>
          </a:p>
          <a:p>
            <a:pPr marL="171450" indent="-171450" fontAlgn="auto">
              <a:buFont typeface="Arial" panose="020B0604020202020204" pitchFamily="34" charset="0"/>
              <a:buChar char="•"/>
              <a:defRPr/>
            </a:pPr>
            <a:r>
              <a:rPr lang="en-GB" dirty="0"/>
              <a:t>It can remain unchanged period on period for simple unchanging budget centres e.g. training costs.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b="1" dirty="0"/>
              <a:t>Priority-based-</a:t>
            </a:r>
            <a:r>
              <a:rPr lang="en-GB" altLang="en-US" dirty="0"/>
              <a:t> allocating resources to priority projects.  </a:t>
            </a:r>
          </a:p>
          <a:p>
            <a:pPr marL="171450" indent="-171450">
              <a:buFont typeface="Arial" panose="020B0604020202020204" pitchFamily="34" charset="0"/>
              <a:buChar char="•"/>
              <a:defRPr/>
            </a:pPr>
            <a:r>
              <a:rPr lang="en-GB" altLang="en-US" dirty="0"/>
              <a:t>Can be long term strategic project e.g. reorganising the business from many small local premises into a small network of larger geographical centres over 3 years.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b="1" dirty="0"/>
              <a:t>Zero based- </a:t>
            </a:r>
            <a:r>
              <a:rPr lang="en-GB" altLang="en-US" dirty="0"/>
              <a:t>build a case for each budget each year.</a:t>
            </a:r>
          </a:p>
          <a:p>
            <a:pPr marL="171450" indent="-171450" fontAlgn="auto">
              <a:buFont typeface="Arial" panose="020B0604020202020204" pitchFamily="34" charset="0"/>
              <a:buChar char="•"/>
              <a:defRPr/>
            </a:pPr>
            <a:r>
              <a:rPr lang="en-GB" dirty="0"/>
              <a:t>Waste and consumption of un-necessary resources can be identified and removed.</a:t>
            </a:r>
          </a:p>
          <a:p>
            <a:pPr marL="171450" indent="-171450" fontAlgn="auto">
              <a:buFont typeface="Arial" panose="020B0604020202020204" pitchFamily="34" charset="0"/>
              <a:buChar char="•"/>
              <a:defRPr/>
            </a:pPr>
            <a:r>
              <a:rPr lang="en-GB" dirty="0"/>
              <a:t>All aspects of the activities and resources of the organisation are analysed in depth.</a:t>
            </a:r>
          </a:p>
          <a:p>
            <a:pPr marL="171450" indent="-171450" fontAlgn="auto">
              <a:buFont typeface="Arial" panose="020B0604020202020204" pitchFamily="34" charset="0"/>
              <a:buChar char="•"/>
              <a:defRPr/>
            </a:pPr>
            <a:r>
              <a:rPr lang="en-GB" dirty="0"/>
              <a:t>Every element of the budget is questioned, and the components of the budget must be justified instead of being included without being properly considered.</a:t>
            </a:r>
          </a:p>
          <a:p>
            <a:pPr marL="171450" indent="-171450" fontAlgn="auto">
              <a:buFont typeface="Arial" panose="020B0604020202020204" pitchFamily="34" charset="0"/>
              <a:buChar char="•"/>
              <a:defRPr/>
            </a:pPr>
            <a:r>
              <a:rPr lang="en-GB" dirty="0"/>
              <a:t>The process should result in the build-up of a detailed analysis, and the efficient allocation of all resources.</a:t>
            </a:r>
          </a:p>
          <a:p>
            <a:pPr marL="171450" indent="-171450" fontAlgn="auto">
              <a:buFont typeface="Arial" panose="020B0604020202020204" pitchFamily="34" charset="0"/>
              <a:buChar char="•"/>
              <a:defRPr/>
            </a:pPr>
            <a:r>
              <a:rPr lang="en-GB" dirty="0"/>
              <a:t>It focuses on the efficiency of all resources used to produce the outputs. </a:t>
            </a:r>
          </a:p>
          <a:p>
            <a:pPr marL="171450" indent="-171450" fontAlgn="auto">
              <a:buFont typeface="Arial" panose="020B0604020202020204" pitchFamily="34" charset="0"/>
              <a:buChar char="•"/>
              <a:defRPr/>
            </a:pPr>
            <a:r>
              <a:rPr lang="en-GB" dirty="0"/>
              <a:t>Budget holders are motivated as they have an integral role and influence in the budget setting process.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b="1" dirty="0"/>
              <a:t>Activity Based Budgets- </a:t>
            </a:r>
            <a:r>
              <a:rPr lang="en-GB" altLang="en-US" dirty="0"/>
              <a:t>pools and drivers.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b="1" dirty="0"/>
              <a:t>Top down</a:t>
            </a:r>
            <a:r>
              <a:rPr lang="en-GB" altLang="en-US" dirty="0"/>
              <a:t>: e.g. Sales forecasts to stock levels, staffing, using capacity.</a:t>
            </a:r>
          </a:p>
          <a:p>
            <a:pPr>
              <a:defRPr/>
            </a:pPr>
            <a:r>
              <a:rPr lang="en-GB" altLang="en-US" b="1" dirty="0"/>
              <a:t>Bottom up</a:t>
            </a:r>
            <a:r>
              <a:rPr lang="en-GB" altLang="en-US" dirty="0"/>
              <a:t>: e.g. local managers feed up to aggregated corporate totals.</a:t>
            </a:r>
          </a:p>
        </p:txBody>
      </p:sp>
      <p:sp>
        <p:nvSpPr>
          <p:cNvPr id="16388" name="Slide Number Placeholder 4">
            <a:extLst>
              <a:ext uri="{FF2B5EF4-FFF2-40B4-BE49-F238E27FC236}">
                <a16:creationId xmlns:a16="http://schemas.microsoft.com/office/drawing/2014/main" id="{0AD8A64F-E3BE-984E-8BF1-4DE1A64BCAD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423CCF4-028D-6D49-AF2C-5EA093514B79}" type="slidenum">
              <a:rPr lang="en-US" altLang="en-US"/>
              <a:pPr>
                <a:spcBef>
                  <a:spcPct val="0"/>
                </a:spcBef>
              </a:pPr>
              <a:t>7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AA825B7D-AE3B-5A4A-863D-72A847EE652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83D22149-58EB-C54E-9946-FC3A727943C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/>
              <a:t>Budget cycle </a:t>
            </a:r>
            <a:r>
              <a:rPr lang="en-GB" altLang="en-US"/>
              <a:t>= the period over which budgets are prepared (usually over a year, or period).</a:t>
            </a:r>
          </a:p>
          <a:p>
            <a:endParaRPr lang="en-GB" altLang="en-US"/>
          </a:p>
          <a:p>
            <a:r>
              <a:rPr lang="en-GB" altLang="en-US"/>
              <a:t>The slide shows a typical sequence.  </a:t>
            </a:r>
          </a:p>
          <a:p>
            <a:endParaRPr lang="en-GB" altLang="en-US"/>
          </a:p>
          <a:p>
            <a:r>
              <a:rPr lang="en-GB" altLang="en-US"/>
              <a:t>An organisation must have effective processes to maximise the use of its significant resources i.e. money (and other elements of Working Capital), time, equipment, skills, etc.</a:t>
            </a:r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9110C008-8BBD-0A4F-9ABD-F803E3929C27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285E11-DA1E-F547-ABF4-607C5EFA3A0A}" type="slidenum">
              <a:rPr lang="en-US" altLang="en-US"/>
              <a:pPr>
                <a:spcBef>
                  <a:spcPct val="0"/>
                </a:spcBef>
              </a:pPr>
              <a:t>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1A22AA2A-571A-1C46-9394-DCAC5AEC16B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79D2022A-27E7-9F43-9A65-0CC31E96A30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20484" name="Slide Number Placeholder 4">
            <a:extLst>
              <a:ext uri="{FF2B5EF4-FFF2-40B4-BE49-F238E27FC236}">
                <a16:creationId xmlns:a16="http://schemas.microsoft.com/office/drawing/2014/main" id="{99E6144E-E482-9149-B4A4-EBE4C4A3E9E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C9BD4AEA-7961-D246-B330-119E144D6D84}" type="slidenum">
              <a:rPr lang="en-US" altLang="en-US">
                <a:latin typeface="Calibri" panose="020F0502020204030204" pitchFamily="34" charset="0"/>
              </a:rPr>
              <a:pPr/>
              <a:t>9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704D84D4-F730-6E47-B698-97E6602AAB7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7C1B4D36-7902-EC4E-8450-4D102F82C8A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The “informed judgements” in the previous slide will depend on these factors.</a:t>
            </a:r>
          </a:p>
          <a:p>
            <a:endParaRPr lang="en-GB" altLang="en-US"/>
          </a:p>
          <a:p>
            <a:r>
              <a:rPr lang="en-GB" altLang="en-US"/>
              <a:t>Extensive use is made of spreadsheets in budgeting.  Use of spreadsheets has risks which must be contained.</a:t>
            </a:r>
          </a:p>
          <a:p>
            <a:endParaRPr lang="en-GB" altLang="en-US"/>
          </a:p>
        </p:txBody>
      </p:sp>
      <p:sp>
        <p:nvSpPr>
          <p:cNvPr id="22532" name="Slide Number Placeholder 4">
            <a:extLst>
              <a:ext uri="{FF2B5EF4-FFF2-40B4-BE49-F238E27FC236}">
                <a16:creationId xmlns:a16="http://schemas.microsoft.com/office/drawing/2014/main" id="{A1EE846F-ED55-9246-B890-0F1BC20BEAC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B2E9CD6-81B9-AB48-A352-200887445745}" type="slidenum">
              <a:rPr lang="en-US" altLang="en-US"/>
              <a:pPr>
                <a:spcBef>
                  <a:spcPct val="0"/>
                </a:spcBef>
              </a:pPr>
              <a:t>10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6F4D917F-162D-D741-B7A4-E100811BC764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45BA336D-AA11-F34E-9256-044874580C4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/>
              <a:t>It may be said that </a:t>
            </a:r>
            <a:r>
              <a:rPr lang="en-GB" altLang="en-US" b="1"/>
              <a:t>shareholders focus </a:t>
            </a:r>
            <a:r>
              <a:rPr lang="en-GB" altLang="en-US"/>
              <a:t>on the </a:t>
            </a:r>
            <a:r>
              <a:rPr lang="en-GB" altLang="en-US" b="1"/>
              <a:t>PROFIT</a:t>
            </a:r>
            <a:r>
              <a:rPr lang="en-GB" altLang="en-US"/>
              <a:t> the business is making…..</a:t>
            </a:r>
            <a:r>
              <a:rPr lang="en-GB" altLang="en-US" b="1"/>
              <a:t>not the cash.</a:t>
            </a:r>
          </a:p>
          <a:p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3D9943CE-A3DA-E840-AEBC-3612AA6B033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4F757C68-9BFF-9748-A437-922DC13410A3}" type="slidenum">
              <a:rPr lang="en-GB" altLang="en-US">
                <a:latin typeface="Calibri" panose="020F0502020204030204" pitchFamily="34" charset="0"/>
              </a:rPr>
              <a:pPr/>
              <a:t>11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4D711FA-CEE9-974F-9252-6F4E00907B2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DD3894F3-7655-EE41-B381-8BC1FD8DBFD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30079BAC-702B-5C4E-9847-03DE289325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/>
              <a:t>*** Flying answers – class participation needed ***</a:t>
            </a:r>
          </a:p>
          <a:p>
            <a:endParaRPr lang="en-GB" altLang="en-US"/>
          </a:p>
          <a:p>
            <a:r>
              <a:rPr lang="en-GB" altLang="en-US"/>
              <a:t>…..so it can be seen that </a:t>
            </a:r>
            <a:r>
              <a:rPr lang="en-GB" altLang="en-US" b="1"/>
              <a:t>Profits have little connection to cash</a:t>
            </a:r>
            <a:r>
              <a:rPr lang="en-GB" altLang="en-US"/>
              <a:t>.</a:t>
            </a:r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FA32C0C4-A710-E14A-82AA-BCEF4B56ABE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782E1866-FEF9-A845-AA50-8784DB367B37}" type="slidenum">
              <a:rPr lang="en-GB" altLang="en-US">
                <a:latin typeface="Calibri" panose="020F0502020204030204" pitchFamily="34" charset="0"/>
              </a:rPr>
              <a:pPr/>
              <a:t>12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EA1E510-8F63-8145-9B84-C587A5C11F4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BC13386F-E79E-9C49-AC02-242B272B3A5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7D87B218-9932-D743-9089-55BE4983714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These are the stats that the hotel will use in preparing its </a:t>
            </a:r>
            <a:r>
              <a:rPr lang="en-GB" altLang="en-US" b="1"/>
              <a:t>Master Budget </a:t>
            </a:r>
            <a:r>
              <a:rPr lang="en-GB" altLang="en-US"/>
              <a:t>for next year, for senior management.</a:t>
            </a:r>
          </a:p>
          <a:p>
            <a:endParaRPr lang="en-GB" altLang="en-US"/>
          </a:p>
          <a:p>
            <a:r>
              <a:rPr lang="en-GB" altLang="en-US"/>
              <a:t>Based on </a:t>
            </a:r>
            <a:r>
              <a:rPr lang="en-GB" altLang="en-US" b="1"/>
              <a:t>experience </a:t>
            </a:r>
            <a:r>
              <a:rPr lang="en-GB" altLang="en-US"/>
              <a:t>from previous years and a number of </a:t>
            </a:r>
            <a:r>
              <a:rPr lang="en-GB" altLang="en-US" b="1"/>
              <a:t>assumptions</a:t>
            </a:r>
            <a:r>
              <a:rPr lang="en-GB" altLang="en-US"/>
              <a:t> e.g. inflation, room occupancy rate, etc.</a:t>
            </a:r>
          </a:p>
          <a:p>
            <a:r>
              <a:rPr lang="en-GB" altLang="en-US"/>
              <a:t>The </a:t>
            </a:r>
            <a:r>
              <a:rPr lang="en-GB" altLang="en-US" b="1"/>
              <a:t>assumptions are applied to the known information </a:t>
            </a:r>
            <a:r>
              <a:rPr lang="en-GB" altLang="en-US"/>
              <a:t>for the following year’s budget.</a:t>
            </a:r>
          </a:p>
          <a:p>
            <a:r>
              <a:rPr lang="en-GB" altLang="en-US"/>
              <a:t>The following year budget takes the format of a </a:t>
            </a:r>
            <a:r>
              <a:rPr lang="en-GB" altLang="en-US" b="1"/>
              <a:t>Detailed P&amp;L account </a:t>
            </a:r>
            <a:r>
              <a:rPr lang="en-GB" altLang="en-US"/>
              <a:t>– a standard practice – see next slide.</a:t>
            </a:r>
          </a:p>
          <a:p>
            <a:endParaRPr lang="en-GB" altLang="en-US"/>
          </a:p>
          <a:p>
            <a:r>
              <a:rPr lang="en-GB" altLang="en-US"/>
              <a:t>In this example, the </a:t>
            </a:r>
            <a:r>
              <a:rPr lang="en-GB" altLang="en-US" b="1"/>
              <a:t>“Limiting factor” </a:t>
            </a:r>
            <a:r>
              <a:rPr lang="en-GB" altLang="en-US"/>
              <a:t>is the number of rooms occupied.  In other businesses it may be sales, labour hours, machine hours, specialists time, finance, other.</a:t>
            </a:r>
          </a:p>
          <a:p>
            <a:endParaRPr lang="en-GB" altLang="en-US"/>
          </a:p>
        </p:txBody>
      </p:sp>
      <p:sp>
        <p:nvSpPr>
          <p:cNvPr id="28676" name="Slide Number Placeholder 4">
            <a:extLst>
              <a:ext uri="{FF2B5EF4-FFF2-40B4-BE49-F238E27FC236}">
                <a16:creationId xmlns:a16="http://schemas.microsoft.com/office/drawing/2014/main" id="{C1253183-327C-B849-92EF-890EEF38ECB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3A36AFD9-C730-1148-9379-F0BAF7823D81}" type="slidenum">
              <a:rPr lang="en-US" altLang="en-US"/>
              <a:pPr>
                <a:spcBef>
                  <a:spcPct val="0"/>
                </a:spcBef>
              </a:pPr>
              <a:t>13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9F68AC48-077C-2845-8298-39F3543FC93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161583F5-7291-904D-927A-C0F751808BD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We just prepared a profit budget….but what are the actual </a:t>
            </a:r>
            <a:r>
              <a:rPr lang="en-GB" altLang="en-US" b="1"/>
              <a:t>cash flows??</a:t>
            </a:r>
          </a:p>
          <a:p>
            <a:endParaRPr lang="en-GB" altLang="en-US"/>
          </a:p>
          <a:p>
            <a:r>
              <a:rPr lang="en-GB" altLang="en-US"/>
              <a:t>Differences between profits and cash flows arise due to the factors on the slide.</a:t>
            </a:r>
          </a:p>
          <a:p>
            <a:endParaRPr lang="en-GB" altLang="en-US"/>
          </a:p>
          <a:p>
            <a:r>
              <a:rPr lang="en-GB" altLang="en-US"/>
              <a:t>Cash forecast feeds from profit budget.</a:t>
            </a:r>
          </a:p>
          <a:p>
            <a:endParaRPr lang="en-GB" altLang="en-US"/>
          </a:p>
          <a:p>
            <a:r>
              <a:rPr lang="en-GB" altLang="en-US" b="1"/>
              <a:t>Purpose of a cash forecast:</a:t>
            </a:r>
            <a:endParaRPr lang="en-GB" altLang="en-US"/>
          </a:p>
          <a:p>
            <a:r>
              <a:rPr lang="en-GB" altLang="en-US"/>
              <a:t>A business needs a cash forecast to ensure enough cash is available to meet the levels of demand anticipated i.e. to pay the bills, and to identify surplus cash for short term investment.</a:t>
            </a:r>
          </a:p>
          <a:p>
            <a:endParaRPr lang="en-GB" altLang="en-US"/>
          </a:p>
          <a:p>
            <a:r>
              <a:rPr lang="en-GB" altLang="en-US" b="1"/>
              <a:t>Need a Cash forecast to ensure sufficient cash is available to meet the levels of demand anticipated- to pay the bills, to identify surplus cash for short term investment, identify when management action is required e.g. obtaining more long or short term finance, managing receipts and payments.</a:t>
            </a:r>
          </a:p>
        </p:txBody>
      </p:sp>
      <p:sp>
        <p:nvSpPr>
          <p:cNvPr id="30724" name="Slide Number Placeholder 4">
            <a:extLst>
              <a:ext uri="{FF2B5EF4-FFF2-40B4-BE49-F238E27FC236}">
                <a16:creationId xmlns:a16="http://schemas.microsoft.com/office/drawing/2014/main" id="{F71F275D-B982-254C-B7B4-42639EBF70B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2261752-515E-1E4E-9730-66BA09674F5C}" type="slidenum">
              <a:rPr lang="en-US" altLang="en-US"/>
              <a:pPr>
                <a:spcBef>
                  <a:spcPct val="0"/>
                </a:spcBef>
              </a:pPr>
              <a:t>14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B447CB2D-AA81-0945-8640-220E80BA3DB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1596FE0F-CCC2-2549-8723-F3675BBD958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An new example.</a:t>
            </a:r>
          </a:p>
          <a:p>
            <a:endParaRPr lang="en-GB" altLang="en-US"/>
          </a:p>
          <a:p>
            <a:r>
              <a:rPr lang="en-GB" altLang="en-US"/>
              <a:t>This and the following slides show the process starting with the </a:t>
            </a:r>
            <a:r>
              <a:rPr lang="en-GB" altLang="en-US" b="1"/>
              <a:t>Budgeted Profit Forecast </a:t>
            </a:r>
            <a:r>
              <a:rPr lang="en-GB" altLang="en-US"/>
              <a:t>(in the form of a detailed Profit &amp; Loss statement above) </a:t>
            </a:r>
            <a:r>
              <a:rPr lang="en-GB" altLang="en-US" b="1"/>
              <a:t>to a detailed 6 month Cash Forecast </a:t>
            </a:r>
            <a:r>
              <a:rPr lang="en-GB" altLang="en-US"/>
              <a:t>prepared by the business.</a:t>
            </a:r>
          </a:p>
          <a:p>
            <a:endParaRPr lang="en-GB" altLang="en-US"/>
          </a:p>
          <a:p>
            <a:r>
              <a:rPr lang="en-GB" altLang="en-US"/>
              <a:t>Go through this example using the text book which contains the narrative detail.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32772" name="Slide Number Placeholder 4">
            <a:extLst>
              <a:ext uri="{FF2B5EF4-FFF2-40B4-BE49-F238E27FC236}">
                <a16:creationId xmlns:a16="http://schemas.microsoft.com/office/drawing/2014/main" id="{B17DAB43-FFE9-6B4E-A737-1CB65105E3D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392EC02-3141-704E-9EFF-3746BA4B2F98}" type="slidenum">
              <a:rPr lang="en-US" altLang="en-US"/>
              <a:pPr>
                <a:spcBef>
                  <a:spcPct val="0"/>
                </a:spcBef>
              </a:pPr>
              <a:t>15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8BE6C17F-8D75-774B-9FC7-9B0637D3485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F9D936D5-5A99-9E4A-AD5E-36A22CF6DE9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From the Master budget (previous slide) we are </a:t>
            </a:r>
            <a:r>
              <a:rPr lang="en-GB" altLang="en-US" b="1"/>
              <a:t>identifying the cash flows </a:t>
            </a:r>
            <a:r>
              <a:rPr lang="en-GB" altLang="en-US"/>
              <a:t>from  Sales.</a:t>
            </a:r>
          </a:p>
        </p:txBody>
      </p:sp>
      <p:sp>
        <p:nvSpPr>
          <p:cNvPr id="34820" name="Slide Number Placeholder 4">
            <a:extLst>
              <a:ext uri="{FF2B5EF4-FFF2-40B4-BE49-F238E27FC236}">
                <a16:creationId xmlns:a16="http://schemas.microsoft.com/office/drawing/2014/main" id="{95DD8912-BFDB-1E4D-BAF0-B1F2E8848A8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31A711F-86B6-A643-9DBE-F6FC8089E24C}" type="slidenum">
              <a:rPr lang="en-US" altLang="en-US"/>
              <a:pPr>
                <a:spcBef>
                  <a:spcPct val="0"/>
                </a:spcBef>
              </a:pPr>
              <a:t>16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>
            <a:extLst>
              <a:ext uri="{FF2B5EF4-FFF2-40B4-BE49-F238E27FC236}">
                <a16:creationId xmlns:a16="http://schemas.microsoft.com/office/drawing/2014/main" id="{9E60E190-719D-FB4C-A58B-E32FEFA6633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6867" name="Notes Placeholder 2">
            <a:extLst>
              <a:ext uri="{FF2B5EF4-FFF2-40B4-BE49-F238E27FC236}">
                <a16:creationId xmlns:a16="http://schemas.microsoft.com/office/drawing/2014/main" id="{7DC4BDD9-FACF-194E-BEB3-B055BD15473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Throughout this text book, “Inventory” is the International GAAP term for “Stock”.</a:t>
            </a:r>
          </a:p>
          <a:p>
            <a:endParaRPr lang="en-GB" altLang="en-US"/>
          </a:p>
          <a:p>
            <a:r>
              <a:rPr lang="en-GB" altLang="en-US"/>
              <a:t>In </a:t>
            </a:r>
            <a:r>
              <a:rPr lang="en-GB" altLang="en-US" u="sng"/>
              <a:t>Table 16.11</a:t>
            </a:r>
            <a:r>
              <a:rPr lang="en-GB" altLang="en-US"/>
              <a:t>, “Sales during month (at cost)” is the </a:t>
            </a:r>
            <a:r>
              <a:rPr lang="en-GB" altLang="en-US" b="1"/>
              <a:t>Cost of Sales</a:t>
            </a:r>
            <a:r>
              <a:rPr lang="en-GB" altLang="en-US"/>
              <a:t>.</a:t>
            </a:r>
          </a:p>
          <a:p>
            <a:endParaRPr lang="en-GB" altLang="en-US"/>
          </a:p>
          <a:p>
            <a:r>
              <a:rPr lang="en-GB" altLang="en-US"/>
              <a:t>Here, “Total purchases” is calculated using:  </a:t>
            </a:r>
          </a:p>
          <a:p>
            <a:r>
              <a:rPr lang="en-GB" altLang="en-US" b="1"/>
              <a:t>Cost of Sales = Opening Stock + Purchases – Closing Stock  </a:t>
            </a:r>
          </a:p>
          <a:p>
            <a:r>
              <a:rPr lang="en-GB" altLang="en-US"/>
              <a:t>or re-ordered is Purchases = Closing Stock + Cost of Sales – Opening stock</a:t>
            </a:r>
          </a:p>
          <a:p>
            <a:endParaRPr lang="en-GB" altLang="en-US"/>
          </a:p>
          <a:p>
            <a:r>
              <a:rPr lang="en-GB" altLang="en-US" u="sng"/>
              <a:t>Table 16.12</a:t>
            </a:r>
            <a:r>
              <a:rPr lang="en-GB" altLang="en-US"/>
              <a:t> shows the monthly payments of the “Total purchases” with 2 month credit terms.  This is part of the cash flow.</a:t>
            </a:r>
          </a:p>
        </p:txBody>
      </p:sp>
      <p:sp>
        <p:nvSpPr>
          <p:cNvPr id="36868" name="Slide Number Placeholder 4">
            <a:extLst>
              <a:ext uri="{FF2B5EF4-FFF2-40B4-BE49-F238E27FC236}">
                <a16:creationId xmlns:a16="http://schemas.microsoft.com/office/drawing/2014/main" id="{CA7C145A-93D9-9D4D-AAFF-1221E47B08A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FB895045-BD41-D549-8ADD-C0715C46E09A}" type="slidenum">
              <a:rPr lang="en-US" altLang="en-US">
                <a:latin typeface="Calibri" panose="020F0502020204030204" pitchFamily="34" charset="0"/>
              </a:rPr>
              <a:pPr/>
              <a:t>17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>
            <a:extLst>
              <a:ext uri="{FF2B5EF4-FFF2-40B4-BE49-F238E27FC236}">
                <a16:creationId xmlns:a16="http://schemas.microsoft.com/office/drawing/2014/main" id="{5090F659-BDF5-BF40-B92A-FA31CB1F229A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8915" name="Notes Placeholder 2">
            <a:extLst>
              <a:ext uri="{FF2B5EF4-FFF2-40B4-BE49-F238E27FC236}">
                <a16:creationId xmlns:a16="http://schemas.microsoft.com/office/drawing/2014/main" id="{59BEE99F-598B-B041-AB61-9EFE1E69A7B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/>
        <p:txBody>
          <a:bodyPr wrap="square" numCol="1" anchor="t" anchorCtr="0" compatLnSpc="1">
            <a:prstTxWarp prst="textNoShape">
              <a:avLst/>
            </a:prstTxWarp>
            <a:normAutofit fontScale="77500" lnSpcReduction="20000"/>
          </a:bodyPr>
          <a:lstStyle/>
          <a:p>
            <a:pPr>
              <a:defRPr/>
            </a:pPr>
            <a:r>
              <a:rPr lang="en-GB" altLang="en-US" dirty="0"/>
              <a:t>This is what we are trying to get to - the very important </a:t>
            </a:r>
            <a:r>
              <a:rPr lang="en-GB" altLang="en-US" b="1" dirty="0"/>
              <a:t>detailed cash forecast</a:t>
            </a:r>
            <a:r>
              <a:rPr lang="en-GB" altLang="en-US" dirty="0"/>
              <a:t>.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The previous 2 slides calculated the “Receipts from sales” and the “Payments to suppliers”.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dirty="0"/>
              <a:t>This statement gives an </a:t>
            </a:r>
            <a:r>
              <a:rPr lang="en-GB" altLang="en-US" b="1" dirty="0"/>
              <a:t>easy-to-read picture </a:t>
            </a:r>
            <a:r>
              <a:rPr lang="en-GB" altLang="en-US" dirty="0"/>
              <a:t>of the </a:t>
            </a:r>
            <a:r>
              <a:rPr lang="en-GB" altLang="en-US" b="1" dirty="0"/>
              <a:t>types of cost and the pattern </a:t>
            </a:r>
            <a:r>
              <a:rPr lang="en-GB" altLang="en-US" dirty="0"/>
              <a:t>of the cash receipts and payments, monthly and for the 6 month period.  Management will understand the nature and trends of the elements of their cash flow and can question any unusual figures or trends.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b="1" u="sng" dirty="0"/>
              <a:t>Class to discuss what this statement tells us – ANSWERS ON THE NEXT 2 SLIDES</a:t>
            </a:r>
          </a:p>
          <a:p>
            <a:pPr>
              <a:defRPr/>
            </a:pPr>
            <a:endParaRPr lang="en-GB" altLang="en-US" b="1" u="sng" dirty="0"/>
          </a:p>
          <a:p>
            <a:pPr>
              <a:defRPr/>
            </a:pPr>
            <a:r>
              <a:rPr lang="en-GB" altLang="en-US" b="1" dirty="0"/>
              <a:t>Potential cash problems: 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Insufficient cash available in months January, April and June.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February shows a small positive cash balance at month end – any small difference in forecast cash flow and actual cash flow may result in a negative bank balance at month end.</a:t>
            </a:r>
          </a:p>
          <a:p>
            <a:pPr>
              <a:defRPr/>
            </a:pPr>
            <a:r>
              <a:rPr lang="en-GB" altLang="en-US" dirty="0"/>
              <a:t>….and other points raised in class.</a:t>
            </a:r>
          </a:p>
          <a:p>
            <a:pPr>
              <a:defRPr/>
            </a:pPr>
            <a:endParaRPr lang="en-GB" altLang="en-US" dirty="0"/>
          </a:p>
          <a:p>
            <a:pPr>
              <a:defRPr/>
            </a:pPr>
            <a:r>
              <a:rPr lang="en-GB" altLang="en-US" b="1" dirty="0"/>
              <a:t>Possible actions to take: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Negotiate better payment terms with the suppliers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Change payment of weekly pay to monthly (this gives some  in-month benefit to cash flow).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Negotiate with HMRC time to pay the tax.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Postpone capital investment.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Consider finance leases for capital equipment.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Do not pay dividends this year.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Replace the loan with a new loan.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Negotiate bank overdrafts in advance.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dirty="0"/>
              <a:t>Obtain long term funding (Debt or Equity).</a:t>
            </a:r>
          </a:p>
          <a:p>
            <a:pPr>
              <a:buFont typeface="+mj-lt"/>
              <a:buNone/>
              <a:defRPr/>
            </a:pPr>
            <a:r>
              <a:rPr lang="en-GB" altLang="en-US" dirty="0"/>
              <a:t>….and other points raised in class.</a:t>
            </a:r>
          </a:p>
          <a:p>
            <a:pPr>
              <a:buFont typeface="+mj-lt"/>
              <a:buNone/>
              <a:defRPr/>
            </a:pPr>
            <a:endParaRPr lang="en-GB" altLang="en-US" dirty="0"/>
          </a:p>
          <a:p>
            <a:pPr>
              <a:defRPr/>
            </a:pPr>
            <a:endParaRPr lang="en-GB" altLang="en-US" dirty="0"/>
          </a:p>
        </p:txBody>
      </p:sp>
      <p:sp>
        <p:nvSpPr>
          <p:cNvPr id="38916" name="Slide Number Placeholder 4">
            <a:extLst>
              <a:ext uri="{FF2B5EF4-FFF2-40B4-BE49-F238E27FC236}">
                <a16:creationId xmlns:a16="http://schemas.microsoft.com/office/drawing/2014/main" id="{8D2C2CEB-809E-8640-8B54-924D49B294D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A824C08-6B6B-BB4B-9470-174EC149B570}" type="slidenum">
              <a:rPr lang="en-US" altLang="en-US"/>
              <a:pPr>
                <a:spcBef>
                  <a:spcPct val="0"/>
                </a:spcBef>
              </a:pPr>
              <a:t>18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>
            <a:extLst>
              <a:ext uri="{FF2B5EF4-FFF2-40B4-BE49-F238E27FC236}">
                <a16:creationId xmlns:a16="http://schemas.microsoft.com/office/drawing/2014/main" id="{813D339F-9F1A-5641-A8DD-D3459183D83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63" name="Notes Placeholder 2">
            <a:extLst>
              <a:ext uri="{FF2B5EF4-FFF2-40B4-BE49-F238E27FC236}">
                <a16:creationId xmlns:a16="http://schemas.microsoft.com/office/drawing/2014/main" id="{4929EEB1-2D30-C44F-9AAB-3EB0126C153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0964" name="Slide Number Placeholder 3">
            <a:extLst>
              <a:ext uri="{FF2B5EF4-FFF2-40B4-BE49-F238E27FC236}">
                <a16:creationId xmlns:a16="http://schemas.microsoft.com/office/drawing/2014/main" id="{37D98807-E376-9C4B-A31B-399AEB47980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187A7636-6ABF-6244-A3D0-122904AAA825}" type="slidenum">
              <a:rPr lang="en-GB" altLang="en-US">
                <a:latin typeface="Calibri" panose="020F0502020204030204" pitchFamily="34" charset="0"/>
              </a:rPr>
              <a:pPr/>
              <a:t>19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AD24FC8-8031-2845-81CF-B1E4082A8A50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1BCE0592-20DD-E242-A370-9D9B47336F76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EC9BCDBD-1EEE-E94F-8273-17BD7DA09BC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BF5D765F-4C0D-6B47-B593-EFB5B85C65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BA6EB2E8-CFC1-7248-8104-23C9D8262B10}" type="slidenum">
              <a:rPr lang="en-GB" altLang="en-US">
                <a:latin typeface="Calibri" panose="020F0502020204030204" pitchFamily="34" charset="0"/>
              </a:rPr>
              <a:pPr/>
              <a:t>20</a:t>
            </a:fld>
            <a:endParaRPr lang="en-GB" altLang="en-US">
              <a:latin typeface="Calibri" panose="020F0502020204030204" pitchFamily="34" charset="0"/>
            </a:endParaRP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EEBF47D-5C51-4F41-BF15-BA1CF2F843C7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7F1F6079-53C7-2649-85A5-69715E380736}"/>
              </a:ext>
            </a:extLst>
          </p:cNvPr>
          <p:cNvSpPr>
            <a:spLocks noGrp="1" noRot="1" noChangeAspect="1" noChangeArrowheads="1" noTextEdit="1"/>
          </p:cNvSpPr>
          <p:nvPr>
            <p:ph type="sldImg" idx="4294967295"/>
          </p:nvPr>
        </p:nvSpPr>
        <p:spPr bwMode="auto">
          <a:xfrm>
            <a:off x="1588" y="0"/>
            <a:ext cx="0" cy="0"/>
          </a:xfrm>
          <a:noFill/>
          <a:ln w="9525"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cmpd="sng">
                <a:solidFill>
                  <a:srgbClr val="000000"/>
                </a:solidFill>
                <a:bevel/>
                <a:headEnd/>
                <a:tailEnd/>
              </a14:hiddenLine>
            </a:ext>
          </a:extLst>
        </p:spPr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00667517-523A-5242-B230-2D00A3BB073E}"/>
              </a:ext>
            </a:extLst>
          </p:cNvPr>
          <p:cNvSpPr>
            <a:spLocks noGrp="1" noRot="1" noChangeAspect="1" noChangeArrowheads="1" noTextEdit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ln/>
        </p:spPr>
        <p:txBody>
          <a:bodyPr/>
          <a:lstStyle/>
          <a:p>
            <a:pPr lvl="7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zh-CN" b="1" dirty="0">
                <a:solidFill>
                  <a:srgbClr val="000000"/>
                </a:solidFill>
              </a:rPr>
              <a:t>                        </a:t>
            </a:r>
            <a:r>
              <a:rPr lang="en-US" altLang="zh-CN" dirty="0">
                <a:solidFill>
                  <a:srgbClr val="000000"/>
                </a:solidFill>
              </a:rPr>
              <a:t> </a:t>
            </a:r>
          </a:p>
          <a:p>
            <a:pPr>
              <a:defRPr/>
            </a:pPr>
            <a:endParaRPr lang="en-GB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1AF5E85-F39B-1A44-A1D6-3D1810378B2F}"/>
              </a:ext>
            </a:extLst>
          </p:cNvPr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Slide Image Placeholder 1">
            <a:extLst>
              <a:ext uri="{FF2B5EF4-FFF2-40B4-BE49-F238E27FC236}">
                <a16:creationId xmlns:a16="http://schemas.microsoft.com/office/drawing/2014/main" id="{FC6A4CC7-935D-EA43-AE31-5293B0C9C36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7107" name="Notes Placeholder 2">
            <a:extLst>
              <a:ext uri="{FF2B5EF4-FFF2-40B4-BE49-F238E27FC236}">
                <a16:creationId xmlns:a16="http://schemas.microsoft.com/office/drawing/2014/main" id="{12FE82F3-DF6D-B247-A632-641BE132A45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/>
              <a:t>This is a reconciliation of the Operating Profit to the decrease in cash over the 6 month period.  </a:t>
            </a:r>
            <a:endParaRPr lang="en-GB" altLang="en-US" b="1"/>
          </a:p>
        </p:txBody>
      </p:sp>
      <p:sp>
        <p:nvSpPr>
          <p:cNvPr id="47108" name="Slide Number Placeholder 4">
            <a:extLst>
              <a:ext uri="{FF2B5EF4-FFF2-40B4-BE49-F238E27FC236}">
                <a16:creationId xmlns:a16="http://schemas.microsoft.com/office/drawing/2014/main" id="{B0787A98-3A60-FC4B-86D1-6F9B0E68109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6FF9CDCA-935F-CC42-9D65-AD2DDE6F0AD3}" type="slidenum">
              <a:rPr lang="en-US" altLang="en-US"/>
              <a:pPr>
                <a:spcBef>
                  <a:spcPct val="0"/>
                </a:spcBef>
              </a:pPr>
              <a:t>22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3C83363C-8173-304D-9DE8-64ED8800586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A653380A-5315-AC43-A1A7-E2A14B95274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 u="sng"/>
              <a:t>Students to read up on the views of the authors mentioned on slides.</a:t>
            </a:r>
          </a:p>
        </p:txBody>
      </p:sp>
      <p:sp>
        <p:nvSpPr>
          <p:cNvPr id="49156" name="Slide Number Placeholder 4">
            <a:extLst>
              <a:ext uri="{FF2B5EF4-FFF2-40B4-BE49-F238E27FC236}">
                <a16:creationId xmlns:a16="http://schemas.microsoft.com/office/drawing/2014/main" id="{E4B10E8A-7E16-224E-883C-0F67031BC72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6DE3E9C-9ED8-C845-BFA0-5F27B4E0E5E9}" type="slidenum">
              <a:rPr lang="en-US" altLang="en-US"/>
              <a:pPr>
                <a:spcBef>
                  <a:spcPct val="0"/>
                </a:spcBef>
              </a:pPr>
              <a:t>23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1AD901EE-E842-7C4A-BB77-41241999AE4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155777CD-7B71-A94B-A633-761707524EC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1204" name="Slide Number Placeholder 4">
            <a:extLst>
              <a:ext uri="{FF2B5EF4-FFF2-40B4-BE49-F238E27FC236}">
                <a16:creationId xmlns:a16="http://schemas.microsoft.com/office/drawing/2014/main" id="{F7411CB1-1B19-924B-8060-37C275E31B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85FD78CA-32A0-8D4A-86F9-8D839C86B8E1}" type="slidenum">
              <a:rPr lang="en-US" altLang="en-US">
                <a:latin typeface="Calibri" panose="020F0502020204030204" pitchFamily="34" charset="0"/>
              </a:rPr>
              <a:pPr/>
              <a:t>24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Slide Image Placeholder 1">
            <a:extLst>
              <a:ext uri="{FF2B5EF4-FFF2-40B4-BE49-F238E27FC236}">
                <a16:creationId xmlns:a16="http://schemas.microsoft.com/office/drawing/2014/main" id="{7EAFBCF9-733E-3548-949C-CFD3191DDC1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3251" name="Notes Placeholder 2">
            <a:extLst>
              <a:ext uri="{FF2B5EF4-FFF2-40B4-BE49-F238E27FC236}">
                <a16:creationId xmlns:a16="http://schemas.microsoft.com/office/drawing/2014/main" id="{F7FFBE1E-4BF8-AC4E-A113-F7FC614E4A1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/>
              <a:t>Other weaknesses associated with forecasting in general:</a:t>
            </a:r>
          </a:p>
          <a:p>
            <a:endParaRPr lang="en-GB" altLang="en-US" sz="1600"/>
          </a:p>
          <a:p>
            <a:r>
              <a:rPr lang="en-GB" altLang="en-US"/>
              <a:t>Forecasting error: </a:t>
            </a:r>
            <a:endParaRPr lang="en-GB" altLang="en-US" sz="1600"/>
          </a:p>
          <a:p>
            <a:pPr marL="628650" lvl="1" indent="-171450">
              <a:buFontTx/>
              <a:buChar char="•"/>
            </a:pPr>
            <a:r>
              <a:rPr lang="en-GB" altLang="en-US"/>
              <a:t>unpredicted changes in the environment; inaccurate assessment of the effects of predicted changes; and forecasting bias;</a:t>
            </a:r>
          </a:p>
          <a:p>
            <a:pPr marL="628650" lvl="1" indent="-171450">
              <a:buFontTx/>
              <a:buChar char="•"/>
            </a:pPr>
            <a:r>
              <a:rPr lang="en-GB" altLang="en-US"/>
              <a:t> bias: the reward system; the influence of recent practice and norms; and the insecurity of managers, </a:t>
            </a:r>
          </a:p>
          <a:p>
            <a:r>
              <a:rPr lang="en-GB" altLang="en-US" sz="800"/>
              <a:t> </a:t>
            </a:r>
            <a:endParaRPr lang="en-GB" altLang="en-US" sz="2000"/>
          </a:p>
          <a:p>
            <a:r>
              <a:rPr lang="en-US" altLang="en-US"/>
              <a:t>Are time consuming and expensive;</a:t>
            </a:r>
            <a:endParaRPr lang="en-GB" altLang="en-US" sz="1600"/>
          </a:p>
          <a:p>
            <a:r>
              <a:rPr lang="en-GB" altLang="en-US" sz="800"/>
              <a:t> </a:t>
            </a:r>
            <a:endParaRPr lang="en-GB" altLang="en-US" sz="2000"/>
          </a:p>
          <a:p>
            <a:r>
              <a:rPr lang="en-US" altLang="en-US"/>
              <a:t>May lead to wrong decisions (e.g. making changes to product mix or ceasing areas of operations). </a:t>
            </a:r>
            <a:endParaRPr lang="en-GB" altLang="en-US" sz="1600"/>
          </a:p>
          <a:p>
            <a:r>
              <a:rPr lang="en-GB" altLang="en-US" sz="800"/>
              <a:t> </a:t>
            </a:r>
            <a:endParaRPr lang="en-GB" altLang="en-US" sz="2000"/>
          </a:p>
          <a:p>
            <a:r>
              <a:rPr lang="en-US" altLang="en-US"/>
              <a:t>False or inaccurate forecasts may highlight future problems (e.g. running out of cash) that may not materialise, leading to unnecessary costs (e.g. seeking extra funding which is not needed).</a:t>
            </a:r>
            <a:endParaRPr lang="en-GB" altLang="en-US" sz="1600"/>
          </a:p>
          <a:p>
            <a:endParaRPr lang="en-GB" altLang="en-US"/>
          </a:p>
        </p:txBody>
      </p:sp>
      <p:sp>
        <p:nvSpPr>
          <p:cNvPr id="53252" name="Slide Number Placeholder 4">
            <a:extLst>
              <a:ext uri="{FF2B5EF4-FFF2-40B4-BE49-F238E27FC236}">
                <a16:creationId xmlns:a16="http://schemas.microsoft.com/office/drawing/2014/main" id="{1361056A-E644-AA49-B08A-32F43DC2EFD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F7ABE9D-BA69-ED4E-91B2-4622592C7A99}" type="slidenum">
              <a:rPr lang="en-US" altLang="en-US">
                <a:latin typeface="Calibri" panose="020F0502020204030204" pitchFamily="34" charset="0"/>
              </a:rPr>
              <a:pPr/>
              <a:t>25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Slide Image Placeholder 1">
            <a:extLst>
              <a:ext uri="{FF2B5EF4-FFF2-40B4-BE49-F238E27FC236}">
                <a16:creationId xmlns:a16="http://schemas.microsoft.com/office/drawing/2014/main" id="{766909C0-FC37-934B-8FBA-7FCFF7725E7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5299" name="Notes Placeholder 2">
            <a:extLst>
              <a:ext uri="{FF2B5EF4-FFF2-40B4-BE49-F238E27FC236}">
                <a16:creationId xmlns:a16="http://schemas.microsoft.com/office/drawing/2014/main" id="{589D136B-1FDC-154C-A9A7-0338B0B954A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5300" name="Slide Number Placeholder 4">
            <a:extLst>
              <a:ext uri="{FF2B5EF4-FFF2-40B4-BE49-F238E27FC236}">
                <a16:creationId xmlns:a16="http://schemas.microsoft.com/office/drawing/2014/main" id="{59F822D3-E17E-B24E-83AA-FA0DF7088E7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D8E166EF-3E90-1846-89D0-66A6EA8D6C06}" type="slidenum">
              <a:rPr lang="en-US" altLang="en-US">
                <a:latin typeface="Calibri" panose="020F0502020204030204" pitchFamily="34" charset="0"/>
              </a:rPr>
              <a:pPr/>
              <a:t>26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DDDE9E92-4C5F-2C45-80FD-8F028A68984F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EF5E3D83-C06A-AC46-98FA-12BAD5AFF52C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r>
              <a:rPr lang="en-GB" altLang="en-US" b="1"/>
              <a:t>Students must have their views on these points.</a:t>
            </a:r>
          </a:p>
          <a:p>
            <a:endParaRPr lang="en-GB" altLang="en-US"/>
          </a:p>
        </p:txBody>
      </p:sp>
      <p:sp>
        <p:nvSpPr>
          <p:cNvPr id="57348" name="Slide Number Placeholder 4">
            <a:extLst>
              <a:ext uri="{FF2B5EF4-FFF2-40B4-BE49-F238E27FC236}">
                <a16:creationId xmlns:a16="http://schemas.microsoft.com/office/drawing/2014/main" id="{92B1CE6E-2E43-EA40-8572-F85A670512F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C7C8848-097A-7B48-8CE9-EF22022952F8}" type="slidenum">
              <a:rPr lang="en-US" altLang="en-US"/>
              <a:pPr>
                <a:spcBef>
                  <a:spcPct val="0"/>
                </a:spcBef>
              </a:pPr>
              <a:t>27</a:t>
            </a:fld>
            <a:endParaRPr lang="en-US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Slide Image Placeholder 1">
            <a:extLst>
              <a:ext uri="{FF2B5EF4-FFF2-40B4-BE49-F238E27FC236}">
                <a16:creationId xmlns:a16="http://schemas.microsoft.com/office/drawing/2014/main" id="{65E292FC-2461-2744-BF3E-FDA5D19291D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9395" name="Notes Placeholder 2">
            <a:extLst>
              <a:ext uri="{FF2B5EF4-FFF2-40B4-BE49-F238E27FC236}">
                <a16:creationId xmlns:a16="http://schemas.microsoft.com/office/drawing/2014/main" id="{A0D2C23E-F1FD-EE43-AB43-AA078A8D686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59396" name="Slide Number Placeholder 4">
            <a:extLst>
              <a:ext uri="{FF2B5EF4-FFF2-40B4-BE49-F238E27FC236}">
                <a16:creationId xmlns:a16="http://schemas.microsoft.com/office/drawing/2014/main" id="{E535683A-1927-B045-A454-433027A21F1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fld id="{99F505ED-C845-1242-A942-D6566AFD587C}" type="slidenum">
              <a:rPr lang="en-US" altLang="en-US">
                <a:latin typeface="Calibri" panose="020F0502020204030204" pitchFamily="34" charset="0"/>
              </a:rPr>
              <a:pPr/>
              <a:t>28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82DE0-184F-0A45-95C8-D88DE77A9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327F53-7280-D14D-A43B-015B316A0DA3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EA04A0-CD90-AF48-812D-E31ADA638E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D6E471-EA11-2E48-8453-4416938B9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928AE97-2D85-7A43-8AA4-DB9E26FCE1BA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853962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B7474-A6DD-F944-8C21-77CC3CA2D9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5E2310-5856-1040-B181-6518595448CB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405361-E689-9142-BA89-718546BC70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112B1E-0867-1E48-BD48-7155737D09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6CE893-7ECD-A44D-B072-1239F6816C5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48444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08778-9817-564C-B1F9-4464623DF4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E7D456-ED08-3849-9E11-1325F187377A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2A318-DB8B-ED4A-9600-5B5E20F77B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21DB5-85EC-BD43-9396-C373BB7CF1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C2D119-7A4B-F445-B3B6-EC3DD21B561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795060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5381185-2DAA-F440-90B8-3D53FB04D5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C30462-BBF2-EA46-99A4-C900BAC190FD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7FE30A8-E541-F64D-B518-881940B209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76B2DCE-3B70-1942-A3E4-C79B7B8EA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80A8F3-F65F-634C-8FD9-CADAC76DA81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68662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B4BB8BF8-5046-5A40-8914-62EBC033A0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15D710-7517-A74B-89CB-14D3CDADF319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6D9B7554-5631-514B-9826-80DCDF659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51FBECE-CE21-BC41-A32E-360F06460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7D0AE19-02AD-2742-9C2A-505C9F35E9E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501659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B6F317-2FC5-0147-B3CF-B0EF51DDFB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A9E649-897F-D64E-A74F-3AF285AA7CA4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E128FF3-7AC1-1F44-8C66-6CC78D1E8B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E0C8141-9EF4-9B46-9AD2-AC7B1AA5C8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970D77C-C82F-9B4E-92A3-178A6F78A39C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78895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DA058C-F4DD-4B40-982C-A996C2658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161C54-93CC-B340-BA97-656AADAC6139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0196E20-879F-8647-86DC-C012FEC9F2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E85BA91F-2C7A-9E43-A346-B22429025C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4AE54F-390B-7F4A-B805-44CF954213B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91757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3EE9B96-0FDE-3F42-A4C3-884664321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2CCDE4-DC9B-4D49-B95B-59DFF884919A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E93426B-29D8-3F48-997F-C523022E94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DEC4ACC-89CC-B444-A882-9E0D1A2B9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D5165C-C9CA-C64B-B09D-43FAD3BC1E9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845837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1EB79F7-EE35-4147-897A-D255A7A708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B8955C-4699-894A-96E7-E385122B4889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8D105F7B-7E3A-064F-AAC9-C7FC7BEC6F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6E67B464-C929-4542-BA0B-A65D1ABB4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E6BDF0-95D0-7141-BA9C-5F9064DAD83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565932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94FB8A8-85B6-7D44-B93A-517E95C7E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8AB67-9CE8-9A47-8343-C0A48DC9FAE2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95EC62-718F-E74E-B827-61B6A514B8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31FC350-E09B-BD43-982F-0820E05C0C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4E2AF80-20C9-BE42-8770-FAAFDBD0E0C3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93931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3CFEA-940E-5E4C-8C1A-936EE2159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2F91B-04CB-C349-873B-4C05C20F9E91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AED735-F284-5241-BCE5-01DF765C4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99A666E-10D5-644B-9A11-2A131946FB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C6ED65-4920-4F43-988B-5F455F3424A7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8174224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7A19E2AF-AC6E-BC45-B345-8050412BBB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E81344-3B65-D641-915D-A87AF81600BE}" type="datetime1">
              <a:rPr lang="en-US" altLang="zh-CN"/>
              <a:pPr>
                <a:defRPr/>
              </a:pPr>
              <a:t>4/25/21</a:t>
            </a:fld>
            <a:endParaRPr lang="zh-CN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912C450D-D5CD-C34A-8473-43474A7A20C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z="1800"/>
            </a:lvl1pPr>
          </a:lstStyle>
          <a:p>
            <a:pPr>
              <a:defRPr/>
            </a:pPr>
            <a:r>
              <a:rPr lang="en-US" altLang="zh-CN"/>
              <a:t>Cardiff Metropolitan University </a:t>
            </a:r>
            <a:endParaRPr lang="en-US" altLang="zh-CN" dirty="0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76345581-B847-974B-905E-61131D5C327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26797E-82C8-874F-8DA7-632E3645F0F2}" type="slidenum">
              <a:rPr lang="en-US" altLang="zh-CN"/>
              <a:pPr/>
              <a:t>‹#›</a:t>
            </a:fld>
            <a:endParaRPr lang="en-US" altLang="zh-CN" sz="1800"/>
          </a:p>
        </p:txBody>
      </p:sp>
    </p:spTree>
    <p:extLst>
      <p:ext uri="{BB962C8B-B14F-4D97-AF65-F5344CB8AC3E}">
        <p14:creationId xmlns:p14="http://schemas.microsoft.com/office/powerpoint/2010/main" val="2215602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4B7FB63D-FAEB-5B46-9710-5C1215D8DE2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889F6D61-5842-184B-8330-FF738A694294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F2280E-8E1B-7146-9CFE-008E1DA0EFA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B4327A4-CA99-B042-AD22-98878E79D9DF}" type="datetime1">
              <a:rPr lang="en-US"/>
              <a:pPr>
                <a:defRPr/>
              </a:pPr>
              <a:t>4/25/21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B4BE18-574B-8D4D-BBF2-BD7E35B764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US"/>
              <a:t>© 2012 John Wiley &amp; Sons, Ltd, Accounting for Managers, 4th edition, 978XXXXXXXXXX, Chapter 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42385-2CB4-274D-B347-2DE0338DD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Calibri" panose="020F0502020204030204" pitchFamily="34" charset="0"/>
              </a:defRPr>
            </a:lvl1pPr>
          </a:lstStyle>
          <a:p>
            <a:fld id="{260026C5-77C1-E84D-94F7-3052C1F658E3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23668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Number Placeholder 5">
            <a:extLst>
              <a:ext uri="{FF2B5EF4-FFF2-40B4-BE49-F238E27FC236}">
                <a16:creationId xmlns:a16="http://schemas.microsoft.com/office/drawing/2014/main" id="{B95E4655-0767-C348-BDCF-D79B50488C4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8E354AC-0A42-5F48-B56E-9DB0314EF01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078B0D1-1FD5-6445-AFD4-E05BE0466A01}"/>
              </a:ext>
            </a:extLst>
          </p:cNvPr>
          <p:cNvSpPr/>
          <p:nvPr/>
        </p:nvSpPr>
        <p:spPr>
          <a:xfrm>
            <a:off x="1498600" y="2349500"/>
            <a:ext cx="6146800" cy="175418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5400" b="1" dirty="0">
                <a:latin typeface="+mj-lt"/>
                <a:ea typeface="+mj-ea"/>
                <a:cs typeface="+mj-cs"/>
              </a:rPr>
              <a:t>Budgetary Control</a:t>
            </a:r>
          </a:p>
          <a:p>
            <a:pPr algn="ctr" fontAlgn="auto">
              <a:spcAft>
                <a:spcPts val="0"/>
              </a:spcAft>
              <a:defRPr/>
            </a:pPr>
            <a:r>
              <a:rPr lang="en-GB" sz="5400" b="1" dirty="0">
                <a:latin typeface="+mj-lt"/>
                <a:ea typeface="+mj-ea"/>
                <a:cs typeface="+mj-cs"/>
              </a:rPr>
              <a:t>- Budgeting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4">
            <a:extLst>
              <a:ext uri="{FF2B5EF4-FFF2-40B4-BE49-F238E27FC236}">
                <a16:creationId xmlns:a16="http://schemas.microsoft.com/office/drawing/2014/main" id="{F5F52C15-886C-BB44-A199-3C78D768E1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Overview</a:t>
            </a:r>
          </a:p>
        </p:txBody>
      </p:sp>
      <p:sp>
        <p:nvSpPr>
          <p:cNvPr id="7171" name="Rectangle 5">
            <a:extLst>
              <a:ext uri="{FF2B5EF4-FFF2-40B4-BE49-F238E27FC236}">
                <a16:creationId xmlns:a16="http://schemas.microsoft.com/office/drawing/2014/main" id="{CC70D312-AD10-214D-878C-18320284F44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AU" altLang="en-US">
                <a:latin typeface="Arial" panose="020B0604020202020204" pitchFamily="34" charset="0"/>
              </a:rPr>
              <a:t>Budgeting purpose, process, and the budget cycle</a:t>
            </a:r>
          </a:p>
          <a:p>
            <a:pPr eaLnBrk="1" hangingPunct="1"/>
            <a:r>
              <a:rPr lang="en-AU" altLang="en-US">
                <a:latin typeface="Arial" panose="020B0604020202020204" pitchFamily="34" charset="0"/>
              </a:rPr>
              <a:t>The profit budget</a:t>
            </a:r>
          </a:p>
          <a:p>
            <a:pPr eaLnBrk="1" hangingPunct="1"/>
            <a:r>
              <a:rPr lang="en-AU" altLang="en-US">
                <a:latin typeface="Arial" panose="020B0604020202020204" pitchFamily="34" charset="0"/>
              </a:rPr>
              <a:t>Cash forecasting</a:t>
            </a:r>
          </a:p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Behavioural perspectives</a:t>
            </a:r>
          </a:p>
          <a:p>
            <a:pPr eaLnBrk="1" hangingPunct="1"/>
            <a:r>
              <a:rPr lang="en-AU" altLang="ja-JP">
                <a:latin typeface="Arial" panose="020B0604020202020204" pitchFamily="34" charset="0"/>
              </a:rPr>
              <a:t>Critique of budgeting</a:t>
            </a: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7172" name="Slide Number Placeholder 5">
            <a:extLst>
              <a:ext uri="{FF2B5EF4-FFF2-40B4-BE49-F238E27FC236}">
                <a16:creationId xmlns:a16="http://schemas.microsoft.com/office/drawing/2014/main" id="{76219D7A-21E9-4849-B4FA-64363B01BC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C7048EA-5373-1546-88E5-552427BFAEB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95C2DF0A-AD35-154A-909B-36855B1341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Budgeting</a:t>
            </a:r>
          </a:p>
        </p:txBody>
      </p:sp>
      <p:sp>
        <p:nvSpPr>
          <p:cNvPr id="9219" name="Rectangle 4">
            <a:extLst>
              <a:ext uri="{FF2B5EF4-FFF2-40B4-BE49-F238E27FC236}">
                <a16:creationId xmlns:a16="http://schemas.microsoft.com/office/drawing/2014/main" id="{2D9A355B-82D2-7A42-88BC-056CB481CE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</a:rPr>
              <a:t>Strategic planning</a:t>
            </a:r>
            <a:r>
              <a:rPr lang="en-GB" altLang="en-US" sz="2400" i="1">
                <a:latin typeface="Arial" panose="020B0604020202020204" pitchFamily="34" charset="0"/>
              </a:rPr>
              <a:t> </a:t>
            </a:r>
            <a:r>
              <a:rPr lang="ja-JP" altLang="en-GB" sz="2400" i="1">
                <a:latin typeface="Arial" panose="020B0604020202020204" pitchFamily="34" charset="0"/>
              </a:rPr>
              <a:t>‘</a:t>
            </a:r>
            <a:r>
              <a:rPr lang="en-GB" altLang="en-US" sz="2400" i="1">
                <a:latin typeface="Arial" panose="020B0604020202020204" pitchFamily="34" charset="0"/>
              </a:rPr>
              <a:t>precedes budgeting and provides the framework within which the annual budget is developed. A budget is, in a sense, a one-year slice of the organization</a:t>
            </a:r>
            <a:r>
              <a:rPr lang="ja-JP" altLang="en-GB" sz="2400" i="1">
                <a:latin typeface="Arial" panose="020B0604020202020204" pitchFamily="34" charset="0"/>
              </a:rPr>
              <a:t>’</a:t>
            </a:r>
            <a:r>
              <a:rPr lang="en-GB" altLang="en-US" sz="2400" i="1">
                <a:latin typeface="Arial" panose="020B0604020202020204" pitchFamily="34" charset="0"/>
              </a:rPr>
              <a:t>s strategic plan</a:t>
            </a:r>
            <a:r>
              <a:rPr lang="ja-JP" altLang="en-GB" sz="2400" i="1">
                <a:latin typeface="Arial" panose="020B0604020202020204" pitchFamily="34" charset="0"/>
              </a:rPr>
              <a:t>’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</a:p>
          <a:p>
            <a:pPr lvl="1" eaLnBrk="1" hangingPunct="1"/>
            <a:r>
              <a:rPr lang="en-GB" altLang="en-US" sz="1800">
                <a:latin typeface="Arial" panose="020B0604020202020204" pitchFamily="34" charset="0"/>
              </a:rPr>
              <a:t>Anthony &amp; Govindarajan (2000)</a:t>
            </a:r>
          </a:p>
          <a:p>
            <a:pPr lvl="1" eaLnBrk="1" hangingPunct="1"/>
            <a:endParaRPr lang="en-GB" altLang="en-US" sz="1800">
              <a:latin typeface="Arial" panose="020B0604020202020204" pitchFamily="34" charset="0"/>
            </a:endParaRPr>
          </a:p>
        </p:txBody>
      </p:sp>
      <p:sp>
        <p:nvSpPr>
          <p:cNvPr id="9220" name="Slide Number Placeholder 5">
            <a:extLst>
              <a:ext uri="{FF2B5EF4-FFF2-40B4-BE49-F238E27FC236}">
                <a16:creationId xmlns:a16="http://schemas.microsoft.com/office/drawing/2014/main" id="{367972C3-C179-2E42-AE45-A5141F461E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226FADB-CF09-F84B-A49B-F10F272F3719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6">
            <a:extLst>
              <a:ext uri="{FF2B5EF4-FFF2-40B4-BE49-F238E27FC236}">
                <a16:creationId xmlns:a16="http://schemas.microsoft.com/office/drawing/2014/main" id="{274B1D9C-88A5-DE42-A175-0BC42CD59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>
                <a:latin typeface="Arial" panose="020B0604020202020204" pitchFamily="34" charset="0"/>
              </a:rPr>
              <a:t>What is budgeting?</a:t>
            </a:r>
          </a:p>
        </p:txBody>
      </p:sp>
      <p:sp>
        <p:nvSpPr>
          <p:cNvPr id="11267" name="Content Placeholder 7">
            <a:extLst>
              <a:ext uri="{FF2B5EF4-FFF2-40B4-BE49-F238E27FC236}">
                <a16:creationId xmlns:a16="http://schemas.microsoft.com/office/drawing/2014/main" id="{9984130D-1EBC-B448-BA5C-3C5CA9433E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</a:rPr>
              <a:t>Budget is:</a:t>
            </a:r>
          </a:p>
          <a:p>
            <a:pPr lvl="1" eaLnBrk="1" hangingPunct="1"/>
            <a:r>
              <a:rPr lang="en-GB" altLang="en-US" sz="2000">
                <a:latin typeface="Arial" panose="020B0604020202020204" pitchFamily="34" charset="0"/>
              </a:rPr>
              <a:t>a plan </a:t>
            </a:r>
          </a:p>
          <a:p>
            <a:pPr lvl="1" eaLnBrk="1" hangingPunct="1"/>
            <a:r>
              <a:rPr lang="en-GB" altLang="en-US" sz="2000">
                <a:latin typeface="Arial" panose="020B0604020202020204" pitchFamily="34" charset="0"/>
              </a:rPr>
              <a:t>expressed in monetary terms </a:t>
            </a:r>
          </a:p>
          <a:p>
            <a:pPr lvl="1" eaLnBrk="1" hangingPunct="1"/>
            <a:r>
              <a:rPr lang="en-GB" altLang="en-US" sz="2000">
                <a:latin typeface="Arial" panose="020B0604020202020204" pitchFamily="34" charset="0"/>
              </a:rPr>
              <a:t>covering a future time period </a:t>
            </a:r>
          </a:p>
          <a:p>
            <a:pPr lvl="1" eaLnBrk="1" hangingPunct="1"/>
            <a:r>
              <a:rPr lang="en-GB" altLang="en-US" sz="2000">
                <a:latin typeface="Arial" panose="020B0604020202020204" pitchFamily="34" charset="0"/>
              </a:rPr>
              <a:t>based on a defined level of activity 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</a:rPr>
              <a:t>Rolling budgets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</a:rPr>
              <a:t>Forecasts &amp; re-forecasts</a:t>
            </a:r>
          </a:p>
          <a:p>
            <a:pPr eaLnBrk="1" hangingPunct="1"/>
            <a:endParaRPr lang="en-GB" altLang="en-US" sz="1200">
              <a:latin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400"/>
              <a:t>Budgets are an integral part of the business strategy process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sz="2400"/>
              <a:t>They are a system of monitoring and control of the progress of the business in reaching its Vision  </a:t>
            </a:r>
          </a:p>
          <a:p>
            <a:pPr eaLnBrk="1" hangingPunct="1"/>
            <a:endParaRPr lang="en-GB" altLang="en-US" sz="2400">
              <a:latin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None/>
            </a:pPr>
            <a:endParaRPr lang="en-GB" altLang="en-US" sz="2400">
              <a:latin typeface="Arial" panose="020B0604020202020204" pitchFamily="34" charset="0"/>
            </a:endParaRPr>
          </a:p>
          <a:p>
            <a:pPr eaLnBrk="1" hangingPunct="1"/>
            <a:endParaRPr lang="en-AU" altLang="en-US">
              <a:latin typeface="Arial" panose="020B0604020202020204" pitchFamily="34" charset="0"/>
            </a:endParaRPr>
          </a:p>
        </p:txBody>
      </p:sp>
      <p:sp>
        <p:nvSpPr>
          <p:cNvPr id="11268" name="Slide Number Placeholder 5">
            <a:extLst>
              <a:ext uri="{FF2B5EF4-FFF2-40B4-BE49-F238E27FC236}">
                <a16:creationId xmlns:a16="http://schemas.microsoft.com/office/drawing/2014/main" id="{70E7F6ED-B113-7F41-8C6E-21B6344C22E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65218B1-C7FD-B14D-A297-59236145C1FA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C50DCE77-A3E6-5549-9933-C57D21A28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Purposes of budgeting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8C5B64CC-9F60-8A43-A864-E08FA0EC13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457200" y="1714500"/>
            <a:ext cx="8229600" cy="4152900"/>
          </a:xfrm>
        </p:spPr>
        <p:txBody>
          <a:bodyPr/>
          <a:lstStyle/>
          <a:p>
            <a:pPr marL="285750" indent="-285750" eaLnBrk="1" hangingPunct="1">
              <a:lnSpc>
                <a:spcPct val="150000"/>
              </a:lnSpc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</a:rPr>
              <a:t>Co-ordination and integration </a:t>
            </a:r>
          </a:p>
          <a:p>
            <a:pPr marL="285750" indent="-285750" eaLnBrk="1" hangingPunct="1">
              <a:lnSpc>
                <a:spcPct val="150000"/>
              </a:lnSpc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</a:rPr>
              <a:t>Utilisation of resources </a:t>
            </a:r>
          </a:p>
          <a:p>
            <a:pPr marL="285750" indent="-285750" eaLnBrk="1" hangingPunct="1">
              <a:lnSpc>
                <a:spcPct val="150000"/>
              </a:lnSpc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</a:rPr>
              <a:t>Communication </a:t>
            </a:r>
          </a:p>
          <a:p>
            <a:pPr marL="285750" indent="-285750" eaLnBrk="1" hangingPunct="1">
              <a:lnSpc>
                <a:spcPct val="150000"/>
              </a:lnSpc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</a:rPr>
              <a:t>Forward thinking</a:t>
            </a:r>
          </a:p>
          <a:p>
            <a:pPr marL="285750" indent="-285750" eaLnBrk="1" hangingPunct="1">
              <a:lnSpc>
                <a:spcPct val="150000"/>
              </a:lnSpc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</a:rPr>
              <a:t>Delegation </a:t>
            </a:r>
          </a:p>
          <a:p>
            <a:pPr marL="285750" indent="-285750" eaLnBrk="1" hangingPunct="1">
              <a:lnSpc>
                <a:spcPct val="150000"/>
              </a:lnSpc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</a:rPr>
              <a:t>Motivation</a:t>
            </a:r>
          </a:p>
          <a:p>
            <a:pPr marL="285750" indent="-285750" eaLnBrk="1" hangingPunct="1">
              <a:lnSpc>
                <a:spcPct val="150000"/>
              </a:lnSpc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</a:rPr>
              <a:t>Participation </a:t>
            </a:r>
          </a:p>
          <a:p>
            <a:pPr marL="285750" indent="-285750" eaLnBrk="1" hangingPunct="1">
              <a:lnSpc>
                <a:spcPct val="150000"/>
              </a:lnSpc>
              <a:defRPr/>
            </a:pPr>
            <a:r>
              <a:rPr lang="en-GB" sz="2000" kern="0" dirty="0">
                <a:solidFill>
                  <a:srgbClr val="000000"/>
                </a:solidFill>
                <a:latin typeface="Arial"/>
              </a:rPr>
              <a:t>Planning, evaluation and control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GB" sz="2800" dirty="0">
              <a:latin typeface="Arial" charset="0"/>
            </a:endParaRPr>
          </a:p>
        </p:txBody>
      </p:sp>
      <p:sp>
        <p:nvSpPr>
          <p:cNvPr id="13316" name="Slide Number Placeholder 5">
            <a:extLst>
              <a:ext uri="{FF2B5EF4-FFF2-40B4-BE49-F238E27FC236}">
                <a16:creationId xmlns:a16="http://schemas.microsoft.com/office/drawing/2014/main" id="{BF0E4E05-FDDC-C54F-8492-A88B7DAAAE3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A0FFE5F-6166-AF48-A855-C6C0F73C786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6CA9D1C9-B514-4B42-87C0-FA97B366A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The budgeting process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64B21B2F-F418-2146-84B4-824849FD890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sz="2400" dirty="0">
                <a:latin typeface="Arial" charset="0"/>
              </a:rPr>
              <a:t>Types of budgets: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GB" sz="900" dirty="0">
              <a:latin typeface="Arial" charset="0"/>
            </a:endParaRPr>
          </a:p>
          <a:p>
            <a:pPr eaLnBrk="1" hangingPunct="1">
              <a:buFont typeface="Arial" charset="0"/>
              <a:buChar char="•"/>
              <a:defRPr/>
            </a:pPr>
            <a:r>
              <a:rPr lang="en-GB" sz="2400" dirty="0">
                <a:latin typeface="Arial" charset="0"/>
              </a:rPr>
              <a:t>Incremental budgets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sz="2400" dirty="0">
                <a:latin typeface="Arial" charset="0"/>
              </a:rPr>
              <a:t>Priority-based budgets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sz="2400" dirty="0">
                <a:latin typeface="Arial" charset="0"/>
              </a:rPr>
              <a:t>Zero base budgeting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sz="2400" dirty="0">
                <a:latin typeface="Arial" charset="0"/>
              </a:rPr>
              <a:t>Activity based budgeting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GB" sz="2400" dirty="0">
                <a:latin typeface="Arial" charset="0"/>
              </a:rPr>
              <a:t>Approaches to budgeting</a:t>
            </a:r>
          </a:p>
          <a:p>
            <a:pPr marL="838200" lvl="1" indent="-381000" eaLnBrk="1" hangingPunct="1">
              <a:buFont typeface="Arial" charset="0"/>
              <a:buChar char="–"/>
              <a:defRPr/>
            </a:pPr>
            <a:r>
              <a:rPr lang="en-GB" sz="2400" dirty="0">
                <a:latin typeface="Arial" charset="0"/>
              </a:rPr>
              <a:t>Top-down</a:t>
            </a:r>
          </a:p>
          <a:p>
            <a:pPr marL="838200" lvl="1" indent="-381000" eaLnBrk="1" hangingPunct="1">
              <a:buFont typeface="Arial" charset="0"/>
              <a:buChar char="–"/>
              <a:defRPr/>
            </a:pPr>
            <a:r>
              <a:rPr lang="en-GB" sz="2400" dirty="0">
                <a:latin typeface="Arial" charset="0"/>
              </a:rPr>
              <a:t>Bottom-up</a:t>
            </a:r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5DAC1E70-07CC-BC47-930F-4C7F00389C7C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5105400" y="1600200"/>
            <a:ext cx="4038600" cy="4525963"/>
          </a:xfrm>
        </p:spPr>
        <p:txBody>
          <a:bodyPr/>
          <a:lstStyle/>
          <a:p>
            <a:pPr marL="838200" lvl="1" indent="-381000" eaLnBrk="1" hangingPunct="1"/>
            <a:endParaRPr lang="en-GB" altLang="en-US" sz="2000">
              <a:latin typeface="Arial" panose="020B0604020202020204" pitchFamily="34" charset="0"/>
            </a:endParaRPr>
          </a:p>
          <a:p>
            <a:pPr marL="838200" lvl="1" indent="-381000" eaLnBrk="1" hangingPunct="1"/>
            <a:endParaRPr lang="en-GB" altLang="en-US" sz="2000">
              <a:latin typeface="Arial" panose="020B0604020202020204" pitchFamily="34" charset="0"/>
            </a:endParaRPr>
          </a:p>
        </p:txBody>
      </p:sp>
      <p:sp>
        <p:nvSpPr>
          <p:cNvPr id="15365" name="Slide Number Placeholder 5">
            <a:extLst>
              <a:ext uri="{FF2B5EF4-FFF2-40B4-BE49-F238E27FC236}">
                <a16:creationId xmlns:a16="http://schemas.microsoft.com/office/drawing/2014/main" id="{7F3677F7-98B0-9541-B652-6EC2841B44A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93DA3CF-012D-134E-8CA0-FEE2ECB7D7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231E9DAB-923C-F646-9BF3-EA31445243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Budget cycle</a:t>
            </a:r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14AC6C58-4815-854D-86F7-BF5D0100E758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>
                <a:latin typeface="Arial" panose="020B0604020202020204" pitchFamily="34" charset="0"/>
              </a:rPr>
              <a:t>Identify business objectives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>
                <a:latin typeface="Arial" panose="020B0604020202020204" pitchFamily="34" charset="0"/>
              </a:rPr>
              <a:t>Forecast economic, industry and competitive conditions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>
                <a:latin typeface="Arial" panose="020B0604020202020204" pitchFamily="34" charset="0"/>
              </a:rPr>
              <a:t>Develop detailed sales budgets by market segments, major customers and product/service groups</a:t>
            </a:r>
          </a:p>
          <a:p>
            <a:pPr marL="609600" indent="-609600" eaLnBrk="1" hangingPunct="1">
              <a:lnSpc>
                <a:spcPct val="90000"/>
              </a:lnSpc>
              <a:buFontTx/>
              <a:buAutoNum type="arabicPeriod"/>
            </a:pPr>
            <a:r>
              <a:rPr lang="en-GB" altLang="en-US" sz="2000">
                <a:latin typeface="Arial" panose="020B0604020202020204" pitchFamily="34" charset="0"/>
              </a:rPr>
              <a:t>Prepare production budgets (materials, labour and overhead) for the goods or services needed to satisfy the sales forecast and maintain agreed levels of inventory</a:t>
            </a:r>
          </a:p>
        </p:txBody>
      </p:sp>
      <p:sp>
        <p:nvSpPr>
          <p:cNvPr id="17412" name="Rectangle 4">
            <a:extLst>
              <a:ext uri="{FF2B5EF4-FFF2-40B4-BE49-F238E27FC236}">
                <a16:creationId xmlns:a16="http://schemas.microsoft.com/office/drawing/2014/main" id="{1DF84F4F-7B25-C946-98D8-B4930674E4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altLang="en-US" sz="2000">
                <a:latin typeface="Arial" panose="020B0604020202020204" pitchFamily="34" charset="0"/>
              </a:rPr>
              <a:t>Prepare non-production expense budgets by responsibility centre</a:t>
            </a:r>
          </a:p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altLang="en-US" sz="2000">
                <a:latin typeface="Arial" panose="020B0604020202020204" pitchFamily="34" charset="0"/>
              </a:rPr>
              <a:t>Prepare capital expenditure budgets</a:t>
            </a:r>
          </a:p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altLang="en-US" sz="2000">
                <a:latin typeface="Arial" panose="020B0604020202020204" pitchFamily="34" charset="0"/>
              </a:rPr>
              <a:t>Prepare cash forecasts and identify financing requirements</a:t>
            </a:r>
          </a:p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altLang="en-US" sz="2000">
                <a:latin typeface="Arial" panose="020B0604020202020204" pitchFamily="34" charset="0"/>
              </a:rPr>
              <a:t>Prepare master budget (Income Statement, Statement of Financial Position, and Cash Forecast)</a:t>
            </a:r>
          </a:p>
          <a:p>
            <a:pPr marL="381000" indent="-381000" eaLnBrk="1" hangingPunct="1">
              <a:lnSpc>
                <a:spcPct val="80000"/>
              </a:lnSpc>
              <a:buClr>
                <a:schemeClr val="tx1"/>
              </a:buClr>
              <a:buFontTx/>
              <a:buAutoNum type="arabicPeriod" startAt="5"/>
            </a:pPr>
            <a:r>
              <a:rPr lang="en-GB" altLang="en-US" sz="2000">
                <a:latin typeface="Arial" panose="020B0604020202020204" pitchFamily="34" charset="0"/>
              </a:rPr>
              <a:t>Obtain Board approval of profitability and financing targets </a:t>
            </a:r>
          </a:p>
          <a:p>
            <a:pPr marL="381000" indent="-381000" eaLnBrk="1" hangingPunct="1">
              <a:lnSpc>
                <a:spcPct val="80000"/>
              </a:lnSpc>
              <a:buFont typeface="Wingdings" pitchFamily="2" charset="2"/>
              <a:buNone/>
            </a:pPr>
            <a:endParaRPr lang="en-GB" altLang="en-US" sz="2000">
              <a:latin typeface="Arial" panose="020B0604020202020204" pitchFamily="34" charset="0"/>
            </a:endParaRPr>
          </a:p>
        </p:txBody>
      </p:sp>
      <p:sp>
        <p:nvSpPr>
          <p:cNvPr id="17413" name="Slide Number Placeholder 5">
            <a:extLst>
              <a:ext uri="{FF2B5EF4-FFF2-40B4-BE49-F238E27FC236}">
                <a16:creationId xmlns:a16="http://schemas.microsoft.com/office/drawing/2014/main" id="{F5CA4D47-0623-6A48-B576-237B91447D5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1FDDA36A-637A-9444-9FD1-D5421985FC0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8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7E264485-C582-524C-AD60-1190D9F94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Budgeting in practice</a:t>
            </a:r>
          </a:p>
        </p:txBody>
      </p:sp>
      <p:sp>
        <p:nvSpPr>
          <p:cNvPr id="19459" name="Rectangle 3">
            <a:extLst>
              <a:ext uri="{FF2B5EF4-FFF2-40B4-BE49-F238E27FC236}">
                <a16:creationId xmlns:a16="http://schemas.microsoft.com/office/drawing/2014/main" id="{8D9A0B5C-1D43-5D40-9EAC-DCBE5F20405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  <a:buFont typeface="Wingdings" pitchFamily="2" charset="2"/>
              <a:buNone/>
            </a:pPr>
            <a:r>
              <a:rPr lang="en-GB" altLang="en-US" sz="2800">
                <a:latin typeface="Arial" panose="020B0604020202020204" pitchFamily="34" charset="0"/>
              </a:rPr>
              <a:t>	The budgeting process is largely based on making informed judgements about: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>
                <a:latin typeface="Arial" panose="020B0604020202020204" pitchFamily="34" charset="0"/>
              </a:rPr>
              <a:t>the level of demand placed on the business unit and the expected level of activity to satisfy (internal or external) customers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>
                <a:latin typeface="Arial" panose="020B0604020202020204" pitchFamily="34" charset="0"/>
              </a:rPr>
              <a:t>the technology and processes used in the business unit to achieve desired productivity levels, based on past experience and anticipated improvements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>
                <a:latin typeface="Arial" panose="020B0604020202020204" pitchFamily="34" charset="0"/>
              </a:rPr>
              <a:t>any new initiatives or projects that are planned and which require resources (especially capital investment)</a:t>
            </a:r>
          </a:p>
          <a:p>
            <a:pPr lvl="1" eaLnBrk="1" hangingPunct="1">
              <a:lnSpc>
                <a:spcPct val="80000"/>
              </a:lnSpc>
            </a:pPr>
            <a:r>
              <a:rPr lang="en-GB" altLang="en-US" sz="2400">
                <a:latin typeface="Arial" panose="020B0604020202020204" pitchFamily="34" charset="0"/>
              </a:rPr>
              <a:t>the headcount and historic spending by the business unit </a:t>
            </a:r>
          </a:p>
        </p:txBody>
      </p:sp>
      <p:sp>
        <p:nvSpPr>
          <p:cNvPr id="19460" name="Slide Number Placeholder 5">
            <a:extLst>
              <a:ext uri="{FF2B5EF4-FFF2-40B4-BE49-F238E27FC236}">
                <a16:creationId xmlns:a16="http://schemas.microsoft.com/office/drawing/2014/main" id="{8AA4093A-5F13-414C-B63D-492BCED8F2F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662EB34E-3915-744D-AD0C-D99189184F6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9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>
            <a:extLst>
              <a:ext uri="{FF2B5EF4-FFF2-40B4-BE49-F238E27FC236}">
                <a16:creationId xmlns:a16="http://schemas.microsoft.com/office/drawing/2014/main" id="{EBF30A7A-B17F-544A-B951-387D16E893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>
                <a:latin typeface="Arial" panose="020B0604020202020204" pitchFamily="34" charset="0"/>
              </a:rPr>
              <a:t>Complexity of the budget</a:t>
            </a:r>
          </a:p>
        </p:txBody>
      </p:sp>
      <p:sp>
        <p:nvSpPr>
          <p:cNvPr id="10243" name="Content Placeholder 2">
            <a:extLst>
              <a:ext uri="{FF2B5EF4-FFF2-40B4-BE49-F238E27FC236}">
                <a16:creationId xmlns:a16="http://schemas.microsoft.com/office/drawing/2014/main" id="{CAB3069F-269A-9547-BB63-6ED8BE2CB3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AU" dirty="0">
                <a:latin typeface="Arial" charset="0"/>
              </a:rPr>
              <a:t>Will depend on: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AU" dirty="0">
                <a:latin typeface="Arial" charset="0"/>
              </a:rPr>
              <a:t>Knowledge of past performance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AU" dirty="0">
                <a:latin typeface="Arial" charset="0"/>
              </a:rPr>
              <a:t>Understanding the market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AU" dirty="0">
                <a:latin typeface="Arial" charset="0"/>
              </a:rPr>
              <a:t>Marketing strategy: price maker or taker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AU" dirty="0">
                <a:latin typeface="Arial" charset="0"/>
              </a:rPr>
              <a:t>Understanding cost drivers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AU" dirty="0">
                <a:latin typeface="Arial" charset="0"/>
              </a:rPr>
              <a:t>Controllability of costs</a:t>
            </a:r>
          </a:p>
        </p:txBody>
      </p:sp>
      <p:sp>
        <p:nvSpPr>
          <p:cNvPr id="21508" name="Slide Number Placeholder 5">
            <a:extLst>
              <a:ext uri="{FF2B5EF4-FFF2-40B4-BE49-F238E27FC236}">
                <a16:creationId xmlns:a16="http://schemas.microsoft.com/office/drawing/2014/main" id="{6F4B37E5-C52C-D24A-B9B2-AD091753D62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C04ECB6-3558-B046-97C6-FF667379806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>
            <a:extLst>
              <a:ext uri="{FF2B5EF4-FFF2-40B4-BE49-F238E27FC236}">
                <a16:creationId xmlns:a16="http://schemas.microsoft.com/office/drawing/2014/main" id="{F65FBCEC-C970-7948-B606-236C026599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sz="3600" b="1" u="sng">
                <a:ea typeface="SimSun" panose="02010600030101010101" pitchFamily="2" charset="-122"/>
              </a:rPr>
              <a:t>Cash Flow v Profit</a:t>
            </a:r>
          </a:p>
        </p:txBody>
      </p:sp>
      <p:sp>
        <p:nvSpPr>
          <p:cNvPr id="23555" name="Slide Number Placeholder 3">
            <a:extLst>
              <a:ext uri="{FF2B5EF4-FFF2-40B4-BE49-F238E27FC236}">
                <a16:creationId xmlns:a16="http://schemas.microsoft.com/office/drawing/2014/main" id="{2A10E465-4B8C-E04F-A980-82E8505F3BE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E5FE921-E2DA-A14A-A05A-14A343B85B74}" type="slidenum">
              <a:rPr lang="en-US" altLang="zh-CN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US" altLang="zh-CN" sz="1800">
              <a:solidFill>
                <a:srgbClr val="898989"/>
              </a:solidFill>
            </a:endParaRPr>
          </a:p>
        </p:txBody>
      </p:sp>
      <p:sp>
        <p:nvSpPr>
          <p:cNvPr id="23556" name="Rectangle 4">
            <a:extLst>
              <a:ext uri="{FF2B5EF4-FFF2-40B4-BE49-F238E27FC236}">
                <a16:creationId xmlns:a16="http://schemas.microsoft.com/office/drawing/2014/main" id="{F4A17910-E19C-AD48-8813-D27CBCF103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4213" y="1720850"/>
            <a:ext cx="7559675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80000"/>
              </a:lnSpc>
              <a:spcBef>
                <a:spcPct val="0"/>
              </a:spcBef>
              <a:buFontTx/>
              <a:buNone/>
            </a:pPr>
            <a:r>
              <a:rPr lang="en-US" altLang="zh-CN" sz="2400" b="1" u="sng">
                <a:latin typeface="Arial" panose="020B0604020202020204" pitchFamily="34" charset="0"/>
              </a:rPr>
              <a:t>Cash flow and profit are different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800" b="1" u="sng">
                <a:latin typeface="Arial" panose="020B0604020202020204" pitchFamily="34" charset="0"/>
              </a:rPr>
              <a:t>   </a:t>
            </a:r>
          </a:p>
          <a:p>
            <a:pPr eaLnBrk="1" hangingPunct="1">
              <a:spcBef>
                <a:spcPts val="1200"/>
              </a:spcBef>
              <a:spcAft>
                <a:spcPts val="1200"/>
              </a:spcAft>
              <a:buFontTx/>
              <a:buNone/>
            </a:pPr>
            <a:r>
              <a:rPr lang="en-US" altLang="zh-CN" sz="2400">
                <a:latin typeface="Arial" panose="020B0604020202020204" pitchFamily="34" charset="0"/>
              </a:rPr>
              <a:t>Cash flow is the money that flows in and out of the business activities, whereas profit is what remains from revenue after all business expenses have been deducted.</a:t>
            </a:r>
          </a:p>
          <a:p>
            <a:pPr eaLnBrk="1" hangingPunct="1">
              <a:spcBef>
                <a:spcPct val="0"/>
              </a:spcBef>
              <a:buFontTx/>
              <a:buNone/>
            </a:pPr>
            <a:r>
              <a:rPr lang="en-US" altLang="zh-CN" sz="2400">
                <a:latin typeface="Arial" panose="020B0604020202020204" pitchFamily="34" charset="0"/>
              </a:rPr>
              <a:t>A business may be profitable but it needs cash to survive in order to pay its short-term liabilities</a:t>
            </a:r>
            <a:endParaRPr lang="en-US" altLang="zh-CN" sz="800" u="sng">
              <a:latin typeface="Arial" panose="020B0604020202020204" pitchFamily="34" charset="0"/>
            </a:endParaRPr>
          </a:p>
          <a:p>
            <a:pPr>
              <a:spcBef>
                <a:spcPts val="1200"/>
              </a:spcBef>
              <a:spcAft>
                <a:spcPts val="1200"/>
              </a:spcAft>
              <a:buFontTx/>
              <a:buNone/>
            </a:pPr>
            <a:r>
              <a:rPr lang="en-US" altLang="zh-CN" sz="2400">
                <a:latin typeface="Arial" panose="020B0604020202020204" pitchFamily="34" charset="0"/>
              </a:rPr>
              <a:t>While profitability usually implies good cash flow in the long term, it may not hold true in the short to medium term.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5">
            <a:extLst>
              <a:ext uri="{FF2B5EF4-FFF2-40B4-BE49-F238E27FC236}">
                <a16:creationId xmlns:a16="http://schemas.microsoft.com/office/drawing/2014/main" id="{14A1C701-535D-F044-A828-50559611F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975" cy="1143000"/>
          </a:xfrm>
        </p:spPr>
        <p:txBody>
          <a:bodyPr/>
          <a:lstStyle/>
          <a:p>
            <a:r>
              <a:rPr lang="en-GB" altLang="en-US" sz="3200" b="1" u="sng">
                <a:ea typeface="SimSun" panose="02010600030101010101" pitchFamily="2" charset="-122"/>
              </a:rPr>
              <a:t>Cash Flow v Profit</a:t>
            </a:r>
            <a:br>
              <a:rPr lang="en-GB" altLang="en-US" sz="2400" b="1" u="sng">
                <a:ea typeface="SimSun" panose="02010600030101010101" pitchFamily="2" charset="-122"/>
              </a:rPr>
            </a:br>
            <a:r>
              <a:rPr lang="en-GB" altLang="en-US" sz="800" b="1" u="sng">
                <a:ea typeface="SimSun" panose="02010600030101010101" pitchFamily="2" charset="-122"/>
              </a:rPr>
              <a:t>   </a:t>
            </a:r>
            <a:br>
              <a:rPr lang="en-GB" altLang="en-US" sz="2200" b="1">
                <a:ea typeface="SimSun" panose="02010600030101010101" pitchFamily="2" charset="-122"/>
              </a:rPr>
            </a:br>
            <a:r>
              <a:rPr lang="en-GB" altLang="en-US" sz="2200" b="1">
                <a:ea typeface="SimSun" panose="02010600030101010101" pitchFamily="2" charset="-122"/>
              </a:rPr>
              <a:t>What is the effect on profit and cash? </a:t>
            </a:r>
            <a:r>
              <a:rPr lang="en-GB" altLang="en-US" sz="2200"/>
              <a:t>(</a:t>
            </a:r>
            <a:r>
              <a:rPr lang="en-GB" altLang="en-US" sz="2200" b="1">
                <a:ea typeface="SimSun" panose="02010600030101010101" pitchFamily="2" charset="-122"/>
              </a:rPr>
              <a:t>increase or decrease</a:t>
            </a:r>
            <a:r>
              <a:rPr lang="en-GB" altLang="en-US" sz="2000" b="1">
                <a:ea typeface="SimSun" panose="02010600030101010101" pitchFamily="2" charset="-122"/>
              </a:rPr>
              <a:t>)</a:t>
            </a:r>
          </a:p>
        </p:txBody>
      </p:sp>
      <p:graphicFrame>
        <p:nvGraphicFramePr>
          <p:cNvPr id="9" name="Content Placeholder 8">
            <a:extLst>
              <a:ext uri="{FF2B5EF4-FFF2-40B4-BE49-F238E27FC236}">
                <a16:creationId xmlns:a16="http://schemas.microsoft.com/office/drawing/2014/main" id="{6663C871-8C76-EA43-B37F-6645B69946DC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457200" y="1600200"/>
          <a:ext cx="4402138" cy="35496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021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</a:tblGrid>
              <a:tr h="443706">
                <a:tc>
                  <a:txBody>
                    <a:bodyPr/>
                    <a:lstStyle/>
                    <a:p>
                      <a:endParaRPr lang="en-GB" sz="1800" dirty="0"/>
                    </a:p>
                  </a:txBody>
                  <a:tcPr marL="91426" marR="91426" marT="45726" marB="4572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43706">
                <a:tc>
                  <a:txBody>
                    <a:bodyPr/>
                    <a:lstStyle/>
                    <a:p>
                      <a:r>
                        <a:rPr lang="en-GB" sz="1800" dirty="0"/>
                        <a:t>1. Repayment of borrowings</a:t>
                      </a:r>
                    </a:p>
                  </a:txBody>
                  <a:tcPr marL="91426" marR="91426" marT="45726" marB="4572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43706">
                <a:tc>
                  <a:txBody>
                    <a:bodyPr/>
                    <a:lstStyle/>
                    <a:p>
                      <a:r>
                        <a:rPr lang="en-GB" sz="1800" dirty="0"/>
                        <a:t>2. Making a profitable</a:t>
                      </a:r>
                      <a:r>
                        <a:rPr lang="en-GB" sz="1800" baseline="0" dirty="0"/>
                        <a:t> sale on credit</a:t>
                      </a:r>
                      <a:endParaRPr lang="en-GB" sz="1800" dirty="0"/>
                    </a:p>
                  </a:txBody>
                  <a:tcPr marL="91426" marR="91426" marT="45726" marB="4572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43706">
                <a:tc>
                  <a:txBody>
                    <a:bodyPr/>
                    <a:lstStyle/>
                    <a:p>
                      <a:r>
                        <a:rPr lang="en-GB" sz="1800" dirty="0"/>
                        <a:t>3. Buying</a:t>
                      </a:r>
                      <a:r>
                        <a:rPr lang="en-GB" sz="1800" baseline="0" dirty="0"/>
                        <a:t> a non-current asset on credit</a:t>
                      </a:r>
                      <a:endParaRPr lang="en-GB" sz="1800" dirty="0"/>
                    </a:p>
                  </a:txBody>
                  <a:tcPr marL="91426" marR="91426" marT="45726" marB="4572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3706">
                <a:tc>
                  <a:txBody>
                    <a:bodyPr/>
                    <a:lstStyle/>
                    <a:p>
                      <a:r>
                        <a:rPr lang="en-GB" sz="1800" dirty="0"/>
                        <a:t>4. Receiving cash from a credit customer</a:t>
                      </a:r>
                    </a:p>
                  </a:txBody>
                  <a:tcPr marL="91426" marR="91426" marT="45726" marB="4572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3706">
                <a:tc>
                  <a:txBody>
                    <a:bodyPr/>
                    <a:lstStyle/>
                    <a:p>
                      <a:r>
                        <a:rPr lang="en-GB" sz="1800" dirty="0"/>
                        <a:t>5. Depreciating a non-current asset</a:t>
                      </a:r>
                    </a:p>
                  </a:txBody>
                  <a:tcPr marL="91426" marR="91426" marT="45726" marB="45726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443706">
                <a:tc>
                  <a:txBody>
                    <a:bodyPr/>
                    <a:lstStyle/>
                    <a:p>
                      <a:r>
                        <a:rPr lang="en-GB" sz="1800" dirty="0"/>
                        <a:t>6. Buying some inventories for cash</a:t>
                      </a:r>
                    </a:p>
                  </a:txBody>
                  <a:tcPr marL="91426" marR="91426" marT="45726" marB="45726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443706">
                <a:tc>
                  <a:txBody>
                    <a:bodyPr/>
                    <a:lstStyle/>
                    <a:p>
                      <a:r>
                        <a:rPr lang="en-GB" sz="1800" dirty="0"/>
                        <a:t>7. Making a share</a:t>
                      </a:r>
                      <a:r>
                        <a:rPr lang="en-GB" sz="1800" baseline="0" dirty="0"/>
                        <a:t> issue for cash</a:t>
                      </a:r>
                      <a:endParaRPr lang="en-GB" sz="1800" dirty="0"/>
                    </a:p>
                  </a:txBody>
                  <a:tcPr marL="91426" marR="91426" marT="45726" marB="45726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  <p:graphicFrame>
        <p:nvGraphicFramePr>
          <p:cNvPr id="10" name="Content Placeholder 9">
            <a:extLst>
              <a:ext uri="{FF2B5EF4-FFF2-40B4-BE49-F238E27FC236}">
                <a16:creationId xmlns:a16="http://schemas.microsoft.com/office/drawing/2014/main" id="{E1BBA14A-679B-C141-B3A7-512C702C14D0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5003800" y="1566863"/>
          <a:ext cx="3683000" cy="8794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39738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Effect on Profit</a:t>
                      </a:r>
                    </a:p>
                  </a:txBody>
                  <a:tcPr marL="91446" marR="91446" marT="45715" marB="45715"/>
                </a:tc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chemeClr val="tx1"/>
                          </a:solidFill>
                        </a:rPr>
                        <a:t>Effect on Cash</a:t>
                      </a:r>
                    </a:p>
                  </a:txBody>
                  <a:tcPr marL="91446" marR="91446" marT="45715" marB="45715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39738">
                <a:tc>
                  <a:txBody>
                    <a:bodyPr/>
                    <a:lstStyle/>
                    <a:p>
                      <a:r>
                        <a:rPr lang="en-GB" sz="1800" dirty="0"/>
                        <a:t>none</a:t>
                      </a:r>
                    </a:p>
                  </a:txBody>
                  <a:tcPr marL="91446" marR="91446" marT="45715" marB="45715"/>
                </a:tc>
                <a:tc>
                  <a:txBody>
                    <a:bodyPr/>
                    <a:lstStyle/>
                    <a:p>
                      <a:r>
                        <a:rPr lang="en-GB" sz="1800" dirty="0"/>
                        <a:t>decrease</a:t>
                      </a:r>
                    </a:p>
                  </a:txBody>
                  <a:tcPr marL="91446" marR="91446" marT="45715" marB="45715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5634" name="Slide Number Placeholder 4">
            <a:extLst>
              <a:ext uri="{FF2B5EF4-FFF2-40B4-BE49-F238E27FC236}">
                <a16:creationId xmlns:a16="http://schemas.microsoft.com/office/drawing/2014/main" id="{90CA35FD-9589-9E42-9F2E-C3E355C0D35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F94EEEC-8773-3144-9B2B-1B201E8E955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D7D0921C-4255-7D42-9DD1-BE80914741CF}"/>
              </a:ext>
            </a:extLst>
          </p:cNvPr>
          <p:cNvGraphicFramePr>
            <a:graphicFrameLocks noGrp="1"/>
          </p:cNvGraphicFramePr>
          <p:nvPr/>
        </p:nvGraphicFramePr>
        <p:xfrm>
          <a:off x="5003800" y="2519363"/>
          <a:ext cx="3683000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increase</a:t>
                      </a:r>
                    </a:p>
                  </a:txBody>
                  <a:tcPr marL="91446" marR="91446" marT="45798" marB="45798"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 marL="91446" marR="91446" marT="45798" marB="45798">
                    <a:solidFill>
                      <a:schemeClr val="accent3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DC0F9FF-C8EE-FE46-B0E7-14CD136B9D39}"/>
              </a:ext>
            </a:extLst>
          </p:cNvPr>
          <p:cNvGraphicFramePr>
            <a:graphicFrameLocks noGrp="1"/>
          </p:cNvGraphicFramePr>
          <p:nvPr/>
        </p:nvGraphicFramePr>
        <p:xfrm>
          <a:off x="5003800" y="2982913"/>
          <a:ext cx="3683000" cy="3698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15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415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887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none</a:t>
                      </a:r>
                    </a:p>
                  </a:txBody>
                  <a:tcPr marL="91446" marR="91446" marT="45603" marB="45603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en-GB" sz="1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none</a:t>
                      </a:r>
                    </a:p>
                  </a:txBody>
                  <a:tcPr marL="91446" marR="91446" marT="45603" marB="45603"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227D14C-3FE9-3A4E-82FC-FC9D676AA5CC}"/>
              </a:ext>
            </a:extLst>
          </p:cNvPr>
          <p:cNvGraphicFramePr>
            <a:graphicFrameLocks noGrp="1"/>
          </p:cNvGraphicFramePr>
          <p:nvPr/>
        </p:nvGraphicFramePr>
        <p:xfrm>
          <a:off x="5011738" y="3421063"/>
          <a:ext cx="3675062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5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75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 marL="91436" marR="91436" marT="45798" marB="45798"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increase</a:t>
                      </a:r>
                    </a:p>
                  </a:txBody>
                  <a:tcPr marL="91436" marR="91436" marT="45798" marB="45798">
                    <a:solidFill>
                      <a:schemeClr val="accent3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4" name="Table 13">
            <a:extLst>
              <a:ext uri="{FF2B5EF4-FFF2-40B4-BE49-F238E27FC236}">
                <a16:creationId xmlns:a16="http://schemas.microsoft.com/office/drawing/2014/main" id="{289BA206-FEB8-7E4F-A361-47DAAD12F23A}"/>
              </a:ext>
            </a:extLst>
          </p:cNvPr>
          <p:cNvGraphicFramePr>
            <a:graphicFrameLocks noGrp="1"/>
          </p:cNvGraphicFramePr>
          <p:nvPr/>
        </p:nvGraphicFramePr>
        <p:xfrm>
          <a:off x="5011738" y="3884613"/>
          <a:ext cx="3675062" cy="3698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753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753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887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decrease</a:t>
                      </a:r>
                    </a:p>
                  </a:txBody>
                  <a:tcPr marL="91436" marR="91436" marT="45603" marB="45603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 marL="91436" marR="91436" marT="45603" marB="45603"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F7B6F115-8466-6B49-B0C6-E3826797C2C5}"/>
              </a:ext>
            </a:extLst>
          </p:cNvPr>
          <p:cNvGraphicFramePr>
            <a:graphicFrameLocks noGrp="1"/>
          </p:cNvGraphicFramePr>
          <p:nvPr/>
        </p:nvGraphicFramePr>
        <p:xfrm>
          <a:off x="5024438" y="4348163"/>
          <a:ext cx="3662362" cy="3698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1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11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887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 marL="91438" marR="91438" marT="45603" marB="45603">
                    <a:solidFill>
                      <a:schemeClr val="accent3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decrease</a:t>
                      </a:r>
                    </a:p>
                  </a:txBody>
                  <a:tcPr marL="91438" marR="91438" marT="45603" marB="45603">
                    <a:solidFill>
                      <a:schemeClr val="accent3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48FD8E23-1D69-434A-A4C4-A87B3E5BE353}"/>
              </a:ext>
            </a:extLst>
          </p:cNvPr>
          <p:cNvGraphicFramePr>
            <a:graphicFrameLocks noGrp="1"/>
          </p:cNvGraphicFramePr>
          <p:nvPr/>
        </p:nvGraphicFramePr>
        <p:xfrm>
          <a:off x="5024438" y="4778375"/>
          <a:ext cx="3662362" cy="3714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1181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831181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1475"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none</a:t>
                      </a:r>
                    </a:p>
                  </a:txBody>
                  <a:tcPr marL="91438" marR="91438" marT="45798" marB="45798">
                    <a:solidFill>
                      <a:schemeClr val="accent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800" b="0" dirty="0">
                          <a:solidFill>
                            <a:schemeClr val="tx1"/>
                          </a:solidFill>
                        </a:rPr>
                        <a:t>increase</a:t>
                      </a:r>
                    </a:p>
                  </a:txBody>
                  <a:tcPr marL="91438" marR="91438" marT="45798" marB="45798">
                    <a:solidFill>
                      <a:schemeClr val="accent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Rectangle 4">
            <a:extLst>
              <a:ext uri="{FF2B5EF4-FFF2-40B4-BE49-F238E27FC236}">
                <a16:creationId xmlns:a16="http://schemas.microsoft.com/office/drawing/2014/main" id="{DE730215-0A02-5849-B2D7-72FA4E42F7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1800" y="53975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AU" b="1" dirty="0">
                <a:latin typeface="Arial" charset="0"/>
              </a:rPr>
            </a:br>
            <a:r>
              <a:rPr lang="en-AU" sz="4900" dirty="0">
                <a:latin typeface="+mn-lt"/>
              </a:rPr>
              <a:t>Budget for a hotel: statistics</a:t>
            </a:r>
            <a:br>
              <a:rPr lang="en-AU" b="1" dirty="0">
                <a:latin typeface="Arial" charset="0"/>
              </a:rPr>
            </a:br>
            <a:endParaRPr lang="en-AU" b="1" dirty="0">
              <a:latin typeface="Arial" charset="0"/>
            </a:endParaRPr>
          </a:p>
        </p:txBody>
      </p:sp>
      <p:sp>
        <p:nvSpPr>
          <p:cNvPr id="27651" name="Slide Number Placeholder 5">
            <a:extLst>
              <a:ext uri="{FF2B5EF4-FFF2-40B4-BE49-F238E27FC236}">
                <a16:creationId xmlns:a16="http://schemas.microsoft.com/office/drawing/2014/main" id="{B5A93E37-329A-C743-A4AB-2CE4FC350BC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DEED6D7-1549-EA48-8C07-BEC6ABE44DD9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27652" name="Picture 2">
            <a:extLst>
              <a:ext uri="{FF2B5EF4-FFF2-40B4-BE49-F238E27FC236}">
                <a16:creationId xmlns:a16="http://schemas.microsoft.com/office/drawing/2014/main" id="{1C1B8634-2849-9A4C-AC07-FD46C4ED18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125538"/>
            <a:ext cx="8135938" cy="50530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B82543B0-987D-784D-8640-8A5F8B617A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Cash forecasting</a:t>
            </a:r>
          </a:p>
        </p:txBody>
      </p:sp>
      <p:sp>
        <p:nvSpPr>
          <p:cNvPr id="29699" name="Rectangle 3">
            <a:extLst>
              <a:ext uri="{FF2B5EF4-FFF2-40B4-BE49-F238E27FC236}">
                <a16:creationId xmlns:a16="http://schemas.microsoft.com/office/drawing/2014/main" id="{2C6CE4B3-AB35-E840-B69B-E7E58BD9BF2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Arial" panose="020B0604020202020204" pitchFamily="34" charset="0"/>
              </a:rPr>
              <a:t>Timing differences between when income is earned and when it is received (i.e. receivables)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Arial" panose="020B0604020202020204" pitchFamily="34" charset="0"/>
              </a:rPr>
              <a:t>Increases or decreases in inventory for both raw materials and finished goods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Arial" panose="020B0604020202020204" pitchFamily="34" charset="0"/>
              </a:rPr>
              <a:t>Timing differences between when expenses are incurred and when they are paid (i.e. payables)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Arial" panose="020B0604020202020204" pitchFamily="34" charset="0"/>
              </a:rPr>
              <a:t>Non-cash expenses (e.g. depreciation)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Arial" panose="020B0604020202020204" pitchFamily="34" charset="0"/>
              </a:rPr>
              <a:t>Capital expenditure, Income tax &amp; Dividends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Arial" panose="020B0604020202020204" pitchFamily="34" charset="0"/>
              </a:rPr>
              <a:t>New loans and loan repayments 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latin typeface="Arial" panose="020B0604020202020204" pitchFamily="34" charset="0"/>
              </a:rPr>
              <a:t>New share issues and repurchases</a:t>
            </a:r>
          </a:p>
        </p:txBody>
      </p:sp>
      <p:sp>
        <p:nvSpPr>
          <p:cNvPr id="29700" name="Slide Number Placeholder 5">
            <a:extLst>
              <a:ext uri="{FF2B5EF4-FFF2-40B4-BE49-F238E27FC236}">
                <a16:creationId xmlns:a16="http://schemas.microsoft.com/office/drawing/2014/main" id="{65A4DC26-8C32-244E-BE92-78D03242892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C637F96-8D96-2C40-9C02-68F015EAEDFE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14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4">
            <a:extLst>
              <a:ext uri="{FF2B5EF4-FFF2-40B4-BE49-F238E27FC236}">
                <a16:creationId xmlns:a16="http://schemas.microsoft.com/office/drawing/2014/main" id="{3F816F70-DB5A-5F49-B039-AEFA6F5D12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>
                <a:latin typeface="Arial" panose="020B0604020202020204" pitchFamily="34" charset="0"/>
              </a:rPr>
              <a:t>Cash forecasting: Retail News</a:t>
            </a:r>
          </a:p>
        </p:txBody>
      </p:sp>
      <p:sp>
        <p:nvSpPr>
          <p:cNvPr id="31747" name="Slide Number Placeholder 5">
            <a:extLst>
              <a:ext uri="{FF2B5EF4-FFF2-40B4-BE49-F238E27FC236}">
                <a16:creationId xmlns:a16="http://schemas.microsoft.com/office/drawing/2014/main" id="{1310752E-FCE8-364B-95CA-3D4B765E0C1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F418AF0-4406-3D47-963B-F2AD4B08D4D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15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1748" name="Picture 2">
            <a:extLst>
              <a:ext uri="{FF2B5EF4-FFF2-40B4-BE49-F238E27FC236}">
                <a16:creationId xmlns:a16="http://schemas.microsoft.com/office/drawing/2014/main" id="{C7479A65-6DFF-244A-910E-064FA43764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3" y="1433513"/>
            <a:ext cx="7648575" cy="3990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60D2CFDE-A7F6-9646-A1A1-C7E4C7D636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Sales receipts budget</a:t>
            </a:r>
            <a:endParaRPr lang="en-GB" altLang="en-US" sz="2800">
              <a:latin typeface="Arial" panose="020B0604020202020204" pitchFamily="34" charset="0"/>
            </a:endParaRPr>
          </a:p>
        </p:txBody>
      </p:sp>
      <p:sp>
        <p:nvSpPr>
          <p:cNvPr id="33795" name="Slide Number Placeholder 5">
            <a:extLst>
              <a:ext uri="{FF2B5EF4-FFF2-40B4-BE49-F238E27FC236}">
                <a16:creationId xmlns:a16="http://schemas.microsoft.com/office/drawing/2014/main" id="{1DA1B85A-2D8C-364F-8E64-66C4616802C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7602A4BA-E1FE-424E-BE75-5EE5F8D7962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16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3796" name="Picture 2">
            <a:extLst>
              <a:ext uri="{FF2B5EF4-FFF2-40B4-BE49-F238E27FC236}">
                <a16:creationId xmlns:a16="http://schemas.microsoft.com/office/drawing/2014/main" id="{79CDDFDF-F38E-124E-8D6D-16138E21A4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989138"/>
            <a:ext cx="8547100" cy="19446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3" name="Rectangle 2">
            <a:extLst>
              <a:ext uri="{FF2B5EF4-FFF2-40B4-BE49-F238E27FC236}">
                <a16:creationId xmlns:a16="http://schemas.microsoft.com/office/drawing/2014/main" id="{A0D63A07-74EE-D04F-A396-37420FDA280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>
                <a:latin typeface="Arial" charset="0"/>
              </a:rPr>
              <a:t>Purchases &amp; supplier payments budget</a:t>
            </a:r>
            <a:endParaRPr lang="en-GB" sz="2800" dirty="0">
              <a:latin typeface="Arial" charset="0"/>
            </a:endParaRPr>
          </a:p>
        </p:txBody>
      </p:sp>
      <p:sp>
        <p:nvSpPr>
          <p:cNvPr id="35843" name="Slide Number Placeholder 5">
            <a:extLst>
              <a:ext uri="{FF2B5EF4-FFF2-40B4-BE49-F238E27FC236}">
                <a16:creationId xmlns:a16="http://schemas.microsoft.com/office/drawing/2014/main" id="{E00E0759-8332-6A4A-8981-F9E3D79A036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7FF380F-687B-6340-87F3-C5921EDCE161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17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5844" name="Picture 2">
            <a:extLst>
              <a:ext uri="{FF2B5EF4-FFF2-40B4-BE49-F238E27FC236}">
                <a16:creationId xmlns:a16="http://schemas.microsoft.com/office/drawing/2014/main" id="{639FFC72-DF5F-A349-8171-122F16A9A3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13" y="1412875"/>
            <a:ext cx="7400925" cy="2181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5845" name="Picture 3">
            <a:extLst>
              <a:ext uri="{FF2B5EF4-FFF2-40B4-BE49-F238E27FC236}">
                <a16:creationId xmlns:a16="http://schemas.microsoft.com/office/drawing/2014/main" id="{4A4B5037-E802-4D4A-9179-1163668889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438" y="4076700"/>
            <a:ext cx="7439025" cy="1152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DCAD36B2-3D7C-2B43-BE53-D593DC60E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2700"/>
            <a:ext cx="8229600" cy="1039813"/>
          </a:xfrm>
        </p:spPr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Cash forecast: Retail News</a:t>
            </a:r>
            <a:endParaRPr lang="en-GB" altLang="en-US" sz="2800">
              <a:latin typeface="Arial" panose="020B0604020202020204" pitchFamily="34" charset="0"/>
            </a:endParaRPr>
          </a:p>
        </p:txBody>
      </p:sp>
      <p:sp>
        <p:nvSpPr>
          <p:cNvPr id="37891" name="Slide Number Placeholder 5">
            <a:extLst>
              <a:ext uri="{FF2B5EF4-FFF2-40B4-BE49-F238E27FC236}">
                <a16:creationId xmlns:a16="http://schemas.microsoft.com/office/drawing/2014/main" id="{1BB1F6AF-F88B-E244-B192-D407B518707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8DB80F6-B118-914F-A097-C516716FE3D2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37892" name="Picture 2">
            <a:extLst>
              <a:ext uri="{FF2B5EF4-FFF2-40B4-BE49-F238E27FC236}">
                <a16:creationId xmlns:a16="http://schemas.microsoft.com/office/drawing/2014/main" id="{9385152A-22B5-8A40-BAD6-5846E2D4A83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1052513"/>
            <a:ext cx="7572375" cy="4991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itle 1">
            <a:extLst>
              <a:ext uri="{FF2B5EF4-FFF2-40B4-BE49-F238E27FC236}">
                <a16:creationId xmlns:a16="http://schemas.microsoft.com/office/drawing/2014/main" id="{9C59C1F9-96BA-0A4D-B039-F5E28B8E1A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74712"/>
          </a:xfrm>
        </p:spPr>
        <p:txBody>
          <a:bodyPr/>
          <a:lstStyle/>
          <a:p>
            <a:r>
              <a:rPr lang="en-GB" altLang="en-US" sz="4000">
                <a:latin typeface="Arial" panose="020B0604020202020204" pitchFamily="34" charset="0"/>
              </a:rPr>
              <a:t>Cash Budget: Retail News</a:t>
            </a:r>
            <a:endParaRPr lang="en-GB" altLang="en-US" sz="4000" b="1" u="sng"/>
          </a:p>
        </p:txBody>
      </p:sp>
      <p:sp>
        <p:nvSpPr>
          <p:cNvPr id="39939" name="Slide Number Placeholder 3">
            <a:extLst>
              <a:ext uri="{FF2B5EF4-FFF2-40B4-BE49-F238E27FC236}">
                <a16:creationId xmlns:a16="http://schemas.microsoft.com/office/drawing/2014/main" id="{751F730B-D466-9947-837B-89A910F2550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FE1327C4-4A0D-E34A-843D-E24119B23D99}" type="slidenum">
              <a:rPr lang="en-US" altLang="zh-CN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US" altLang="zh-CN" sz="1800">
              <a:solidFill>
                <a:srgbClr val="898989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C94AD5B-7BC4-E64F-B0AC-F56673A34B94}"/>
              </a:ext>
            </a:extLst>
          </p:cNvPr>
          <p:cNvSpPr/>
          <p:nvPr/>
        </p:nvSpPr>
        <p:spPr>
          <a:xfrm>
            <a:off x="457200" y="1844675"/>
            <a:ext cx="8002588" cy="2924175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defRPr/>
            </a:pPr>
            <a:r>
              <a:rPr lang="en-GB" altLang="en-US" sz="2400" b="1" dirty="0"/>
              <a:t>1. Potential cash problems</a:t>
            </a:r>
            <a:r>
              <a:rPr lang="en-GB" altLang="en-US" sz="2000" b="1" dirty="0"/>
              <a:t>: </a:t>
            </a:r>
          </a:p>
          <a:p>
            <a:pPr marL="228600" indent="-228600">
              <a:spcBef>
                <a:spcPts val="600"/>
              </a:spcBef>
              <a:spcAft>
                <a:spcPts val="1200"/>
              </a:spcAft>
              <a:buFont typeface="+mj-lt"/>
              <a:buAutoNum type="arabicPeriod"/>
              <a:defRPr/>
            </a:pPr>
            <a:r>
              <a:rPr lang="en-GB" altLang="en-US" sz="2000" dirty="0"/>
              <a:t>Insufficient cash available in months January, April and June.</a:t>
            </a:r>
          </a:p>
          <a:p>
            <a:pPr marL="228600" indent="-228600">
              <a:buFont typeface="+mj-lt"/>
              <a:buAutoNum type="arabicPeriod"/>
              <a:defRPr/>
            </a:pPr>
            <a:r>
              <a:rPr lang="en-GB" altLang="en-US" sz="2000" dirty="0"/>
              <a:t>February shows a small positive cash balance at month end – </a:t>
            </a:r>
          </a:p>
          <a:p>
            <a:pPr>
              <a:defRPr/>
            </a:pPr>
            <a:r>
              <a:rPr lang="en-GB" altLang="en-US" sz="2000" dirty="0"/>
              <a:t>any small difference in forecast cash flow and actual cash flow may result in a negative bank balance at month end.</a:t>
            </a:r>
          </a:p>
          <a:p>
            <a:pPr>
              <a:defRPr/>
            </a:pPr>
            <a:endParaRPr lang="en-GB" altLang="en-US" sz="2000" dirty="0"/>
          </a:p>
          <a:p>
            <a:pPr>
              <a:defRPr/>
            </a:pPr>
            <a:r>
              <a:rPr lang="en-GB" altLang="en-US" sz="2000" dirty="0"/>
              <a:t>….and other points raised in class.</a:t>
            </a:r>
          </a:p>
          <a:p>
            <a:pPr>
              <a:spcBef>
                <a:spcPts val="600"/>
              </a:spcBef>
              <a:buFont typeface="+mj-lt"/>
              <a:buNone/>
              <a:defRPr/>
            </a:pPr>
            <a:endParaRPr lang="en-GB" alt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>
            <a:extLst>
              <a:ext uri="{FF2B5EF4-FFF2-40B4-BE49-F238E27FC236}">
                <a16:creationId xmlns:a16="http://schemas.microsoft.com/office/drawing/2014/main" id="{B9C77F28-71F2-DD47-84B6-C7C78041D2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188" y="384175"/>
            <a:ext cx="8229600" cy="874713"/>
          </a:xfrm>
        </p:spPr>
        <p:txBody>
          <a:bodyPr/>
          <a:lstStyle/>
          <a:p>
            <a:r>
              <a:rPr lang="en-GB" altLang="en-US" sz="4000">
                <a:latin typeface="Arial" panose="020B0604020202020204" pitchFamily="34" charset="0"/>
              </a:rPr>
              <a:t>Cash Budget: Retail News</a:t>
            </a:r>
            <a:endParaRPr lang="en-GB" altLang="en-US" sz="4000" b="1" u="sng"/>
          </a:p>
        </p:txBody>
      </p:sp>
      <p:sp>
        <p:nvSpPr>
          <p:cNvPr id="41987" name="Slide Number Placeholder 3">
            <a:extLst>
              <a:ext uri="{FF2B5EF4-FFF2-40B4-BE49-F238E27FC236}">
                <a16:creationId xmlns:a16="http://schemas.microsoft.com/office/drawing/2014/main" id="{3796890E-1D38-BF42-A6EB-8C104D7573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4089567-4F30-854B-B771-6051CFF62DE3}" type="slidenum">
              <a:rPr lang="en-US" altLang="zh-CN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US" altLang="zh-CN" sz="1800">
              <a:solidFill>
                <a:srgbClr val="898989"/>
              </a:solidFill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9E15C2B-0F2D-0849-9EE7-867D686B32BB}"/>
              </a:ext>
            </a:extLst>
          </p:cNvPr>
          <p:cNvSpPr/>
          <p:nvPr/>
        </p:nvSpPr>
        <p:spPr>
          <a:xfrm>
            <a:off x="457200" y="1419225"/>
            <a:ext cx="8002588" cy="4616450"/>
          </a:xfrm>
          <a:prstGeom prst="rect">
            <a:avLst/>
          </a:prstGeom>
        </p:spPr>
        <p:txBody>
          <a:bodyPr>
            <a:spAutoFit/>
          </a:bodyPr>
          <a:lstStyle/>
          <a:p>
            <a:pPr>
              <a:spcBef>
                <a:spcPts val="600"/>
              </a:spcBef>
              <a:defRPr/>
            </a:pPr>
            <a:r>
              <a:rPr lang="en-GB" altLang="en-US" sz="2400" b="1" dirty="0"/>
              <a:t>2. Possible</a:t>
            </a:r>
            <a:r>
              <a:rPr lang="en-GB" altLang="en-US" sz="2400" dirty="0"/>
              <a:t> </a:t>
            </a:r>
            <a:r>
              <a:rPr lang="en-GB" altLang="en-US" sz="2400" b="1" dirty="0"/>
              <a:t>actions to take:</a:t>
            </a:r>
          </a:p>
          <a:p>
            <a:pPr marL="228600" indent="-228600">
              <a:spcBef>
                <a:spcPts val="600"/>
              </a:spcBef>
              <a:buFont typeface="+mj-lt"/>
              <a:buAutoNum type="arabicPeriod"/>
              <a:defRPr/>
            </a:pPr>
            <a:r>
              <a:rPr lang="en-GB" altLang="en-US" sz="2000" dirty="0"/>
              <a:t>Negotiate better payment terms with the suppliers</a:t>
            </a:r>
          </a:p>
          <a:p>
            <a:pPr marL="228600" indent="-228600">
              <a:spcBef>
                <a:spcPts val="600"/>
              </a:spcBef>
              <a:buFont typeface="+mj-lt"/>
              <a:buAutoNum type="arabicPeriod"/>
              <a:defRPr/>
            </a:pPr>
            <a:r>
              <a:rPr lang="en-GB" altLang="en-US" sz="2000" dirty="0"/>
              <a:t>Change payment of weekly pay to monthly (this gives some  in-month benefit to cash flow).</a:t>
            </a:r>
          </a:p>
          <a:p>
            <a:pPr marL="228600" indent="-228600">
              <a:spcBef>
                <a:spcPts val="600"/>
              </a:spcBef>
              <a:buFont typeface="+mj-lt"/>
              <a:buAutoNum type="arabicPeriod"/>
              <a:defRPr/>
            </a:pPr>
            <a:r>
              <a:rPr lang="en-GB" altLang="en-US" sz="2000" dirty="0"/>
              <a:t>Negotiate with HMRC time to pay the tax.</a:t>
            </a:r>
          </a:p>
          <a:p>
            <a:pPr marL="228600" indent="-228600">
              <a:spcBef>
                <a:spcPts val="600"/>
              </a:spcBef>
              <a:buFont typeface="+mj-lt"/>
              <a:buAutoNum type="arabicPeriod"/>
              <a:defRPr/>
            </a:pPr>
            <a:r>
              <a:rPr lang="en-GB" altLang="en-US" sz="2000" dirty="0"/>
              <a:t>Postpone capital investment.</a:t>
            </a:r>
          </a:p>
          <a:p>
            <a:pPr marL="228600" indent="-228600">
              <a:spcBef>
                <a:spcPts val="600"/>
              </a:spcBef>
              <a:buFont typeface="+mj-lt"/>
              <a:buAutoNum type="arabicPeriod"/>
              <a:defRPr/>
            </a:pPr>
            <a:r>
              <a:rPr lang="en-GB" altLang="en-US" sz="2000" dirty="0"/>
              <a:t>Consider finance leases for capital equipment.</a:t>
            </a:r>
          </a:p>
          <a:p>
            <a:pPr marL="228600" indent="-228600">
              <a:spcBef>
                <a:spcPts val="600"/>
              </a:spcBef>
              <a:buFont typeface="+mj-lt"/>
              <a:buAutoNum type="arabicPeriod"/>
              <a:defRPr/>
            </a:pPr>
            <a:r>
              <a:rPr lang="en-GB" altLang="en-US" sz="2000" dirty="0"/>
              <a:t>Do not pay dividends this year.</a:t>
            </a:r>
          </a:p>
          <a:p>
            <a:pPr marL="228600" indent="-228600">
              <a:spcBef>
                <a:spcPts val="600"/>
              </a:spcBef>
              <a:buFont typeface="+mj-lt"/>
              <a:buAutoNum type="arabicPeriod"/>
              <a:defRPr/>
            </a:pPr>
            <a:r>
              <a:rPr lang="en-GB" altLang="en-US" sz="2000" dirty="0"/>
              <a:t>Replace the loan with a new loan.</a:t>
            </a:r>
          </a:p>
          <a:p>
            <a:pPr marL="228600" indent="-228600">
              <a:spcBef>
                <a:spcPts val="600"/>
              </a:spcBef>
              <a:buFont typeface="+mj-lt"/>
              <a:buAutoNum type="arabicPeriod"/>
              <a:defRPr/>
            </a:pPr>
            <a:r>
              <a:rPr lang="en-GB" altLang="en-US" sz="2000" dirty="0"/>
              <a:t>Negotiate bank overdrafts in advance.</a:t>
            </a:r>
          </a:p>
          <a:p>
            <a:pPr marL="228600" indent="-228600">
              <a:spcBef>
                <a:spcPts val="600"/>
              </a:spcBef>
              <a:buFont typeface="+mj-lt"/>
              <a:buAutoNum type="arabicPeriod"/>
              <a:defRPr/>
            </a:pPr>
            <a:r>
              <a:rPr lang="en-GB" altLang="en-US" sz="2000" dirty="0"/>
              <a:t>Obtain long term funding (Debt or Equity).</a:t>
            </a:r>
          </a:p>
          <a:p>
            <a:pPr>
              <a:spcBef>
                <a:spcPts val="600"/>
              </a:spcBef>
              <a:buFont typeface="+mj-lt"/>
              <a:buNone/>
              <a:defRPr/>
            </a:pPr>
            <a:r>
              <a:rPr lang="en-GB" altLang="en-US" sz="2000" dirty="0"/>
              <a:t>….and other points raised in class.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861A791-8854-E64E-982C-A003B15DCC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95575" y="6400800"/>
            <a:ext cx="3752850" cy="365125"/>
          </a:xfrm>
        </p:spPr>
        <p:txBody>
          <a:bodyPr/>
          <a:lstStyle/>
          <a:p>
            <a:pPr>
              <a:defRPr/>
            </a:pPr>
            <a:r>
              <a:rPr lang="en-US" sz="1200" dirty="0">
                <a:solidFill>
                  <a:prstClr val="black">
                    <a:tint val="75000"/>
                  </a:prstClr>
                </a:solidFill>
              </a:rPr>
              <a:t>Cardiff Metropolitan University </a:t>
            </a:r>
          </a:p>
          <a:p>
            <a:pPr>
              <a:defRPr/>
            </a:pPr>
            <a:endParaRPr lang="en-US" altLang="zh-CN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Number Placeholder 4">
            <a:extLst>
              <a:ext uri="{FF2B5EF4-FFF2-40B4-BE49-F238E27FC236}">
                <a16:creationId xmlns:a16="http://schemas.microsoft.com/office/drawing/2014/main" id="{DEA30830-10F9-0046-A45A-4E7FE14151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727D3F-8F8E-8144-A00E-DB0BCFFAE6F7}" type="slidenum">
              <a:rPr lang="en-US" altLang="zh-CN" sz="1400">
                <a:latin typeface="Arial" panose="020B0604020202020204" pitchFamily="34" charset="0"/>
                <a:sym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US" altLang="zh-CN" sz="1800"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44035" name="Text Box 2">
            <a:extLst>
              <a:ext uri="{FF2B5EF4-FFF2-40B4-BE49-F238E27FC236}">
                <a16:creationId xmlns:a16="http://schemas.microsoft.com/office/drawing/2014/main" id="{230A4DF4-70C6-5D41-9D05-B0ACC61611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27088" y="620713"/>
            <a:ext cx="770572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50000"/>
              </a:spcBef>
              <a:buFontTx/>
              <a:buNone/>
            </a:pPr>
            <a:endParaRPr lang="en-US" altLang="en-US" sz="1800">
              <a:solidFill>
                <a:srgbClr val="000000"/>
              </a:solidFill>
              <a:latin typeface="Arial" panose="020B0604020202020204" pitchFamily="34" charset="0"/>
              <a:sym typeface="Arial" panose="020B0604020202020204" pitchFamily="34" charset="0"/>
            </a:endParaRPr>
          </a:p>
        </p:txBody>
      </p:sp>
      <p:sp>
        <p:nvSpPr>
          <p:cNvPr id="44036" name="Rectangle 4">
            <a:extLst>
              <a:ext uri="{FF2B5EF4-FFF2-40B4-BE49-F238E27FC236}">
                <a16:creationId xmlns:a16="http://schemas.microsoft.com/office/drawing/2014/main" id="{96E88332-CD55-EE4C-A1FC-7A2B8858A6E8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68313" y="414338"/>
            <a:ext cx="8229600" cy="431800"/>
          </a:xfrm>
        </p:spPr>
        <p:txBody>
          <a:bodyPr/>
          <a:lstStyle/>
          <a:p>
            <a:pPr eaLnBrk="1" hangingPunct="1"/>
            <a:r>
              <a:rPr lang="en-US" altLang="zh-CN" sz="3200" b="1" u="sng"/>
              <a:t>Why are Cash Budgets important</a:t>
            </a:r>
            <a:r>
              <a:rPr lang="en-US" altLang="zh-CN" sz="2800"/>
              <a:t>?</a:t>
            </a:r>
          </a:p>
        </p:txBody>
      </p:sp>
      <p:graphicFrame>
        <p:nvGraphicFramePr>
          <p:cNvPr id="2" name="Group 6">
            <a:extLst>
              <a:ext uri="{FF2B5EF4-FFF2-40B4-BE49-F238E27FC236}">
                <a16:creationId xmlns:a16="http://schemas.microsoft.com/office/drawing/2014/main" id="{5003F9DA-E670-9746-899A-3FA52621EE0B}"/>
              </a:ext>
            </a:extLst>
          </p:cNvPr>
          <p:cNvGraphicFramePr>
            <a:graphicFrameLocks noGrp="1"/>
          </p:cNvGraphicFramePr>
          <p:nvPr/>
        </p:nvGraphicFramePr>
        <p:xfrm>
          <a:off x="0" y="0"/>
          <a:ext cx="1273175" cy="1036638"/>
        </p:xfrm>
        <a:graphic>
          <a:graphicData uri="http://schemas.openxmlformats.org/drawingml/2006/table">
            <a:tbl>
              <a:tblPr/>
              <a:tblGrid>
                <a:gridCol w="85680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081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18064">
                <a:tc row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2" marB="45672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2" marB="45672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18574"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2" marB="45672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defTabSz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1pPr>
                      <a:lvl2pPr defTabSz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2pPr>
                      <a:lvl3pPr defTabSz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3pPr>
                      <a:lvl4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4pPr>
                      <a:lvl5pPr defTabSz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5pPr>
                      <a:lvl6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6pPr>
                      <a:lvl7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7pPr>
                      <a:lvl8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8pPr>
                      <a:lvl9pPr defTabSz="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  <a:sym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800" b="1" i="1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  <a:sym typeface="Arial" panose="020B0604020202020204" pitchFamily="34" charset="0"/>
                      </a:endParaRPr>
                    </a:p>
                  </a:txBody>
                  <a:tcPr marL="91392" marR="91392" marT="45672" marB="45672"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0491" name="TextBox 7">
            <a:extLst>
              <a:ext uri="{FF2B5EF4-FFF2-40B4-BE49-F238E27FC236}">
                <a16:creationId xmlns:a16="http://schemas.microsoft.com/office/drawing/2014/main" id="{3946D568-9282-8544-8CE3-3522E3A7392A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8313" y="909638"/>
            <a:ext cx="8064500" cy="48006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1pPr>
            <a:lvl2pPr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sym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defRPr/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defRPr/>
            </a:pPr>
            <a:r>
              <a:rPr lang="en-US" altLang="zh-CN" sz="1800" dirty="0">
                <a:solidFill>
                  <a:srgbClr val="000000"/>
                </a:solidFill>
              </a:rPr>
              <a:t>  </a:t>
            </a:r>
            <a:r>
              <a:rPr lang="en-US" altLang="zh-CN" sz="2000" dirty="0">
                <a:solidFill>
                  <a:srgbClr val="000000"/>
                </a:solidFill>
              </a:rPr>
              <a:t>The </a:t>
            </a:r>
            <a:r>
              <a:rPr lang="en-US" altLang="zh-CN" sz="2000" b="1" u="sng" dirty="0">
                <a:solidFill>
                  <a:srgbClr val="000000"/>
                </a:solidFill>
              </a:rPr>
              <a:t>cash budget</a:t>
            </a:r>
            <a:r>
              <a:rPr lang="en-US" altLang="zh-CN" sz="2000" b="1" dirty="0">
                <a:solidFill>
                  <a:srgbClr val="000000"/>
                </a:solidFill>
              </a:rPr>
              <a:t> </a:t>
            </a:r>
            <a:r>
              <a:rPr lang="en-US" altLang="zh-CN" sz="2000" dirty="0">
                <a:solidFill>
                  <a:srgbClr val="000000"/>
                </a:solidFill>
              </a:rPr>
              <a:t>is a statement that </a:t>
            </a:r>
            <a:r>
              <a:rPr lang="en-US" altLang="zh-CN" sz="2000" b="1" u="sng" dirty="0">
                <a:solidFill>
                  <a:srgbClr val="000000"/>
                </a:solidFill>
              </a:rPr>
              <a:t>predicts</a:t>
            </a:r>
            <a:r>
              <a:rPr lang="en-US" altLang="zh-CN" sz="2000" dirty="0">
                <a:solidFill>
                  <a:srgbClr val="000000"/>
                </a:solidFill>
              </a:rPr>
              <a:t> net cash flows of the business over a future period</a:t>
            </a:r>
            <a:r>
              <a:rPr lang="en-US" altLang="zh-CN" sz="1800" dirty="0">
                <a:solidFill>
                  <a:srgbClr val="000000"/>
                </a:solidFill>
              </a:rPr>
              <a:t>. </a:t>
            </a:r>
          </a:p>
          <a:p>
            <a:pPr>
              <a:spcBef>
                <a:spcPct val="0"/>
              </a:spcBef>
              <a:defRPr/>
            </a:pPr>
            <a:endParaRPr lang="en-US" altLang="zh-CN" sz="2000" dirty="0">
              <a:solidFill>
                <a:srgbClr val="000000"/>
              </a:solidFill>
            </a:endParaRPr>
          </a:p>
          <a:p>
            <a:pPr marL="342900" indent="-342900">
              <a:spcBef>
                <a:spcPct val="0"/>
              </a:spcBef>
              <a:defRPr/>
            </a:pPr>
            <a:r>
              <a:rPr lang="en-US" altLang="zh-CN" sz="2000" dirty="0">
                <a:solidFill>
                  <a:srgbClr val="000000"/>
                </a:solidFill>
              </a:rPr>
              <a:t>It shows when surpluses and deficits of cash are likely to occur to allow the taking of appropriate action, for example:</a:t>
            </a:r>
          </a:p>
          <a:p>
            <a:pPr>
              <a:spcBef>
                <a:spcPct val="0"/>
              </a:spcBef>
              <a:buFontTx/>
              <a:buNone/>
              <a:defRPr/>
            </a:pPr>
            <a:r>
              <a:rPr lang="en-US" altLang="zh-CN" sz="800" dirty="0">
                <a:solidFill>
                  <a:srgbClr val="000000"/>
                </a:solidFill>
              </a:rPr>
              <a:t>    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zh-CN" sz="2000" dirty="0">
                <a:solidFill>
                  <a:srgbClr val="000000"/>
                </a:solidFill>
              </a:rPr>
              <a:t> Cash surpluses may be re-invested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r>
              <a:rPr lang="en-US" altLang="zh-CN" sz="2000" dirty="0">
                <a:solidFill>
                  <a:srgbClr val="000000"/>
                </a:solidFill>
              </a:rPr>
              <a:t> Cash deficits may be mitigated</a:t>
            </a:r>
          </a:p>
          <a:p>
            <a:pPr lvl="1">
              <a:spcBef>
                <a:spcPct val="0"/>
              </a:spcBef>
              <a:buFont typeface="Arial" panose="020B0604020202020204" pitchFamily="34" charset="0"/>
              <a:buChar char="•"/>
              <a:defRPr/>
            </a:pPr>
            <a:endParaRPr lang="en-US" altLang="zh-CN" sz="2000" dirty="0">
              <a:solidFill>
                <a:srgbClr val="000000"/>
              </a:solidFill>
            </a:endParaRPr>
          </a:p>
          <a:p>
            <a:pPr>
              <a:spcBef>
                <a:spcPct val="0"/>
              </a:spcBef>
              <a:defRPr/>
            </a:pPr>
            <a:r>
              <a:rPr lang="en-US" altLang="zh-CN" sz="2000" dirty="0">
                <a:solidFill>
                  <a:srgbClr val="000000"/>
                </a:solidFill>
              </a:rPr>
              <a:t> They can aid planning and decision-making for a business</a:t>
            </a:r>
          </a:p>
          <a:p>
            <a:pPr>
              <a:spcBef>
                <a:spcPct val="0"/>
              </a:spcBef>
              <a:defRPr/>
            </a:pPr>
            <a:endParaRPr lang="en-US" altLang="zh-CN" sz="2000" dirty="0">
              <a:solidFill>
                <a:srgbClr val="000000"/>
              </a:solidFill>
            </a:endParaRPr>
          </a:p>
          <a:p>
            <a:pPr marL="342900" indent="-342900">
              <a:spcBef>
                <a:spcPct val="0"/>
              </a:spcBef>
              <a:defRPr/>
            </a:pPr>
            <a:r>
              <a:rPr lang="en-US" altLang="zh-CN" sz="2000" dirty="0">
                <a:solidFill>
                  <a:srgbClr val="000000"/>
                </a:solidFill>
              </a:rPr>
              <a:t> Prospective investors (banks etc.) may want to know how well cash is managed for the business before investing</a:t>
            </a:r>
          </a:p>
          <a:p>
            <a:pPr>
              <a:spcBef>
                <a:spcPct val="0"/>
              </a:spcBef>
              <a:defRPr/>
            </a:pPr>
            <a:endParaRPr lang="en-US" altLang="zh-CN" sz="2000" dirty="0">
              <a:solidFill>
                <a:srgbClr val="000000"/>
              </a:solidFill>
            </a:endParaRPr>
          </a:p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zh-CN" sz="1800" dirty="0">
                <a:solidFill>
                  <a:srgbClr val="000000"/>
                </a:solidFill>
              </a:rPr>
              <a:t> </a:t>
            </a:r>
            <a:endParaRPr lang="en-US" altLang="zh-CN" sz="1800" i="1" dirty="0">
              <a:solidFill>
                <a:srgbClr val="000000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156974-5DBA-8A42-BBFE-B08ACA519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/>
              <a:t>Retail News forecast Statement of Cash Flows</a:t>
            </a:r>
          </a:p>
        </p:txBody>
      </p:sp>
      <p:sp>
        <p:nvSpPr>
          <p:cNvPr id="46083" name="Slide Number Placeholder 5">
            <a:extLst>
              <a:ext uri="{FF2B5EF4-FFF2-40B4-BE49-F238E27FC236}">
                <a16:creationId xmlns:a16="http://schemas.microsoft.com/office/drawing/2014/main" id="{15732EBF-6970-AD41-9DFA-C2D2A3B3479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9BCBFEF-B99E-0244-A5FD-BECFB5025DC6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22</a:t>
            </a:fld>
            <a:endParaRPr lang="en-US" altLang="en-US" sz="1200">
              <a:solidFill>
                <a:srgbClr val="898989"/>
              </a:solidFill>
            </a:endParaRPr>
          </a:p>
        </p:txBody>
      </p:sp>
      <p:pic>
        <p:nvPicPr>
          <p:cNvPr id="46084" name="Picture 2">
            <a:extLst>
              <a:ext uri="{FF2B5EF4-FFF2-40B4-BE49-F238E27FC236}">
                <a16:creationId xmlns:a16="http://schemas.microsoft.com/office/drawing/2014/main" id="{998D3D29-7790-4C47-8113-42E25D2E2A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4463" y="1412875"/>
            <a:ext cx="6677025" cy="4679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E08D6753-24E3-2747-9B6A-448285436A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Behavioural perspectives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92E09184-1E07-D94B-8AE9-35426DB3175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buFont typeface="Arial" panose="020B0604020202020204" pitchFamily="34" charset="0"/>
              <a:buNone/>
            </a:pPr>
            <a:r>
              <a:rPr lang="en-GB" altLang="en-US" sz="2800"/>
              <a:t>Good budgeting practice: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participation in the budget process;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frequent communications and information flow;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inclusion of the budget in decisions about salary, bonuses and career promotion;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/>
              <a:t>clear communication by accountants to non-accountants</a:t>
            </a:r>
          </a:p>
          <a:p>
            <a:pPr lvl="2" eaLnBrk="1" hangingPunct="1">
              <a:lnSpc>
                <a:spcPct val="90000"/>
              </a:lnSpc>
            </a:pPr>
            <a:r>
              <a:rPr lang="en-GB" altLang="en-US" sz="2800"/>
              <a:t>Buckley &amp; McKenna (1972)</a:t>
            </a:r>
          </a:p>
        </p:txBody>
      </p:sp>
      <p:sp>
        <p:nvSpPr>
          <p:cNvPr id="48132" name="Slide Number Placeholder 5">
            <a:extLst>
              <a:ext uri="{FF2B5EF4-FFF2-40B4-BE49-F238E27FC236}">
                <a16:creationId xmlns:a16="http://schemas.microsoft.com/office/drawing/2014/main" id="{A29CBC9E-3FBB-7249-B712-00925299BF6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06864B8-433B-B944-8E4B-6CE2DE9B32E0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23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29864E92-BF9E-7D44-9B1C-14D7850D68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>
                <a:latin typeface="Arial" panose="020B0604020202020204" pitchFamily="34" charset="0"/>
              </a:rPr>
              <a:t>Behavioural perspectives (cont.)</a:t>
            </a:r>
          </a:p>
        </p:txBody>
      </p:sp>
      <p:sp>
        <p:nvSpPr>
          <p:cNvPr id="20483" name="Rectangle 3">
            <a:extLst>
              <a:ext uri="{FF2B5EF4-FFF2-40B4-BE49-F238E27FC236}">
                <a16:creationId xmlns:a16="http://schemas.microsoft.com/office/drawing/2014/main" id="{868330EF-3106-8F48-8C73-DEBF23D260A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sz="2800" dirty="0">
                <a:latin typeface="+mj-lt"/>
              </a:rPr>
              <a:t>Forecasting error: 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GB" dirty="0">
                <a:latin typeface="+mj-lt"/>
              </a:rPr>
              <a:t>unpredicted changes in the environment; inaccurate assessment of the effects of predicted changes; and forecasting bias 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GB" dirty="0">
                <a:latin typeface="+mj-lt"/>
              </a:rPr>
              <a:t>bias: the reward system; the influence of recent practice and norms; and the insecurity of managers, </a:t>
            </a:r>
            <a:endParaRPr lang="en-GB" i="1" dirty="0">
              <a:latin typeface="+mj-lt"/>
            </a:endParaRP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ja-JP" altLang="en-GB" i="1" dirty="0">
                <a:latin typeface="+mj-lt"/>
              </a:rPr>
              <a:t>‘</a:t>
            </a:r>
            <a:r>
              <a:rPr lang="en-GB" i="1" dirty="0">
                <a:latin typeface="+mj-lt"/>
              </a:rPr>
              <a:t>the desire to please superiors in a competitive managerial hierarchy</a:t>
            </a:r>
            <a:r>
              <a:rPr lang="ja-JP" altLang="en-GB" i="1" dirty="0">
                <a:latin typeface="+mj-lt"/>
              </a:rPr>
              <a:t>’</a:t>
            </a:r>
            <a:r>
              <a:rPr lang="en-GB" dirty="0">
                <a:latin typeface="+mj-lt"/>
              </a:rPr>
              <a:t> </a:t>
            </a:r>
          </a:p>
          <a:p>
            <a:pPr lvl="2" eaLnBrk="1" hangingPunct="1">
              <a:lnSpc>
                <a:spcPct val="90000"/>
              </a:lnSpc>
              <a:buFont typeface="Arial" charset="0"/>
              <a:buChar char="•"/>
              <a:defRPr/>
            </a:pPr>
            <a:r>
              <a:rPr lang="en-GB" sz="2200" dirty="0">
                <a:latin typeface="Arial" charset="0"/>
              </a:rPr>
              <a:t>Lowe &amp; Shaw (1968)</a:t>
            </a:r>
            <a:endParaRPr lang="en-AU" sz="2000" dirty="0">
              <a:latin typeface="Arial" charset="0"/>
            </a:endParaRPr>
          </a:p>
        </p:txBody>
      </p:sp>
      <p:sp>
        <p:nvSpPr>
          <p:cNvPr id="50180" name="Slide Number Placeholder 5">
            <a:extLst>
              <a:ext uri="{FF2B5EF4-FFF2-40B4-BE49-F238E27FC236}">
                <a16:creationId xmlns:a16="http://schemas.microsoft.com/office/drawing/2014/main" id="{5E5F01B5-4F36-D444-8AF1-491D583803A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6CF6694-1ADE-674D-A12F-28407E9F35F9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24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>
            <a:extLst>
              <a:ext uri="{FF2B5EF4-FFF2-40B4-BE49-F238E27FC236}">
                <a16:creationId xmlns:a16="http://schemas.microsoft.com/office/drawing/2014/main" id="{A82BFD77-2E57-F44A-93F1-F89BAE7C04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Behavioural perspectives (cont.)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EDD7D6EF-DBEC-0049-A410-4A1FE2980E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7200" lvl="1" indent="0" eaLnBrk="1" hangingPunct="1">
              <a:lnSpc>
                <a:spcPct val="90000"/>
              </a:lnSpc>
              <a:buFont typeface="Arial" charset="0"/>
              <a:buNone/>
              <a:defRPr/>
            </a:pPr>
            <a:r>
              <a:rPr lang="en-GB" dirty="0"/>
              <a:t>Other issues: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GB" dirty="0"/>
              <a:t>Problems of aggregation of divisional budgets</a:t>
            </a:r>
          </a:p>
          <a:p>
            <a:pPr lvl="3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GB" sz="1600" dirty="0">
                <a:latin typeface="Arial" charset="0"/>
              </a:rPr>
              <a:t>Otley &amp; Berry (1979)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GB" dirty="0"/>
              <a:t>Budgeting systems help to represent vested interests in political processes and maintain existing power relationships </a:t>
            </a:r>
          </a:p>
          <a:p>
            <a:pPr lvl="3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GB" sz="1600" dirty="0" err="1">
                <a:latin typeface="Arial" charset="0"/>
              </a:rPr>
              <a:t>Covaleski</a:t>
            </a:r>
            <a:r>
              <a:rPr lang="en-GB" sz="1600" dirty="0">
                <a:latin typeface="Arial" charset="0"/>
              </a:rPr>
              <a:t> &amp; </a:t>
            </a:r>
            <a:r>
              <a:rPr lang="en-GB" sz="1600" dirty="0" err="1">
                <a:latin typeface="Arial" charset="0"/>
              </a:rPr>
              <a:t>Dirsmith</a:t>
            </a:r>
            <a:r>
              <a:rPr lang="en-GB" sz="1600" dirty="0">
                <a:latin typeface="Arial" charset="0"/>
              </a:rPr>
              <a:t> (1993)</a:t>
            </a:r>
          </a:p>
          <a:p>
            <a:pPr lvl="1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GB" dirty="0"/>
              <a:t>Risk modelled, risk considered and risk excluded budgets: the process of budgeting and the content of budgets are different</a:t>
            </a:r>
          </a:p>
          <a:p>
            <a:pPr lvl="3" eaLnBrk="1" hangingPunct="1">
              <a:lnSpc>
                <a:spcPct val="90000"/>
              </a:lnSpc>
              <a:buFont typeface="Arial" charset="0"/>
              <a:buChar char="–"/>
              <a:defRPr/>
            </a:pPr>
            <a:r>
              <a:rPr lang="en-GB" sz="1600" dirty="0">
                <a:latin typeface="Arial" charset="0"/>
              </a:rPr>
              <a:t>Collier &amp; Berry (2002)</a:t>
            </a:r>
          </a:p>
        </p:txBody>
      </p:sp>
      <p:sp>
        <p:nvSpPr>
          <p:cNvPr id="52228" name="Slide Number Placeholder 5">
            <a:extLst>
              <a:ext uri="{FF2B5EF4-FFF2-40B4-BE49-F238E27FC236}">
                <a16:creationId xmlns:a16="http://schemas.microsoft.com/office/drawing/2014/main" id="{27C0672C-AB06-9A4C-A194-D0341C1E86C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29231A04-3AC9-464F-99FA-5E139F3D415C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25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Title 1">
            <a:extLst>
              <a:ext uri="{FF2B5EF4-FFF2-40B4-BE49-F238E27FC236}">
                <a16:creationId xmlns:a16="http://schemas.microsoft.com/office/drawing/2014/main" id="{31441E18-3AA3-C240-80BA-A16A8C0667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latin typeface="Arial" panose="020B0604020202020204" pitchFamily="34" charset="0"/>
              </a:rPr>
              <a:t>A critical perspective</a:t>
            </a:r>
            <a:endParaRPr lang="en-US" altLang="en-US"/>
          </a:p>
        </p:txBody>
      </p:sp>
      <p:sp>
        <p:nvSpPr>
          <p:cNvPr id="22531" name="Content Placeholder 2">
            <a:extLst>
              <a:ext uri="{FF2B5EF4-FFF2-40B4-BE49-F238E27FC236}">
                <a16:creationId xmlns:a16="http://schemas.microsoft.com/office/drawing/2014/main" id="{28EE47ED-E680-BE41-AC29-D43AFB19F5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GB" sz="2800" dirty="0">
                <a:latin typeface="Arial" charset="0"/>
              </a:rPr>
              <a:t>Is budgeting necessary?</a:t>
            </a:r>
          </a:p>
          <a:p>
            <a:pPr eaLnBrk="1" hangingPunct="1">
              <a:buFont typeface="Arial" charset="0"/>
              <a:buChar char="•"/>
              <a:defRPr/>
            </a:pPr>
            <a:r>
              <a:rPr lang="en-US" sz="2800" dirty="0"/>
              <a:t>Budgets should be replaced with a combination of financial and non-financial measures, with performance being judged against world-class benchmarks and against comparable units in the same organization. This shifts the focus from short-term profits to improving competitive position over time</a:t>
            </a:r>
          </a:p>
          <a:p>
            <a:pPr lvl="1" eaLnBrk="1" hangingPunct="1">
              <a:buFont typeface="Arial" charset="0"/>
              <a:buChar char="–"/>
              <a:defRPr/>
            </a:pPr>
            <a:r>
              <a:rPr lang="en-US" sz="1800" dirty="0"/>
              <a:t>Hope and Fraser (2003) </a:t>
            </a:r>
          </a:p>
        </p:txBody>
      </p:sp>
      <p:sp>
        <p:nvSpPr>
          <p:cNvPr id="54276" name="Slide Number Placeholder 5">
            <a:extLst>
              <a:ext uri="{FF2B5EF4-FFF2-40B4-BE49-F238E27FC236}">
                <a16:creationId xmlns:a16="http://schemas.microsoft.com/office/drawing/2014/main" id="{FEB357FD-E96D-6F47-83C2-4625D44D1F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0CF68440-EAFD-0842-ADE4-57D2F085BC1F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26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>
            <a:extLst>
              <a:ext uri="{FF2B5EF4-FFF2-40B4-BE49-F238E27FC236}">
                <a16:creationId xmlns:a16="http://schemas.microsoft.com/office/drawing/2014/main" id="{3378846E-1685-2945-A04C-1AFB1F465C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800"/>
              <a:t>Beyond Budgeting Round Table </a:t>
            </a:r>
            <a:br>
              <a:rPr lang="en-US" altLang="en-US" sz="2800"/>
            </a:br>
            <a:r>
              <a:rPr lang="en-US" altLang="en-US" sz="1800"/>
              <a:t>(www.bbrt.co.uk; www.bbrt.org)</a:t>
            </a:r>
            <a:endParaRPr lang="en-AU" altLang="en-US" sz="1800">
              <a:latin typeface="Arial" panose="020B0604020202020204" pitchFamily="34" charset="0"/>
            </a:endParaRPr>
          </a:p>
        </p:txBody>
      </p:sp>
      <p:sp>
        <p:nvSpPr>
          <p:cNvPr id="31747" name="Rectangle 3">
            <a:extLst>
              <a:ext uri="{FF2B5EF4-FFF2-40B4-BE49-F238E27FC236}">
                <a16:creationId xmlns:a16="http://schemas.microsoft.com/office/drawing/2014/main" id="{DB824424-E3A6-E643-92E3-70A211F7EB9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381000" y="1412875"/>
            <a:ext cx="7607300" cy="4537075"/>
          </a:xfrm>
        </p:spPr>
        <p:txBody>
          <a:bodyPr rtlCol="0">
            <a:normAutofit fontScale="92500" lnSpcReduction="1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The Beyond Budgeting Round Table (BBRT)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dirty="0"/>
              <a:t>Budgets: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are time consuming and expensive;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 provide poor value to users;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 fail to focus on shareholder value;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 are too rigid;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 protect rather than reduce costs;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 stifle innovation;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 focus on sales targets rather than customer satisfaction;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 are divorced from strategy;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 reinforce a dependency culture;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US" sz="2400" dirty="0"/>
              <a:t> can lead to unethical </a:t>
            </a:r>
            <a:r>
              <a:rPr lang="en-US" sz="2400" dirty="0" err="1"/>
              <a:t>behaviour</a:t>
            </a:r>
            <a:r>
              <a:rPr lang="en-US" sz="2400" dirty="0"/>
              <a:t>.</a:t>
            </a:r>
            <a:endParaRPr lang="en-AU" sz="2400" i="1" dirty="0">
              <a:latin typeface="Arial" charset="0"/>
            </a:endParaRPr>
          </a:p>
        </p:txBody>
      </p:sp>
      <p:sp>
        <p:nvSpPr>
          <p:cNvPr id="56324" name="Slide Number Placeholder 5">
            <a:extLst>
              <a:ext uri="{FF2B5EF4-FFF2-40B4-BE49-F238E27FC236}">
                <a16:creationId xmlns:a16="http://schemas.microsoft.com/office/drawing/2014/main" id="{8F07FCBC-6DF8-744B-A3F4-67964502D42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39A99C0-AFD1-7642-95A5-1DE02A4FF12B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27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>
            <a:extLst>
              <a:ext uri="{FF2B5EF4-FFF2-40B4-BE49-F238E27FC236}">
                <a16:creationId xmlns:a16="http://schemas.microsoft.com/office/drawing/2014/main" id="{F7BFA41A-E3B2-BF45-81FE-0A9410F771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AU" altLang="en-US">
                <a:latin typeface="Arial" panose="020B0604020202020204" pitchFamily="34" charset="0"/>
              </a:rPr>
              <a:t>Key points</a:t>
            </a:r>
          </a:p>
        </p:txBody>
      </p:sp>
      <p:sp>
        <p:nvSpPr>
          <p:cNvPr id="58371" name="Rectangle 3">
            <a:extLst>
              <a:ext uri="{FF2B5EF4-FFF2-40B4-BE49-F238E27FC236}">
                <a16:creationId xmlns:a16="http://schemas.microsoft.com/office/drawing/2014/main" id="{6F70A04E-6389-8940-B8FE-4F814D35C9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785938"/>
            <a:ext cx="8229600" cy="4286250"/>
          </a:xfrm>
        </p:spPr>
        <p:txBody>
          <a:bodyPr/>
          <a:lstStyle/>
          <a:p>
            <a:pPr eaLnBrk="1" hangingPunct="1"/>
            <a:r>
              <a:rPr lang="en-AU" altLang="en-US" sz="2400">
                <a:latin typeface="Arial" panose="020B0604020202020204" pitchFamily="34" charset="0"/>
              </a:rPr>
              <a:t>Budgeting purpose, process &amp; the budget cycle</a:t>
            </a:r>
          </a:p>
          <a:p>
            <a:pPr eaLnBrk="1" hangingPunct="1"/>
            <a:r>
              <a:rPr lang="en-AU" altLang="en-US" sz="2400">
                <a:latin typeface="Arial" panose="020B0604020202020204" pitchFamily="34" charset="0"/>
              </a:rPr>
              <a:t>The profit budget</a:t>
            </a:r>
          </a:p>
          <a:p>
            <a:pPr eaLnBrk="1" hangingPunct="1"/>
            <a:r>
              <a:rPr lang="en-AU" altLang="en-US" sz="2400">
                <a:latin typeface="Arial" panose="020B0604020202020204" pitchFamily="34" charset="0"/>
              </a:rPr>
              <a:t>Cash forecasting</a:t>
            </a:r>
          </a:p>
          <a:p>
            <a:pPr lvl="1" eaLnBrk="1" hangingPunct="1"/>
            <a:r>
              <a:rPr lang="en-AU" altLang="en-US" sz="2000">
                <a:latin typeface="Arial" panose="020B0604020202020204" pitchFamily="34" charset="0"/>
              </a:rPr>
              <a:t>Sales receipts budget</a:t>
            </a:r>
          </a:p>
          <a:p>
            <a:pPr lvl="1" eaLnBrk="1" hangingPunct="1"/>
            <a:r>
              <a:rPr lang="en-AU" altLang="en-US" sz="2000">
                <a:latin typeface="Arial" panose="020B0604020202020204" pitchFamily="34" charset="0"/>
              </a:rPr>
              <a:t>Purchases &amp; supplier payments budget</a:t>
            </a:r>
          </a:p>
          <a:p>
            <a:pPr lvl="1" eaLnBrk="1" hangingPunct="1"/>
            <a:r>
              <a:rPr lang="en-AU" altLang="en-US" sz="2000">
                <a:latin typeface="Arial" panose="020B0604020202020204" pitchFamily="34" charset="0"/>
              </a:rPr>
              <a:t>Cash flow adjustments</a:t>
            </a:r>
          </a:p>
          <a:p>
            <a:pPr eaLnBrk="1" hangingPunct="1"/>
            <a:r>
              <a:rPr lang="en-AU" altLang="en-US" sz="2400">
                <a:latin typeface="Arial" panose="020B0604020202020204" pitchFamily="34" charset="0"/>
              </a:rPr>
              <a:t>Behavioural perspectives on budgeting &amp; ‘Beyond Budgeting’</a:t>
            </a:r>
          </a:p>
        </p:txBody>
      </p:sp>
      <p:sp>
        <p:nvSpPr>
          <p:cNvPr id="58372" name="Slide Number Placeholder 5">
            <a:extLst>
              <a:ext uri="{FF2B5EF4-FFF2-40B4-BE49-F238E27FC236}">
                <a16:creationId xmlns:a16="http://schemas.microsoft.com/office/drawing/2014/main" id="{BC7E19EE-E902-9048-89CB-5BAA3F41B0B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A2E6CE5-06E7-884C-8942-7272E0C32985}" type="slidenum">
              <a:rPr lang="en-US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28</a:t>
            </a:fld>
            <a:endParaRPr lang="en-US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1733739E-59CB-D241-8C3D-C4FE7BB1818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36" y="0"/>
            <a:ext cx="9153036" cy="7317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203597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BBE0E3"/>
    </a:accent1>
    <a:accent2>
      <a:srgbClr val="333399"/>
    </a:accent2>
    <a:accent3>
      <a:srgbClr val="FFFFFF"/>
    </a:accent3>
    <a:accent4>
      <a:srgbClr val="000000"/>
    </a:accent4>
    <a:accent5>
      <a:srgbClr val="DAEDEF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4627</TotalTime>
  <Words>2633</Words>
  <Application>Microsoft Macintosh PowerPoint</Application>
  <PresentationFormat>On-screen Show (4:3)</PresentationFormat>
  <Paragraphs>357</Paragraphs>
  <Slides>29</Slides>
  <Notes>27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6" baseType="lpstr">
      <vt:lpstr>Arial</vt:lpstr>
      <vt:lpstr>Calibri</vt:lpstr>
      <vt:lpstr>SimSun</vt:lpstr>
      <vt:lpstr>ＭＳ Ｐゴシック</vt:lpstr>
      <vt:lpstr>Wingdings</vt:lpstr>
      <vt:lpstr>+mj-lt</vt:lpstr>
      <vt:lpstr>Office Theme</vt:lpstr>
      <vt:lpstr>PowerPoint Presentation</vt:lpstr>
      <vt:lpstr>PowerPoint Presentation</vt:lpstr>
      <vt:lpstr>Overview</vt:lpstr>
      <vt:lpstr>Budgeting</vt:lpstr>
      <vt:lpstr>What is budgeting?</vt:lpstr>
      <vt:lpstr>Purposes of budgeting</vt:lpstr>
      <vt:lpstr>The budgeting process</vt:lpstr>
      <vt:lpstr>Budget cycle</vt:lpstr>
      <vt:lpstr>Budgeting in practice</vt:lpstr>
      <vt:lpstr>Complexity of the budget</vt:lpstr>
      <vt:lpstr>Cash Flow v Profit</vt:lpstr>
      <vt:lpstr>Cash Flow v Profit     What is the effect on profit and cash? (increase or decrease)</vt:lpstr>
      <vt:lpstr> Budget for a hotel: statistics </vt:lpstr>
      <vt:lpstr>Cash forecasting</vt:lpstr>
      <vt:lpstr>Cash forecasting: Retail News</vt:lpstr>
      <vt:lpstr>Sales receipts budget</vt:lpstr>
      <vt:lpstr>Purchases &amp; supplier payments budget</vt:lpstr>
      <vt:lpstr>Cash forecast: Retail News</vt:lpstr>
      <vt:lpstr>Cash Budget: Retail News</vt:lpstr>
      <vt:lpstr>Cash Budget: Retail News</vt:lpstr>
      <vt:lpstr>Why are Cash Budgets important?</vt:lpstr>
      <vt:lpstr>Retail News forecast Statement of Cash Flows</vt:lpstr>
      <vt:lpstr>Behavioural perspectives</vt:lpstr>
      <vt:lpstr>Behavioural perspectives (cont.)</vt:lpstr>
      <vt:lpstr>Behavioural perspectives (cont.)</vt:lpstr>
      <vt:lpstr>A critical perspective</vt:lpstr>
      <vt:lpstr>Beyond Budgeting Round Table  (www.bbrt.co.uk; www.bbrt.org)</vt:lpstr>
      <vt:lpstr>Key points</vt:lpstr>
      <vt:lpstr>PowerPoint Presentation</vt:lpstr>
    </vt:vector>
  </TitlesOfParts>
  <Company>John Wiley and Sons, Inc.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WileyService</dc:creator>
  <cp:lastModifiedBy>Stuart Morgan</cp:lastModifiedBy>
  <cp:revision>67</cp:revision>
  <cp:lastPrinted>2020-01-29T11:20:00Z</cp:lastPrinted>
  <dcterms:created xsi:type="dcterms:W3CDTF">2011-03-17T09:17:02Z</dcterms:created>
  <dcterms:modified xsi:type="dcterms:W3CDTF">2021-04-25T10:24:02Z</dcterms:modified>
</cp:coreProperties>
</file>