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notesMasterIdLst>
    <p:notesMasterId r:id="rId7"/>
  </p:notesMasterIdLst>
  <p:sldIdLst>
    <p:sldId id="285" r:id="rId2"/>
    <p:sldId id="4946" r:id="rId3"/>
    <p:sldId id="291" r:id="rId4"/>
    <p:sldId id="299" r:id="rId5"/>
    <p:sldId id="293" r:id="rId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ce Clayton" initials="AC" lastIdx="1" clrIdx="0">
    <p:extLst>
      <p:ext uri="{19B8F6BF-5375-455C-9EA6-DF929625EA0E}">
        <p15:presenceInfo xmlns:p15="http://schemas.microsoft.com/office/powerpoint/2012/main" userId="67f036f39133e98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FFCC99"/>
    <a:srgbClr val="FFFF99"/>
    <a:srgbClr val="FFFFCC"/>
    <a:srgbClr val="FF6600"/>
    <a:srgbClr val="66FFCC"/>
    <a:srgbClr val="FF9999"/>
    <a:srgbClr val="66FFFF"/>
    <a:srgbClr val="33CCFF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52" autoAdjust="0"/>
    <p:restoredTop sz="94660"/>
  </p:normalViewPr>
  <p:slideViewPr>
    <p:cSldViewPr snapToGrid="0">
      <p:cViewPr varScale="1">
        <p:scale>
          <a:sx n="82" d="100"/>
          <a:sy n="82" d="100"/>
        </p:scale>
        <p:origin x="60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BD18E9-616A-4A4C-9203-CFA666785C9B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39838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E3367-5160-473E-B9C1-2746F964D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750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90511-B301-49A4-B86D-19D77FE30C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1ACC87-8C96-48B7-A523-DA4F590583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690995-49AD-44E0-A084-C2A0D5371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835F8C-C7FE-401D-9CEA-C6502174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B2C18A-AACA-45B9-B140-8A31630DE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556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3A1A1-78EB-47A7-8674-6CEAB0468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4374E-32CE-40F7-AC7F-169E0C16B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3551D-722B-40F6-9057-833B5331E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8578B-F1DF-42B7-BFCA-46A8CDCD2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CFFE4-8B55-4C6A-964F-DBA2415F9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443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9312F-4F66-475A-B492-9E15696F8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A38E53-3226-460C-8B80-BAE28F6E7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CD9B0-E059-47E8-8941-A30ED3BE6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05284-0918-49C5-9D82-07CF61F3A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996E6-B644-45E2-AD4A-7ACA33930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457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6C8C-C6C6-4E54-910D-134F64F72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CB38A-BECB-4526-B67B-6C2DCC707F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4ED64-C4B1-4192-AD5A-8B2C35F4A4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02002-5D93-4C57-BBC4-A4A6C4CB3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0CFBD1-8B3D-40A9-BF1E-DDEE7089A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9E995-7B23-46F2-94B1-F37CAB7E5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873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97061-78E7-48B3-A54A-386BB097E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2385AC-A564-4BA8-B686-01D3BC5AC8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FA204F-6B71-41B7-B963-B83A37FE09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4C440-94AB-424E-A9AF-13CC9C40A5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2FDFE0-BA6C-43CE-9F49-8DC7989561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864578-186B-41D8-87DE-10FB1E87F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75CA70-05F1-4CF2-970F-0F21B576C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BBB3C5-E2BF-4DCF-A6A0-9A82ACFD0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110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5815A-E604-4AF5-8916-DEA8FD435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6A9DC7-156B-40FF-9D4F-249C3AF48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ED3304-FC31-4934-8B15-28CEE451F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B03444-194A-4B26-B467-AF3D91D80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10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96F374-906F-4B54-B0E7-2DB1C61A1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946DE2-0FEA-4A16-AA08-75CCEE3E0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16A6E4-7705-4CD5-8114-EEA29C0E1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40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3640E-A07F-40C2-82A3-BEC14C9E7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5099E-6860-40AE-9886-3A903E251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C9BE4B-4539-412B-835B-8113C186DE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4CE10-49E0-4088-A9D6-7B2D9DBD6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818D10-07D0-42A8-83D3-8727E035C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E9BB51-4A55-4F8E-9BCF-FDA4554F9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96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64BB4-6E04-4755-8082-BB45EFAFB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0F5245-F5D6-49CA-BE9C-8D7D416FB4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B7738F-7766-43FB-8546-F70501BFDA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048CF3-A544-4FC5-BBDC-1AF4177BA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0FED2-80C0-41EE-968F-A443BDA46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56BC93-4484-441F-8BE0-BC36AF90D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02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B81DD-27D0-46E4-9311-4B6700BE6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A0E6F2-7514-41BD-9003-99E09AF33E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F8DDE1-F6CB-442D-A275-8DA4EB80A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0007A-E4F2-454A-8818-B08650612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E1814-2820-45A4-AC17-8034E89A9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24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A81AFA-BC60-4A55-BD4D-44726C46C6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75BA4-904B-42C1-B6B6-8DC363F47E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710F4-D922-4D5B-A58A-4BC1BF998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0F365-4814-4F2F-A4BB-86DADAADB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F37C95-8BA4-4D6A-9DB3-05701AC03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28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04CE-F336-4069-81B2-D8928A8B5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35269-CB30-4845-901E-4D503CB16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424C19-8B8E-4318-9017-2E679D23C0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05898-4C55-4269-807D-4EE0C57D88CE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965FE2-5325-4D79-99CC-F47A3C8588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38376-1BA1-4B87-99CC-029F703F88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123FB-9594-4504-9271-31259DAAB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5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131D6E6-DB40-DD92-E26E-B2F39FCF9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3014" y="1797076"/>
            <a:ext cx="4036225" cy="3566160"/>
          </a:xfrm>
        </p:spPr>
        <p:txBody>
          <a:bodyPr anchor="b">
            <a:normAutofit fontScale="90000"/>
          </a:bodyPr>
          <a:lstStyle/>
          <a:p>
            <a:r>
              <a:rPr lang="en-GB" sz="4800" b="1" dirty="0">
                <a:latin typeface="+mn-lt"/>
              </a:rPr>
              <a:t>BMHP6006</a:t>
            </a:r>
            <a:br>
              <a:rPr lang="en-GB" sz="4800" b="1" dirty="0">
                <a:latin typeface="+mn-lt"/>
              </a:rPr>
            </a:br>
            <a:br>
              <a:rPr lang="en-GB" sz="4800" b="1" dirty="0">
                <a:latin typeface="+mn-lt"/>
              </a:rPr>
            </a:br>
            <a:r>
              <a:rPr lang="en-GB" sz="4800" b="1" dirty="0">
                <a:latin typeface="+mn-lt"/>
              </a:rPr>
              <a:t>Mental disorders and psychopathology</a:t>
            </a:r>
            <a:br>
              <a:rPr lang="en-GB" sz="4800" b="1" dirty="0">
                <a:latin typeface="+mn-lt"/>
              </a:rPr>
            </a:br>
            <a:endParaRPr lang="en-GB" sz="4800" b="1" dirty="0"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22B38D-F88A-E394-051F-BF51A09313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85" r="647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290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708AC-323F-0472-9749-548449FBB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297" y="647700"/>
            <a:ext cx="3259479" cy="555783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+mn-lt"/>
              </a:rPr>
              <a:t>Mental disorders:</a:t>
            </a: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B24634CB-FD22-C9E1-CE18-FCF806FB2D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62" r="25599" b="-2"/>
          <a:stretch/>
        </p:blipFill>
        <p:spPr>
          <a:xfrm>
            <a:off x="20" y="-1"/>
            <a:ext cx="4143544" cy="6856413"/>
          </a:xfrm>
          <a:custGeom>
            <a:avLst/>
            <a:gdLst/>
            <a:ahLst/>
            <a:cxnLst/>
            <a:rect l="l" t="t" r="r" b="b"/>
            <a:pathLst>
              <a:path w="4143564" h="6856413">
                <a:moveTo>
                  <a:pt x="0" y="0"/>
                </a:moveTo>
                <a:lnTo>
                  <a:pt x="4141667" y="0"/>
                </a:lnTo>
                <a:lnTo>
                  <a:pt x="4141086" y="145208"/>
                </a:lnTo>
                <a:cubicBezTo>
                  <a:pt x="4109790" y="1611281"/>
                  <a:pt x="3796834" y="3077353"/>
                  <a:pt x="4047199" y="4543426"/>
                </a:cubicBezTo>
                <a:cubicBezTo>
                  <a:pt x="4172382" y="5276463"/>
                  <a:pt x="4156734" y="6009499"/>
                  <a:pt x="4105878" y="6742536"/>
                </a:cubicBezTo>
                <a:lnTo>
                  <a:pt x="4096763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F6718-19FD-9ABC-3107-F0E92744F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509" y="647699"/>
            <a:ext cx="3662891" cy="6011517"/>
          </a:xfrm>
        </p:spPr>
        <p:txBody>
          <a:bodyPr anchor="ctr">
            <a:normAutofit/>
          </a:bodyPr>
          <a:lstStyle/>
          <a:p>
            <a:r>
              <a:rPr lang="en-GB" sz="3600" b="1" dirty="0"/>
              <a:t>Schizophrenia </a:t>
            </a:r>
          </a:p>
          <a:p>
            <a:endParaRPr lang="en-GB" sz="3600" b="1" dirty="0"/>
          </a:p>
          <a:p>
            <a:r>
              <a:rPr lang="en-GB" sz="3600" b="1" dirty="0"/>
              <a:t>Autism </a:t>
            </a:r>
          </a:p>
          <a:p>
            <a:endParaRPr lang="en-GB" sz="3600" b="1" dirty="0"/>
          </a:p>
          <a:p>
            <a:r>
              <a:rPr lang="en-GB" sz="3600" b="1" dirty="0"/>
              <a:t>Dementia</a:t>
            </a:r>
          </a:p>
          <a:p>
            <a:endParaRPr lang="en-GB" sz="3600" b="1" dirty="0"/>
          </a:p>
          <a:p>
            <a:r>
              <a:rPr lang="en-GB" sz="3600" b="1" i="1" dirty="0"/>
              <a:t>Obsessive compulsive disorder (OCD)</a:t>
            </a:r>
          </a:p>
          <a:p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096085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B623-F383-3894-7D32-A161E65D9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+mn-lt"/>
              </a:rPr>
              <a:t>Assessment: Component 1</a:t>
            </a:r>
            <a:br>
              <a:rPr lang="en-GB" sz="4000" u="sng" dirty="0">
                <a:latin typeface="+mn-lt"/>
              </a:rPr>
            </a:br>
            <a:r>
              <a:rPr lang="en-GB" sz="4000" b="1" u="sng" dirty="0">
                <a:latin typeface="+mn-lt"/>
              </a:rPr>
              <a:t>Deadline = 1</a:t>
            </a:r>
            <a:r>
              <a:rPr lang="en-GB" sz="4000" b="1" u="sng" baseline="30000" dirty="0">
                <a:latin typeface="+mn-lt"/>
              </a:rPr>
              <a:t>st</a:t>
            </a:r>
            <a:r>
              <a:rPr lang="en-GB" sz="4000" b="1" u="sng" dirty="0">
                <a:latin typeface="+mn-lt"/>
              </a:rPr>
              <a:t> December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94D31-79AD-5674-113D-6B001A082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0057"/>
            <a:ext cx="10515600" cy="2545881"/>
          </a:xfrm>
        </p:spPr>
        <p:txBody>
          <a:bodyPr/>
          <a:lstStyle/>
          <a:p>
            <a:r>
              <a:rPr lang="en-GB" dirty="0"/>
              <a:t>Worth 50% of the module </a:t>
            </a:r>
          </a:p>
          <a:p>
            <a:endParaRPr lang="en-GB" dirty="0"/>
          </a:p>
          <a:p>
            <a:r>
              <a:rPr lang="en-GB" b="1" dirty="0"/>
              <a:t>Debate</a:t>
            </a:r>
            <a:r>
              <a:rPr lang="en-GB" dirty="0"/>
              <a:t> (20 minutes in total)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D197DA3-36FE-16E1-D796-D27FED67018C}"/>
              </a:ext>
            </a:extLst>
          </p:cNvPr>
          <p:cNvSpPr/>
          <p:nvPr/>
        </p:nvSpPr>
        <p:spPr>
          <a:xfrm>
            <a:off x="1580525" y="4076247"/>
            <a:ext cx="6046236" cy="241662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based around a case study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5534DF2-5489-E990-C7DE-15E4D1112B9A}"/>
              </a:ext>
            </a:extLst>
          </p:cNvPr>
          <p:cNvSpPr/>
          <p:nvPr/>
        </p:nvSpPr>
        <p:spPr>
          <a:xfrm>
            <a:off x="7255564" y="4000047"/>
            <a:ext cx="4240831" cy="241662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Debate guidance</a:t>
            </a:r>
          </a:p>
        </p:txBody>
      </p:sp>
    </p:spTree>
    <p:extLst>
      <p:ext uri="{BB962C8B-B14F-4D97-AF65-F5344CB8AC3E}">
        <p14:creationId xmlns:p14="http://schemas.microsoft.com/office/powerpoint/2010/main" val="64109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B623-F383-3894-7D32-A161E65D9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>
                <a:latin typeface="+mn-lt"/>
              </a:rPr>
              <a:t>Assessment: Component 2</a:t>
            </a:r>
            <a:br>
              <a:rPr lang="en-GB" sz="4000" u="sng" dirty="0">
                <a:latin typeface="+mn-lt"/>
              </a:rPr>
            </a:br>
            <a:r>
              <a:rPr lang="en-GB" sz="4000" b="1" u="sng" dirty="0">
                <a:latin typeface="+mn-lt"/>
              </a:rPr>
              <a:t>Deadline = 1</a:t>
            </a:r>
            <a:r>
              <a:rPr lang="en-GB" sz="4000" b="1" u="sng" baseline="30000" dirty="0">
                <a:latin typeface="+mn-lt"/>
              </a:rPr>
              <a:t>st</a:t>
            </a:r>
            <a:r>
              <a:rPr lang="en-GB" sz="4000" b="1" u="sng" dirty="0">
                <a:latin typeface="+mn-lt"/>
              </a:rPr>
              <a:t> December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94D31-79AD-5674-113D-6B001A082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59713"/>
            <a:ext cx="10515600" cy="2476225"/>
          </a:xfrm>
        </p:spPr>
        <p:txBody>
          <a:bodyPr/>
          <a:lstStyle/>
          <a:p>
            <a:r>
              <a:rPr lang="en-GB" dirty="0"/>
              <a:t>Worth 50% of the module </a:t>
            </a:r>
          </a:p>
          <a:p>
            <a:endParaRPr lang="en-GB" dirty="0"/>
          </a:p>
          <a:p>
            <a:r>
              <a:rPr lang="en-GB" b="1" dirty="0"/>
              <a:t>Written report</a:t>
            </a:r>
            <a:r>
              <a:rPr lang="en-GB" dirty="0"/>
              <a:t> (3000 words)</a:t>
            </a:r>
          </a:p>
          <a:p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09094B9-8BF2-0146-C43C-537A896F8DB6}"/>
              </a:ext>
            </a:extLst>
          </p:cNvPr>
          <p:cNvSpPr/>
          <p:nvPr/>
        </p:nvSpPr>
        <p:spPr>
          <a:xfrm>
            <a:off x="4134677" y="4076247"/>
            <a:ext cx="4240831" cy="241662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Report template</a:t>
            </a:r>
          </a:p>
        </p:txBody>
      </p:sp>
    </p:spTree>
    <p:extLst>
      <p:ext uri="{BB962C8B-B14F-4D97-AF65-F5344CB8AC3E}">
        <p14:creationId xmlns:p14="http://schemas.microsoft.com/office/powerpoint/2010/main" val="311294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65BDC-76B2-31F1-0069-9F4330BD6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830"/>
            <a:ext cx="10515600" cy="1325563"/>
          </a:xfrm>
        </p:spPr>
        <p:txBody>
          <a:bodyPr/>
          <a:lstStyle/>
          <a:p>
            <a:pPr algn="ctr"/>
            <a:r>
              <a:rPr lang="en-GB" u="sng" dirty="0">
                <a:latin typeface="+mn-lt"/>
              </a:rPr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EC903-3DFF-88DC-F69C-BB1961264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2635"/>
            <a:ext cx="10515600" cy="21369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Please: </a:t>
            </a:r>
          </a:p>
          <a:p>
            <a:r>
              <a:rPr lang="en-GB" dirty="0"/>
              <a:t>Use </a:t>
            </a:r>
            <a:r>
              <a:rPr lang="en-GB" b="1" dirty="0"/>
              <a:t>Harvard</a:t>
            </a:r>
            <a:r>
              <a:rPr lang="en-GB" dirty="0"/>
              <a:t> referencing. </a:t>
            </a:r>
          </a:p>
          <a:p>
            <a:r>
              <a:rPr lang="en-GB" dirty="0"/>
              <a:t>Follow the ‘</a:t>
            </a:r>
            <a:r>
              <a:rPr lang="en-GB" b="1" dirty="0"/>
              <a:t>Cite Them Right</a:t>
            </a:r>
            <a:r>
              <a:rPr lang="en-GB" dirty="0"/>
              <a:t>’ guidance. </a:t>
            </a:r>
          </a:p>
          <a:p>
            <a:r>
              <a:rPr lang="en-GB" dirty="0"/>
              <a:t>Ask for help if you’re not sure how to reference a source.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88A620-6DCA-8763-E82F-30DEDFF5C2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83" t="14927" r="10978" b="38406"/>
          <a:stretch/>
        </p:blipFill>
        <p:spPr>
          <a:xfrm>
            <a:off x="1265583" y="3518453"/>
            <a:ext cx="9660834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842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572</TotalTime>
  <Words>101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BMHP6006  Mental disorders and psychopathology </vt:lpstr>
      <vt:lpstr>Mental disorders:</vt:lpstr>
      <vt:lpstr>Assessment: Component 1 Deadline = 1st December</vt:lpstr>
      <vt:lpstr>Assessment: Component 2 Deadline = 1st December</vt:lpstr>
      <vt:lpstr>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Abnormal Psychology</dc:title>
  <dc:creator>Alice Clayton</dc:creator>
  <cp:lastModifiedBy>Alice Clayton</cp:lastModifiedBy>
  <cp:revision>23</cp:revision>
  <dcterms:created xsi:type="dcterms:W3CDTF">2021-04-19T18:06:07Z</dcterms:created>
  <dcterms:modified xsi:type="dcterms:W3CDTF">2023-10-10T15:39:00Z</dcterms:modified>
</cp:coreProperties>
</file>