
<file path=[Content_Types].xml><?xml version="1.0" encoding="utf-8"?>
<Types xmlns="http://schemas.openxmlformats.org/package/2006/content-types"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414" autoAdjust="0"/>
    <p:restoredTop sz="94691"/>
  </p:normalViewPr>
  <p:slideViewPr>
    <p:cSldViewPr snapToGrid="0">
      <p:cViewPr varScale="1">
        <p:scale>
          <a:sx n="78" d="100"/>
          <a:sy n="78" d="100"/>
        </p:scale>
        <p:origin x="99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BCEB0D6-03A2-4084-B32D-A27C5246ED52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1C59F282-F13F-4658-93D0-9D59D01B4D0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The care plan aims to:</a:t>
          </a:r>
        </a:p>
      </dgm:t>
    </dgm:pt>
    <dgm:pt modelId="{16117394-E988-4705-9959-0766807D35AD}" type="parTrans" cxnId="{078908D9-EB97-41D3-80E3-537945AA0691}">
      <dgm:prSet/>
      <dgm:spPr/>
      <dgm:t>
        <a:bodyPr/>
        <a:lstStyle/>
        <a:p>
          <a:endParaRPr lang="en-US"/>
        </a:p>
      </dgm:t>
    </dgm:pt>
    <dgm:pt modelId="{CB4C93A4-7C8C-49BF-AC2E-2BE38D04BAA4}" type="sibTrans" cxnId="{078908D9-EB97-41D3-80E3-537945AA0691}">
      <dgm:prSet/>
      <dgm:spPr/>
      <dgm:t>
        <a:bodyPr/>
        <a:lstStyle/>
        <a:p>
          <a:endParaRPr lang="en-US"/>
        </a:p>
      </dgm:t>
    </dgm:pt>
    <dgm:pt modelId="{E685BF37-0062-4541-B622-CCE50D3EF79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Control 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asthma</a:t>
          </a:r>
          <a:r>
            <a:rPr lang="en-US" dirty="0"/>
            <a:t> symptoms</a:t>
          </a:r>
        </a:p>
      </dgm:t>
    </dgm:pt>
    <dgm:pt modelId="{585F5590-EEAA-4E0A-B944-8E5EBCC09841}" type="parTrans" cxnId="{6D8E2CAA-5839-4E3B-9614-534B6F1CBA68}">
      <dgm:prSet/>
      <dgm:spPr/>
      <dgm:t>
        <a:bodyPr/>
        <a:lstStyle/>
        <a:p>
          <a:endParaRPr lang="en-US"/>
        </a:p>
      </dgm:t>
    </dgm:pt>
    <dgm:pt modelId="{5F612D14-6434-46AC-BDB5-574B6BC615D3}" type="sibTrans" cxnId="{6D8E2CAA-5839-4E3B-9614-534B6F1CBA68}">
      <dgm:prSet/>
      <dgm:spPr/>
      <dgm:t>
        <a:bodyPr/>
        <a:lstStyle/>
        <a:p>
          <a:endParaRPr lang="en-US"/>
        </a:p>
      </dgm:t>
    </dgm:pt>
    <dgm:pt modelId="{900B0A73-517C-40A5-AF60-9EBEA70DBF1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Prevent 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asthma</a:t>
          </a:r>
          <a:r>
            <a:rPr lang="en-US" dirty="0"/>
            <a:t> attacks</a:t>
          </a:r>
        </a:p>
      </dgm:t>
    </dgm:pt>
    <dgm:pt modelId="{F981D2D9-DDDC-45D8-BC86-1103682F8845}" type="parTrans" cxnId="{F4EC7E13-2F38-4B3B-A4F8-44C365219023}">
      <dgm:prSet/>
      <dgm:spPr/>
      <dgm:t>
        <a:bodyPr/>
        <a:lstStyle/>
        <a:p>
          <a:endParaRPr lang="en-US"/>
        </a:p>
      </dgm:t>
    </dgm:pt>
    <dgm:pt modelId="{5FFE6D1F-BD96-4F90-9B2C-9256E0023F64}" type="sibTrans" cxnId="{F4EC7E13-2F38-4B3B-A4F8-44C365219023}">
      <dgm:prSet/>
      <dgm:spPr/>
      <dgm:t>
        <a:bodyPr/>
        <a:lstStyle/>
        <a:p>
          <a:endParaRPr lang="en-US"/>
        </a:p>
      </dgm:t>
    </dgm:pt>
    <dgm:pt modelId="{EDE0B143-DB09-4A56-B8DE-E3817CFF208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Improve quality of life</a:t>
          </a:r>
        </a:p>
      </dgm:t>
    </dgm:pt>
    <dgm:pt modelId="{D5558DD3-57E4-4FFA-AF71-8DA407360745}" type="parTrans" cxnId="{D784677E-A122-4EDD-B8CE-87318D0A17BB}">
      <dgm:prSet/>
      <dgm:spPr/>
      <dgm:t>
        <a:bodyPr/>
        <a:lstStyle/>
        <a:p>
          <a:endParaRPr lang="en-US"/>
        </a:p>
      </dgm:t>
    </dgm:pt>
    <dgm:pt modelId="{2B2EBBB3-3EE6-4F14-9140-312CE82C7899}" type="sibTrans" cxnId="{D784677E-A122-4EDD-B8CE-87318D0A17BB}">
      <dgm:prSet/>
      <dgm:spPr/>
      <dgm:t>
        <a:bodyPr/>
        <a:lstStyle/>
        <a:p>
          <a:endParaRPr lang="en-US"/>
        </a:p>
      </dgm:t>
    </dgm:pt>
    <dgm:pt modelId="{0FB2AECD-43AB-4B41-BF3A-8C3CF60DD1E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Management should follow guidance from the National Health Service and National Institute for Health and Care Excellence.</a:t>
          </a:r>
        </a:p>
      </dgm:t>
    </dgm:pt>
    <dgm:pt modelId="{E9A055BF-730C-4D3E-A4D8-5472166F6E17}" type="parTrans" cxnId="{F36B48BA-01BE-4A4B-8C25-174160332755}">
      <dgm:prSet/>
      <dgm:spPr/>
      <dgm:t>
        <a:bodyPr/>
        <a:lstStyle/>
        <a:p>
          <a:endParaRPr lang="en-US"/>
        </a:p>
      </dgm:t>
    </dgm:pt>
    <dgm:pt modelId="{692ADFDE-41C1-48B3-B3E7-A1586FC8E81C}" type="sibTrans" cxnId="{F36B48BA-01BE-4A4B-8C25-174160332755}">
      <dgm:prSet/>
      <dgm:spPr/>
      <dgm:t>
        <a:bodyPr/>
        <a:lstStyle/>
        <a:p>
          <a:endParaRPr lang="en-US"/>
        </a:p>
      </dgm:t>
    </dgm:pt>
    <dgm:pt modelId="{541B1B3D-10B2-4D6F-8A6A-83C0FE0A519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(</a:t>
          </a:r>
          <a:r>
            <a:rPr lang="en-GB" b="1" dirty="0"/>
            <a:t>NICE, 2018</a:t>
          </a:r>
          <a:r>
            <a:rPr lang="en-GB" dirty="0"/>
            <a:t>)</a:t>
          </a:r>
        </a:p>
      </dgm:t>
    </dgm:pt>
    <dgm:pt modelId="{E9298941-0A1A-4B34-A902-20373D016205}" type="parTrans" cxnId="{A6698692-7F92-41BC-8FB5-B46F4579B194}">
      <dgm:prSet/>
      <dgm:spPr/>
      <dgm:t>
        <a:bodyPr/>
        <a:lstStyle/>
        <a:p>
          <a:endParaRPr lang="en-GB"/>
        </a:p>
      </dgm:t>
    </dgm:pt>
    <dgm:pt modelId="{25E06DF7-F20D-412B-A42A-DDA683E0B101}" type="sibTrans" cxnId="{A6698692-7F92-41BC-8FB5-B46F4579B194}">
      <dgm:prSet/>
      <dgm:spPr/>
      <dgm:t>
        <a:bodyPr/>
        <a:lstStyle/>
        <a:p>
          <a:endParaRPr lang="en-GB"/>
        </a:p>
      </dgm:t>
    </dgm:pt>
    <dgm:pt modelId="{299F82C2-87EE-40D1-8D0E-8EA400D5ED7E}" type="pres">
      <dgm:prSet presAssocID="{FBCEB0D6-03A2-4084-B32D-A27C5246ED52}" presName="root" presStyleCnt="0">
        <dgm:presLayoutVars>
          <dgm:dir/>
          <dgm:resizeHandles val="exact"/>
        </dgm:presLayoutVars>
      </dgm:prSet>
      <dgm:spPr/>
    </dgm:pt>
    <dgm:pt modelId="{D3A7AA31-BCFC-4216-947B-A9260211597B}" type="pres">
      <dgm:prSet presAssocID="{1C59F282-F13F-4658-93D0-9D59D01B4D0E}" presName="compNode" presStyleCnt="0"/>
      <dgm:spPr/>
    </dgm:pt>
    <dgm:pt modelId="{F4C14A56-2C85-405C-9F9E-5B68D6C7897B}" type="pres">
      <dgm:prSet presAssocID="{1C59F282-F13F-4658-93D0-9D59D01B4D0E}" presName="iconBgRect" presStyleLbl="bgShp" presStyleIdx="0" presStyleCnt="6"/>
      <dgm:spPr/>
    </dgm:pt>
    <dgm:pt modelId="{B5EB2976-AB35-46A0-8E1E-A9BB1A16594B}" type="pres">
      <dgm:prSet presAssocID="{1C59F282-F13F-4658-93D0-9D59D01B4D0E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B9A96EF2-561C-45C8-B84B-A8756D5B16E5}" type="pres">
      <dgm:prSet presAssocID="{1C59F282-F13F-4658-93D0-9D59D01B4D0E}" presName="spaceRect" presStyleCnt="0"/>
      <dgm:spPr/>
    </dgm:pt>
    <dgm:pt modelId="{B7BB8995-BAEF-41F6-B64A-E0134EFC3EDC}" type="pres">
      <dgm:prSet presAssocID="{1C59F282-F13F-4658-93D0-9D59D01B4D0E}" presName="textRect" presStyleLbl="revTx" presStyleIdx="0" presStyleCnt="6">
        <dgm:presLayoutVars>
          <dgm:chMax val="1"/>
          <dgm:chPref val="1"/>
        </dgm:presLayoutVars>
      </dgm:prSet>
      <dgm:spPr/>
    </dgm:pt>
    <dgm:pt modelId="{C3B5A894-6DAA-4DB9-8FAB-DB81688BF23E}" type="pres">
      <dgm:prSet presAssocID="{CB4C93A4-7C8C-49BF-AC2E-2BE38D04BAA4}" presName="sibTrans" presStyleCnt="0"/>
      <dgm:spPr/>
    </dgm:pt>
    <dgm:pt modelId="{6FA5C4E4-5696-46B0-B0EB-08AF2B435D5F}" type="pres">
      <dgm:prSet presAssocID="{E685BF37-0062-4541-B622-CCE50D3EF791}" presName="compNode" presStyleCnt="0"/>
      <dgm:spPr/>
    </dgm:pt>
    <dgm:pt modelId="{CE54B266-465F-4D06-9088-1B2D19634D81}" type="pres">
      <dgm:prSet presAssocID="{E685BF37-0062-4541-B622-CCE50D3EF791}" presName="iconBgRect" presStyleLbl="bgShp" presStyleIdx="1" presStyleCnt="6"/>
      <dgm:spPr/>
    </dgm:pt>
    <dgm:pt modelId="{23801951-4FA8-4065-9970-D261C8A4EA6A}" type="pres">
      <dgm:prSet presAssocID="{E685BF37-0062-4541-B622-CCE50D3EF791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42824851-6525-4009-8C38-F2569067C390}" type="pres">
      <dgm:prSet presAssocID="{E685BF37-0062-4541-B622-CCE50D3EF791}" presName="spaceRect" presStyleCnt="0"/>
      <dgm:spPr/>
    </dgm:pt>
    <dgm:pt modelId="{0F733F5B-BD2F-4A31-B469-F91E6064F1F8}" type="pres">
      <dgm:prSet presAssocID="{E685BF37-0062-4541-B622-CCE50D3EF791}" presName="textRect" presStyleLbl="revTx" presStyleIdx="1" presStyleCnt="6">
        <dgm:presLayoutVars>
          <dgm:chMax val="1"/>
          <dgm:chPref val="1"/>
        </dgm:presLayoutVars>
      </dgm:prSet>
      <dgm:spPr/>
    </dgm:pt>
    <dgm:pt modelId="{F7ABB7CA-8172-4C1B-8147-64D4C53985E8}" type="pres">
      <dgm:prSet presAssocID="{5F612D14-6434-46AC-BDB5-574B6BC615D3}" presName="sibTrans" presStyleCnt="0"/>
      <dgm:spPr/>
    </dgm:pt>
    <dgm:pt modelId="{12FA33E5-3D99-4970-8FBC-11A8244BD587}" type="pres">
      <dgm:prSet presAssocID="{900B0A73-517C-40A5-AF60-9EBEA70DBF14}" presName="compNode" presStyleCnt="0"/>
      <dgm:spPr/>
    </dgm:pt>
    <dgm:pt modelId="{597B693C-3B07-4892-8196-1F1726104268}" type="pres">
      <dgm:prSet presAssocID="{900B0A73-517C-40A5-AF60-9EBEA70DBF14}" presName="iconBgRect" presStyleLbl="bgShp" presStyleIdx="2" presStyleCnt="6"/>
      <dgm:spPr/>
    </dgm:pt>
    <dgm:pt modelId="{780543F8-2AF4-4083-9C59-32D3D87E316A}" type="pres">
      <dgm:prSet presAssocID="{900B0A73-517C-40A5-AF60-9EBEA70DBF14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3217FD2D-9A49-4374-85E6-FB328DB566E9}" type="pres">
      <dgm:prSet presAssocID="{900B0A73-517C-40A5-AF60-9EBEA70DBF14}" presName="spaceRect" presStyleCnt="0"/>
      <dgm:spPr/>
    </dgm:pt>
    <dgm:pt modelId="{D43E82D3-8704-4142-8F83-F0D2A26FCAC7}" type="pres">
      <dgm:prSet presAssocID="{900B0A73-517C-40A5-AF60-9EBEA70DBF14}" presName="textRect" presStyleLbl="revTx" presStyleIdx="2" presStyleCnt="6">
        <dgm:presLayoutVars>
          <dgm:chMax val="1"/>
          <dgm:chPref val="1"/>
        </dgm:presLayoutVars>
      </dgm:prSet>
      <dgm:spPr/>
    </dgm:pt>
    <dgm:pt modelId="{CF2F354B-E398-4A97-B82D-F3A2B8E3C112}" type="pres">
      <dgm:prSet presAssocID="{5FFE6D1F-BD96-4F90-9B2C-9256E0023F64}" presName="sibTrans" presStyleCnt="0"/>
      <dgm:spPr/>
    </dgm:pt>
    <dgm:pt modelId="{0AE35BD8-928D-4C21-B1CD-F9332B867237}" type="pres">
      <dgm:prSet presAssocID="{EDE0B143-DB09-4A56-B8DE-E3817CFF2087}" presName="compNode" presStyleCnt="0"/>
      <dgm:spPr/>
    </dgm:pt>
    <dgm:pt modelId="{EA45F36E-BB44-4CF5-8092-F7DD5AD0DC9C}" type="pres">
      <dgm:prSet presAssocID="{EDE0B143-DB09-4A56-B8DE-E3817CFF2087}" presName="iconBgRect" presStyleLbl="bgShp" presStyleIdx="3" presStyleCnt="6"/>
      <dgm:spPr/>
    </dgm:pt>
    <dgm:pt modelId="{7FFF2EC5-DDB7-45D5-A9E0-83BD7CE33977}" type="pres">
      <dgm:prSet presAssocID="{EDE0B143-DB09-4A56-B8DE-E3817CFF2087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16B7233A-E22B-4CB9-88F0-3991B211AC12}" type="pres">
      <dgm:prSet presAssocID="{EDE0B143-DB09-4A56-B8DE-E3817CFF2087}" presName="spaceRect" presStyleCnt="0"/>
      <dgm:spPr/>
    </dgm:pt>
    <dgm:pt modelId="{E1322554-D727-4B7B-A44C-4E38591D6B04}" type="pres">
      <dgm:prSet presAssocID="{EDE0B143-DB09-4A56-B8DE-E3817CFF2087}" presName="textRect" presStyleLbl="revTx" presStyleIdx="3" presStyleCnt="6">
        <dgm:presLayoutVars>
          <dgm:chMax val="1"/>
          <dgm:chPref val="1"/>
        </dgm:presLayoutVars>
      </dgm:prSet>
      <dgm:spPr/>
    </dgm:pt>
    <dgm:pt modelId="{CCF18BB8-8ECF-487B-A018-B9119776F74F}" type="pres">
      <dgm:prSet presAssocID="{2B2EBBB3-3EE6-4F14-9140-312CE82C7899}" presName="sibTrans" presStyleCnt="0"/>
      <dgm:spPr/>
    </dgm:pt>
    <dgm:pt modelId="{DE0BD6F6-F09D-49D8-87BD-6718D5B03619}" type="pres">
      <dgm:prSet presAssocID="{0FB2AECD-43AB-4B41-BF3A-8C3CF60DD1E4}" presName="compNode" presStyleCnt="0"/>
      <dgm:spPr/>
    </dgm:pt>
    <dgm:pt modelId="{2A910369-BE7C-4D26-87C2-E69FAAFC5E35}" type="pres">
      <dgm:prSet presAssocID="{0FB2AECD-43AB-4B41-BF3A-8C3CF60DD1E4}" presName="iconBgRect" presStyleLbl="bgShp" presStyleIdx="4" presStyleCnt="6"/>
      <dgm:spPr/>
    </dgm:pt>
    <dgm:pt modelId="{826C87F8-0431-4AD3-8629-D8BA15D74C52}" type="pres">
      <dgm:prSet presAssocID="{0FB2AECD-43AB-4B41-BF3A-8C3CF60DD1E4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54925FE3-78FF-48EA-BC58-3DF5A91601E8}" type="pres">
      <dgm:prSet presAssocID="{0FB2AECD-43AB-4B41-BF3A-8C3CF60DD1E4}" presName="spaceRect" presStyleCnt="0"/>
      <dgm:spPr/>
    </dgm:pt>
    <dgm:pt modelId="{B1105F7B-559F-41CF-A9E0-3C640A922FC1}" type="pres">
      <dgm:prSet presAssocID="{0FB2AECD-43AB-4B41-BF3A-8C3CF60DD1E4}" presName="textRect" presStyleLbl="revTx" presStyleIdx="4" presStyleCnt="6">
        <dgm:presLayoutVars>
          <dgm:chMax val="1"/>
          <dgm:chPref val="1"/>
        </dgm:presLayoutVars>
      </dgm:prSet>
      <dgm:spPr/>
    </dgm:pt>
    <dgm:pt modelId="{49B7E757-8B65-4533-9F34-ED4F9EEBCC51}" type="pres">
      <dgm:prSet presAssocID="{692ADFDE-41C1-48B3-B3E7-A1586FC8E81C}" presName="sibTrans" presStyleCnt="0"/>
      <dgm:spPr/>
    </dgm:pt>
    <dgm:pt modelId="{E3257B77-8FF6-4271-849B-06790AB8E7F3}" type="pres">
      <dgm:prSet presAssocID="{541B1B3D-10B2-4D6F-8A6A-83C0FE0A5194}" presName="compNode" presStyleCnt="0"/>
      <dgm:spPr/>
    </dgm:pt>
    <dgm:pt modelId="{6BF5FAD7-F1BD-4F11-9211-482367F920E6}" type="pres">
      <dgm:prSet presAssocID="{541B1B3D-10B2-4D6F-8A6A-83C0FE0A5194}" presName="iconBgRect" presStyleLbl="bgShp" presStyleIdx="5" presStyleCnt="6"/>
      <dgm:spPr/>
    </dgm:pt>
    <dgm:pt modelId="{8F38EF71-152E-418A-BF47-8C62BC6054A0}" type="pres">
      <dgm:prSet presAssocID="{541B1B3D-10B2-4D6F-8A6A-83C0FE0A5194}" presName="iconRect" presStyleLbl="node1" presStyleIdx="5" presStyleCnt="6"/>
      <dgm:spPr/>
    </dgm:pt>
    <dgm:pt modelId="{21ADF38D-149F-4DBF-977D-2C75659E7C62}" type="pres">
      <dgm:prSet presAssocID="{541B1B3D-10B2-4D6F-8A6A-83C0FE0A5194}" presName="spaceRect" presStyleCnt="0"/>
      <dgm:spPr/>
    </dgm:pt>
    <dgm:pt modelId="{99B957EC-23D9-43CF-9983-6C54DBDF28DC}" type="pres">
      <dgm:prSet presAssocID="{541B1B3D-10B2-4D6F-8A6A-83C0FE0A5194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999E5904-FCF1-4973-A37F-85D9EC2978E6}" type="presOf" srcId="{FBCEB0D6-03A2-4084-B32D-A27C5246ED52}" destId="{299F82C2-87EE-40D1-8D0E-8EA400D5ED7E}" srcOrd="0" destOrd="0" presId="urn:microsoft.com/office/officeart/2018/5/layout/IconCircleLabelList"/>
    <dgm:cxn modelId="{F4EC7E13-2F38-4B3B-A4F8-44C365219023}" srcId="{FBCEB0D6-03A2-4084-B32D-A27C5246ED52}" destId="{900B0A73-517C-40A5-AF60-9EBEA70DBF14}" srcOrd="2" destOrd="0" parTransId="{F981D2D9-DDDC-45D8-BC86-1103682F8845}" sibTransId="{5FFE6D1F-BD96-4F90-9B2C-9256E0023F64}"/>
    <dgm:cxn modelId="{DAD9A942-FBC8-4CEC-B6D3-0003FDE27DB6}" type="presOf" srcId="{1C59F282-F13F-4658-93D0-9D59D01B4D0E}" destId="{B7BB8995-BAEF-41F6-B64A-E0134EFC3EDC}" srcOrd="0" destOrd="0" presId="urn:microsoft.com/office/officeart/2018/5/layout/IconCircleLabelList"/>
    <dgm:cxn modelId="{1EAA094C-76C9-4C73-8098-1F78766D2DE3}" type="presOf" srcId="{0FB2AECD-43AB-4B41-BF3A-8C3CF60DD1E4}" destId="{B1105F7B-559F-41CF-A9E0-3C640A922FC1}" srcOrd="0" destOrd="0" presId="urn:microsoft.com/office/officeart/2018/5/layout/IconCircleLabelList"/>
    <dgm:cxn modelId="{1EA23B59-89FA-4D8B-80B4-76AFCA3090CD}" type="presOf" srcId="{900B0A73-517C-40A5-AF60-9EBEA70DBF14}" destId="{D43E82D3-8704-4142-8F83-F0D2A26FCAC7}" srcOrd="0" destOrd="0" presId="urn:microsoft.com/office/officeart/2018/5/layout/IconCircleLabelList"/>
    <dgm:cxn modelId="{D784677E-A122-4EDD-B8CE-87318D0A17BB}" srcId="{FBCEB0D6-03A2-4084-B32D-A27C5246ED52}" destId="{EDE0B143-DB09-4A56-B8DE-E3817CFF2087}" srcOrd="3" destOrd="0" parTransId="{D5558DD3-57E4-4FFA-AF71-8DA407360745}" sibTransId="{2B2EBBB3-3EE6-4F14-9140-312CE82C7899}"/>
    <dgm:cxn modelId="{A6698692-7F92-41BC-8FB5-B46F4579B194}" srcId="{FBCEB0D6-03A2-4084-B32D-A27C5246ED52}" destId="{541B1B3D-10B2-4D6F-8A6A-83C0FE0A5194}" srcOrd="5" destOrd="0" parTransId="{E9298941-0A1A-4B34-A902-20373D016205}" sibTransId="{25E06DF7-F20D-412B-A42A-DDA683E0B101}"/>
    <dgm:cxn modelId="{6D8E2CAA-5839-4E3B-9614-534B6F1CBA68}" srcId="{FBCEB0D6-03A2-4084-B32D-A27C5246ED52}" destId="{E685BF37-0062-4541-B622-CCE50D3EF791}" srcOrd="1" destOrd="0" parTransId="{585F5590-EEAA-4E0A-B944-8E5EBCC09841}" sibTransId="{5F612D14-6434-46AC-BDB5-574B6BC615D3}"/>
    <dgm:cxn modelId="{500B24AF-12CF-4065-AF2F-183B515088FA}" type="presOf" srcId="{E685BF37-0062-4541-B622-CCE50D3EF791}" destId="{0F733F5B-BD2F-4A31-B469-F91E6064F1F8}" srcOrd="0" destOrd="0" presId="urn:microsoft.com/office/officeart/2018/5/layout/IconCircleLabelList"/>
    <dgm:cxn modelId="{F36B48BA-01BE-4A4B-8C25-174160332755}" srcId="{FBCEB0D6-03A2-4084-B32D-A27C5246ED52}" destId="{0FB2AECD-43AB-4B41-BF3A-8C3CF60DD1E4}" srcOrd="4" destOrd="0" parTransId="{E9A055BF-730C-4D3E-A4D8-5472166F6E17}" sibTransId="{692ADFDE-41C1-48B3-B3E7-A1586FC8E81C}"/>
    <dgm:cxn modelId="{2AF74AD1-B12B-4D4F-9D98-AE81EDA8365C}" type="presOf" srcId="{EDE0B143-DB09-4A56-B8DE-E3817CFF2087}" destId="{E1322554-D727-4B7B-A44C-4E38591D6B04}" srcOrd="0" destOrd="0" presId="urn:microsoft.com/office/officeart/2018/5/layout/IconCircleLabelList"/>
    <dgm:cxn modelId="{078908D9-EB97-41D3-80E3-537945AA0691}" srcId="{FBCEB0D6-03A2-4084-B32D-A27C5246ED52}" destId="{1C59F282-F13F-4658-93D0-9D59D01B4D0E}" srcOrd="0" destOrd="0" parTransId="{16117394-E988-4705-9959-0766807D35AD}" sibTransId="{CB4C93A4-7C8C-49BF-AC2E-2BE38D04BAA4}"/>
    <dgm:cxn modelId="{B4A901EA-8452-42E5-9915-2864FCEA17D2}" type="presOf" srcId="{541B1B3D-10B2-4D6F-8A6A-83C0FE0A5194}" destId="{99B957EC-23D9-43CF-9983-6C54DBDF28DC}" srcOrd="0" destOrd="0" presId="urn:microsoft.com/office/officeart/2018/5/layout/IconCircleLabelList"/>
    <dgm:cxn modelId="{EA23E269-FEDA-4F3D-8F9A-FFEA8A288CE0}" type="presParOf" srcId="{299F82C2-87EE-40D1-8D0E-8EA400D5ED7E}" destId="{D3A7AA31-BCFC-4216-947B-A9260211597B}" srcOrd="0" destOrd="0" presId="urn:microsoft.com/office/officeart/2018/5/layout/IconCircleLabelList"/>
    <dgm:cxn modelId="{3D2E622E-8490-4914-B105-CF7054638CE8}" type="presParOf" srcId="{D3A7AA31-BCFC-4216-947B-A9260211597B}" destId="{F4C14A56-2C85-405C-9F9E-5B68D6C7897B}" srcOrd="0" destOrd="0" presId="urn:microsoft.com/office/officeart/2018/5/layout/IconCircleLabelList"/>
    <dgm:cxn modelId="{2CCC4A0C-DC57-4CE1-AB64-D1CBD3D76AA5}" type="presParOf" srcId="{D3A7AA31-BCFC-4216-947B-A9260211597B}" destId="{B5EB2976-AB35-46A0-8E1E-A9BB1A16594B}" srcOrd="1" destOrd="0" presId="urn:microsoft.com/office/officeart/2018/5/layout/IconCircleLabelList"/>
    <dgm:cxn modelId="{05053C3C-32CE-4810-8802-F12D3E9F3187}" type="presParOf" srcId="{D3A7AA31-BCFC-4216-947B-A9260211597B}" destId="{B9A96EF2-561C-45C8-B84B-A8756D5B16E5}" srcOrd="2" destOrd="0" presId="urn:microsoft.com/office/officeart/2018/5/layout/IconCircleLabelList"/>
    <dgm:cxn modelId="{82B0D527-2519-41DB-B3DB-F5E4485FDDA7}" type="presParOf" srcId="{D3A7AA31-BCFC-4216-947B-A9260211597B}" destId="{B7BB8995-BAEF-41F6-B64A-E0134EFC3EDC}" srcOrd="3" destOrd="0" presId="urn:microsoft.com/office/officeart/2018/5/layout/IconCircleLabelList"/>
    <dgm:cxn modelId="{30CFCF40-A05E-4463-B401-FA00DC16BEC6}" type="presParOf" srcId="{299F82C2-87EE-40D1-8D0E-8EA400D5ED7E}" destId="{C3B5A894-6DAA-4DB9-8FAB-DB81688BF23E}" srcOrd="1" destOrd="0" presId="urn:microsoft.com/office/officeart/2018/5/layout/IconCircleLabelList"/>
    <dgm:cxn modelId="{D50636D4-F6E1-4715-BD8E-5A442B9B8D6D}" type="presParOf" srcId="{299F82C2-87EE-40D1-8D0E-8EA400D5ED7E}" destId="{6FA5C4E4-5696-46B0-B0EB-08AF2B435D5F}" srcOrd="2" destOrd="0" presId="urn:microsoft.com/office/officeart/2018/5/layout/IconCircleLabelList"/>
    <dgm:cxn modelId="{FDE2408C-A099-4EC3-B606-84FBF3414ABC}" type="presParOf" srcId="{6FA5C4E4-5696-46B0-B0EB-08AF2B435D5F}" destId="{CE54B266-465F-4D06-9088-1B2D19634D81}" srcOrd="0" destOrd="0" presId="urn:microsoft.com/office/officeart/2018/5/layout/IconCircleLabelList"/>
    <dgm:cxn modelId="{9643821C-886F-40D6-B15C-3383CD1C94D3}" type="presParOf" srcId="{6FA5C4E4-5696-46B0-B0EB-08AF2B435D5F}" destId="{23801951-4FA8-4065-9970-D261C8A4EA6A}" srcOrd="1" destOrd="0" presId="urn:microsoft.com/office/officeart/2018/5/layout/IconCircleLabelList"/>
    <dgm:cxn modelId="{AEE5C330-F238-4A0B-A50C-468395BFEA4A}" type="presParOf" srcId="{6FA5C4E4-5696-46B0-B0EB-08AF2B435D5F}" destId="{42824851-6525-4009-8C38-F2569067C390}" srcOrd="2" destOrd="0" presId="urn:microsoft.com/office/officeart/2018/5/layout/IconCircleLabelList"/>
    <dgm:cxn modelId="{38863132-AC07-4465-9311-CF70AA872369}" type="presParOf" srcId="{6FA5C4E4-5696-46B0-B0EB-08AF2B435D5F}" destId="{0F733F5B-BD2F-4A31-B469-F91E6064F1F8}" srcOrd="3" destOrd="0" presId="urn:microsoft.com/office/officeart/2018/5/layout/IconCircleLabelList"/>
    <dgm:cxn modelId="{99F90574-18DD-4997-98B9-087958E4A4F8}" type="presParOf" srcId="{299F82C2-87EE-40D1-8D0E-8EA400D5ED7E}" destId="{F7ABB7CA-8172-4C1B-8147-64D4C53985E8}" srcOrd="3" destOrd="0" presId="urn:microsoft.com/office/officeart/2018/5/layout/IconCircleLabelList"/>
    <dgm:cxn modelId="{7DC10E51-345B-4A63-9472-E2EE3EBB46ED}" type="presParOf" srcId="{299F82C2-87EE-40D1-8D0E-8EA400D5ED7E}" destId="{12FA33E5-3D99-4970-8FBC-11A8244BD587}" srcOrd="4" destOrd="0" presId="urn:microsoft.com/office/officeart/2018/5/layout/IconCircleLabelList"/>
    <dgm:cxn modelId="{B2B915B9-D211-41A5-825C-21FD373D0038}" type="presParOf" srcId="{12FA33E5-3D99-4970-8FBC-11A8244BD587}" destId="{597B693C-3B07-4892-8196-1F1726104268}" srcOrd="0" destOrd="0" presId="urn:microsoft.com/office/officeart/2018/5/layout/IconCircleLabelList"/>
    <dgm:cxn modelId="{CE12016A-B395-462B-A8F7-EEF5704AF6D3}" type="presParOf" srcId="{12FA33E5-3D99-4970-8FBC-11A8244BD587}" destId="{780543F8-2AF4-4083-9C59-32D3D87E316A}" srcOrd="1" destOrd="0" presId="urn:microsoft.com/office/officeart/2018/5/layout/IconCircleLabelList"/>
    <dgm:cxn modelId="{EC2AC87B-9E7F-4B18-AFF8-3DF3345BF389}" type="presParOf" srcId="{12FA33E5-3D99-4970-8FBC-11A8244BD587}" destId="{3217FD2D-9A49-4374-85E6-FB328DB566E9}" srcOrd="2" destOrd="0" presId="urn:microsoft.com/office/officeart/2018/5/layout/IconCircleLabelList"/>
    <dgm:cxn modelId="{A559113C-A5BB-422D-996B-18840A939202}" type="presParOf" srcId="{12FA33E5-3D99-4970-8FBC-11A8244BD587}" destId="{D43E82D3-8704-4142-8F83-F0D2A26FCAC7}" srcOrd="3" destOrd="0" presId="urn:microsoft.com/office/officeart/2018/5/layout/IconCircleLabelList"/>
    <dgm:cxn modelId="{A79B3EFF-47AD-4418-9449-DE9E5F8D9D64}" type="presParOf" srcId="{299F82C2-87EE-40D1-8D0E-8EA400D5ED7E}" destId="{CF2F354B-E398-4A97-B82D-F3A2B8E3C112}" srcOrd="5" destOrd="0" presId="urn:microsoft.com/office/officeart/2018/5/layout/IconCircleLabelList"/>
    <dgm:cxn modelId="{1DAD7E45-DDD3-45B1-B0CA-8BC03E61A8D3}" type="presParOf" srcId="{299F82C2-87EE-40D1-8D0E-8EA400D5ED7E}" destId="{0AE35BD8-928D-4C21-B1CD-F9332B867237}" srcOrd="6" destOrd="0" presId="urn:microsoft.com/office/officeart/2018/5/layout/IconCircleLabelList"/>
    <dgm:cxn modelId="{7D29FDB1-4A00-4E3E-B5C7-8A1C44EE32F2}" type="presParOf" srcId="{0AE35BD8-928D-4C21-B1CD-F9332B867237}" destId="{EA45F36E-BB44-4CF5-8092-F7DD5AD0DC9C}" srcOrd="0" destOrd="0" presId="urn:microsoft.com/office/officeart/2018/5/layout/IconCircleLabelList"/>
    <dgm:cxn modelId="{8FB16C11-4A95-4863-BA8C-5B0DAAC90CBE}" type="presParOf" srcId="{0AE35BD8-928D-4C21-B1CD-F9332B867237}" destId="{7FFF2EC5-DDB7-45D5-A9E0-83BD7CE33977}" srcOrd="1" destOrd="0" presId="urn:microsoft.com/office/officeart/2018/5/layout/IconCircleLabelList"/>
    <dgm:cxn modelId="{F461794D-B00C-4CC1-BC20-447E34F3D2C0}" type="presParOf" srcId="{0AE35BD8-928D-4C21-B1CD-F9332B867237}" destId="{16B7233A-E22B-4CB9-88F0-3991B211AC12}" srcOrd="2" destOrd="0" presId="urn:microsoft.com/office/officeart/2018/5/layout/IconCircleLabelList"/>
    <dgm:cxn modelId="{8DA46F78-3F23-4473-874C-3DEB1FB13054}" type="presParOf" srcId="{0AE35BD8-928D-4C21-B1CD-F9332B867237}" destId="{E1322554-D727-4B7B-A44C-4E38591D6B04}" srcOrd="3" destOrd="0" presId="urn:microsoft.com/office/officeart/2018/5/layout/IconCircleLabelList"/>
    <dgm:cxn modelId="{454C7318-7AF0-4497-824F-58723D02214E}" type="presParOf" srcId="{299F82C2-87EE-40D1-8D0E-8EA400D5ED7E}" destId="{CCF18BB8-8ECF-487B-A018-B9119776F74F}" srcOrd="7" destOrd="0" presId="urn:microsoft.com/office/officeart/2018/5/layout/IconCircleLabelList"/>
    <dgm:cxn modelId="{F0F83F40-529D-4EBF-A2E5-063DCCAC43A3}" type="presParOf" srcId="{299F82C2-87EE-40D1-8D0E-8EA400D5ED7E}" destId="{DE0BD6F6-F09D-49D8-87BD-6718D5B03619}" srcOrd="8" destOrd="0" presId="urn:microsoft.com/office/officeart/2018/5/layout/IconCircleLabelList"/>
    <dgm:cxn modelId="{C3375CD9-0CE0-49EF-98F3-8659E62570CC}" type="presParOf" srcId="{DE0BD6F6-F09D-49D8-87BD-6718D5B03619}" destId="{2A910369-BE7C-4D26-87C2-E69FAAFC5E35}" srcOrd="0" destOrd="0" presId="urn:microsoft.com/office/officeart/2018/5/layout/IconCircleLabelList"/>
    <dgm:cxn modelId="{6671CB7F-91EA-41D0-9677-34E385BC0B8E}" type="presParOf" srcId="{DE0BD6F6-F09D-49D8-87BD-6718D5B03619}" destId="{826C87F8-0431-4AD3-8629-D8BA15D74C52}" srcOrd="1" destOrd="0" presId="urn:microsoft.com/office/officeart/2018/5/layout/IconCircleLabelList"/>
    <dgm:cxn modelId="{1D88344A-223A-43DE-A2DB-19E70F36168A}" type="presParOf" srcId="{DE0BD6F6-F09D-49D8-87BD-6718D5B03619}" destId="{54925FE3-78FF-48EA-BC58-3DF5A91601E8}" srcOrd="2" destOrd="0" presId="urn:microsoft.com/office/officeart/2018/5/layout/IconCircleLabelList"/>
    <dgm:cxn modelId="{37C7410F-CB1A-4560-8A79-4B8F1EEEFA6E}" type="presParOf" srcId="{DE0BD6F6-F09D-49D8-87BD-6718D5B03619}" destId="{B1105F7B-559F-41CF-A9E0-3C640A922FC1}" srcOrd="3" destOrd="0" presId="urn:microsoft.com/office/officeart/2018/5/layout/IconCircleLabelList"/>
    <dgm:cxn modelId="{4184AA45-47A0-4814-8BEF-E310D8E10EBD}" type="presParOf" srcId="{299F82C2-87EE-40D1-8D0E-8EA400D5ED7E}" destId="{49B7E757-8B65-4533-9F34-ED4F9EEBCC51}" srcOrd="9" destOrd="0" presId="urn:microsoft.com/office/officeart/2018/5/layout/IconCircleLabelList"/>
    <dgm:cxn modelId="{F5E60C98-7424-476C-8E4E-1F5C2060C1D4}" type="presParOf" srcId="{299F82C2-87EE-40D1-8D0E-8EA400D5ED7E}" destId="{E3257B77-8FF6-4271-849B-06790AB8E7F3}" srcOrd="10" destOrd="0" presId="urn:microsoft.com/office/officeart/2018/5/layout/IconCircleLabelList"/>
    <dgm:cxn modelId="{D1D3CDB5-57B1-4233-8289-9773FB4EC940}" type="presParOf" srcId="{E3257B77-8FF6-4271-849B-06790AB8E7F3}" destId="{6BF5FAD7-F1BD-4F11-9211-482367F920E6}" srcOrd="0" destOrd="0" presId="urn:microsoft.com/office/officeart/2018/5/layout/IconCircleLabelList"/>
    <dgm:cxn modelId="{A400D419-8336-4332-9633-AD088140B642}" type="presParOf" srcId="{E3257B77-8FF6-4271-849B-06790AB8E7F3}" destId="{8F38EF71-152E-418A-BF47-8C62BC6054A0}" srcOrd="1" destOrd="0" presId="urn:microsoft.com/office/officeart/2018/5/layout/IconCircleLabelList"/>
    <dgm:cxn modelId="{9152B76B-549B-4CC2-A089-54CC593F8BF4}" type="presParOf" srcId="{E3257B77-8FF6-4271-849B-06790AB8E7F3}" destId="{21ADF38D-149F-4DBF-977D-2C75659E7C62}" srcOrd="2" destOrd="0" presId="urn:microsoft.com/office/officeart/2018/5/layout/IconCircleLabelList"/>
    <dgm:cxn modelId="{179F271F-A276-4A37-9E29-59EA8804E89E}" type="presParOf" srcId="{E3257B77-8FF6-4271-849B-06790AB8E7F3}" destId="{99B957EC-23D9-43CF-9983-6C54DBDF28D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EB4CA71-EEC0-4602-8CD7-D9973D7F3D28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6355B0F-9C93-4E8B-B81E-43F29398575E}">
      <dgm:prSet/>
      <dgm:spPr/>
      <dgm:t>
        <a:bodyPr/>
        <a:lstStyle/>
        <a:p>
          <a:r>
            <a:rPr lang="en-US" dirty="0"/>
            <a:t>Healthcare 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professionals</a:t>
          </a:r>
          <a:r>
            <a:rPr lang="en-US" dirty="0"/>
            <a:t> should:</a:t>
          </a:r>
        </a:p>
      </dgm:t>
    </dgm:pt>
    <dgm:pt modelId="{A402FA57-C74C-4D30-90C2-B8D55FC7DDF7}" type="parTrans" cxnId="{CF6F887C-26DA-4C9E-8A43-01292E62EA94}">
      <dgm:prSet/>
      <dgm:spPr/>
      <dgm:t>
        <a:bodyPr/>
        <a:lstStyle/>
        <a:p>
          <a:endParaRPr lang="en-US"/>
        </a:p>
      </dgm:t>
    </dgm:pt>
    <dgm:pt modelId="{097D8126-3849-4CCA-89D4-B8286B9B058B}" type="sibTrans" cxnId="{CF6F887C-26DA-4C9E-8A43-01292E62EA94}">
      <dgm:prSet/>
      <dgm:spPr/>
      <dgm:t>
        <a:bodyPr/>
        <a:lstStyle/>
        <a:p>
          <a:endParaRPr lang="en-US"/>
        </a:p>
      </dgm:t>
    </dgm:pt>
    <dgm:pt modelId="{9E67615D-BFD0-45DF-BC32-59878FA45763}">
      <dgm:prSet/>
      <dgm:spPr/>
      <dgm:t>
        <a:bodyPr/>
        <a:lstStyle/>
        <a:p>
          <a:r>
            <a:rPr lang="en-US" dirty="0"/>
            <a:t>Educate the patient about asthma management</a:t>
          </a:r>
        </a:p>
      </dgm:t>
    </dgm:pt>
    <dgm:pt modelId="{31ED3D28-028D-47E2-A96E-DB2D15D9DB0C}" type="parTrans" cxnId="{938243E5-4FBD-4F73-9AF5-AB6082185825}">
      <dgm:prSet/>
      <dgm:spPr/>
      <dgm:t>
        <a:bodyPr/>
        <a:lstStyle/>
        <a:p>
          <a:endParaRPr lang="en-US"/>
        </a:p>
      </dgm:t>
    </dgm:pt>
    <dgm:pt modelId="{30851C7F-D871-4C41-8EC9-F0A0014F6256}" type="sibTrans" cxnId="{938243E5-4FBD-4F73-9AF5-AB6082185825}">
      <dgm:prSet/>
      <dgm:spPr/>
      <dgm:t>
        <a:bodyPr/>
        <a:lstStyle/>
        <a:p>
          <a:endParaRPr lang="en-US"/>
        </a:p>
      </dgm:t>
    </dgm:pt>
    <dgm:pt modelId="{ED8920F5-B787-4127-9763-340A8BEC9BF5}">
      <dgm:prSet/>
      <dgm:spPr/>
      <dgm:t>
        <a:bodyPr/>
        <a:lstStyle/>
        <a:p>
          <a:r>
            <a:rPr lang="en-US" dirty="0"/>
            <a:t>Encourage 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self-management</a:t>
          </a:r>
        </a:p>
      </dgm:t>
    </dgm:pt>
    <dgm:pt modelId="{ABBF7ED1-F77C-4E13-8499-D482A356CDD3}" type="parTrans" cxnId="{679E3AFC-3CDA-4423-869B-3C79C77D9216}">
      <dgm:prSet/>
      <dgm:spPr/>
      <dgm:t>
        <a:bodyPr/>
        <a:lstStyle/>
        <a:p>
          <a:endParaRPr lang="en-US"/>
        </a:p>
      </dgm:t>
    </dgm:pt>
    <dgm:pt modelId="{C17CAFB2-9B19-4291-BA97-C6A1AF4407AE}" type="sibTrans" cxnId="{679E3AFC-3CDA-4423-869B-3C79C77D9216}">
      <dgm:prSet/>
      <dgm:spPr/>
      <dgm:t>
        <a:bodyPr/>
        <a:lstStyle/>
        <a:p>
          <a:endParaRPr lang="en-US"/>
        </a:p>
      </dgm:t>
    </dgm:pt>
    <dgm:pt modelId="{AEB7337D-BA15-4940-B55D-B26CFB2A77A1}">
      <dgm:prSet/>
      <dgm:spPr/>
      <dgm:t>
        <a:bodyPr/>
        <a:lstStyle/>
        <a:p>
          <a:r>
            <a:rPr lang="en-US" dirty="0"/>
            <a:t>Use clear 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communication</a:t>
          </a:r>
        </a:p>
      </dgm:t>
    </dgm:pt>
    <dgm:pt modelId="{ED0AC661-2F1B-4EF3-91B8-B5C5A5E25D39}" type="parTrans" cxnId="{4763F287-B398-4A2A-B1B5-9CB92A564F6D}">
      <dgm:prSet/>
      <dgm:spPr/>
      <dgm:t>
        <a:bodyPr/>
        <a:lstStyle/>
        <a:p>
          <a:endParaRPr lang="en-US"/>
        </a:p>
      </dgm:t>
    </dgm:pt>
    <dgm:pt modelId="{00142818-26D2-4C43-A7DD-1C6E8BCEB31A}" type="sibTrans" cxnId="{4763F287-B398-4A2A-B1B5-9CB92A564F6D}">
      <dgm:prSet/>
      <dgm:spPr/>
      <dgm:t>
        <a:bodyPr/>
        <a:lstStyle/>
        <a:p>
          <a:endParaRPr lang="en-US"/>
        </a:p>
      </dgm:t>
    </dgm:pt>
    <dgm:pt modelId="{5086778D-12C8-4386-A686-28999A8FA85F}">
      <dgm:prSet/>
      <dgm:spPr/>
      <dgm:t>
        <a:bodyPr/>
        <a:lstStyle/>
        <a:p>
          <a:r>
            <a:rPr lang="en-US" dirty="0"/>
            <a:t>Support patient 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involvement</a:t>
          </a:r>
          <a:r>
            <a:rPr lang="en-US" dirty="0"/>
            <a:t> in decisions</a:t>
          </a:r>
        </a:p>
      </dgm:t>
    </dgm:pt>
    <dgm:pt modelId="{AE3EAFFF-C476-47D5-B923-B00B0E7EF6C8}" type="parTrans" cxnId="{36887EFF-7BDC-4814-B723-C8EBBD152691}">
      <dgm:prSet/>
      <dgm:spPr/>
      <dgm:t>
        <a:bodyPr/>
        <a:lstStyle/>
        <a:p>
          <a:endParaRPr lang="en-US"/>
        </a:p>
      </dgm:t>
    </dgm:pt>
    <dgm:pt modelId="{9502908D-F8DF-4D75-9A62-AAB9DD28D4DD}" type="sibTrans" cxnId="{36887EFF-7BDC-4814-B723-C8EBBD152691}">
      <dgm:prSet/>
      <dgm:spPr/>
      <dgm:t>
        <a:bodyPr/>
        <a:lstStyle/>
        <a:p>
          <a:endParaRPr lang="en-US"/>
        </a:p>
      </dgm:t>
    </dgm:pt>
    <dgm:pt modelId="{2DEBF050-52F7-493B-B30D-3BB5724CEBDB}">
      <dgm:prSet/>
      <dgm:spPr/>
      <dgm:t>
        <a:bodyPr/>
        <a:lstStyle/>
        <a:p>
          <a:r>
            <a:rPr lang="en-US" dirty="0"/>
            <a:t>Person-centered  care 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improves</a:t>
          </a:r>
          <a:r>
            <a:rPr lang="en-US" dirty="0"/>
            <a:t> health outcomes.</a:t>
          </a:r>
        </a:p>
      </dgm:t>
    </dgm:pt>
    <dgm:pt modelId="{78F7B057-7292-4301-A63B-12CA0FD10D7A}" type="parTrans" cxnId="{483165EF-2A0B-48C2-8E5D-57EB4C8D873F}">
      <dgm:prSet/>
      <dgm:spPr/>
      <dgm:t>
        <a:bodyPr/>
        <a:lstStyle/>
        <a:p>
          <a:endParaRPr lang="en-US"/>
        </a:p>
      </dgm:t>
    </dgm:pt>
    <dgm:pt modelId="{C3BFFFF5-AD05-4D13-85CD-B82FC1F090DC}" type="sibTrans" cxnId="{483165EF-2A0B-48C2-8E5D-57EB4C8D873F}">
      <dgm:prSet/>
      <dgm:spPr/>
      <dgm:t>
        <a:bodyPr/>
        <a:lstStyle/>
        <a:p>
          <a:endParaRPr lang="en-US"/>
        </a:p>
      </dgm:t>
    </dgm:pt>
    <dgm:pt modelId="{1B39619F-AEB6-4395-B11A-DEC21630F47E}" type="pres">
      <dgm:prSet presAssocID="{1EB4CA71-EEC0-4602-8CD7-D9973D7F3D28}" presName="diagram" presStyleCnt="0">
        <dgm:presLayoutVars>
          <dgm:dir/>
          <dgm:resizeHandles val="exact"/>
        </dgm:presLayoutVars>
      </dgm:prSet>
      <dgm:spPr/>
    </dgm:pt>
    <dgm:pt modelId="{36EAE535-C22B-44CC-934D-6A5E0F781E30}" type="pres">
      <dgm:prSet presAssocID="{66355B0F-9C93-4E8B-B81E-43F29398575E}" presName="node" presStyleLbl="node1" presStyleIdx="0" presStyleCnt="6">
        <dgm:presLayoutVars>
          <dgm:bulletEnabled val="1"/>
        </dgm:presLayoutVars>
      </dgm:prSet>
      <dgm:spPr/>
    </dgm:pt>
    <dgm:pt modelId="{E1A65D96-0964-4BDD-9A22-94165F5313C5}" type="pres">
      <dgm:prSet presAssocID="{097D8126-3849-4CCA-89D4-B8286B9B058B}" presName="sibTrans" presStyleCnt="0"/>
      <dgm:spPr/>
    </dgm:pt>
    <dgm:pt modelId="{FB510327-2F50-40CC-9925-C97234A522FF}" type="pres">
      <dgm:prSet presAssocID="{9E67615D-BFD0-45DF-BC32-59878FA45763}" presName="node" presStyleLbl="node1" presStyleIdx="1" presStyleCnt="6">
        <dgm:presLayoutVars>
          <dgm:bulletEnabled val="1"/>
        </dgm:presLayoutVars>
      </dgm:prSet>
      <dgm:spPr/>
    </dgm:pt>
    <dgm:pt modelId="{82D22C46-2951-465B-B1EB-7022B897C694}" type="pres">
      <dgm:prSet presAssocID="{30851C7F-D871-4C41-8EC9-F0A0014F6256}" presName="sibTrans" presStyleCnt="0"/>
      <dgm:spPr/>
    </dgm:pt>
    <dgm:pt modelId="{5686CD2F-7678-4EEB-80D7-5B3D60870481}" type="pres">
      <dgm:prSet presAssocID="{ED8920F5-B787-4127-9763-340A8BEC9BF5}" presName="node" presStyleLbl="node1" presStyleIdx="2" presStyleCnt="6">
        <dgm:presLayoutVars>
          <dgm:bulletEnabled val="1"/>
        </dgm:presLayoutVars>
      </dgm:prSet>
      <dgm:spPr/>
    </dgm:pt>
    <dgm:pt modelId="{661C4015-396A-4D93-A21B-475718794E6B}" type="pres">
      <dgm:prSet presAssocID="{C17CAFB2-9B19-4291-BA97-C6A1AF4407AE}" presName="sibTrans" presStyleCnt="0"/>
      <dgm:spPr/>
    </dgm:pt>
    <dgm:pt modelId="{3E329318-2F5C-4D38-ABF1-5C6DE7A5759E}" type="pres">
      <dgm:prSet presAssocID="{AEB7337D-BA15-4940-B55D-B26CFB2A77A1}" presName="node" presStyleLbl="node1" presStyleIdx="3" presStyleCnt="6">
        <dgm:presLayoutVars>
          <dgm:bulletEnabled val="1"/>
        </dgm:presLayoutVars>
      </dgm:prSet>
      <dgm:spPr/>
    </dgm:pt>
    <dgm:pt modelId="{5A6C76DB-868D-46DD-B1B8-801A53626AAE}" type="pres">
      <dgm:prSet presAssocID="{00142818-26D2-4C43-A7DD-1C6E8BCEB31A}" presName="sibTrans" presStyleCnt="0"/>
      <dgm:spPr/>
    </dgm:pt>
    <dgm:pt modelId="{9125369D-CDEF-4BFD-81C1-4824A738CABD}" type="pres">
      <dgm:prSet presAssocID="{5086778D-12C8-4386-A686-28999A8FA85F}" presName="node" presStyleLbl="node1" presStyleIdx="4" presStyleCnt="6">
        <dgm:presLayoutVars>
          <dgm:bulletEnabled val="1"/>
        </dgm:presLayoutVars>
      </dgm:prSet>
      <dgm:spPr/>
    </dgm:pt>
    <dgm:pt modelId="{0A01C658-6D8D-4BFE-A64E-605E8A2361D8}" type="pres">
      <dgm:prSet presAssocID="{9502908D-F8DF-4D75-9A62-AAB9DD28D4DD}" presName="sibTrans" presStyleCnt="0"/>
      <dgm:spPr/>
    </dgm:pt>
    <dgm:pt modelId="{29EC55F9-D0EF-4507-B177-7896C8B26C4E}" type="pres">
      <dgm:prSet presAssocID="{2DEBF050-52F7-493B-B30D-3BB5724CEBDB}" presName="node" presStyleLbl="node1" presStyleIdx="5" presStyleCnt="6">
        <dgm:presLayoutVars>
          <dgm:bulletEnabled val="1"/>
        </dgm:presLayoutVars>
      </dgm:prSet>
      <dgm:spPr/>
    </dgm:pt>
  </dgm:ptLst>
  <dgm:cxnLst>
    <dgm:cxn modelId="{0E0C6F04-F5C3-4733-952C-DEED2658E551}" type="presOf" srcId="{5086778D-12C8-4386-A686-28999A8FA85F}" destId="{9125369D-CDEF-4BFD-81C1-4824A738CABD}" srcOrd="0" destOrd="0" presId="urn:microsoft.com/office/officeart/2005/8/layout/default"/>
    <dgm:cxn modelId="{86BD811A-D8D6-4318-A344-B3815DD05177}" type="presOf" srcId="{1EB4CA71-EEC0-4602-8CD7-D9973D7F3D28}" destId="{1B39619F-AEB6-4395-B11A-DEC21630F47E}" srcOrd="0" destOrd="0" presId="urn:microsoft.com/office/officeart/2005/8/layout/default"/>
    <dgm:cxn modelId="{EE918E24-DDAA-4CC0-8807-DBCD347B9938}" type="presOf" srcId="{66355B0F-9C93-4E8B-B81E-43F29398575E}" destId="{36EAE535-C22B-44CC-934D-6A5E0F781E30}" srcOrd="0" destOrd="0" presId="urn:microsoft.com/office/officeart/2005/8/layout/default"/>
    <dgm:cxn modelId="{F13D9C42-7C28-44F6-9B95-15A30B511F0B}" type="presOf" srcId="{2DEBF050-52F7-493B-B30D-3BB5724CEBDB}" destId="{29EC55F9-D0EF-4507-B177-7896C8B26C4E}" srcOrd="0" destOrd="0" presId="urn:microsoft.com/office/officeart/2005/8/layout/default"/>
    <dgm:cxn modelId="{CF6F887C-26DA-4C9E-8A43-01292E62EA94}" srcId="{1EB4CA71-EEC0-4602-8CD7-D9973D7F3D28}" destId="{66355B0F-9C93-4E8B-B81E-43F29398575E}" srcOrd="0" destOrd="0" parTransId="{A402FA57-C74C-4D30-90C2-B8D55FC7DDF7}" sibTransId="{097D8126-3849-4CCA-89D4-B8286B9B058B}"/>
    <dgm:cxn modelId="{4763F287-B398-4A2A-B1B5-9CB92A564F6D}" srcId="{1EB4CA71-EEC0-4602-8CD7-D9973D7F3D28}" destId="{AEB7337D-BA15-4940-B55D-B26CFB2A77A1}" srcOrd="3" destOrd="0" parTransId="{ED0AC661-2F1B-4EF3-91B8-B5C5A5E25D39}" sibTransId="{00142818-26D2-4C43-A7DD-1C6E8BCEB31A}"/>
    <dgm:cxn modelId="{A0FF4B8A-61B1-436D-A123-73EB86488ACB}" type="presOf" srcId="{AEB7337D-BA15-4940-B55D-B26CFB2A77A1}" destId="{3E329318-2F5C-4D38-ABF1-5C6DE7A5759E}" srcOrd="0" destOrd="0" presId="urn:microsoft.com/office/officeart/2005/8/layout/default"/>
    <dgm:cxn modelId="{D9A7E08E-5008-4794-A133-6CBE769232D8}" type="presOf" srcId="{ED8920F5-B787-4127-9763-340A8BEC9BF5}" destId="{5686CD2F-7678-4EEB-80D7-5B3D60870481}" srcOrd="0" destOrd="0" presId="urn:microsoft.com/office/officeart/2005/8/layout/default"/>
    <dgm:cxn modelId="{E8A264A5-9803-4427-809C-F7A790035CFE}" type="presOf" srcId="{9E67615D-BFD0-45DF-BC32-59878FA45763}" destId="{FB510327-2F50-40CC-9925-C97234A522FF}" srcOrd="0" destOrd="0" presId="urn:microsoft.com/office/officeart/2005/8/layout/default"/>
    <dgm:cxn modelId="{938243E5-4FBD-4F73-9AF5-AB6082185825}" srcId="{1EB4CA71-EEC0-4602-8CD7-D9973D7F3D28}" destId="{9E67615D-BFD0-45DF-BC32-59878FA45763}" srcOrd="1" destOrd="0" parTransId="{31ED3D28-028D-47E2-A96E-DB2D15D9DB0C}" sibTransId="{30851C7F-D871-4C41-8EC9-F0A0014F6256}"/>
    <dgm:cxn modelId="{483165EF-2A0B-48C2-8E5D-57EB4C8D873F}" srcId="{1EB4CA71-EEC0-4602-8CD7-D9973D7F3D28}" destId="{2DEBF050-52F7-493B-B30D-3BB5724CEBDB}" srcOrd="5" destOrd="0" parTransId="{78F7B057-7292-4301-A63B-12CA0FD10D7A}" sibTransId="{C3BFFFF5-AD05-4D13-85CD-B82FC1F090DC}"/>
    <dgm:cxn modelId="{679E3AFC-3CDA-4423-869B-3C79C77D9216}" srcId="{1EB4CA71-EEC0-4602-8CD7-D9973D7F3D28}" destId="{ED8920F5-B787-4127-9763-340A8BEC9BF5}" srcOrd="2" destOrd="0" parTransId="{ABBF7ED1-F77C-4E13-8499-D482A356CDD3}" sibTransId="{C17CAFB2-9B19-4291-BA97-C6A1AF4407AE}"/>
    <dgm:cxn modelId="{36887EFF-7BDC-4814-B723-C8EBBD152691}" srcId="{1EB4CA71-EEC0-4602-8CD7-D9973D7F3D28}" destId="{5086778D-12C8-4386-A686-28999A8FA85F}" srcOrd="4" destOrd="0" parTransId="{AE3EAFFF-C476-47D5-B923-B00B0E7EF6C8}" sibTransId="{9502908D-F8DF-4D75-9A62-AAB9DD28D4DD}"/>
    <dgm:cxn modelId="{82745FFC-35A1-49BE-A0E7-82EF210655BB}" type="presParOf" srcId="{1B39619F-AEB6-4395-B11A-DEC21630F47E}" destId="{36EAE535-C22B-44CC-934D-6A5E0F781E30}" srcOrd="0" destOrd="0" presId="urn:microsoft.com/office/officeart/2005/8/layout/default"/>
    <dgm:cxn modelId="{1DB11C9F-7960-430A-80BC-90B332845621}" type="presParOf" srcId="{1B39619F-AEB6-4395-B11A-DEC21630F47E}" destId="{E1A65D96-0964-4BDD-9A22-94165F5313C5}" srcOrd="1" destOrd="0" presId="urn:microsoft.com/office/officeart/2005/8/layout/default"/>
    <dgm:cxn modelId="{A6A90218-E31B-4F78-A20F-83FD7792159A}" type="presParOf" srcId="{1B39619F-AEB6-4395-B11A-DEC21630F47E}" destId="{FB510327-2F50-40CC-9925-C97234A522FF}" srcOrd="2" destOrd="0" presId="urn:microsoft.com/office/officeart/2005/8/layout/default"/>
    <dgm:cxn modelId="{645A6491-02EB-4F04-A762-2BAF1AA7668C}" type="presParOf" srcId="{1B39619F-AEB6-4395-B11A-DEC21630F47E}" destId="{82D22C46-2951-465B-B1EB-7022B897C694}" srcOrd="3" destOrd="0" presId="urn:microsoft.com/office/officeart/2005/8/layout/default"/>
    <dgm:cxn modelId="{5F09EB61-9D91-46F6-ACC1-48A82CED5161}" type="presParOf" srcId="{1B39619F-AEB6-4395-B11A-DEC21630F47E}" destId="{5686CD2F-7678-4EEB-80D7-5B3D60870481}" srcOrd="4" destOrd="0" presId="urn:microsoft.com/office/officeart/2005/8/layout/default"/>
    <dgm:cxn modelId="{9190FBFB-F73D-4023-8671-BBF476317AC1}" type="presParOf" srcId="{1B39619F-AEB6-4395-B11A-DEC21630F47E}" destId="{661C4015-396A-4D93-A21B-475718794E6B}" srcOrd="5" destOrd="0" presId="urn:microsoft.com/office/officeart/2005/8/layout/default"/>
    <dgm:cxn modelId="{C1B1D3F3-DD20-44F5-9731-35C4FA73F599}" type="presParOf" srcId="{1B39619F-AEB6-4395-B11A-DEC21630F47E}" destId="{3E329318-2F5C-4D38-ABF1-5C6DE7A5759E}" srcOrd="6" destOrd="0" presId="urn:microsoft.com/office/officeart/2005/8/layout/default"/>
    <dgm:cxn modelId="{B95A337B-44A8-451B-9383-A63F4E4BC8AE}" type="presParOf" srcId="{1B39619F-AEB6-4395-B11A-DEC21630F47E}" destId="{5A6C76DB-868D-46DD-B1B8-801A53626AAE}" srcOrd="7" destOrd="0" presId="urn:microsoft.com/office/officeart/2005/8/layout/default"/>
    <dgm:cxn modelId="{B36156B6-E2DF-4C63-90AC-C08B2F4CE58E}" type="presParOf" srcId="{1B39619F-AEB6-4395-B11A-DEC21630F47E}" destId="{9125369D-CDEF-4BFD-81C1-4824A738CABD}" srcOrd="8" destOrd="0" presId="urn:microsoft.com/office/officeart/2005/8/layout/default"/>
    <dgm:cxn modelId="{9880C690-7D44-4484-BFBB-7544C42D948C}" type="presParOf" srcId="{1B39619F-AEB6-4395-B11A-DEC21630F47E}" destId="{0A01C658-6D8D-4BFE-A64E-605E8A2361D8}" srcOrd="9" destOrd="0" presId="urn:microsoft.com/office/officeart/2005/8/layout/default"/>
    <dgm:cxn modelId="{19CE7A54-D020-466A-A4EB-686EB4025148}" type="presParOf" srcId="{1B39619F-AEB6-4395-B11A-DEC21630F47E}" destId="{29EC55F9-D0EF-4507-B177-7896C8B26C4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C14A56-2C85-405C-9F9E-5B68D6C7897B}">
      <dsp:nvSpPr>
        <dsp:cNvPr id="0" name=""/>
        <dsp:cNvSpPr/>
      </dsp:nvSpPr>
      <dsp:spPr>
        <a:xfrm>
          <a:off x="311379" y="1003922"/>
          <a:ext cx="969328" cy="96932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EB2976-AB35-46A0-8E1E-A9BB1A16594B}">
      <dsp:nvSpPr>
        <dsp:cNvPr id="0" name=""/>
        <dsp:cNvSpPr/>
      </dsp:nvSpPr>
      <dsp:spPr>
        <a:xfrm>
          <a:off x="517957" y="1210500"/>
          <a:ext cx="556171" cy="5561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BB8995-BAEF-41F6-B64A-E0134EFC3EDC}">
      <dsp:nvSpPr>
        <dsp:cNvPr id="0" name=""/>
        <dsp:cNvSpPr/>
      </dsp:nvSpPr>
      <dsp:spPr>
        <a:xfrm>
          <a:off x="1512" y="2275172"/>
          <a:ext cx="1589062" cy="9137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The care plan aims to:</a:t>
          </a:r>
        </a:p>
      </dsp:txBody>
      <dsp:txXfrm>
        <a:off x="1512" y="2275172"/>
        <a:ext cx="1589062" cy="913710"/>
      </dsp:txXfrm>
    </dsp:sp>
    <dsp:sp modelId="{CE54B266-465F-4D06-9088-1B2D19634D81}">
      <dsp:nvSpPr>
        <dsp:cNvPr id="0" name=""/>
        <dsp:cNvSpPr/>
      </dsp:nvSpPr>
      <dsp:spPr>
        <a:xfrm>
          <a:off x="2178527" y="1003922"/>
          <a:ext cx="969328" cy="96932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801951-4FA8-4065-9970-D261C8A4EA6A}">
      <dsp:nvSpPr>
        <dsp:cNvPr id="0" name=""/>
        <dsp:cNvSpPr/>
      </dsp:nvSpPr>
      <dsp:spPr>
        <a:xfrm>
          <a:off x="2385105" y="1210500"/>
          <a:ext cx="556171" cy="5561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733F5B-BD2F-4A31-B469-F91E6064F1F8}">
      <dsp:nvSpPr>
        <dsp:cNvPr id="0" name=""/>
        <dsp:cNvSpPr/>
      </dsp:nvSpPr>
      <dsp:spPr>
        <a:xfrm>
          <a:off x="1868660" y="2275172"/>
          <a:ext cx="1589062" cy="9137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Control </a:t>
          </a: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asthma</a:t>
          </a:r>
          <a:r>
            <a:rPr lang="en-US" sz="1100" kern="1200" dirty="0"/>
            <a:t> symptoms</a:t>
          </a:r>
        </a:p>
      </dsp:txBody>
      <dsp:txXfrm>
        <a:off x="1868660" y="2275172"/>
        <a:ext cx="1589062" cy="913710"/>
      </dsp:txXfrm>
    </dsp:sp>
    <dsp:sp modelId="{597B693C-3B07-4892-8196-1F1726104268}">
      <dsp:nvSpPr>
        <dsp:cNvPr id="0" name=""/>
        <dsp:cNvSpPr/>
      </dsp:nvSpPr>
      <dsp:spPr>
        <a:xfrm>
          <a:off x="4045676" y="1003922"/>
          <a:ext cx="969328" cy="96932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0543F8-2AF4-4083-9C59-32D3D87E316A}">
      <dsp:nvSpPr>
        <dsp:cNvPr id="0" name=""/>
        <dsp:cNvSpPr/>
      </dsp:nvSpPr>
      <dsp:spPr>
        <a:xfrm>
          <a:off x="4252254" y="1210500"/>
          <a:ext cx="556171" cy="5561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3E82D3-8704-4142-8F83-F0D2A26FCAC7}">
      <dsp:nvSpPr>
        <dsp:cNvPr id="0" name=""/>
        <dsp:cNvSpPr/>
      </dsp:nvSpPr>
      <dsp:spPr>
        <a:xfrm>
          <a:off x="3735809" y="2275172"/>
          <a:ext cx="1589062" cy="9137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Prevent </a:t>
          </a: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asthma</a:t>
          </a:r>
          <a:r>
            <a:rPr lang="en-US" sz="1100" kern="1200" dirty="0"/>
            <a:t> attacks</a:t>
          </a:r>
        </a:p>
      </dsp:txBody>
      <dsp:txXfrm>
        <a:off x="3735809" y="2275172"/>
        <a:ext cx="1589062" cy="913710"/>
      </dsp:txXfrm>
    </dsp:sp>
    <dsp:sp modelId="{EA45F36E-BB44-4CF5-8092-F7DD5AD0DC9C}">
      <dsp:nvSpPr>
        <dsp:cNvPr id="0" name=""/>
        <dsp:cNvSpPr/>
      </dsp:nvSpPr>
      <dsp:spPr>
        <a:xfrm>
          <a:off x="5912824" y="1003922"/>
          <a:ext cx="969328" cy="96932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FF2EC5-DDB7-45D5-A9E0-83BD7CE33977}">
      <dsp:nvSpPr>
        <dsp:cNvPr id="0" name=""/>
        <dsp:cNvSpPr/>
      </dsp:nvSpPr>
      <dsp:spPr>
        <a:xfrm>
          <a:off x="6119402" y="1210500"/>
          <a:ext cx="556171" cy="5561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322554-D727-4B7B-A44C-4E38591D6B04}">
      <dsp:nvSpPr>
        <dsp:cNvPr id="0" name=""/>
        <dsp:cNvSpPr/>
      </dsp:nvSpPr>
      <dsp:spPr>
        <a:xfrm>
          <a:off x="5602957" y="2275172"/>
          <a:ext cx="1589062" cy="9137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Improve quality of life</a:t>
          </a:r>
        </a:p>
      </dsp:txBody>
      <dsp:txXfrm>
        <a:off x="5602957" y="2275172"/>
        <a:ext cx="1589062" cy="913710"/>
      </dsp:txXfrm>
    </dsp:sp>
    <dsp:sp modelId="{2A910369-BE7C-4D26-87C2-E69FAAFC5E35}">
      <dsp:nvSpPr>
        <dsp:cNvPr id="0" name=""/>
        <dsp:cNvSpPr/>
      </dsp:nvSpPr>
      <dsp:spPr>
        <a:xfrm>
          <a:off x="7779973" y="1003922"/>
          <a:ext cx="969328" cy="96932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6C87F8-0431-4AD3-8629-D8BA15D74C52}">
      <dsp:nvSpPr>
        <dsp:cNvPr id="0" name=""/>
        <dsp:cNvSpPr/>
      </dsp:nvSpPr>
      <dsp:spPr>
        <a:xfrm>
          <a:off x="7986551" y="1210500"/>
          <a:ext cx="556171" cy="55617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105F7B-559F-41CF-A9E0-3C640A922FC1}">
      <dsp:nvSpPr>
        <dsp:cNvPr id="0" name=""/>
        <dsp:cNvSpPr/>
      </dsp:nvSpPr>
      <dsp:spPr>
        <a:xfrm>
          <a:off x="7470105" y="2275172"/>
          <a:ext cx="1589062" cy="9137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Management should follow guidance from the National Health Service and National Institute for Health and Care Excellence.</a:t>
          </a:r>
        </a:p>
      </dsp:txBody>
      <dsp:txXfrm>
        <a:off x="7470105" y="2275172"/>
        <a:ext cx="1589062" cy="913710"/>
      </dsp:txXfrm>
    </dsp:sp>
    <dsp:sp modelId="{6BF5FAD7-F1BD-4F11-9211-482367F920E6}">
      <dsp:nvSpPr>
        <dsp:cNvPr id="0" name=""/>
        <dsp:cNvSpPr/>
      </dsp:nvSpPr>
      <dsp:spPr>
        <a:xfrm>
          <a:off x="9647121" y="1003922"/>
          <a:ext cx="969328" cy="96932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38EF71-152E-418A-BF47-8C62BC6054A0}">
      <dsp:nvSpPr>
        <dsp:cNvPr id="0" name=""/>
        <dsp:cNvSpPr/>
      </dsp:nvSpPr>
      <dsp:spPr>
        <a:xfrm>
          <a:off x="9853699" y="1210500"/>
          <a:ext cx="556171" cy="556171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B957EC-23D9-43CF-9983-6C54DBDF28DC}">
      <dsp:nvSpPr>
        <dsp:cNvPr id="0" name=""/>
        <dsp:cNvSpPr/>
      </dsp:nvSpPr>
      <dsp:spPr>
        <a:xfrm>
          <a:off x="9337254" y="2275172"/>
          <a:ext cx="1589062" cy="9137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(</a:t>
          </a:r>
          <a:r>
            <a:rPr lang="en-GB" sz="1100" b="1" kern="1200" dirty="0"/>
            <a:t>NICE, 2018</a:t>
          </a:r>
          <a:r>
            <a:rPr lang="en-GB" sz="1100" kern="1200" dirty="0"/>
            <a:t>)</a:t>
          </a:r>
        </a:p>
      </dsp:txBody>
      <dsp:txXfrm>
        <a:off x="9337254" y="2275172"/>
        <a:ext cx="1589062" cy="9137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EAE535-C22B-44CC-934D-6A5E0F781E30}">
      <dsp:nvSpPr>
        <dsp:cNvPr id="0" name=""/>
        <dsp:cNvSpPr/>
      </dsp:nvSpPr>
      <dsp:spPr>
        <a:xfrm>
          <a:off x="307345" y="1546"/>
          <a:ext cx="3222855" cy="193371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Healthcare </a:t>
          </a:r>
          <a:r>
            <a:rPr lang="en-US" sz="3000" kern="1200" dirty="0">
              <a:latin typeface="Arial" panose="020B0604020202020204" pitchFamily="34" charset="0"/>
              <a:cs typeface="Arial" panose="020B0604020202020204" pitchFamily="34" charset="0"/>
            </a:rPr>
            <a:t>professionals</a:t>
          </a:r>
          <a:r>
            <a:rPr lang="en-US" sz="3000" kern="1200" dirty="0"/>
            <a:t> should:</a:t>
          </a:r>
        </a:p>
      </dsp:txBody>
      <dsp:txXfrm>
        <a:off x="307345" y="1546"/>
        <a:ext cx="3222855" cy="1933713"/>
      </dsp:txXfrm>
    </dsp:sp>
    <dsp:sp modelId="{FB510327-2F50-40CC-9925-C97234A522FF}">
      <dsp:nvSpPr>
        <dsp:cNvPr id="0" name=""/>
        <dsp:cNvSpPr/>
      </dsp:nvSpPr>
      <dsp:spPr>
        <a:xfrm>
          <a:off x="3852486" y="1546"/>
          <a:ext cx="3222855" cy="1933713"/>
        </a:xfrm>
        <a:prstGeom prst="rect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Educate the patient about asthma management</a:t>
          </a:r>
        </a:p>
      </dsp:txBody>
      <dsp:txXfrm>
        <a:off x="3852486" y="1546"/>
        <a:ext cx="3222855" cy="1933713"/>
      </dsp:txXfrm>
    </dsp:sp>
    <dsp:sp modelId="{5686CD2F-7678-4EEB-80D7-5B3D60870481}">
      <dsp:nvSpPr>
        <dsp:cNvPr id="0" name=""/>
        <dsp:cNvSpPr/>
      </dsp:nvSpPr>
      <dsp:spPr>
        <a:xfrm>
          <a:off x="7397627" y="1546"/>
          <a:ext cx="3222855" cy="1933713"/>
        </a:xfrm>
        <a:prstGeom prst="rect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Encourage </a:t>
          </a:r>
          <a:r>
            <a:rPr lang="en-US" sz="3000" kern="1200" dirty="0">
              <a:latin typeface="Arial" panose="020B0604020202020204" pitchFamily="34" charset="0"/>
              <a:cs typeface="Arial" panose="020B0604020202020204" pitchFamily="34" charset="0"/>
            </a:rPr>
            <a:t>self-management</a:t>
          </a:r>
        </a:p>
      </dsp:txBody>
      <dsp:txXfrm>
        <a:off x="7397627" y="1546"/>
        <a:ext cx="3222855" cy="1933713"/>
      </dsp:txXfrm>
    </dsp:sp>
    <dsp:sp modelId="{3E329318-2F5C-4D38-ABF1-5C6DE7A5759E}">
      <dsp:nvSpPr>
        <dsp:cNvPr id="0" name=""/>
        <dsp:cNvSpPr/>
      </dsp:nvSpPr>
      <dsp:spPr>
        <a:xfrm>
          <a:off x="307345" y="2257545"/>
          <a:ext cx="3222855" cy="1933713"/>
        </a:xfrm>
        <a:prstGeom prst="rect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Use clear </a:t>
          </a:r>
          <a:r>
            <a:rPr lang="en-US" sz="3000" kern="1200" dirty="0">
              <a:latin typeface="Arial" panose="020B0604020202020204" pitchFamily="34" charset="0"/>
              <a:cs typeface="Arial" panose="020B0604020202020204" pitchFamily="34" charset="0"/>
            </a:rPr>
            <a:t>communication</a:t>
          </a:r>
        </a:p>
      </dsp:txBody>
      <dsp:txXfrm>
        <a:off x="307345" y="2257545"/>
        <a:ext cx="3222855" cy="1933713"/>
      </dsp:txXfrm>
    </dsp:sp>
    <dsp:sp modelId="{9125369D-CDEF-4BFD-81C1-4824A738CABD}">
      <dsp:nvSpPr>
        <dsp:cNvPr id="0" name=""/>
        <dsp:cNvSpPr/>
      </dsp:nvSpPr>
      <dsp:spPr>
        <a:xfrm>
          <a:off x="3852486" y="2257545"/>
          <a:ext cx="3222855" cy="1933713"/>
        </a:xfrm>
        <a:prstGeom prst="rect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Support patient </a:t>
          </a:r>
          <a:r>
            <a:rPr lang="en-US" sz="3000" kern="1200" dirty="0">
              <a:latin typeface="Arial" panose="020B0604020202020204" pitchFamily="34" charset="0"/>
              <a:cs typeface="Arial" panose="020B0604020202020204" pitchFamily="34" charset="0"/>
            </a:rPr>
            <a:t>involvement</a:t>
          </a:r>
          <a:r>
            <a:rPr lang="en-US" sz="3000" kern="1200" dirty="0"/>
            <a:t> in decisions</a:t>
          </a:r>
        </a:p>
      </dsp:txBody>
      <dsp:txXfrm>
        <a:off x="3852486" y="2257545"/>
        <a:ext cx="3222855" cy="1933713"/>
      </dsp:txXfrm>
    </dsp:sp>
    <dsp:sp modelId="{29EC55F9-D0EF-4507-B177-7896C8B26C4E}">
      <dsp:nvSpPr>
        <dsp:cNvPr id="0" name=""/>
        <dsp:cNvSpPr/>
      </dsp:nvSpPr>
      <dsp:spPr>
        <a:xfrm>
          <a:off x="7397627" y="2257545"/>
          <a:ext cx="3222855" cy="1933713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Person-centered  care </a:t>
          </a:r>
          <a:r>
            <a:rPr lang="en-US" sz="3000" kern="1200" dirty="0">
              <a:latin typeface="Arial" panose="020B0604020202020204" pitchFamily="34" charset="0"/>
              <a:cs typeface="Arial" panose="020B0604020202020204" pitchFamily="34" charset="0"/>
            </a:rPr>
            <a:t>improves</a:t>
          </a:r>
          <a:r>
            <a:rPr lang="en-US" sz="3000" kern="1200" dirty="0"/>
            <a:t> health outcomes.</a:t>
          </a:r>
        </a:p>
      </dsp:txBody>
      <dsp:txXfrm>
        <a:off x="7397627" y="2257545"/>
        <a:ext cx="3222855" cy="19337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0DAA7B-8B2B-4949-96B2-B3C6D728DA13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EFE3B4-2CFF-4719-8C72-609FCD5D59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0738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EFE3B4-2CFF-4719-8C72-609FCD5D59B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073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F6801-8C49-DEA5-EB55-E606C9D371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EA9465-8F47-3885-FC62-5DA9E09FBA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4C2CCF-6374-1617-9002-360408F846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1D3C-C5F5-4EF6-8819-99E179FFEE75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101E3-B75F-9F24-D80D-5B36A5F328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A3930B-173F-B678-D60C-89EDCC2BB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CC209-DE3F-4BB7-8D14-08F266C4E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4371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BEB555-ECF7-7FC3-48AB-B993C7E38E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6D2203-AE79-9BDF-DC72-360AD5D0B2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C0B905-E4CE-7EFE-E5D4-BBF5FA53AB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1D3C-C5F5-4EF6-8819-99E179FFEE75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6D21F4-22C9-5783-59FD-7F24B9244F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56E5-8B9E-F5FE-CD4A-672EDF950E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CC209-DE3F-4BB7-8D14-08F266C4E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2149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436D0-5459-9A41-E9FA-8138DDF61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AAB6E2-3736-F4A2-44E1-4E9428CE40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7F4ABD-40F7-DBC1-EE4E-43B31FA887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1D3C-C5F5-4EF6-8819-99E179FFEE75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3D4FFC-76FE-EF7A-222D-C604604DA0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923E33-D454-C895-8454-056897D72D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CC209-DE3F-4BB7-8D14-08F266C4E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4912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5EFB4-B531-C684-F462-554DE7545F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846B9-A981-0871-1AF4-CED0AC1622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CB33A7-AD62-CE6F-205D-8426257FC5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D066C0-583C-1EE2-32C3-75723D5737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1D3C-C5F5-4EF6-8819-99E179FFEE75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F08F65-32A5-A41F-5538-4A94797BF1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715C28-6D02-DA2E-1BE8-FFD83E92D5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CC209-DE3F-4BB7-8D14-08F266C4E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379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DA434-A514-908B-BD95-AD67D09A1E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D5A059-BC5E-A6A5-1B8C-F1BFD45B22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972C84-058B-96AC-DBA6-890700517E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750C22D-61A6-8337-48EB-6DDD44BB071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B4E83DD-156E-27F3-C228-BA70DFD802A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C9FA847-8EEC-4153-1F9A-860C6E871C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1D3C-C5F5-4EF6-8819-99E179FFEE75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3F9FBB-AD49-E444-7B46-8EB6241B71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E841633-3DE6-72D3-2D88-B9AD327E2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CC209-DE3F-4BB7-8D14-08F266C4E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2233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C53F5-DE58-E3BA-C7C3-007C013036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7BDD69-6FC2-4DC3-A11F-67D1813C1E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1D3C-C5F5-4EF6-8819-99E179FFEE75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B81B3B-487A-A3ED-BF7A-6C074B865C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6B4C6D-9AF0-49A6-52F5-C5B2B901CF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CC209-DE3F-4BB7-8D14-08F266C4E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14767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49F7A2-5CF1-A951-A364-68F0ECDAF8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1D3C-C5F5-4EF6-8819-99E179FFEE75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A300879-7571-0C19-4984-8A35D0F79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1647B6-E14E-BEE9-B9DE-F0F72207C5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CC209-DE3F-4BB7-8D14-08F266C4E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0509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25C8A-7450-FD79-ECC8-E83E77D718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13C8CE-7F0C-2F83-CB19-7C9B264B39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DCA9DE-C8F6-4CB1-51E9-7FA25D1022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3B62E4-C223-D163-61F5-8B27C1CE5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1D3C-C5F5-4EF6-8819-99E179FFEE75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AA4CAE-1FD2-F29E-4EE7-2DEA71B35B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B1FB9C-87C8-C629-9959-697DF46DC8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CC209-DE3F-4BB7-8D14-08F266C4E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4652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14693-5E65-2CA7-2127-819E7B6DA0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98CDBD-5B08-D479-230A-A1C98CCD062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6C3CE-212A-D3D6-A001-AC0701CDB3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5FE00E-23E3-0821-4DB4-FEA69AE9D4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1D3C-C5F5-4EF6-8819-99E179FFEE75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9ABF3-8F55-5F9B-24E1-F27919A7B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39E680-FE3D-5EA1-0323-634AE198AD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CC209-DE3F-4BB7-8D14-08F266C4E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4469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6FDC83-18AD-87A4-603F-0E95EEBB1C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947F36E-B3CB-93E9-44E1-5F7B164053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5FB540-7480-44C2-32EC-C2F62C2014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1D3C-C5F5-4EF6-8819-99E179FFEE75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82360E-55F6-685F-A282-BA7B30879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B0BE6-B0CF-269F-50B2-7656AB47DB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CC209-DE3F-4BB7-8D14-08F266C4E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470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A5EEDC-79AC-5500-2831-C01480D974A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F84AA0-8434-2486-2EF2-7CAAC78713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3E7597-185C-2DD6-25F0-3682516BAB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1D3C-C5F5-4EF6-8819-99E179FFEE75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D37D48-A9B8-6FCE-B448-50293577F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35A07A-83B1-26CD-A32F-33F7BE0F24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CC209-DE3F-4BB7-8D14-08F266C4E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76949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702BF92-38C2-C028-ECF9-38E5CA7FE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9E9D96-D9FD-FE98-27A0-B2B05CD34C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16EA0-D08C-A40E-4BE1-7572B831D94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20A1D3C-C5F5-4EF6-8819-99E179FFEE75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E039D2-D13D-73C6-9DF1-AC326247B14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B7F115-9C80-F17E-DD82-2FD653B29B8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7ACC209-DE3F-4BB7-8D14-08F266C4E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4829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media" Target="../media/media2.m4a"/><Relationship Id="rId7" Type="http://schemas.openxmlformats.org/officeDocument/2006/relationships/image" Target="../media/image2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1.xml"/><Relationship Id="rId4" Type="http://schemas.openxmlformats.org/officeDocument/2006/relationships/audio" Target="../media/media2.m4a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microsoft.com/office/2007/relationships/hdphoto" Target="../media/hdphoto1.wdp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2.png"/><Relationship Id="rId4" Type="http://schemas.openxmlformats.org/officeDocument/2006/relationships/image" Target="../media/image22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stockphoto.com/photos/nurse-holding-hand" TargetMode="External"/><Relationship Id="rId13" Type="http://schemas.openxmlformats.org/officeDocument/2006/relationships/hyperlink" Target="https://www.nice.org.uk/guidance/ng166" TargetMode="External"/><Relationship Id="rId1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doi.org/10.25004/IJPSDR.2022.140119" TargetMode="External"/><Relationship Id="rId12" Type="http://schemas.openxmlformats.org/officeDocument/2006/relationships/hyperlink" Target="https://www.nice.org.uk/guidance/ng244" TargetMode="External"/><Relationship Id="rId17" Type="http://schemas.openxmlformats.org/officeDocument/2006/relationships/hyperlink" Target="https://drvirendrasingh.com/how-to-use-an-asthma-inhaler/" TargetMode="External"/><Relationship Id="rId2" Type="http://schemas.openxmlformats.org/officeDocument/2006/relationships/audio" Target="../media/media16.m4a"/><Relationship Id="rId16" Type="http://schemas.openxmlformats.org/officeDocument/2006/relationships/hyperlink" Target="https://www.england.nhs.uk/greenernhs/" TargetMode="External"/><Relationship Id="rId1" Type="http://schemas.microsoft.com/office/2007/relationships/media" Target="../media/media16.m4a"/><Relationship Id="rId6" Type="http://schemas.openxmlformats.org/officeDocument/2006/relationships/hyperlink" Target="https://hts-training.co.uk/asthma-essential-guide/" TargetMode="External"/><Relationship Id="rId11" Type="http://schemas.openxmlformats.org/officeDocument/2006/relationships/hyperlink" Target="https://www.nice.org.uk/guidance/ng245" TargetMode="External"/><Relationship Id="rId5" Type="http://schemas.openxmlformats.org/officeDocument/2006/relationships/hyperlink" Target="https://www.researchgate.net/figure/Normal-airway-passage-versus-asthmatic-airway-of-lung_fig1_381575297" TargetMode="External"/><Relationship Id="rId15" Type="http://schemas.openxmlformats.org/officeDocument/2006/relationships/hyperlink" Target="https://www.longtermplan.nhs.uk/" TargetMode="External"/><Relationship Id="rId10" Type="http://schemas.openxmlformats.org/officeDocument/2006/relationships/hyperlink" Target="https://www.nice.org.uk/guidance/ng80" TargetMode="External"/><Relationship Id="rId4" Type="http://schemas.openxmlformats.org/officeDocument/2006/relationships/hyperlink" Target="https://www.bbc.co.uk/bitesize/guides/zd6fy9q/revision/3" TargetMode="External"/><Relationship Id="rId9" Type="http://schemas.openxmlformats.org/officeDocument/2006/relationships/hyperlink" Target="https://www.nice.org.uk/guidance/qs25" TargetMode="External"/><Relationship Id="rId14" Type="http://schemas.openxmlformats.org/officeDocument/2006/relationships/hyperlink" Target="https://www.nhs.uk/conditions/asthm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4" name="Video 133" descr="Air Bubbles In The Underwater">
            <a:extLst>
              <a:ext uri="{FF2B5EF4-FFF2-40B4-BE49-F238E27FC236}">
                <a16:creationId xmlns:a16="http://schemas.microsoft.com/office/drawing/2014/main" id="{29DCBF1A-1878-1D07-AE83-DC15FF524BF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t="284" r="1" b="1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7820B42-F650-51C9-C13E-E1DEA9D867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1733" y="554845"/>
            <a:ext cx="11368822" cy="58951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Chronic Respiratory Diseases: ASTHMA</a:t>
            </a:r>
            <a:br>
              <a:rPr lang="en-US" sz="5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2800" kern="1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640CE1-072D-C21C-3FCD-15D85CAED8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2485" y="1198485"/>
            <a:ext cx="10678296" cy="4323426"/>
          </a:xfrm>
        </p:spPr>
        <p:txBody>
          <a:bodyPr vert="horz" lIns="91440" tIns="45720" rIns="91440" bIns="45720" rtlCol="0" anchor="b">
            <a:normAutofit fontScale="92500" lnSpcReduction="20000"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US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 Kristina Masih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2419848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30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sz="3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BSc Health and Social care </a:t>
            </a:r>
            <a:endParaRPr lang="en-GB" sz="3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Introduction of Physiology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BMHP5023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Name: Dr Robert </a:t>
            </a:r>
            <a:r>
              <a:rPr lang="en-US" sz="30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Nartowski</a:t>
            </a:r>
            <a:endParaRPr lang="en-US" sz="3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Date 23.03.26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800" dirty="0">
              <a:solidFill>
                <a:srgbClr val="FFFFFF"/>
              </a:solidFill>
            </a:endParaRPr>
          </a:p>
        </p:txBody>
      </p: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E8D32AF0-8854-11A8-A7A7-0D99FAA4E3F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5344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648"/>
    </mc:Choice>
    <mc:Fallback xmlns="">
      <p:transition spd="slow" advTm="536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0005" fill="hold"/>
                                        <p:tgtEl>
                                          <p:spTgt spid="1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1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4"/>
                  </p:tgtEl>
                </p:cond>
              </p:nextCondLst>
            </p:seq>
            <p:video>
              <p:cMediaNode mute="1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134"/>
                </p:tgtEl>
              </p:cMediaNode>
            </p:video>
            <p:audio isNarration="1">
              <p:cMediaNode vol="80000" showWhenStopped="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483" objId="134"/>
        <p14:playEvt time="10551" objId="134"/>
        <p14:playEvt time="30067" objId="134"/>
        <p14:playEvt time="49652" objId="134"/>
        <p14:stopEvt time="53648" objId="134"/>
      </p14:showEvtLst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8FDF319-3221-EEF1-6C9A-DCABCAF2C4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47" name="Rectangle 1">
            <a:extLst>
              <a:ext uri="{FF2B5EF4-FFF2-40B4-BE49-F238E27FC236}">
                <a16:creationId xmlns:a16="http://schemas.microsoft.com/office/drawing/2014/main" id="{C29F7759-4F2C-795D-9727-FA281E555C2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172200" y="804672"/>
            <a:ext cx="5221224" cy="523036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Asthma is a chronic respiratory disease that affects the airways in the lungs.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causes inflammation and narrowing of the air passages, making breathing difficult.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Effective management is important to prevent asthma attacks and improve quality of life.</a:t>
            </a: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NHS, 2023</a:t>
            </a: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9F4BB029-015D-E2ED-DCA7-D74969C71C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78397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901"/>
    </mc:Choice>
    <mc:Fallback xmlns="">
      <p:transition spd="slow" advTm="539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DD4A28-5A63-CCFE-21A0-DF27C8D12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Chronic Respiratory Disease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F2417F-5B18-28C5-F79F-E397DC0EE7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anchor="t">
            <a:normAutofit/>
          </a:bodyPr>
          <a:lstStyle/>
          <a:p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Chronic respiratory diseases are long-term conditions affecting the lungs and breathing.</a:t>
            </a:r>
          </a:p>
          <a:p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 include:</a:t>
            </a:r>
          </a:p>
          <a:p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Asthma</a:t>
            </a:r>
          </a:p>
          <a:p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Chronic Obstructive Pulmonary Disease</a:t>
            </a:r>
          </a:p>
          <a:p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Pulmonary Fibrosis</a:t>
            </a:r>
          </a:p>
          <a:p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conditions often require </a:t>
            </a:r>
            <a:r>
              <a:rPr lang="en-US" sz="1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long-term treatment and monitoring</a:t>
            </a:r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Lungs">
            <a:extLst>
              <a:ext uri="{FF2B5EF4-FFF2-40B4-BE49-F238E27FC236}">
                <a16:creationId xmlns:a16="http://schemas.microsoft.com/office/drawing/2014/main" id="{55F56F6B-FE02-F4A3-F570-DC3EDD141B6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708392" y="1819656"/>
            <a:ext cx="4142232" cy="4142232"/>
          </a:xfrm>
          <a:prstGeom prst="rect">
            <a:avLst/>
          </a:prstGeom>
        </p:spPr>
      </p:pic>
      <p:pic>
        <p:nvPicPr>
          <p:cNvPr id="30" name="Audio 29">
            <a:hlinkClick r:id="" action="ppaction://media"/>
            <a:extLst>
              <a:ext uri="{FF2B5EF4-FFF2-40B4-BE49-F238E27FC236}">
                <a16:creationId xmlns:a16="http://schemas.microsoft.com/office/drawing/2014/main" id="{B99F99CD-4640-977A-B582-03A1801657C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50596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663"/>
    </mc:Choice>
    <mc:Fallback xmlns="">
      <p:transition spd="slow" advTm="546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0D400-6118-56E7-6C34-129F84954E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Anatomy of the Respiratory System</a:t>
            </a:r>
            <a:endParaRPr lang="en-GB" sz="4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5BEC6B-FC22-DE28-240D-21E003DC48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292" y="2421682"/>
            <a:ext cx="4766330" cy="3931755"/>
          </a:xfrm>
        </p:spPr>
        <p:txBody>
          <a:bodyPr anchor="t">
            <a:normAutofit fontScale="92500" lnSpcReduction="20000"/>
          </a:bodyPr>
          <a:lstStyle/>
          <a:p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organs involved in breathing:</a:t>
            </a:r>
          </a:p>
          <a:p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Nose and nasal cavity</a:t>
            </a:r>
          </a:p>
          <a:p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Trachea (windpipe)</a:t>
            </a:r>
          </a:p>
          <a:p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Bronchi                                                                                </a:t>
            </a:r>
          </a:p>
          <a:p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Bronchioles</a:t>
            </a:r>
          </a:p>
          <a:p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Lungs</a:t>
            </a:r>
          </a:p>
          <a:p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Alveoli</a:t>
            </a:r>
          </a:p>
          <a:p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Function:</a:t>
            </a:r>
            <a:b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respiratory system allows oxygen to enter the body and carbon dioxide to be removed.</a:t>
            </a:r>
            <a:b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(NHS, 2023)</a:t>
            </a:r>
            <a:endParaRPr lang="en-US" sz="2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700" dirty="0">
              <a:solidFill>
                <a:schemeClr val="tx2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B2A49F6-4FF5-7834-2BC3-7F5023DFE84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7090" b="381"/>
          <a:stretch>
            <a:fillRect/>
          </a:stretch>
        </p:blipFill>
        <p:spPr>
          <a:xfrm>
            <a:off x="7491730" y="2257006"/>
            <a:ext cx="4070350" cy="328164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539F7D-1D38-3892-91F1-6A8F8D29C3A6}"/>
              </a:ext>
            </a:extLst>
          </p:cNvPr>
          <p:cNvSpPr txBox="1"/>
          <p:nvPr/>
        </p:nvSpPr>
        <p:spPr>
          <a:xfrm>
            <a:off x="7051040" y="5707107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Anatomy of the Respiratory System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Dudhat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Patel, 2022)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B1D268C9-6B45-E082-3998-6B8C68D46A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33223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613"/>
    </mc:Choice>
    <mc:Fallback xmlns="">
      <p:transition spd="slow" advTm="486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EF8A5-0EF7-78A5-8DF4-7D483FACA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tx2"/>
                </a:solidFill>
              </a:rPr>
              <a:t>Physiology of Breathing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C418FD-2B30-D2CE-CED0-32ED9DC01C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anchor="t">
            <a:normAutofit fontScale="85000" lnSpcReduction="20000"/>
          </a:bodyPr>
          <a:lstStyle/>
          <a:p>
            <a:r>
              <a:rPr lang="en-US" sz="2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breathing works:</a:t>
            </a:r>
          </a:p>
          <a:p>
            <a:r>
              <a:rPr lang="en-US" sz="2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 enters through the nose or mouth.</a:t>
            </a:r>
          </a:p>
          <a:p>
            <a:r>
              <a:rPr lang="en-US" sz="2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 travels through the trachea to the lungs.</a:t>
            </a:r>
          </a:p>
          <a:p>
            <a:r>
              <a:rPr lang="en-US" sz="2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Oxygen reaches the alveoli where gas exchange occurs.</a:t>
            </a:r>
          </a:p>
          <a:p>
            <a:r>
              <a:rPr lang="en-US" sz="2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Oxygen enters the bloodstream while carbon dioxide is removed.</a:t>
            </a:r>
          </a:p>
          <a:p>
            <a:r>
              <a:rPr lang="en-US" sz="2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process supplies oxygen to body cells for energy production.</a:t>
            </a:r>
          </a:p>
          <a:p>
            <a:pPr marL="0" indent="0">
              <a:buNone/>
            </a:pPr>
            <a:r>
              <a:rPr lang="en-US" sz="2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(NHS,2023), (NICE, 2021)</a:t>
            </a:r>
            <a:br>
              <a:rPr lang="en-US" sz="1800" dirty="0">
                <a:solidFill>
                  <a:schemeClr val="tx2"/>
                </a:solidFill>
              </a:rPr>
            </a:br>
            <a:endParaRPr lang="en-US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E8C04C8-A3A0-9D14-37A8-BB8166FBF5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12299" y="1730476"/>
            <a:ext cx="3365890" cy="293064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79EAF64-06A8-F149-3EEA-E508C6670CDC}"/>
              </a:ext>
            </a:extLst>
          </p:cNvPr>
          <p:cNvSpPr txBox="1"/>
          <p:nvPr/>
        </p:nvSpPr>
        <p:spPr>
          <a:xfrm>
            <a:off x="8996516" y="4483509"/>
            <a:ext cx="201168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(BBC Bitesize, n.d.)</a:t>
            </a:r>
            <a:endParaRPr lang="en-US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617CCC35-ADFE-9B34-AC8C-CD5B1EF61C3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39964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631"/>
    </mc:Choice>
    <mc:Fallback xmlns="">
      <p:transition spd="slow" advTm="496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A3EA2-69A0-ADA4-C4F6-AC5A69F70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Asthma Affects the Airway</a:t>
            </a:r>
            <a:endParaRPr lang="en-GB" sz="4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D1D575-9A9B-5BB2-2DAA-82919F83F3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US" sz="2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Airways become </a:t>
            </a:r>
            <a:r>
              <a:rPr lang="en-US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inflamed</a:t>
            </a: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Muscles around the airways </a:t>
            </a:r>
            <a:r>
              <a:rPr lang="en-US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tighten</a:t>
            </a: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Excess </a:t>
            </a:r>
            <a:r>
              <a:rPr lang="en-US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mucus</a:t>
            </a: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produced.</a:t>
            </a:r>
          </a:p>
          <a:p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changes narrow the airways and restrict airflow.</a:t>
            </a:r>
            <a:b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(NICE, 2024), (NHS, 2023)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pic>
        <p:nvPicPr>
          <p:cNvPr id="4098" name="Picture 2" descr="Understanding Asthma: Mild, Moderate, and Severe">
            <a:extLst>
              <a:ext uri="{FF2B5EF4-FFF2-40B4-BE49-F238E27FC236}">
                <a16:creationId xmlns:a16="http://schemas.microsoft.com/office/drawing/2014/main" id="{715B0E7D-0843-6AA6-EA9A-553E73AC6E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00821" y="2065913"/>
            <a:ext cx="3661831" cy="2746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44C157D-AAD2-CF89-9FE3-FE1B55A12B70}"/>
              </a:ext>
            </a:extLst>
          </p:cNvPr>
          <p:cNvSpPr txBox="1"/>
          <p:nvPr/>
        </p:nvSpPr>
        <p:spPr>
          <a:xfrm>
            <a:off x="8317763" y="4845356"/>
            <a:ext cx="277870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(Bhansali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2024)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5" name="Audio 24">
            <a:hlinkClick r:id="" action="ppaction://media"/>
            <a:extLst>
              <a:ext uri="{FF2B5EF4-FFF2-40B4-BE49-F238E27FC236}">
                <a16:creationId xmlns:a16="http://schemas.microsoft.com/office/drawing/2014/main" id="{7EC622F9-F299-2A29-8D05-4C94DACFAE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44155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599"/>
    </mc:Choice>
    <mc:Fallback xmlns="">
      <p:transition spd="slow" advTm="485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3B6B5-313D-26E8-F017-51A95419C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Symptoms of Asthma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29E9FF-8D86-B790-ED17-1267151224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Common symptoms include:</a:t>
            </a:r>
          </a:p>
          <a:p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Shortness of breath</a:t>
            </a:r>
          </a:p>
          <a:p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Wheezing</a:t>
            </a:r>
          </a:p>
          <a:p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Chest tightness</a:t>
            </a:r>
          </a:p>
          <a:p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Persistent coughing</a:t>
            </a:r>
          </a:p>
          <a:p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Symptoms may worsen during </a:t>
            </a:r>
            <a:r>
              <a:rPr lang="en-US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asthma attacks</a:t>
            </a: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7A14BD5-67CC-1197-032E-D82CE14724E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0357" y="1545965"/>
            <a:ext cx="4773829" cy="381906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D977A60-D032-B138-BF91-4E655F927E42}"/>
              </a:ext>
            </a:extLst>
          </p:cNvPr>
          <p:cNvSpPr txBox="1"/>
          <p:nvPr/>
        </p:nvSpPr>
        <p:spPr>
          <a:xfrm>
            <a:off x="1612748" y="5465182"/>
            <a:ext cx="194904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(Credo Health, n.d.)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F3534FBD-5985-C757-1E65-7320463FEA7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66100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202"/>
    </mc:Choice>
    <mc:Fallback xmlns="">
      <p:transition spd="slow" advTm="212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A2985B-D6CB-A66C-29E6-B77225C06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558" y="625227"/>
            <a:ext cx="4982775" cy="1050635"/>
          </a:xfrm>
        </p:spPr>
        <p:txBody>
          <a:bodyPr anchor="b">
            <a:no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Fictional Patient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81127F-BE4A-331C-95A6-32E3347792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lnSpcReduction="10000"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Name: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Miss Sani Onda 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Age: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20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Gender: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Female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Occupation: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University student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Living situation: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Shared accommodation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History of Asthma since childhood 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symptoms :shortness of breath ,wheezing ,chest tightness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Triggers: Exercise ,cold air ,Dust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Current treatment: Uses reliever inhaler occasionally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D78EEA6-B200-983E-D5BE-6C16C802D4C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0"/>
                    </a14:imgEffect>
                  </a14:imgLayer>
                </a14:imgProps>
              </a:ext>
            </a:extLst>
          </a:blip>
          <a:srcRect t="1538" r="-1" b="3191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1C4CD84F-120C-3221-CBDD-43FCEDFEF9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45827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734"/>
    </mc:Choice>
    <mc:Fallback xmlns="">
      <p:transition spd="slow" advTm="507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4547E-FFA8-A92C-9A61-FB307EA700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2A86DF-28A4-975F-F92D-ECEF8FA24D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anchor="t">
            <a:noAutofit/>
          </a:bodyPr>
          <a:lstStyle/>
          <a:p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factors that may worsen asthma include:</a:t>
            </a:r>
          </a:p>
          <a:p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Allergies (pollen, dust mites)</a:t>
            </a:r>
          </a:p>
          <a:p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Air pollution</a:t>
            </a:r>
          </a:p>
          <a:p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Smoking or second-hand smoke</a:t>
            </a:r>
          </a:p>
          <a:p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Cold air</a:t>
            </a:r>
          </a:p>
          <a:p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Respiratory infections</a:t>
            </a:r>
          </a:p>
          <a:p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Miss Sani </a:t>
            </a:r>
            <a:r>
              <a:rPr lang="en-US" sz="20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onda’s</a:t>
            </a: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main triggers:</a:t>
            </a:r>
          </a:p>
          <a:p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Dust</a:t>
            </a:r>
          </a:p>
          <a:p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Seasonal pollen </a:t>
            </a:r>
            <a:b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NHS, 2023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), (NICE, 2018)</a:t>
            </a:r>
            <a:endParaRPr lang="en-GB" sz="2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146" name="Picture 2" descr="Our Essential Guide to Asthma - HTS First Aid Training">
            <a:extLst>
              <a:ext uri="{FF2B5EF4-FFF2-40B4-BE49-F238E27FC236}">
                <a16:creationId xmlns:a16="http://schemas.microsoft.com/office/drawing/2014/main" id="{8F80DCB3-C2E5-A92A-E6C2-E054561F95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08392" y="2213168"/>
            <a:ext cx="4142232" cy="3355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64B2C12-FA6A-DA10-CB94-EFDF6AF2A907}"/>
              </a:ext>
            </a:extLst>
          </p:cNvPr>
          <p:cNvSpPr txBox="1"/>
          <p:nvPr/>
        </p:nvSpPr>
        <p:spPr>
          <a:xfrm>
            <a:off x="8497956" y="5552164"/>
            <a:ext cx="17592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(Heather, n.d.)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1DB6A5E7-C0A7-79DB-76E6-085375A030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3021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576"/>
    </mc:Choice>
    <mc:Fallback xmlns="">
      <p:transition spd="slow" advTm="395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86F41-4221-DF89-FEEB-4FAE93B9B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Plan Overview</a:t>
            </a:r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9D913C51-3A86-D073-032D-36A6976215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8447370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95B3E19E-D92F-0021-F951-201B39434B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26229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168"/>
    </mc:Choice>
    <mc:Fallback xmlns="">
      <p:transition spd="slow" advTm="431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16D3AC-FC1D-2E61-807E-81EC36C01F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026" y="296674"/>
            <a:ext cx="6390452" cy="1454051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Treatment and Medication</a:t>
            </a:r>
          </a:p>
        </p:txBody>
      </p:sp>
      <p:sp>
        <p:nvSpPr>
          <p:cNvPr id="5170" name="Content Placeholder 5136">
            <a:extLst>
              <a:ext uri="{FF2B5EF4-FFF2-40B4-BE49-F238E27FC236}">
                <a16:creationId xmlns:a16="http://schemas.microsoft.com/office/drawing/2014/main" id="{AB9210AA-7658-03D6-87C4-AB5E4C8A6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323" y="1477786"/>
            <a:ext cx="5719916" cy="5083540"/>
          </a:xfrm>
        </p:spPr>
        <p:txBody>
          <a:bodyPr anchor="t">
            <a:normAutofit/>
          </a:bodyPr>
          <a:lstStyle/>
          <a:p>
            <a:pPr marL="0" indent="0" algn="ctr">
              <a:buNone/>
            </a:pPr>
            <a:endParaRPr lang="en-GB" sz="2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Reliever inhalers</a:t>
            </a: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provide quick relief by relaxing airway muscles (e.g., Salbutamol).</a:t>
            </a:r>
          </a:p>
          <a:p>
            <a:pPr algn="ctr"/>
            <a:r>
              <a:rPr lang="en-GB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Preventer inhalers</a:t>
            </a: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used daily to reduce airway inflammation (e.g., </a:t>
            </a:r>
            <a:r>
              <a:rPr lang="en-GB" sz="20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Beclometasone</a:t>
            </a: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algn="ctr"/>
            <a:r>
              <a:rPr lang="en-GB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Combination inhalers</a:t>
            </a: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contain both a steroid and a long-acting bronchodilator (e.g., Symbicort).</a:t>
            </a:r>
          </a:p>
          <a:p>
            <a:pPr algn="ctr"/>
            <a:r>
              <a:rPr lang="en-GB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Tablets</a:t>
            </a: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medications such as Montelukast help control symptoms.</a:t>
            </a:r>
          </a:p>
          <a:p>
            <a:pPr algn="ctr"/>
            <a:r>
              <a:rPr lang="en-GB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Severe cases</a:t>
            </a: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may require steroid tablets like Prednisolone or specialist treatments.</a:t>
            </a:r>
          </a:p>
          <a:p>
            <a:pPr algn="ctr"/>
            <a:r>
              <a:rPr lang="en-GB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Lifestyle management</a:t>
            </a: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avoid triggers and follow an asthma action plan.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NICE, 2021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), (NICE, 2024)</a:t>
            </a:r>
            <a:endParaRPr lang="en-GB" sz="2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B6D24A-A0C2-0A55-9373-6FFC80B60C2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0634" r="10702" b="11954"/>
          <a:stretch>
            <a:fillRect/>
          </a:stretch>
        </p:blipFill>
        <p:spPr>
          <a:xfrm>
            <a:off x="6998478" y="2001679"/>
            <a:ext cx="4878328" cy="341253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31DFD0C-F4FE-2D02-3933-4BC114F42E1D}"/>
              </a:ext>
            </a:extLst>
          </p:cNvPr>
          <p:cNvSpPr txBox="1"/>
          <p:nvPr/>
        </p:nvSpPr>
        <p:spPr>
          <a:xfrm>
            <a:off x="7978448" y="5414210"/>
            <a:ext cx="61000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(Singh, n.d.)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9E0DB618-6B33-D7A1-0195-C9C6CE8AC4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10739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084"/>
    </mc:Choice>
    <mc:Fallback xmlns="">
      <p:transition spd="slow" advTm="700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8A298-98DD-C0B9-50FE-BCA7BDC11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2425" y="819889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Monitoring and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07754-AE3A-0DC7-C577-6192051ECD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6774" y="2376715"/>
            <a:ext cx="5778451" cy="3596897"/>
          </a:xfrm>
        </p:spPr>
        <p:txBody>
          <a:bodyPr>
            <a:normAutofit/>
          </a:bodyPr>
          <a:lstStyle/>
          <a:p>
            <a:pPr algn="ctr"/>
            <a:r>
              <a:rPr lang="en-US" sz="2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Monitoring is essential to control asthma   </a:t>
            </a:r>
          </a:p>
          <a:p>
            <a:pPr algn="ctr"/>
            <a:r>
              <a:rPr lang="en-US" sz="2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Regular GP check-ups</a:t>
            </a:r>
          </a:p>
          <a:p>
            <a:pPr algn="ctr"/>
            <a:r>
              <a:rPr lang="en-US" sz="2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Monitoring symptoms</a:t>
            </a:r>
          </a:p>
          <a:p>
            <a:pPr algn="ctr"/>
            <a:r>
              <a:rPr lang="en-US" sz="2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Checking inhaler technique</a:t>
            </a:r>
          </a:p>
          <a:p>
            <a:pPr algn="ctr"/>
            <a:r>
              <a:rPr lang="en-US" sz="2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Following a </a:t>
            </a:r>
            <a:r>
              <a:rPr lang="en-US" sz="2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lang="en-US" sz="2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asthma action plan</a:t>
            </a:r>
          </a:p>
          <a:p>
            <a:pPr algn="ctr"/>
            <a:r>
              <a:rPr lang="en-US" sz="2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Patients should also avoid triggers when possible.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NICE, 2018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), (NHS England, 2019)</a:t>
            </a:r>
            <a:endParaRPr lang="en-US" sz="2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CFAD8A14-5C61-EFEC-BB2B-9F403945CB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3685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078"/>
    </mc:Choice>
    <mc:Fallback xmlns="">
      <p:transition spd="slow" advTm="420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DE4B1-4765-353C-4D84-4C1F4742EB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and Person-Centred Care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1F0E8C-6E72-9C96-EA8D-ED2F7062B2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289050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F80FCE29-2A47-5A8A-C3D1-26213EC2F397}"/>
              </a:ext>
            </a:extLst>
          </p:cNvPr>
          <p:cNvSpPr txBox="1"/>
          <p:nvPr/>
        </p:nvSpPr>
        <p:spPr>
          <a:xfrm>
            <a:off x="10176387" y="6400800"/>
            <a:ext cx="2015613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dirty="0"/>
              <a:t>(NICE, 2020)</a:t>
            </a:r>
          </a:p>
        </p:txBody>
      </p:sp>
      <p:pic>
        <p:nvPicPr>
          <p:cNvPr id="31" name="Audio 30">
            <a:hlinkClick r:id="" action="ppaction://media"/>
            <a:extLst>
              <a:ext uri="{FF2B5EF4-FFF2-40B4-BE49-F238E27FC236}">
                <a16:creationId xmlns:a16="http://schemas.microsoft.com/office/drawing/2014/main" id="{7BB58023-5608-6AA3-3EB0-6920BA9D5C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70457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368"/>
    </mc:Choice>
    <mc:Fallback xmlns="">
      <p:transition spd="slow" advTm="563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12F5C-06D5-6670-D42E-FECA9DF67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E42A45-53F7-EAEC-8B8F-D00866876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anchor="t">
            <a:normAutofit/>
          </a:bodyPr>
          <a:lstStyle/>
          <a:p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Important ethical principles include:</a:t>
            </a:r>
          </a:p>
          <a:p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 confidentiality</a:t>
            </a:r>
          </a:p>
          <a:p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Informed consent</a:t>
            </a:r>
          </a:p>
          <a:p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Respect for patient autonomy</a:t>
            </a:r>
          </a:p>
          <a:p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Equal access to healthcare</a:t>
            </a:r>
          </a:p>
          <a:p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Healthcare professionals must respect patient dignity and preferences.</a:t>
            </a:r>
            <a:b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(NHS England, 2020)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AE1E56-DFE2-4CCB-92E8-2AB8DC13A9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1242" y="1761371"/>
            <a:ext cx="4142232" cy="38873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5FEC998-1DE6-1B3E-E452-489B394DE3F7}"/>
              </a:ext>
            </a:extLst>
          </p:cNvPr>
          <p:cNvSpPr txBox="1"/>
          <p:nvPr/>
        </p:nvSpPr>
        <p:spPr>
          <a:xfrm>
            <a:off x="8305800" y="598617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(iStock, n.d.)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3FB50F54-BBDB-D8E5-3F7D-7D141E09C3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57688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516"/>
    </mc:Choice>
    <mc:Fallback xmlns="">
      <p:transition spd="slow" advTm="575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61610-255F-D772-6AB6-45D7C09F6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551" y="113233"/>
            <a:ext cx="4317270" cy="2488150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 &amp; References</a:t>
            </a:r>
            <a:br>
              <a:rPr lang="en-GB" sz="3600" dirty="0">
                <a:solidFill>
                  <a:schemeClr val="tx2"/>
                </a:solidFill>
              </a:rPr>
            </a:br>
            <a:endParaRPr lang="en-GB" sz="3600" dirty="0">
              <a:solidFill>
                <a:schemeClr val="tx2"/>
              </a:solidFill>
            </a:endParaRPr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D8D1B486-DD86-2CC2-C3FE-9C7EE54F05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029" y="2557681"/>
            <a:ext cx="4012655" cy="3489158"/>
          </a:xfrm>
        </p:spPr>
        <p:txBody>
          <a:bodyPr anchor="t">
            <a:normAutofit lnSpcReduction="10000"/>
          </a:bodyPr>
          <a:lstStyle/>
          <a:p>
            <a:pPr algn="ctr"/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Asthma is a chronic respiratory disease affecting the airways.</a:t>
            </a:r>
          </a:p>
          <a:p>
            <a:pPr algn="ctr"/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causes inflammation and breathing difficulties.</a:t>
            </a:r>
          </a:p>
          <a:p>
            <a:pPr algn="ctr"/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care includes medication, monitoring, and lifestyle management.</a:t>
            </a:r>
          </a:p>
          <a:p>
            <a:pPr algn="ctr"/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Following guidelines from the National Health Service and National Institute for Health and Care Excellence helps improve patient outcomes.</a:t>
            </a:r>
          </a:p>
          <a:p>
            <a:endParaRPr lang="en-GB" sz="1600" dirty="0">
              <a:solidFill>
                <a:schemeClr val="tx2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E7537C1-B6B3-748A-8948-C6990537AA8B}"/>
              </a:ext>
            </a:extLst>
          </p:cNvPr>
          <p:cNvSpPr txBox="1"/>
          <p:nvPr/>
        </p:nvSpPr>
        <p:spPr>
          <a:xfrm>
            <a:off x="4913979" y="113232"/>
            <a:ext cx="7058651" cy="64633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BBC Bitesize (n.d.)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https://www.bbc.co.uk/bitesize/guides/zd6fy9q/revision/3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25 March 2026).</a:t>
            </a:r>
          </a:p>
          <a:p>
            <a:pPr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Bhansali, A., P.M., R., </a:t>
            </a:r>
            <a:r>
              <a:rPr lang="en-GB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Shahapure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, N.,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(2024)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3D mask based lung function monitoring system using machine learning for early identification of lung disorders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Imaging Systems and Technology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https://www.researchgate.net/figure/Normal-airway-passage-versus-asthmatic-airway-of-lung_fig1_381575297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25 March 2026).</a:t>
            </a:r>
          </a:p>
          <a:p>
            <a:pPr>
              <a:buNone/>
            </a:pPr>
            <a:r>
              <a:rPr lang="en-GB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Dudhat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, K.R. and Patel, H.V. (2022)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Influence of particle size and particle deposition of inhaled medication in lung disease: A comprehensive review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Heather (n.d.)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Our essential guide to asthma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https://hts-training.co.uk/asthma-essential-guide/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(Accessed: 25 March 2026).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Pharmaceutical Sciences and Drug Research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14(1), pp. 141–157.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https://doi.org/10.25004/IJPSDR.2022.140119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(Accessed:25 March 2026).</a:t>
            </a:r>
          </a:p>
          <a:p>
            <a:pPr>
              <a:buNone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iStock (n.d.)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Nurse holding hand stock photos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https://www.istockphoto.com/photos/nurse-holding-hand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25 March 2026).</a:t>
            </a:r>
          </a:p>
          <a:p>
            <a:pPr>
              <a:buNone/>
            </a:pP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(2018) </a:t>
            </a:r>
            <a:r>
              <a:rPr lang="en-US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Asthma (QS25): Quality standard.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https://www.nice.org.uk/guidance/qs25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18 March 2026).</a:t>
            </a:r>
          </a:p>
          <a:p>
            <a:pPr>
              <a:buNone/>
            </a:pP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(2021) </a:t>
            </a:r>
            <a:r>
              <a:rPr lang="en-US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Asthma: diagnosis and monitoring (NG80).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https://www.nice.org.uk/guidance/ng80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18 March 2026).</a:t>
            </a:r>
          </a:p>
          <a:p>
            <a:pPr>
              <a:buNone/>
            </a:pP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(2024) </a:t>
            </a:r>
            <a:r>
              <a:rPr lang="en-US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Asthma: diagnosis, monitoring and chronic asthma management (NG245).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https://www.nice.org.uk/guidance/ng245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18 March 2026).</a:t>
            </a:r>
          </a:p>
          <a:p>
            <a:pPr>
              <a:buNone/>
            </a:pP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(2024) </a:t>
            </a:r>
            <a:r>
              <a:rPr lang="en-US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Asthma pathway.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https://www.nice.org.uk/guidance/ng244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18 March 2026).</a:t>
            </a:r>
          </a:p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(2020) </a:t>
            </a:r>
            <a:r>
              <a:rPr lang="en-US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COVID-19 rapid guideline: severe asthma (NG166).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https://www.nice.org.uk/guidance/ng166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18 March 2026).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National Health Service (2023)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Asthma.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https://www.nhs.uk/conditions/asthma/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18 March 2026).</a:t>
            </a:r>
          </a:p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US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Plan.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https://www.longtermplan.nhs.uk/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18 March 2026).</a:t>
            </a:r>
          </a:p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NHS England (2020) </a:t>
            </a:r>
            <a:r>
              <a:rPr lang="en-US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Delivering a ‘Net Zero’ National Health Service.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https://www.england.nhs.uk/greenernhs/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18 March 2026).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Singh, V. (n.d.) </a:t>
            </a:r>
            <a:r>
              <a:rPr lang="en-GB" sz="1200" b="1" i="1" dirty="0">
                <a:latin typeface="Arial" panose="020B0604020202020204" pitchFamily="34" charset="0"/>
                <a:cs typeface="Arial" panose="020B0604020202020204" pitchFamily="34" charset="0"/>
              </a:rPr>
              <a:t>How to use an asthma inhaler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https://drvirendrasingh.com/how-to-use-an-asthma-inhaler/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25 March 2026).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US" dirty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F6972788-1498-1B45-EBEF-8BBE5175BB40}"/>
              </a:ext>
            </a:extLst>
          </p:cNvPr>
          <p:cNvCxnSpPr/>
          <p:nvPr/>
        </p:nvCxnSpPr>
        <p:spPr>
          <a:xfrm>
            <a:off x="4886632" y="344129"/>
            <a:ext cx="0" cy="6272981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9AED553-3ED8-90C9-FFFC-2148C1C9EA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8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6559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847"/>
    </mc:Choice>
    <mc:Fallback xmlns="">
      <p:transition spd="slow" advTm="528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6469</TotalTime>
  <Words>1344</Words>
  <Application>Microsoft Office PowerPoint</Application>
  <PresentationFormat>Widescreen</PresentationFormat>
  <Paragraphs>131</Paragraphs>
  <Slides>15</Slides>
  <Notes>1</Notes>
  <HiddenSlides>0</HiddenSlides>
  <MMClips>16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 Chronic Respiratory Diseases: ASTHMA </vt:lpstr>
      <vt:lpstr>Introduction</vt:lpstr>
      <vt:lpstr>Overview of Chronic Respiratory Disease </vt:lpstr>
      <vt:lpstr>Anatomy of the Respiratory System</vt:lpstr>
      <vt:lpstr>Physiology of Breathing</vt:lpstr>
      <vt:lpstr>How Asthma Affects the Airway</vt:lpstr>
      <vt:lpstr>Symptoms of Asthma</vt:lpstr>
      <vt:lpstr>Fictional Patient Profile</vt:lpstr>
      <vt:lpstr>Risk Factors</vt:lpstr>
      <vt:lpstr>Care Plan Overview</vt:lpstr>
      <vt:lpstr>Treatment and Medication</vt:lpstr>
      <vt:lpstr>Monitoring and Management</vt:lpstr>
      <vt:lpstr>Communication and Person-Centred Care</vt:lpstr>
      <vt:lpstr>Ethical Considerations</vt:lpstr>
      <vt:lpstr>Conclusion &amp; 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Kristina Masih</dc:creator>
  <cp:lastModifiedBy>Kristina Masih</cp:lastModifiedBy>
  <cp:revision>14</cp:revision>
  <dcterms:created xsi:type="dcterms:W3CDTF">2026-03-16T22:25:26Z</dcterms:created>
  <dcterms:modified xsi:type="dcterms:W3CDTF">2026-03-29T22:26:48Z</dcterms:modified>
</cp:coreProperties>
</file>