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4.xml" ContentType="application/vnd.openxmlformats-officedocument.theme+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8" r:id="rId5"/>
    <p:sldMasterId id="2147483670" r:id="rId6"/>
    <p:sldMasterId id="2147483672" r:id="rId7"/>
    <p:sldMasterId id="2147483674" r:id="rId8"/>
    <p:sldMasterId id="2147483676" r:id="rId9"/>
    <p:sldMasterId id="2147483679" r:id="rId10"/>
    <p:sldMasterId id="2147483681" r:id="rId11"/>
    <p:sldMasterId id="2147483683" r:id="rId12"/>
    <p:sldMasterId id="2147483685" r:id="rId13"/>
    <p:sldMasterId id="2147483697" r:id="rId14"/>
    <p:sldMasterId id="2147483702" r:id="rId15"/>
    <p:sldMasterId id="2147483706" r:id="rId16"/>
    <p:sldMasterId id="2147483710" r:id="rId17"/>
    <p:sldMasterId id="2147483722" r:id="rId18"/>
    <p:sldMasterId id="2147483734" r:id="rId19"/>
  </p:sldMasterIdLst>
  <p:notesMasterIdLst>
    <p:notesMasterId r:id="rId84"/>
  </p:notesMasterIdLst>
  <p:handoutMasterIdLst>
    <p:handoutMasterId r:id="rId85"/>
  </p:handoutMasterIdLst>
  <p:sldIdLst>
    <p:sldId id="256" r:id="rId20"/>
    <p:sldId id="562" r:id="rId21"/>
    <p:sldId id="561" r:id="rId22"/>
    <p:sldId id="575" r:id="rId23"/>
    <p:sldId id="260" r:id="rId24"/>
    <p:sldId id="467" r:id="rId25"/>
    <p:sldId id="468" r:id="rId26"/>
    <p:sldId id="518" r:id="rId27"/>
    <p:sldId id="470" r:id="rId28"/>
    <p:sldId id="519" r:id="rId29"/>
    <p:sldId id="520" r:id="rId30"/>
    <p:sldId id="521" r:id="rId31"/>
    <p:sldId id="522" r:id="rId32"/>
    <p:sldId id="523" r:id="rId33"/>
    <p:sldId id="524" r:id="rId34"/>
    <p:sldId id="525" r:id="rId35"/>
    <p:sldId id="526" r:id="rId36"/>
    <p:sldId id="474" r:id="rId37"/>
    <p:sldId id="534" r:id="rId38"/>
    <p:sldId id="581" r:id="rId39"/>
    <p:sldId id="582" r:id="rId40"/>
    <p:sldId id="583" r:id="rId41"/>
    <p:sldId id="584" r:id="rId42"/>
    <p:sldId id="585" r:id="rId43"/>
    <p:sldId id="586" r:id="rId44"/>
    <p:sldId id="587" r:id="rId45"/>
    <p:sldId id="588" r:id="rId46"/>
    <p:sldId id="589" r:id="rId47"/>
    <p:sldId id="590" r:id="rId48"/>
    <p:sldId id="591" r:id="rId49"/>
    <p:sldId id="592" r:id="rId50"/>
    <p:sldId id="593" r:id="rId51"/>
    <p:sldId id="594" r:id="rId52"/>
    <p:sldId id="595" r:id="rId53"/>
    <p:sldId id="596" r:id="rId54"/>
    <p:sldId id="597" r:id="rId55"/>
    <p:sldId id="598" r:id="rId56"/>
    <p:sldId id="599" r:id="rId57"/>
    <p:sldId id="600" r:id="rId58"/>
    <p:sldId id="601" r:id="rId59"/>
    <p:sldId id="602" r:id="rId60"/>
    <p:sldId id="603" r:id="rId61"/>
    <p:sldId id="604" r:id="rId62"/>
    <p:sldId id="605" r:id="rId63"/>
    <p:sldId id="606" r:id="rId64"/>
    <p:sldId id="607" r:id="rId65"/>
    <p:sldId id="608" r:id="rId66"/>
    <p:sldId id="609" r:id="rId67"/>
    <p:sldId id="610" r:id="rId68"/>
    <p:sldId id="611" r:id="rId69"/>
    <p:sldId id="612" r:id="rId70"/>
    <p:sldId id="613" r:id="rId71"/>
    <p:sldId id="614" r:id="rId72"/>
    <p:sldId id="615" r:id="rId73"/>
    <p:sldId id="616" r:id="rId74"/>
    <p:sldId id="617" r:id="rId75"/>
    <p:sldId id="576" r:id="rId76"/>
    <p:sldId id="577" r:id="rId77"/>
    <p:sldId id="578" r:id="rId78"/>
    <p:sldId id="579" r:id="rId79"/>
    <p:sldId id="580" r:id="rId80"/>
    <p:sldId id="532" r:id="rId81"/>
    <p:sldId id="547" r:id="rId82"/>
    <p:sldId id="618" r:id="rId8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9740D3-30B5-F840-906B-BE1CAE612650}" v="8" dt="2021-10-29T13:03:43.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0346"/>
  </p:normalViewPr>
  <p:slideViewPr>
    <p:cSldViewPr>
      <p:cViewPr varScale="1">
        <p:scale>
          <a:sx n="87" d="100"/>
          <a:sy n="87" d="100"/>
        </p:scale>
        <p:origin x="116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84" Type="http://schemas.openxmlformats.org/officeDocument/2006/relationships/notesMaster" Target="notesMasters/notesMaster1.xml"/><Relationship Id="rId89" Type="http://schemas.openxmlformats.org/officeDocument/2006/relationships/tableStyles" Target="tableStyles.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3.xml"/><Relationship Id="rId37" Type="http://schemas.openxmlformats.org/officeDocument/2006/relationships/slide" Target="slides/slide18.xml"/><Relationship Id="rId53" Type="http://schemas.openxmlformats.org/officeDocument/2006/relationships/slide" Target="slides/slide34.xml"/><Relationship Id="rId58" Type="http://schemas.openxmlformats.org/officeDocument/2006/relationships/slide" Target="slides/slide39.xml"/><Relationship Id="rId74" Type="http://schemas.openxmlformats.org/officeDocument/2006/relationships/slide" Target="slides/slide55.xml"/><Relationship Id="rId79" Type="http://schemas.openxmlformats.org/officeDocument/2006/relationships/slide" Target="slides/slide60.xml"/><Relationship Id="rId5" Type="http://schemas.openxmlformats.org/officeDocument/2006/relationships/slideMaster" Target="slideMasters/slideMaster2.xml"/><Relationship Id="rId90" Type="http://schemas.microsoft.com/office/2015/10/relationships/revisionInfo" Target="revisionInfo.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slide" Target="slides/slide58.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80" Type="http://schemas.openxmlformats.org/officeDocument/2006/relationships/slide" Target="slides/slide61.xml"/><Relationship Id="rId85"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slide" Target="slides/slide56.xml"/><Relationship Id="rId83" Type="http://schemas.openxmlformats.org/officeDocument/2006/relationships/slide" Target="slides/slide64.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slide" Target="slides/slide54.xml"/><Relationship Id="rId78" Type="http://schemas.openxmlformats.org/officeDocument/2006/relationships/slide" Target="slides/slide59.xml"/><Relationship Id="rId81" Type="http://schemas.openxmlformats.org/officeDocument/2006/relationships/slide" Target="slides/slide62.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29" Type="http://schemas.openxmlformats.org/officeDocument/2006/relationships/slide" Target="slides/slide10.xml"/><Relationship Id="rId24" Type="http://schemas.openxmlformats.org/officeDocument/2006/relationships/slide" Target="slides/slide5.xml"/><Relationship Id="rId40" Type="http://schemas.openxmlformats.org/officeDocument/2006/relationships/slide" Target="slides/slide21.xml"/><Relationship Id="rId45" Type="http://schemas.openxmlformats.org/officeDocument/2006/relationships/slide" Target="slides/slide26.xml"/><Relationship Id="rId66" Type="http://schemas.openxmlformats.org/officeDocument/2006/relationships/slide" Target="slides/slide47.xml"/><Relationship Id="rId87" Type="http://schemas.openxmlformats.org/officeDocument/2006/relationships/viewProps" Target="viewProps.xml"/><Relationship Id="rId61" Type="http://schemas.openxmlformats.org/officeDocument/2006/relationships/slide" Target="slides/slide42.xml"/><Relationship Id="rId82" Type="http://schemas.openxmlformats.org/officeDocument/2006/relationships/slide" Target="slides/slide63.xml"/><Relationship Id="rId19" Type="http://schemas.openxmlformats.org/officeDocument/2006/relationships/slideMaster" Target="slideMasters/slideMaster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10/29/21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w.juliasilvers.com/embok.htm#Program_Design_Management"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Vincent, the Event Designer at The Ritz-Carlton, Naples is inspired to craft resort meetings and social celebrations that wow every guest by fine tuning the smallest details and rising to the greatest challenge. Whether it's carpeting the beach for a sophisticated celebration, building a unique prop in the on-site carpentry shop, or creating a one-of-a-kind coffee break, his motivation is the memories that become as treasured as Florida's Gulf Coast sunsets.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Watch video.</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Now let’s take a look at some of the theory behind these successful events…</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a:t>
            </a:fld>
            <a:endParaRPr lang="en-US"/>
          </a:p>
        </p:txBody>
      </p:sp>
    </p:spTree>
    <p:extLst>
      <p:ext uri="{BB962C8B-B14F-4D97-AF65-F5344CB8AC3E}">
        <p14:creationId xmlns:p14="http://schemas.microsoft.com/office/powerpoint/2010/main" val="912944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1772709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four major facets of the EMBOK include the Phases, Processes, Core Values, and Knowledge Domains. Taken together these represent the scope of events management and provide the primary categories for a knowledge management system or event management system. </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3837767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Phases facet of the EMBOK illustrates the sequential nature of event management, highlighting the criticality of time in any event project. The phases include initiation, planning, implementation, the event, and closure, and are derived from traditional project management terminology. </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8</a:t>
            </a:fld>
            <a:endParaRPr lang="en-GB"/>
          </a:p>
        </p:txBody>
      </p:sp>
    </p:spTree>
    <p:extLst>
      <p:ext uri="{BB962C8B-B14F-4D97-AF65-F5344CB8AC3E}">
        <p14:creationId xmlns:p14="http://schemas.microsoft.com/office/powerpoint/2010/main" val="612757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Processes facet of the EMBOK illustrates both a sequential and iterative system that promotes a comprehensive course of action as well as a dynamic approach to the changing nature of events. The Processes include assessment (which includes identification and then analysis), selection, monitoring, communication, and documentation, and are based on widely-accepted process systems.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736861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Core Values facet of the EMBOK specifies those principles that must be infused throughout all decisions regarding every element, phase, and process of an event to ensure these decisions facilitate successful and sustainable outcomes. These include continuous improvement, creativity, ethics, project integration, and strategic thinking. No hierarchy of importance is implied; they are all equally vital to excellence in events management.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273128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Domains facet of the EMBOK represents the overarching areas of activity or functions within events management. They illustrate the full scope of the responsibilities assigned to event organizers as well as categories suitable for an organizational structure or effective knowledge management. Note that these are organized alphabetically, again without any implied hierarchy or sequential application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3532795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Administration domain deals primarily with the proper allocation, direction, and control of the resources used in an event project. Since resources are finite by definition, it is imperative that they be acquired, developed, and utilized in the most efficient and effective manner to benefit the event project. This is the first planning stage. The budgets. The timescales. The administrative tasks.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you could focus on timescales in this section. When will you start marketing the event? When will tickets be on sale? Etc. Systems – maybe the hotel uses the PMS system to keep track of bookings, and make the bookings. Stakeholders – explain that you’re event will hopefully generate a profit for the hotel, which will please the stakeholders.</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3637639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Design domain focuses on the artistic interpretation and expression of the goals and objectives of the event project and its experiential dimensions. The elements developed within each functional area combine to create the event experience encounter that will either be enjoyed or endured.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do you have planned? Have you planned entertainment? Is there a theme? What catering option have you gone for? Is it a buffet, is it a 3-course set meal banqueting style? What set-up will you use for the tables and why?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will explore this concept in depth a little later on, which will help you prepare for your assignment.</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2265496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Marketing domain addresses the functions that facilitate business development, cultivate economic and political support, and shape the image and value of the event project. The nature of the event as an “experience” necessitates a thorough understanding of the unique buyer-seller relationship associated with this intangible product. This domain deals with the development and management of the: </a:t>
            </a:r>
            <a:endParaRPr lang="en-GB" dirty="0"/>
          </a:p>
          <a:p>
            <a:endParaRPr lang="en-GB" dirty="0"/>
          </a:p>
          <a:p>
            <a:r>
              <a:rPr lang="en-GB" dirty="0"/>
              <a:t>Target audience – how will you market? Social media? Newspapers? Local flyers? Promoting in-house?</a:t>
            </a:r>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17496779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Operations domain concentrates on the people, products, equipment, and services that will be brought together on-site to produce the event project, as well as the roles, responsibilities, applications, and </a:t>
            </a:r>
            <a:r>
              <a:rPr lang="en-GB" sz="1200" kern="1200" dirty="0" err="1">
                <a:solidFill>
                  <a:schemeClr val="tx1"/>
                </a:solidFill>
                <a:effectLst/>
                <a:latin typeface="+mn-lt"/>
                <a:ea typeface="+mn-ea"/>
                <a:cs typeface="+mn-cs"/>
              </a:rPr>
              <a:t>maneuvers</a:t>
            </a:r>
            <a:r>
              <a:rPr lang="en-GB" sz="1200" kern="1200" dirty="0">
                <a:solidFill>
                  <a:schemeClr val="tx1"/>
                </a:solidFill>
                <a:effectLst/>
                <a:latin typeface="+mn-lt"/>
                <a:ea typeface="+mn-ea"/>
                <a:cs typeface="+mn-cs"/>
              </a:rPr>
              <a:t> associated with each. Impeccable coordination is required in order to manage this symphony (or cacophony) of logistical and functional requirements and expectations. </a:t>
            </a:r>
            <a:endParaRPr lang="en-GB" dirty="0"/>
          </a:p>
          <a:p>
            <a:endParaRPr lang="en-GB" dirty="0"/>
          </a:p>
          <a:p>
            <a:r>
              <a:rPr lang="en-GB" dirty="0"/>
              <a:t>The running of the actual day. Think about all the departments involved and why it’s key that everyone works together. </a:t>
            </a:r>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3416642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Risk domain deals with the protective obligations, opportunities, and legalities traditionally associated with any enterprise, including an event project. These areas are inextricably linked with every choice made and all activities conducted, and are increasingly mandated by stakeholders ranging from regulatory authorities to discriminating event consumers. </a:t>
            </a:r>
            <a:endParaRPr lang="en-GB" dirty="0"/>
          </a:p>
          <a:p>
            <a:endParaRPr lang="en-GB" dirty="0"/>
          </a:p>
          <a:p>
            <a:r>
              <a:rPr lang="en-GB" dirty="0"/>
              <a:t>Risk assessments, legal acts, health &amp; safety.</a:t>
            </a:r>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3869572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EMBOK framework is an open source tool in the public domain. It does not cost anything to use it; you are free to adapt it to your specific needs. It serves as a point of reference for a broad spectrum of stakeholders including event organizers, industry associations, educational institutions, sponsors, regulatory agencies, and quality assurance and competency initiatives worldwide. The EMBOK will help Event workers become better professionals, AND be recognized AS professionals by illustrating the scope and complexity of this profession to internal and external constituents and stakeholders, current and future practitioners, and allied and supplier industries, thereby increasing respect and reverence for the profession of events management and the specialized skills and knowledge it requires.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17</a:t>
            </a:fld>
            <a:endParaRPr lang="en-GB"/>
          </a:p>
        </p:txBody>
      </p:sp>
    </p:spTree>
    <p:extLst>
      <p:ext uri="{BB962C8B-B14F-4D97-AF65-F5344CB8AC3E}">
        <p14:creationId xmlns:p14="http://schemas.microsoft.com/office/powerpoint/2010/main" val="31265183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hear from Bill, one of the co-creators of the EMBOK model, who will recap it for us.</a:t>
            </a:r>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22052034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managing Events book  (Chapter 8) to run through the slides. A digitised version is available in the library. Look on the reading list link on Moodle.</a:t>
            </a:r>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2296695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screen you can see the objectives of discussing Event design and practice. </a:t>
            </a:r>
          </a:p>
          <a:p>
            <a:endParaRPr lang="en-GB" dirty="0"/>
          </a:p>
          <a:p>
            <a:r>
              <a:rPr lang="en-GB" dirty="0"/>
              <a:t>The study of event design rests on three premises. </a:t>
            </a:r>
            <a:endParaRPr lang="en-US" dirty="0"/>
          </a:p>
          <a:p>
            <a:endParaRPr lang="en-US" dirty="0"/>
          </a:p>
          <a:p>
            <a:pPr marL="171450" indent="-171450">
              <a:buFont typeface="Arial" panose="020B0604020202020204" pitchFamily="34" charset="0"/>
              <a:buChar char="•"/>
            </a:pPr>
            <a:r>
              <a:rPr lang="en-GB" dirty="0"/>
              <a:t>All events environments are created. </a:t>
            </a:r>
            <a:endParaRPr lang="en-US" dirty="0"/>
          </a:p>
          <a:p>
            <a:pPr marL="171450" indent="-171450">
              <a:buFont typeface="Arial" panose="020B0604020202020204" pitchFamily="34" charset="0"/>
              <a:buChar char="•"/>
            </a:pPr>
            <a:r>
              <a:rPr lang="en-GB" dirty="0"/>
              <a:t>All experiences within the event environments are purposefully designed. </a:t>
            </a:r>
            <a:endParaRPr lang="en-US" dirty="0"/>
          </a:p>
          <a:p>
            <a:pPr marL="171450" indent="-171450">
              <a:buFont typeface="Arial" panose="020B0604020202020204" pitchFamily="34" charset="0"/>
              <a:buChar char="•"/>
            </a:pPr>
            <a:r>
              <a:rPr lang="en-GB" dirty="0"/>
              <a:t>All stakeholders are the direct recipients of the designed experiences. </a:t>
            </a:r>
            <a:endParaRPr lang="en-US" dirty="0"/>
          </a:p>
          <a:p>
            <a:endParaRPr lang="en-US" dirty="0"/>
          </a:p>
          <a:p>
            <a:r>
              <a:rPr lang="en-GB" dirty="0"/>
              <a:t>Design can be viewed as a critical tool for event management as it relates directly to development of the event concept and experience, enabling the event manager to envision and implement the event message. Event design is embodied through a process of planned deliberation to produce a specific outcome or set of outcomes or experiences.</a:t>
            </a:r>
          </a:p>
          <a:p>
            <a:endParaRPr lang="en-US" dirty="0"/>
          </a:p>
          <a:p>
            <a:r>
              <a:rPr lang="en-GB" dirty="0"/>
              <a:t>Events are designed to satisfy all manner of needs and diverse global audiences. The process of design requires a creative imagination and can be defined as designed thinking or </a:t>
            </a:r>
            <a:r>
              <a:rPr lang="en-GB" dirty="0" err="1"/>
              <a:t>imagineering</a:t>
            </a:r>
            <a:r>
              <a:rPr lang="en-GB" dirty="0"/>
              <a:t>. </a:t>
            </a:r>
            <a:r>
              <a:rPr lang="en-GB" dirty="0" err="1"/>
              <a:t>Bladen</a:t>
            </a:r>
            <a:r>
              <a:rPr lang="en-GB" dirty="0"/>
              <a:t> et al (2012)  remarked that when designing an event, the creative and thinking process are aligned. They go on to define three types of design thinking. So that would be analytical, logical, and lateral. These are made up of a combination of analysing a suitable creative response to the initial brief, then coming up with a logical or feasible solution for the delivery of the concept and lastly lateral thinking which is coming up with ideas and solutions that may appear more random or out of the box. All three modes of this conceptual thinking are necessary for a successful design plan to involve. </a:t>
            </a:r>
            <a:endParaRPr lang="en-US" dirty="0"/>
          </a:p>
          <a:p>
            <a:endParaRPr lang="en-US" dirty="0"/>
          </a:p>
          <a:p>
            <a:r>
              <a:rPr lang="en-GB" dirty="0"/>
              <a:t>Design takes many forms and can be used to create values or lifestyles through products where differentiation is often based more in the image than the function alone. Getz (2012) refers to it as a combination between science and art. Environmental design is about space flow and location and will be explored in more depth later in the lecture. The process of transforming a space through design begins with a vision followed by a strategic plan to implement the desired ambience and images using fabric, furniture, decoration</a:t>
            </a:r>
            <a:r>
              <a:rPr lang="en-US" dirty="0"/>
              <a:t>, </a:t>
            </a:r>
            <a:r>
              <a:rPr lang="en-GB" dirty="0"/>
              <a:t>colour</a:t>
            </a:r>
            <a:r>
              <a:rPr lang="en-US" dirty="0"/>
              <a:t> and</a:t>
            </a:r>
            <a:r>
              <a:rPr lang="en-GB" dirty="0"/>
              <a:t> props</a:t>
            </a:r>
            <a:r>
              <a:rPr lang="en-US" dirty="0"/>
              <a:t> to</a:t>
            </a:r>
            <a:r>
              <a:rPr lang="en-GB" dirty="0"/>
              <a:t> create the final appearance of the event.</a:t>
            </a:r>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31309228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fast changing and ever increasingly competitive area, the design of the event needs to demonstrate uniqueness, originality and authenticity. This could be one of the biggest challenges the industry now faces. Today's clients are commanding evermore so the producer or designer is now under great pressure to create new and exciting design environments.</a:t>
            </a:r>
          </a:p>
          <a:p>
            <a:endParaRPr lang="en-GB" dirty="0"/>
          </a:p>
          <a:p>
            <a:r>
              <a:rPr lang="en-US" dirty="0"/>
              <a:t>Read Slide</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942574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theoretical concepts</a:t>
            </a:r>
            <a:r>
              <a:rPr lang="en-US" dirty="0"/>
              <a:t> of design </a:t>
            </a:r>
            <a:r>
              <a:rPr lang="en-GB" dirty="0"/>
              <a:t>Is that of dramaturgy, as explored through the academic writings of Erving Goffman, (1956). He believes that when an individuals environment is altered, so would their behaviour in order to reflect the new environment. This theory goes on to suggest that environment of a play or an event can be purposefully manipulated. Control how the attendees will react to emotionally. Just as in a theatrical context, the use of actors, stage design, lighting, music and other design aspects help produce a specific audience reaction. A conference producer is able to apply these features to an event to elicit a predetermined audience response. </a:t>
            </a:r>
            <a:endParaRPr lang="en-US" dirty="0"/>
          </a:p>
          <a:p>
            <a:endParaRPr lang="en-US" dirty="0"/>
          </a:p>
          <a:p>
            <a:r>
              <a:rPr lang="en-GB" dirty="0"/>
              <a:t>Atmospherics. By using the design of events to manipulate the audience and engage their senses and perceptions, this could be through content production and environmental design. The word serve escapes is often used in relation to design of the environment </a:t>
            </a:r>
            <a:r>
              <a:rPr lang="en-GB" dirty="0" err="1"/>
              <a:t>Servicescapes</a:t>
            </a:r>
            <a:r>
              <a:rPr lang="en-GB" dirty="0"/>
              <a:t> are man made environments where tangible objects, such as temperature, noise, smells, and music are deliberately placed within the event environment. The producer should design the </a:t>
            </a:r>
            <a:r>
              <a:rPr lang="en-GB" dirty="0" err="1"/>
              <a:t>Servicescapes</a:t>
            </a:r>
            <a:r>
              <a:rPr lang="en-GB" dirty="0"/>
              <a:t> of the event, whilst ensuring that the audience will be sensorially</a:t>
            </a:r>
            <a:r>
              <a:rPr lang="en-US" dirty="0"/>
              <a:t> e</a:t>
            </a:r>
            <a:r>
              <a:rPr lang="en-GB" dirty="0" err="1"/>
              <a:t>ngaged</a:t>
            </a:r>
            <a:r>
              <a:rPr lang="en-GB" dirty="0"/>
              <a:t> in the whole event experience. This concerns the service received  and the delivery of it. The idea focuses on the relationship between the physical complexities and the performance factors needed to deliver a successful event </a:t>
            </a:r>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1884396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Symbolic interaction. The origins of this trace back to Max Weber, a German sociologist who stated that individuals act according to their interpretation of the world. Rossman and Ellis (2008) identifies 6 features of symbolic interaction as interaction between people, relationships, rules, objects, physical settings, animation. In an event settings, it is how individuals attach meaning and emotions to objects, symbols, and settings which affect their behaviour</a:t>
            </a:r>
            <a:r>
              <a:rPr lang="en-US" dirty="0"/>
              <a:t>,</a:t>
            </a:r>
            <a:r>
              <a:rPr lang="en-GB" dirty="0"/>
              <a:t> perceptions, and ultimately their overall experience of the event. </a:t>
            </a:r>
            <a:endParaRPr lang="en-US" dirty="0"/>
          </a:p>
          <a:p>
            <a:endParaRPr lang="en-US" dirty="0"/>
          </a:p>
          <a:p>
            <a:r>
              <a:rPr lang="en-US" dirty="0"/>
              <a:t>Flow – read slide</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22928798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Creating products such as applications or merchandise products is also part of the design process. This includes the use of graphic design and the technical and software tools used to design and produce marketing collateral, such as virtual renderings and other printed or electronic materials. The marketing collateral used to promote an event needs to be designed well in advance. Once the essential features of the events such as venue dates and keynote or guest speakers have been confirmed. This is used to support the sales of a product or service. In the past, the term marketing collateral referred specifically to brochures and flyers or any printed materials used to promote and sell the event. </a:t>
            </a:r>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6425778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It was often designed by professional artists or designers to reflect the theme, content and programme of the event and enhance the overall brand message. Or used as a teaser to promote and sell the event. Nowadays, marketing collateral is far more likely to be the designer bespoke website or online portal. To promote the event and sell tickets at the same time. This area will often be outsourced to creative agencies</a:t>
            </a:r>
            <a:r>
              <a:rPr lang="en-US" sz="1400" dirty="0"/>
              <a:t>, </a:t>
            </a:r>
            <a:r>
              <a:rPr lang="en-GB" sz="1400" dirty="0"/>
              <a:t>What specific design skills and software to create the look and feel of the marketing material? Who will come up with Creative direction, vision and? Brand identity for the event marketing campaign. However, with the advent of inexpensive and easy to use software packages such as Adobe Photoshop, this is increasingly being brought back in the house. Events also use merchandise and printed material to market and promote events. </a:t>
            </a:r>
            <a:endParaRPr lang="en-US" sz="1400" dirty="0"/>
          </a:p>
          <a:p>
            <a:endParaRPr lang="en-US" dirty="0"/>
          </a:p>
          <a:p>
            <a:r>
              <a:rPr lang="en-US" dirty="0"/>
              <a:t>Discuss Emma Bowen</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8305268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events are diverse in form and content and have an international reach that brings people, populations and different cultures together, it is important that cultural sensitivity is demonstrated in terms of catering, content, entertainment, environment, production programme, and theme. This is significant because of cultural norms vary in different parts of the world. So that may be appropriate in one country may be considered inappropriate and another event planners should be attuned to areas of cultural sensitivities, such as the attitudes and values of. A specific </a:t>
            </a:r>
            <a:r>
              <a:rPr lang="en-GB" dirty="0" err="1"/>
              <a:t>societie</a:t>
            </a:r>
            <a:r>
              <a:rPr lang="en-GB" dirty="0"/>
              <a:t> use of body language and gestures, religious beliefs and legal requirements relating to the observance of cultural or religious laws. According to Kim and young people who are open to different cultures are more likely to recollect and remember experiences. However, although the concepts often have a global appeal, the way they are staged may differ depending on the </a:t>
            </a:r>
            <a:r>
              <a:rPr lang="en-US" dirty="0"/>
              <a:t>which country is</a:t>
            </a:r>
            <a:r>
              <a:rPr lang="en-GB" dirty="0"/>
              <a:t> hosting the event. </a:t>
            </a:r>
          </a:p>
          <a:p>
            <a:endParaRPr lang="en-GB" dirty="0"/>
          </a:p>
          <a:p>
            <a:r>
              <a:rPr lang="en-GB" dirty="0"/>
              <a:t>Read/discuss slide and next</a:t>
            </a:r>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611835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000000"/>
                </a:solidFill>
                <a:latin typeface="Arial" panose="020B0604020202020204" pitchFamily="34" charset="0"/>
                <a:hlinkClick r:id="rId3"/>
              </a:rPr>
              <a:t>Design</a:t>
            </a:r>
            <a:endParaRPr lang="en-GB" dirty="0">
              <a:solidFill>
                <a:srgbClr val="000000"/>
              </a:solidFill>
              <a:latin typeface="-webkit-standard"/>
            </a:endParaRPr>
          </a:p>
          <a:p>
            <a:r>
              <a:rPr lang="en-GB" dirty="0">
                <a:solidFill>
                  <a:srgbClr val="000000"/>
                </a:solidFill>
                <a:latin typeface="Arial" panose="020B0604020202020204" pitchFamily="34" charset="0"/>
              </a:rPr>
              <a:t>The Design domain focuses on the artistic interpretation and expression of the goals and objectives of the event project and its experiential dimensions. The elements developed within each functional area combine to create the event experience encounter that will either be enjoyed or endured, with some options considered “risky” by their very nature or by design.</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design is essential to the overall experience. as it enhances and allows the guest to engage in sensory and emotional interaction. Mechanisms presented above are used within an event principally to provide content but also to provoke an audience reaction and heighten the overall experience. Design elements can be exploited to bridge experiences and emotions for both the host and the guests through drama, atmosphere and of course, service delivery. The practical tools to deliver the theme or event concept of props, decorations, and costumes which help create ambiance and authenticity and to provide the feeling of escapism or venture into an imaginary fantasy world, what is known as the</a:t>
            </a:r>
            <a:r>
              <a:rPr lang="en-US" dirty="0">
                <a:solidFill>
                  <a:srgbClr val="000000"/>
                </a:solidFill>
                <a:latin typeface="Arial" panose="020B0604020202020204" pitchFamily="34" charset="0"/>
              </a:rPr>
              <a:t> </a:t>
            </a:r>
            <a:r>
              <a:rPr lang="en-GB" dirty="0">
                <a:solidFill>
                  <a:srgbClr val="000000"/>
                </a:solidFill>
                <a:latin typeface="Arial" panose="020B0604020202020204" pitchFamily="34" charset="0"/>
              </a:rPr>
              <a:t>Theatre as suspending disbelief. The entertainment features also allows the designer to tell the story, set the scene, or engage the audience, and allow them to interact with the proceedings. For some events, costumes provided or the audience is encouraged to dress up. These type of creative events are devised to be multi sensory engage in all senses and providing either an emotive connexion with the music or speaker content, as well as being purposefully designed to elicit element of surprise, which can be also used to enhance the audience experience. Lighting, staging, visual aids such as dry ice, and </a:t>
            </a:r>
            <a:r>
              <a:rPr lang="en-US" dirty="0">
                <a:solidFill>
                  <a:srgbClr val="000000"/>
                </a:solidFill>
                <a:latin typeface="Arial" panose="020B0604020202020204" pitchFamily="34" charset="0"/>
              </a:rPr>
              <a:t>floral displays</a:t>
            </a:r>
            <a:r>
              <a:rPr lang="en-GB" dirty="0">
                <a:solidFill>
                  <a:srgbClr val="000000"/>
                </a:solidFill>
                <a:latin typeface="Arial" panose="020B0604020202020204" pitchFamily="34" charset="0"/>
              </a:rPr>
              <a:t>, sound systems and technical props and equipment are all design mechanisms are used to create ambience and dramaturgy. </a:t>
            </a:r>
          </a:p>
          <a:p>
            <a:endParaRPr lang="en-GB" dirty="0">
              <a:solidFill>
                <a:srgbClr val="000000"/>
              </a:solidFill>
              <a:latin typeface="Arial" panose="020B0604020202020204" pitchFamily="34" charset="0"/>
            </a:endParaRPr>
          </a:p>
          <a:p>
            <a:endParaRPr lang="en-GB" dirty="0">
              <a:solidFill>
                <a:srgbClr val="000000"/>
              </a:solidFill>
              <a:latin typeface="Arial" panose="020B0604020202020204" pitchFamily="34" charset="0"/>
            </a:endParaRPr>
          </a:p>
          <a:p>
            <a:endParaRPr lang="en-GB" dirty="0">
              <a:solidFill>
                <a:srgbClr val="000000"/>
              </a:solidFill>
              <a:latin typeface="Arial" panose="020B0604020202020204" pitchFamily="34" charset="0"/>
            </a:endParaRP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 Let’s take a look at each class.</a:t>
            </a:r>
          </a:p>
          <a:p>
            <a:endParaRPr lang="en-GB" dirty="0">
              <a:solidFill>
                <a:srgbClr val="000000"/>
              </a:solidFill>
              <a:latin typeface="Arial" panose="020B0604020202020204" pitchFamily="34" charset="0"/>
            </a:endParaRPr>
          </a:p>
          <a:p>
            <a:endParaRPr lang="en-GB" dirty="0">
              <a:solidFill>
                <a:srgbClr val="000000"/>
              </a:solidFill>
              <a:latin typeface="-webkit-standard"/>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28</a:t>
            </a:fld>
            <a:endParaRPr lang="en-GB"/>
          </a:p>
        </p:txBody>
      </p:sp>
    </p:spTree>
    <p:extLst>
      <p:ext uri="{BB962C8B-B14F-4D97-AF65-F5344CB8AC3E}">
        <p14:creationId xmlns:p14="http://schemas.microsoft.com/office/powerpoint/2010/main" val="1378866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her event management body of knowledge, </a:t>
            </a:r>
            <a:r>
              <a:rPr lang="en-US" dirty="0"/>
              <a:t>E</a:t>
            </a:r>
            <a:r>
              <a:rPr lang="en-GB" dirty="0" err="1"/>
              <a:t>Mbok</a:t>
            </a:r>
            <a:r>
              <a:rPr lang="en-GB" dirty="0"/>
              <a:t> Silvers</a:t>
            </a:r>
            <a:r>
              <a:rPr lang="en-US" dirty="0"/>
              <a:t> (2008)</a:t>
            </a:r>
            <a:r>
              <a:rPr lang="en-GB" dirty="0"/>
              <a:t> explores the various design mechanisms, categorising them under design domain, saying the design domain focuses on the artistic interpretation and expression of the event project, an experimental dimensions. Various elements of design are categorised. </a:t>
            </a:r>
            <a:endParaRPr lang="en-US" dirty="0"/>
          </a:p>
          <a:p>
            <a:endParaRPr lang="en-US" dirty="0"/>
          </a:p>
          <a:p>
            <a:r>
              <a:rPr lang="en-US" dirty="0"/>
              <a:t>Read slides 29 &amp; 30</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29</a:t>
            </a:fld>
            <a:endParaRPr lang="en-US"/>
          </a:p>
        </p:txBody>
      </p:sp>
    </p:spTree>
    <p:extLst>
      <p:ext uri="{BB962C8B-B14F-4D97-AF65-F5344CB8AC3E}">
        <p14:creationId xmlns:p14="http://schemas.microsoft.com/office/powerpoint/2010/main" val="32008976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your room layout option and why…</a:t>
            </a:r>
          </a:p>
          <a:p>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31</a:t>
            </a:fld>
            <a:endParaRPr lang="en-GB"/>
          </a:p>
        </p:txBody>
      </p:sp>
    </p:spTree>
    <p:extLst>
      <p:ext uri="{BB962C8B-B14F-4D97-AF65-F5344CB8AC3E}">
        <p14:creationId xmlns:p14="http://schemas.microsoft.com/office/powerpoint/2010/main" val="10654031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Grand Hyatt Dubai hosts the largest and most versatile hotel convention centre in the city and is the proud recipient of multiple awards for the Best Convention Facilities in a Hotel by the Middle East Hotel and Event Awards. The 5-star venue provides 5,000 square metres of meeting rooms in Dubai including two ballrooms, 11 meeting rooms and several areas for outdoor events. The hotel also offers a residential style multi-event venue, Al Manzil, which includes a kitchen and six flexible meeting rooms in Dubai with advanced audio visual facilities. In addition, a fully air-conditioned outdoor tent provides a wonderful backdrop for themed parties and the popular annual Ramadan </a:t>
            </a:r>
            <a:r>
              <a:rPr lang="en-GB" sz="1200" b="0" i="0" u="none" strike="noStrike" kern="1200" dirty="0" err="1">
                <a:solidFill>
                  <a:schemeClr val="tx1"/>
                </a:solidFill>
                <a:effectLst/>
                <a:latin typeface="+mn-lt"/>
                <a:ea typeface="+mn-ea"/>
                <a:cs typeface="+mn-cs"/>
              </a:rPr>
              <a:t>Laylati</a:t>
            </a:r>
            <a:r>
              <a:rPr lang="en-GB" sz="1200" b="0" i="0" u="none" strike="noStrike" kern="1200" dirty="0">
                <a:solidFill>
                  <a:schemeClr val="tx1"/>
                </a:solidFill>
                <a:effectLst/>
                <a:latin typeface="+mn-lt"/>
                <a:ea typeface="+mn-ea"/>
                <a:cs typeface="+mn-cs"/>
              </a:rPr>
              <a:t> Tent and Oktoberfest celebrations.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Notice all the different setups and layouts for the different types of events.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What will you choose??</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22736879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GB" dirty="0"/>
              <a:t>The theme of an event must be supported in every aspect including decor, lighting, sound and special effects, </a:t>
            </a:r>
            <a:r>
              <a:rPr lang="en-GB" dirty="0" err="1"/>
              <a:t>Vanderwagen</a:t>
            </a:r>
            <a:r>
              <a:rPr lang="en-GB" dirty="0"/>
              <a:t> 2010. The Event theme or concept is what gives it meaning and can be a take home message for guests. Some events are designed more for pleasure while others are more educative in purpose.  An overall theme or concept is initially developed through consultation with the client or by brainstorming a session with the agencies creative team. It often starts to take the physical shape through the manifestation of staging, props, decor, costumes, entertainment and food and beverage design. Developing an overall theme requires creativity and innovation that is often the most enjoyable part of the planning process, as provides both the organiser and the owner with the opportunity to open up their minds to various ideas and to try something different. Thematic interpretation can be stimulating and can embody both tangible and intangible elements to ensure that guests have a more memorable experience. Brown and James identify five principles which can be applied to theme management design. </a:t>
            </a:r>
            <a:endParaRPr lang="en-US" dirty="0"/>
          </a:p>
          <a:p>
            <a:endParaRPr lang="en-US" dirty="0"/>
          </a:p>
          <a:p>
            <a:pPr marL="171450" indent="-171450">
              <a:buFont typeface="Arial" panose="020B0604020202020204" pitchFamily="34" charset="0"/>
              <a:buChar char="•"/>
            </a:pPr>
            <a:r>
              <a:rPr lang="en-GB" dirty="0"/>
              <a:t>Scale.</a:t>
            </a:r>
            <a:r>
              <a:rPr lang="en-US" dirty="0"/>
              <a:t> </a:t>
            </a:r>
            <a:r>
              <a:rPr lang="en-GB" dirty="0"/>
              <a:t>The signs of the event utilising the venue space.</a:t>
            </a:r>
            <a:r>
              <a:rPr lang="en-GB" b="1" dirty="0"/>
              <a:t>. </a:t>
            </a:r>
            <a:endParaRPr lang="en-US" b="1" dirty="0"/>
          </a:p>
          <a:p>
            <a:pPr marL="171450" indent="-171450">
              <a:buFont typeface="Arial" panose="020B0604020202020204" pitchFamily="34" charset="0"/>
              <a:buChar char="•"/>
            </a:pPr>
            <a:r>
              <a:rPr lang="en-GB" b="0" dirty="0"/>
              <a:t>Shape. The layout of the event</a:t>
            </a:r>
            <a:endParaRPr lang="en-US" b="0" dirty="0"/>
          </a:p>
          <a:p>
            <a:pPr marL="171450" indent="-171450">
              <a:buFont typeface="Arial" panose="020B0604020202020204" pitchFamily="34" charset="0"/>
              <a:buChar char="•"/>
            </a:pPr>
            <a:r>
              <a:rPr lang="en-GB" dirty="0"/>
              <a:t>Focus. </a:t>
            </a:r>
            <a:r>
              <a:rPr lang="en-US" dirty="0"/>
              <a:t>– </a:t>
            </a:r>
            <a:r>
              <a:rPr lang="en-GB" dirty="0"/>
              <a:t>Directing the attendees gaze to physical elements such as colour or movement. </a:t>
            </a:r>
            <a:endParaRPr lang="en-US" dirty="0"/>
          </a:p>
          <a:p>
            <a:pPr marL="171450" indent="-171450">
              <a:buFont typeface="Arial" panose="020B0604020202020204" pitchFamily="34" charset="0"/>
              <a:buChar char="•"/>
            </a:pPr>
            <a:r>
              <a:rPr lang="en-US" dirty="0"/>
              <a:t>Timing – </a:t>
            </a:r>
            <a:r>
              <a:rPr lang="en-GB" dirty="0"/>
              <a:t>The programme schedule or agenda. </a:t>
            </a:r>
            <a:endParaRPr lang="en-US" dirty="0"/>
          </a:p>
          <a:p>
            <a:pPr marL="171450" indent="-171450">
              <a:buFont typeface="Arial" panose="020B0604020202020204" pitchFamily="34" charset="0"/>
              <a:buChar char="•"/>
            </a:pPr>
            <a:r>
              <a:rPr lang="en-GB" dirty="0"/>
              <a:t>build. </a:t>
            </a:r>
            <a:r>
              <a:rPr lang="en-US" dirty="0"/>
              <a:t>–</a:t>
            </a:r>
            <a:r>
              <a:rPr lang="en-GB" dirty="0"/>
              <a:t>The peaks and flows within the proceedings.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Silver's 2008 discusses the thought process behind coming up with an appropriate theme and concept. The principles of determining a theme or concept, for the event can be manifold, but are essentially to create audience interest and to launch a programme that is both creative and innovative. Once the theme has been decided,  the conference producer needs to find ways to thread the theme through a number of design dimensions with attention paid to cultural traditions, icons, symbolism, imagery, enhance creativity and overall inclusion at the five senses within a practical and logistical framework. </a:t>
            </a:r>
            <a:endParaRPr lang="en-US" dirty="0"/>
          </a:p>
          <a:p>
            <a:endParaRPr lang="en-US" dirty="0"/>
          </a:p>
          <a:p>
            <a:r>
              <a:rPr lang="en-GB" dirty="0"/>
              <a:t>Information on the screen shows a basic way of deciding upon a suitable theme or design concept and illustrates some sample theme ideas that could easily be adopted. It is worth considering the audience demographic. And how they might respond to </a:t>
            </a:r>
            <a:r>
              <a:rPr lang="en-GB" dirty="0" err="1"/>
              <a:t>iy</a:t>
            </a:r>
            <a:r>
              <a:rPr lang="en-GB" dirty="0"/>
              <a:t>. By participating in the theme, the audience can become part of the entertainment. But this may depend on how prepared the audience is to integrate themselves in the theme or dress up inappropriate costume, participate in a themed activities. </a:t>
            </a:r>
            <a:r>
              <a:rPr lang="en-GB" dirty="0" err="1"/>
              <a:t>Bowdin</a:t>
            </a:r>
            <a:r>
              <a:rPr lang="en-GB" dirty="0"/>
              <a:t> et al ( 2011) It's also important not to alienate the audience ,or push  them too far out of their comfort zone. </a:t>
            </a:r>
            <a:endParaRPr lang="en-US" dirty="0"/>
          </a:p>
          <a:p>
            <a:endParaRPr lang="en-US" dirty="0"/>
          </a:p>
          <a:p>
            <a:endParaRPr lang="en-US" dirty="0"/>
          </a:p>
          <a:p>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33</a:t>
            </a:fld>
            <a:endParaRPr lang="en-US"/>
          </a:p>
        </p:txBody>
      </p:sp>
    </p:spTree>
    <p:extLst>
      <p:ext uri="{BB962C8B-B14F-4D97-AF65-F5344CB8AC3E}">
        <p14:creationId xmlns:p14="http://schemas.microsoft.com/office/powerpoint/2010/main" val="24662828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Theming within the event environment can often be viewed as a form of escapism and is often aligned to the imagination and humans Seiken subconscious world of the audience or attendee. Some of the factors needed to bring an event, theme, or concept to life might be.</a:t>
            </a:r>
            <a:r>
              <a:rPr lang="en-US" dirty="0"/>
              <a:t>(Read  slides – 38)</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35</a:t>
            </a:fld>
            <a:endParaRPr lang="en-US"/>
          </a:p>
        </p:txBody>
      </p:sp>
    </p:spTree>
    <p:extLst>
      <p:ext uri="{BB962C8B-B14F-4D97-AF65-F5344CB8AC3E}">
        <p14:creationId xmlns:p14="http://schemas.microsoft.com/office/powerpoint/2010/main" val="23123507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have time read HP fundraiser event from start to finish on pages 328 - 330</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38</a:t>
            </a:fld>
            <a:endParaRPr lang="en-US"/>
          </a:p>
        </p:txBody>
      </p:sp>
    </p:spTree>
    <p:extLst>
      <p:ext uri="{BB962C8B-B14F-4D97-AF65-F5344CB8AC3E}">
        <p14:creationId xmlns:p14="http://schemas.microsoft.com/office/powerpoint/2010/main" val="20487999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design of a programme is the core of the design process and concerns that deliverable items structure and logical sequence of the event. The programme should always reflect appropriate timings and the flow of scheduled activities or sessions. It should plot when they will take place sequentially so that people have enough activities to keep them occupied. (Crug Glas wedding flows- how it worked- flexibility within. Inevitably, most evening ‘dos’ never started on time as people to busy talking. Make sure the event organiser has a point of contact with the events group so they can liaise throughout the evening))  However, the programme should also be flexible enough to allow for any unforeseen changes or more ad hoc or spontaneous programme items. It's also important to ensure that there is sufficient time for a social agenda. Which may include free time for breaks, networking and refreshments. The conference producers should always consider the audience reaction and try to find a spread of varied activities that could run simultaneously to allow for all tastes. </a:t>
            </a:r>
            <a:r>
              <a:rPr lang="en-US" dirty="0"/>
              <a:t>‘</a:t>
            </a:r>
            <a:r>
              <a:rPr lang="en-GB" dirty="0"/>
              <a:t>As </a:t>
            </a:r>
            <a:r>
              <a:rPr lang="en-US" dirty="0"/>
              <a:t>well </a:t>
            </a:r>
            <a:r>
              <a:rPr lang="en-GB" dirty="0"/>
              <a:t>as the tangible activities programme, there should always be some intangible aspects or surprise elements for the audience, </a:t>
            </a:r>
            <a:r>
              <a:rPr lang="en-US" dirty="0"/>
              <a:t>O’Toole </a:t>
            </a:r>
            <a:r>
              <a:rPr lang="en-GB" dirty="0"/>
              <a:t> (2011.) </a:t>
            </a:r>
          </a:p>
          <a:p>
            <a:endParaRPr lang="en-GB" dirty="0"/>
          </a:p>
          <a:p>
            <a:r>
              <a:rPr lang="en-GB" dirty="0"/>
              <a:t>In order to entice the audience to attend, it's a good idea to reveal aspects of the main event programme by means of a teaser or social media, however, is advisable to keep some elements of the programme and to reveal on the day or night of the event. Some of those important factors of programme design are</a:t>
            </a:r>
            <a:r>
              <a:rPr lang="en-US" dirty="0"/>
              <a:t> (Read slides </a:t>
            </a:r>
            <a:r>
              <a:rPr lang="en-GB" dirty="0"/>
              <a:t>  )</a:t>
            </a:r>
          </a:p>
        </p:txBody>
      </p:sp>
      <p:sp>
        <p:nvSpPr>
          <p:cNvPr id="4" name="Slide Number Placeholder 3"/>
          <p:cNvSpPr>
            <a:spLocks noGrp="1"/>
          </p:cNvSpPr>
          <p:nvPr>
            <p:ph type="sldNum" sz="quarter" idx="5"/>
          </p:nvPr>
        </p:nvSpPr>
        <p:spPr/>
        <p:txBody>
          <a:bodyPr/>
          <a:lstStyle/>
          <a:p>
            <a:fld id="{FE08C8D7-18E8-2C4F-967C-29C09C3D1F6E}" type="slidenum">
              <a:rPr lang="en-US" smtClean="0"/>
              <a:t>39</a:t>
            </a:fld>
            <a:endParaRPr lang="en-US"/>
          </a:p>
        </p:txBody>
      </p:sp>
    </p:spTree>
    <p:extLst>
      <p:ext uri="{BB962C8B-B14F-4D97-AF65-F5344CB8AC3E}">
        <p14:creationId xmlns:p14="http://schemas.microsoft.com/office/powerpoint/2010/main" val="25396172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a:p>
            <a:endParaRPr lang="en-GB" dirty="0"/>
          </a:p>
          <a:p>
            <a:r>
              <a:rPr lang="en-GB" dirty="0"/>
              <a:t>Once at the event, the audience should receive access to the full programme of activities with a map of rooms and timing so that they know exactly what is happening and where. This can be designed through a printed programme, room plan, or nowadays through a mobile app for the guests. The programme is the guide for the event agenda for the organising team. The programme helps them manage the flow of guests as well as manage. On site staff at any specific time, it is also important to remember that as first impressions are vital, the programme should commence from the moment the audience enter the space until they leave it. Careful consideration should be given to how to create impact for guests or the audience on arrival, sometimes even commencing outside venue itself. For example having entertainers. Or meet and greet team to welcome the audience on arrival at the event. </a:t>
            </a:r>
          </a:p>
          <a:p>
            <a:endParaRPr lang="en-GB" dirty="0"/>
          </a:p>
          <a:p>
            <a:r>
              <a:rPr lang="en-GB" dirty="0"/>
              <a:t>Harry potter book launch in Borders</a:t>
            </a:r>
          </a:p>
          <a:p>
            <a:endParaRPr lang="en-GB" dirty="0"/>
          </a:p>
          <a:p>
            <a:r>
              <a:rPr lang="en-GB" dirty="0"/>
              <a:t>Think weddings Crug Glas</a:t>
            </a:r>
          </a:p>
          <a:p>
            <a:endParaRPr lang="en-GB" dirty="0"/>
          </a:p>
          <a:p>
            <a:r>
              <a:rPr lang="en-GB" dirty="0"/>
              <a:t>Think 18</a:t>
            </a:r>
            <a:r>
              <a:rPr lang="en-GB" baseline="30000" dirty="0"/>
              <a:t>th</a:t>
            </a:r>
            <a:r>
              <a:rPr lang="en-GB" dirty="0"/>
              <a:t> birthday party at Crug Glas</a:t>
            </a:r>
          </a:p>
          <a:p>
            <a:endParaRPr lang="en-GB" dirty="0"/>
          </a:p>
          <a:p>
            <a:r>
              <a:rPr lang="en-GB" dirty="0"/>
              <a:t>Cheese – </a:t>
            </a:r>
          </a:p>
          <a:p>
            <a:endParaRPr lang="en-GB" dirty="0"/>
          </a:p>
          <a:p>
            <a:r>
              <a:rPr lang="en-GB" dirty="0"/>
              <a:t>Murder mystery</a:t>
            </a:r>
          </a:p>
          <a:p>
            <a:endParaRPr lang="en-GB" dirty="0"/>
          </a:p>
          <a:p>
            <a:r>
              <a:rPr lang="en-GB" dirty="0"/>
              <a:t>Cheese and wine evening</a:t>
            </a:r>
          </a:p>
          <a:p>
            <a:endParaRPr lang="en-GB" dirty="0"/>
          </a:p>
          <a:p>
            <a:r>
              <a:rPr lang="en-GB" dirty="0" err="1"/>
              <a:t>Hospitaltiy</a:t>
            </a:r>
            <a:r>
              <a:rPr lang="en-GB" dirty="0"/>
              <a:t> themed</a:t>
            </a:r>
          </a:p>
          <a:p>
            <a:endParaRPr lang="en-GB" dirty="0"/>
          </a:p>
          <a:p>
            <a:r>
              <a:rPr lang="en-GB" dirty="0"/>
              <a:t>James bond</a:t>
            </a:r>
          </a:p>
          <a:p>
            <a:endParaRPr lang="en-GB" dirty="0"/>
          </a:p>
          <a:p>
            <a:r>
              <a:rPr lang="en-GB" dirty="0"/>
              <a:t>Musical theme</a:t>
            </a:r>
          </a:p>
          <a:p>
            <a:endParaRPr lang="en-GB" dirty="0"/>
          </a:p>
          <a:p>
            <a:r>
              <a:rPr lang="en-GB" dirty="0"/>
              <a:t>ttps://www.google.com/search?q=themed+evening+ideas&amp;rlz=1C1CHBF_en-GBGB928GB928&amp;oq=themed+e&amp;aqs=chrome.2.69i59j69i57j0l4j0i457j0j0i67j0.4485j0j9&amp;sourceid=chrome&amp;ie=UTF-8</a:t>
            </a:r>
          </a:p>
        </p:txBody>
      </p:sp>
      <p:sp>
        <p:nvSpPr>
          <p:cNvPr id="4" name="Slide Number Placeholder 3"/>
          <p:cNvSpPr>
            <a:spLocks noGrp="1"/>
          </p:cNvSpPr>
          <p:nvPr>
            <p:ph type="sldNum" sz="quarter" idx="5"/>
          </p:nvPr>
        </p:nvSpPr>
        <p:spPr/>
        <p:txBody>
          <a:bodyPr/>
          <a:lstStyle/>
          <a:p>
            <a:fld id="{FE08C8D7-18E8-2C4F-967C-29C09C3D1F6E}" type="slidenum">
              <a:rPr lang="en-US" smtClean="0"/>
              <a:t>40</a:t>
            </a:fld>
            <a:endParaRPr lang="en-US"/>
          </a:p>
        </p:txBody>
      </p:sp>
    </p:spTree>
    <p:extLst>
      <p:ext uri="{BB962C8B-B14F-4D97-AF65-F5344CB8AC3E}">
        <p14:creationId xmlns:p14="http://schemas.microsoft.com/office/powerpoint/2010/main" val="28424720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design of the even</a:t>
            </a:r>
            <a:r>
              <a:rPr lang="en-US" dirty="0"/>
              <a:t>t</a:t>
            </a:r>
            <a:r>
              <a:rPr lang="en-GB" dirty="0"/>
              <a:t> environment should allow for space and flow</a:t>
            </a:r>
            <a:r>
              <a:rPr lang="en-US" dirty="0"/>
              <a:t> </a:t>
            </a:r>
            <a:r>
              <a:rPr lang="en-GB" dirty="0"/>
              <a:t>so that the audience can move seamlessly through the event flow. As mentioned earlier, it, can determine the ambiance and also the audience attitude and perception to the event is therefore an integral part of the design process. The organiser or designer should understand the best use of the environment and the elements placed within it can impact the audience overall experience. And the operational planning phase is important to consider how the space will be used and whether it will be comfortable as well as functional for the audience. </a:t>
            </a:r>
            <a:endParaRPr lang="en-US" dirty="0"/>
          </a:p>
          <a:p>
            <a:endParaRPr lang="en-US" dirty="0"/>
          </a:p>
          <a:p>
            <a:r>
              <a:rPr lang="en-GB" dirty="0"/>
              <a:t>Designers need to be aware that events often experience extreme peaks of demand and therefore needs to be able to control the flow of customers in around and outside the site or venue accordingly. Where possible, a site of venue should be designed to cope with peak traffic by ensuring there is more staff positioned at entrances during this time. It is also important to plot and monitor where the audience will be at certain times. For instance, just before kick off at a sporting events or at a festival when one main actors ended in another is due to start playing in another area of the site resulting surge of guests and increased crowd movement can consequently impact safety implications and therefore needs to be included in the risk assessment. </a:t>
            </a:r>
          </a:p>
        </p:txBody>
      </p:sp>
      <p:sp>
        <p:nvSpPr>
          <p:cNvPr id="4" name="Slide Number Placeholder 3"/>
          <p:cNvSpPr>
            <a:spLocks noGrp="1"/>
          </p:cNvSpPr>
          <p:nvPr>
            <p:ph type="sldNum" sz="quarter" idx="5"/>
          </p:nvPr>
        </p:nvSpPr>
        <p:spPr/>
        <p:txBody>
          <a:bodyPr/>
          <a:lstStyle/>
          <a:p>
            <a:fld id="{FE08C8D7-18E8-2C4F-967C-29C09C3D1F6E}" type="slidenum">
              <a:rPr lang="en-US" smtClean="0"/>
              <a:t>41</a:t>
            </a:fld>
            <a:endParaRPr lang="en-US"/>
          </a:p>
        </p:txBody>
      </p:sp>
    </p:spTree>
    <p:extLst>
      <p:ext uri="{BB962C8B-B14F-4D97-AF65-F5344CB8AC3E}">
        <p14:creationId xmlns:p14="http://schemas.microsoft.com/office/powerpoint/2010/main" val="556622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essential that sight lines are designed so that the audience can see the main activities, as well as being able to navigate and understand the space. As far back as the 60s. Kevin Lynch, in his iconic book the Image of the City suggests using landmarks and pathways to indicate activity points. Zones and districts. By subdividing the site into functional areas in this way, the site becomes more legible to the audience and ultimately enhances their overall experience. They are to be designed to enhance atmosphere and flow. To create a zoning concept or to increase sales and football by placing elements in such a way that the audience of forced to stop the pass by in area large brands such as Disney Stores and IKEA successfully engineered this technique creating audience flow and directional movement to optimise sales opportunities for their brand. </a:t>
            </a:r>
            <a:endParaRPr lang="en-US" dirty="0"/>
          </a:p>
          <a:p>
            <a:endParaRPr lang="en-US" dirty="0"/>
          </a:p>
          <a:p>
            <a:r>
              <a:rPr lang="en-US" dirty="0"/>
              <a:t>Crug Glas – photo areas, dress up areas </a:t>
            </a:r>
            <a:r>
              <a:rPr lang="en-US" dirty="0" err="1"/>
              <a:t>etc</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42</a:t>
            </a:fld>
            <a:endParaRPr lang="en-US"/>
          </a:p>
        </p:txBody>
      </p:sp>
    </p:spTree>
    <p:extLst>
      <p:ext uri="{BB962C8B-B14F-4D97-AF65-F5344CB8AC3E}">
        <p14:creationId xmlns:p14="http://schemas.microsoft.com/office/powerpoint/2010/main" val="273765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it is not possible to ensure that the audience where attendees will have the same experience placing elements within the environment so the audience will pass or stop in the same place</a:t>
            </a:r>
            <a:r>
              <a:rPr lang="en-US" dirty="0"/>
              <a:t> will</a:t>
            </a:r>
            <a:r>
              <a:rPr lang="en-GB" dirty="0"/>
              <a:t> at least ensure they have access to the same elements. This may also result in residual income from food and beverage. All merchandise revenue also needs to be considered in terms of the cost of the space, as any unused capacity. To be an expensive waste of resources, placement of the </a:t>
            </a:r>
            <a:r>
              <a:rPr lang="en-US" dirty="0"/>
              <a:t>items on the screen</a:t>
            </a:r>
            <a:r>
              <a:rPr lang="en-GB" dirty="0"/>
              <a:t> needs to be considered when designing the layout of a meeting room or space. Read slide</a:t>
            </a:r>
          </a:p>
          <a:p>
            <a:endParaRPr lang="en-GB" dirty="0"/>
          </a:p>
          <a:p>
            <a:r>
              <a:rPr lang="en-GB" dirty="0" err="1"/>
              <a:t>GoldBlatt</a:t>
            </a:r>
            <a:r>
              <a:rPr lang="en-GB" dirty="0"/>
              <a:t> (2008) maintains that an event environment is designed to provide a dynamic setting in which guests can receive a multi-layered experience that engages all the senses. Environmental design also involves the creation or acquisition arrangement of decor items, props, furnishings, decorative embellishments, wayfinding and signage system to enhance the attractiveness of functionality of the event. Environments. </a:t>
            </a:r>
          </a:p>
          <a:p>
            <a:endParaRPr lang="en-GB" dirty="0"/>
          </a:p>
          <a:p>
            <a:r>
              <a:rPr lang="en-GB" dirty="0"/>
              <a:t>Venue design concerns choices and decisions on the quality and value of the product, which may give one venue a competitive edge over another in terms of an ideal event environment, today's delegates expect essential facilities such as event officers, press rooms, car parks, adequate access for physically disabled and Wi-Fi in all areas of the conference centre. The major design challenges stem from the fact that many venues are either halls or arenas with no aesthetics. It is a challenge for purpose built venue such as Conference Centre to balance functionality as well as a</a:t>
            </a:r>
            <a:r>
              <a:rPr lang="en-US" dirty="0"/>
              <a:t>aesthetic</a:t>
            </a:r>
            <a:r>
              <a:rPr lang="en-GB" dirty="0"/>
              <a:t> appeal as they may have ugly structural features like pillars and room divides. Venues may therefore require substantial modification on technical or creative ground to speed suitable to host the event. This can create an opportunity for unique and unusual venues. For example, an art gallery and museum or livery hall which may have more inspiring look and feel as well as other provocative features. The more practical or functional aspects of design, for example, within a congress or convention centre needs to meet the demands of the delegate on the move. The space should therefore be designed to function at a number of levels including</a:t>
            </a:r>
            <a:r>
              <a:rPr lang="en-US" dirty="0"/>
              <a:t> the</a:t>
            </a:r>
            <a:r>
              <a:rPr lang="en-GB" dirty="0"/>
              <a:t> provisions of facilities such as business centres, event offices and ample breakout rooms, well situated near the main plenary room. In some cases, if there are no other spaces available within the venue, it is necessary to transform the same room that is being used for the main plenary room during the day into an area for entertainment or even a gala dinner in the evening. A further factor for environment design is to create a separate conference entrances and registration areas within the venue and where possible, to provide separate conference and catering holding areas, ensuring that there is a good use of signage in Each.</a:t>
            </a:r>
          </a:p>
          <a:p>
            <a:endParaRPr lang="en-GB" dirty="0"/>
          </a:p>
          <a:p>
            <a:r>
              <a:rPr lang="en-GB" dirty="0"/>
              <a:t>Crug </a:t>
            </a:r>
            <a:r>
              <a:rPr lang="en-GB" dirty="0" err="1"/>
              <a:t>glas</a:t>
            </a:r>
            <a:r>
              <a:rPr lang="en-GB" dirty="0"/>
              <a:t> used a </a:t>
            </a:r>
            <a:r>
              <a:rPr lang="en-GB" dirty="0" err="1"/>
              <a:t>curatin</a:t>
            </a:r>
            <a:r>
              <a:rPr lang="en-GB" dirty="0"/>
              <a:t> to separate and reveal</a:t>
            </a:r>
          </a:p>
        </p:txBody>
      </p:sp>
      <p:sp>
        <p:nvSpPr>
          <p:cNvPr id="4" name="Slide Number Placeholder 3"/>
          <p:cNvSpPr>
            <a:spLocks noGrp="1"/>
          </p:cNvSpPr>
          <p:nvPr>
            <p:ph type="sldNum" sz="quarter" idx="5"/>
          </p:nvPr>
        </p:nvSpPr>
        <p:spPr/>
        <p:txBody>
          <a:bodyPr/>
          <a:lstStyle/>
          <a:p>
            <a:fld id="{FE08C8D7-18E8-2C4F-967C-29C09C3D1F6E}" type="slidenum">
              <a:rPr lang="en-US" smtClean="0"/>
              <a:t>43</a:t>
            </a:fld>
            <a:endParaRPr lang="en-US"/>
          </a:p>
        </p:txBody>
      </p:sp>
    </p:spTree>
    <p:extLst>
      <p:ext uri="{BB962C8B-B14F-4D97-AF65-F5344CB8AC3E}">
        <p14:creationId xmlns:p14="http://schemas.microsoft.com/office/powerpoint/2010/main" val="1360009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46</a:t>
            </a:fld>
            <a:endParaRPr lang="en-US"/>
          </a:p>
        </p:txBody>
      </p:sp>
    </p:spTree>
    <p:extLst>
      <p:ext uri="{BB962C8B-B14F-4D97-AF65-F5344CB8AC3E}">
        <p14:creationId xmlns:p14="http://schemas.microsoft.com/office/powerpoint/2010/main" val="12597400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some activity ideas to include…</a:t>
            </a:r>
          </a:p>
        </p:txBody>
      </p:sp>
      <p:sp>
        <p:nvSpPr>
          <p:cNvPr id="4" name="Slide Number Placeholder 3"/>
          <p:cNvSpPr>
            <a:spLocks noGrp="1"/>
          </p:cNvSpPr>
          <p:nvPr>
            <p:ph type="sldNum" sz="quarter" idx="5"/>
          </p:nvPr>
        </p:nvSpPr>
        <p:spPr/>
        <p:txBody>
          <a:bodyPr/>
          <a:lstStyle/>
          <a:p>
            <a:fld id="{FE08C8D7-18E8-2C4F-967C-29C09C3D1F6E}" type="slidenum">
              <a:rPr lang="en-US" smtClean="0"/>
              <a:t>57</a:t>
            </a:fld>
            <a:endParaRPr lang="en-US"/>
          </a:p>
        </p:txBody>
      </p:sp>
    </p:spTree>
    <p:extLst>
      <p:ext uri="{BB962C8B-B14F-4D97-AF65-F5344CB8AC3E}">
        <p14:creationId xmlns:p14="http://schemas.microsoft.com/office/powerpoint/2010/main" val="20572312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ideas of things to include.</a:t>
            </a:r>
          </a:p>
        </p:txBody>
      </p:sp>
      <p:sp>
        <p:nvSpPr>
          <p:cNvPr id="4" name="Slide Number Placeholder 3"/>
          <p:cNvSpPr>
            <a:spLocks noGrp="1"/>
          </p:cNvSpPr>
          <p:nvPr>
            <p:ph type="sldNum" sz="quarter" idx="5"/>
          </p:nvPr>
        </p:nvSpPr>
        <p:spPr/>
        <p:txBody>
          <a:bodyPr/>
          <a:lstStyle/>
          <a:p>
            <a:fld id="{FE08C8D7-18E8-2C4F-967C-29C09C3D1F6E}" type="slidenum">
              <a:rPr lang="en-US" smtClean="0"/>
              <a:t>59</a:t>
            </a:fld>
            <a:endParaRPr lang="en-US"/>
          </a:p>
        </p:txBody>
      </p:sp>
    </p:spTree>
    <p:extLst>
      <p:ext uri="{BB962C8B-B14F-4D97-AF65-F5344CB8AC3E}">
        <p14:creationId xmlns:p14="http://schemas.microsoft.com/office/powerpoint/2010/main" val="8015369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Award Ceremonies</a:t>
            </a:r>
          </a:p>
        </p:txBody>
      </p:sp>
      <p:sp>
        <p:nvSpPr>
          <p:cNvPr id="4" name="Slide Number Placeholder 3"/>
          <p:cNvSpPr>
            <a:spLocks noGrp="1"/>
          </p:cNvSpPr>
          <p:nvPr>
            <p:ph type="sldNum" sz="quarter" idx="5"/>
          </p:nvPr>
        </p:nvSpPr>
        <p:spPr/>
        <p:txBody>
          <a:bodyPr/>
          <a:lstStyle/>
          <a:p>
            <a:fld id="{FE08C8D7-18E8-2C4F-967C-29C09C3D1F6E}" type="slidenum">
              <a:rPr lang="en-US" smtClean="0"/>
              <a:t>60</a:t>
            </a:fld>
            <a:endParaRPr lang="en-US"/>
          </a:p>
        </p:txBody>
      </p:sp>
    </p:spTree>
    <p:extLst>
      <p:ext uri="{BB962C8B-B14F-4D97-AF65-F5344CB8AC3E}">
        <p14:creationId xmlns:p14="http://schemas.microsoft.com/office/powerpoint/2010/main" val="692812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29.10.2021</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An opportunity to be creative – let’s see your ideas! What will the event design look like? Consider catering, content, entertainment, environment, production, </a:t>
            </a:r>
            <a:r>
              <a:rPr lang="en-US" dirty="0" err="1"/>
              <a:t>programme</a:t>
            </a:r>
            <a:r>
              <a:rPr lang="en-US" dirty="0"/>
              <a:t> / activities and theme. Create a presentation (PowerPoint) to pitch your event design idea to the General Manager. Consider effective pitching skills, like the Rule of 3, relating your ideas to business needs and using persuasiveness, and how you will incorporate these skills when pitching to the GM. Consider the design domain of the EMBOK model, when pitching your design, along with other sources of literature. Include theoretical evidence of the benefits of employee engagement. You must include one engagement theoretical model to include and discuss within your pitch. Ensure your pitch is well-paced and enjoyable.</a:t>
            </a:r>
          </a:p>
          <a:p>
            <a:pPr lvl="0"/>
            <a:endParaRPr lang="en-US" dirty="0"/>
          </a:p>
          <a:p>
            <a:pPr lvl="0"/>
            <a:r>
              <a:rPr lang="en-US" dirty="0"/>
              <a:t>EXAMPLE PRESENTATION ON MOODLE (Under the Assessment Tile – Run through the slides.)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61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822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51510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5912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479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383663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0021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677530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0845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587811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24919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670994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63315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7332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286178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065985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8350918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6369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97703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44182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53726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200053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64743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595764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96358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90888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880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521677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10401209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063206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242465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158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350320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962592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8218260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84351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627126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8575310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97537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655441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171261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654235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532486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753387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715899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6399366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265404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79911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4127815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522165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305382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398950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9132772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7033386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556413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84381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877475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3733571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6826702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6763226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9071439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2631518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1586526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639080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2445071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7729554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6821052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03206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67591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1.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10.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5.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6.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831343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27920823"/>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3778001"/>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99564756"/>
      </p:ext>
    </p:extLst>
  </p:cSld>
  <p:clrMap bg1="lt1" tx1="dk1" bg2="lt2" tx2="dk2" accent1="accent1" accent2="accent2" accent3="accent3" accent4="accent4" accent5="accent5" accent6="accent6" hlink="hlink" folHlink="folHlink"/>
  <p:sldLayoutIdLst>
    <p:sldLayoutId id="2147483673" r:id="rId1"/>
    <p:sldLayoutId id="214748374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08246439"/>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4317698"/>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95225957"/>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2971947"/>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6823201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689099964"/>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74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18584581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357952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6494050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5112805"/>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11312059"/>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4181075"/>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8.xml"/><Relationship Id="rId1" Type="http://schemas.openxmlformats.org/officeDocument/2006/relationships/video" Target="https://www.youtube.com/embed/NzWY5nrVR_E?feature=oembed" TargetMode="External"/><Relationship Id="rId4" Type="http://schemas.openxmlformats.org/officeDocument/2006/relationships/image" Target="../media/image27.jpeg"/></Relationships>
</file>

<file path=ppt/slides/_rels/slide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8.xml"/><Relationship Id="rId1" Type="http://schemas.openxmlformats.org/officeDocument/2006/relationships/video" Target="https://www.youtube.com/embed/mSjSLYbGWqI?feature=oembed" TargetMode="Externa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5.xml"/><Relationship Id="rId1" Type="http://schemas.openxmlformats.org/officeDocument/2006/relationships/slideLayout" Target="../slideLayouts/slideLayout5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3" Type="http://schemas.openxmlformats.org/officeDocument/2006/relationships/hyperlink" Target="http://www.juliasilvers.com/embok.htm#Program_Design_Management" TargetMode="External"/><Relationship Id="rId2" Type="http://schemas.openxmlformats.org/officeDocument/2006/relationships/notesSlide" Target="../notesSlides/notesSlide24.xml"/><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3" Type="http://schemas.openxmlformats.org/officeDocument/2006/relationships/hyperlink" Target="http://www.juliasilvers.com/embok.htm#Production_" TargetMode="External"/><Relationship Id="rId2" Type="http://schemas.openxmlformats.org/officeDocument/2006/relationships/hyperlink" Target="http://www.juliasilvers.com/embok.htm#Site_Management_" TargetMode="External"/><Relationship Id="rId1" Type="http://schemas.openxmlformats.org/officeDocument/2006/relationships/slideLayout" Target="../slideLayouts/slideLayout22.xml"/><Relationship Id="rId5" Type="http://schemas.openxmlformats.org/officeDocument/2006/relationships/hyperlink" Target="http://www.juliasilvers.com/embok/design_case_study.htm" TargetMode="External"/><Relationship Id="rId4" Type="http://schemas.openxmlformats.org/officeDocument/2006/relationships/hyperlink" Target="http://www.juliasilvers.com/embok.htm#Program_Design_Management"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3.xml"/><Relationship Id="rId1" Type="http://schemas.openxmlformats.org/officeDocument/2006/relationships/video" Target="https://www.youtube.com/embed/ewCLmuc7cBg?feature=oembed" TargetMode="External"/><Relationship Id="rId4" Type="http://schemas.openxmlformats.org/officeDocument/2006/relationships/image" Target="../media/image45.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8.xml"/><Relationship Id="rId1" Type="http://schemas.openxmlformats.org/officeDocument/2006/relationships/video" Target="https://www.youtube.com/embed/qCdpeZyBskU?feature=oembed" TargetMode="External"/><Relationship Id="rId4" Type="http://schemas.openxmlformats.org/officeDocument/2006/relationships/image" Target="../media/image46.jpeg"/></Relationships>
</file>

<file path=ppt/slides/_rels/slide5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Layout" Target="../slideLayouts/slideLayout18.xml"/><Relationship Id="rId1" Type="http://schemas.openxmlformats.org/officeDocument/2006/relationships/video" Target="https://www.youtube.com/embed/eY0fR6X21c4?feature=oembed" TargetMode="Externa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8.xml"/><Relationship Id="rId1" Type="http://schemas.openxmlformats.org/officeDocument/2006/relationships/video" Target="https://www.youtube.com/embed/d1eD_Gy1p_0?feature=oembed" TargetMode="External"/><Relationship Id="rId4" Type="http://schemas.openxmlformats.org/officeDocument/2006/relationships/image" Target="../media/image48.jpeg"/></Relationships>
</file>

<file path=ppt/slides/_rels/slide6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8.xml"/><Relationship Id="rId1" Type="http://schemas.openxmlformats.org/officeDocument/2006/relationships/slideLayout" Target="../slideLayouts/slideLayout18.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6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39.xml"/><Relationship Id="rId1" Type="http://schemas.openxmlformats.org/officeDocument/2006/relationships/slideLayout" Target="../slideLayouts/slideLayout23.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 Id="rId9" Type="http://schemas.openxmlformats.org/officeDocument/2006/relationships/image" Target="../media/image59.sv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hyperlink" Target="https://www.ibisworld.com/" TargetMode="External"/><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5085184"/>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9</a:t>
            </a:r>
            <a:br>
              <a:rPr lang="en-GB" sz="4000" i="1" dirty="0">
                <a:solidFill>
                  <a:schemeClr val="bg1"/>
                </a:solidFill>
              </a:rPr>
            </a:br>
            <a:r>
              <a:rPr lang="en-GB" sz="4000" i="1" dirty="0">
                <a:solidFill>
                  <a:schemeClr val="bg1"/>
                </a:solidFill>
              </a:rPr>
              <a:t>EMBOK &amp; Event Design </a:t>
            </a:r>
            <a:endParaRPr lang="en-GB" sz="4000" dirty="0">
              <a:solidFill>
                <a:schemeClr val="bg1"/>
              </a:solidFill>
            </a:endParaRPr>
          </a:p>
        </p:txBody>
      </p:sp>
      <p:sp>
        <p:nvSpPr>
          <p:cNvPr id="3" name="Rectangle 2">
            <a:extLst>
              <a:ext uri="{FF2B5EF4-FFF2-40B4-BE49-F238E27FC236}">
                <a16:creationId xmlns:a16="http://schemas.microsoft.com/office/drawing/2014/main" id="{45625877-DAB4-5349-A76C-699978958BB8}"/>
              </a:ext>
            </a:extLst>
          </p:cNvPr>
          <p:cNvSpPr/>
          <p:nvPr/>
        </p:nvSpPr>
        <p:spPr>
          <a:xfrm>
            <a:off x="395536" y="4149080"/>
            <a:ext cx="3392275" cy="1323439"/>
          </a:xfrm>
          <a:prstGeom prst="rect">
            <a:avLst/>
          </a:prstGeom>
        </p:spPr>
        <p:txBody>
          <a:bodyPr wrap="none">
            <a:spAutoFit/>
          </a:bodyPr>
          <a:lstStyle/>
          <a:p>
            <a:r>
              <a:rPr lang="en-GB" sz="4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a:t>
            </a:r>
          </a:p>
          <a:p>
            <a:r>
              <a:rPr lang="en-GB" sz="4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40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E0F5060-64E8-884D-BB16-6E4443A748DE}"/>
              </a:ext>
            </a:extLst>
          </p:cNvPr>
          <p:cNvSpPr>
            <a:spLocks noGrp="1"/>
          </p:cNvSpPr>
          <p:nvPr>
            <p:ph type="title"/>
          </p:nvPr>
        </p:nvSpPr>
        <p:spPr>
          <a:xfrm>
            <a:off x="513627" y="168099"/>
            <a:ext cx="8229600" cy="1143000"/>
          </a:xfrm>
        </p:spPr>
        <p:txBody>
          <a:bodyPr/>
          <a:lstStyle/>
          <a:p>
            <a:pPr algn="l"/>
            <a:r>
              <a:rPr lang="en-GB" b="1" dirty="0"/>
              <a:t>Week 7 Agenda</a:t>
            </a:r>
          </a:p>
        </p:txBody>
      </p:sp>
      <p:sp>
        <p:nvSpPr>
          <p:cNvPr id="3" name="Content Placeholder 2">
            <a:extLst>
              <a:ext uri="{FF2B5EF4-FFF2-40B4-BE49-F238E27FC236}">
                <a16:creationId xmlns:a16="http://schemas.microsoft.com/office/drawing/2014/main" id="{54078224-51E5-462E-A268-13890F97577C}"/>
              </a:ext>
            </a:extLst>
          </p:cNvPr>
          <p:cNvSpPr>
            <a:spLocks noGrp="1"/>
          </p:cNvSpPr>
          <p:nvPr>
            <p:ph idx="1"/>
          </p:nvPr>
        </p:nvSpPr>
        <p:spPr>
          <a:xfrm>
            <a:off x="417675" y="1268760"/>
            <a:ext cx="8308649" cy="3648748"/>
          </a:xfrm>
        </p:spPr>
        <p:txBody>
          <a:bodyPr>
            <a:normAutofit/>
          </a:bodyPr>
          <a:lstStyle/>
          <a:p>
            <a:r>
              <a:rPr lang="en-GB" dirty="0"/>
              <a:t>Learning Outcomes</a:t>
            </a:r>
          </a:p>
          <a:p>
            <a:r>
              <a:rPr lang="en-GB" dirty="0"/>
              <a:t>EMBOK</a:t>
            </a:r>
          </a:p>
          <a:p>
            <a:r>
              <a:rPr lang="en-GB" dirty="0"/>
              <a:t>Event Design</a:t>
            </a:r>
          </a:p>
          <a:p>
            <a:r>
              <a:rPr lang="en-GB" dirty="0"/>
              <a:t>Assignments</a:t>
            </a:r>
          </a:p>
          <a:p>
            <a:r>
              <a:rPr lang="en-GB" dirty="0"/>
              <a:t>AOB</a:t>
            </a:r>
          </a:p>
          <a:p>
            <a:endParaRPr lang="en-GB" dirty="0"/>
          </a:p>
          <a:p>
            <a:endParaRPr lang="en-GB" dirty="0"/>
          </a:p>
        </p:txBody>
      </p:sp>
      <p:pic>
        <p:nvPicPr>
          <p:cNvPr id="7" name="Graphic 6" descr="Meeting">
            <a:extLst>
              <a:ext uri="{FF2B5EF4-FFF2-40B4-BE49-F238E27FC236}">
                <a16:creationId xmlns:a16="http://schemas.microsoft.com/office/drawing/2014/main" id="{5BA13DDD-9F80-E442-8733-376C8339BA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52457" y="3716614"/>
            <a:ext cx="2401787" cy="2401787"/>
          </a:xfrm>
          <a:prstGeom prst="rect">
            <a:avLst/>
          </a:prstGeom>
        </p:spPr>
      </p:pic>
    </p:spTree>
    <p:extLst>
      <p:ext uri="{BB962C8B-B14F-4D97-AF65-F5344CB8AC3E}">
        <p14:creationId xmlns:p14="http://schemas.microsoft.com/office/powerpoint/2010/main" val="209288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5269-A337-4F8B-8B2B-289941AC295A}"/>
              </a:ext>
            </a:extLst>
          </p:cNvPr>
          <p:cNvSpPr>
            <a:spLocks noGrp="1"/>
          </p:cNvSpPr>
          <p:nvPr>
            <p:ph type="title"/>
          </p:nvPr>
        </p:nvSpPr>
        <p:spPr>
          <a:xfrm>
            <a:off x="308294" y="0"/>
            <a:ext cx="7202456" cy="786926"/>
          </a:xfrm>
        </p:spPr>
        <p:txBody>
          <a:bodyPr>
            <a:normAutofit fontScale="90000"/>
          </a:bodyPr>
          <a:lstStyle/>
          <a:p>
            <a:pPr algn="l"/>
            <a:br>
              <a:rPr lang="en-GB" b="1" cap="none" dirty="0">
                <a:latin typeface="+mn-lt"/>
              </a:rPr>
            </a:br>
            <a:r>
              <a:rPr lang="en-GB" b="1" cap="none" dirty="0">
                <a:latin typeface="+mn-lt"/>
              </a:rPr>
              <a:t>Learning Outcomes</a:t>
            </a:r>
            <a:br>
              <a:rPr lang="en-GB" b="1" cap="none" dirty="0">
                <a:latin typeface="+mn-lt"/>
              </a:rPr>
            </a:br>
            <a:endParaRPr lang="en-GB" b="1" cap="none" dirty="0">
              <a:latin typeface="+mn-lt"/>
            </a:endParaRPr>
          </a:p>
        </p:txBody>
      </p:sp>
      <p:sp>
        <p:nvSpPr>
          <p:cNvPr id="3"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11821" y="1119582"/>
            <a:ext cx="8565361" cy="3689282"/>
          </a:xfrm>
        </p:spPr>
        <p:txBody>
          <a:bodyPr>
            <a:noAutofit/>
          </a:bodyPr>
          <a:lstStyle/>
          <a:p>
            <a:endParaRPr lang="en-GB" sz="1800" dirty="0"/>
          </a:p>
          <a:p>
            <a:pPr marL="0" indent="0">
              <a:buNone/>
            </a:pPr>
            <a:r>
              <a:rPr lang="en-GB" sz="1800" dirty="0"/>
              <a:t>Upon the successful completion of this module, the student should be able to demonstrate the ability to:</a:t>
            </a:r>
          </a:p>
          <a:p>
            <a:pPr marL="0" indent="0">
              <a:buNone/>
            </a:pPr>
            <a:endParaRPr lang="en-GB" sz="1800" dirty="0"/>
          </a:p>
          <a:p>
            <a:r>
              <a:rPr lang="en-GB" sz="1800" dirty="0"/>
              <a:t>Understand the variety of different positions within facilities management and appreciate the importance of the work based key skills within this area of hotel operation.</a:t>
            </a:r>
          </a:p>
          <a:p>
            <a:endParaRPr lang="en-GB" sz="1800" dirty="0"/>
          </a:p>
          <a:p>
            <a:r>
              <a:rPr lang="en-GB" sz="1800" dirty="0"/>
              <a:t>Develop knowledge of guest service skills and competencies appropriate to each departmental area of operation – and which meet organisation standards and requirements.</a:t>
            </a:r>
          </a:p>
          <a:p>
            <a:endParaRPr lang="en-GB" sz="1800" dirty="0"/>
          </a:p>
          <a:p>
            <a:r>
              <a:rPr lang="en-GB" sz="1800" dirty="0"/>
              <a:t>Understand issues relating to Facilities service delivery such as resource allocation, need for technical knowledge, industry standards, programme management, planning and organisation, management styles, health and safety. </a:t>
            </a:r>
          </a:p>
          <a:p>
            <a:endParaRPr lang="en-GB" sz="1800" dirty="0"/>
          </a:p>
        </p:txBody>
      </p:sp>
    </p:spTree>
    <p:extLst>
      <p:ext uri="{BB962C8B-B14F-4D97-AF65-F5344CB8AC3E}">
        <p14:creationId xmlns:p14="http://schemas.microsoft.com/office/powerpoint/2010/main" val="2211193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he Ritz-Carlton, Naples - Meeting Event Designer | Art of the Craft">
            <a:hlinkClick r:id="" action="ppaction://media"/>
            <a:extLst>
              <a:ext uri="{FF2B5EF4-FFF2-40B4-BE49-F238E27FC236}">
                <a16:creationId xmlns:a16="http://schemas.microsoft.com/office/drawing/2014/main" id="{635272D5-E1F5-FD45-80C4-96E5068139B1}"/>
              </a:ext>
            </a:extLst>
          </p:cNvPr>
          <p:cNvPicPr>
            <a:picLocks noGrp="1" noRot="1" noChangeAspect="1"/>
          </p:cNvPicPr>
          <p:nvPr>
            <p:ph idx="1"/>
            <a:videoFile r:link="rId1"/>
          </p:nvPr>
        </p:nvPicPr>
        <p:blipFill>
          <a:blip r:embed="rId4"/>
          <a:stretch>
            <a:fillRect/>
          </a:stretch>
        </p:blipFill>
        <p:spPr>
          <a:xfrm>
            <a:off x="719572" y="116632"/>
            <a:ext cx="7704856" cy="5778642"/>
          </a:xfrm>
          <a:prstGeom prst="rect">
            <a:avLst/>
          </a:prstGeom>
        </p:spPr>
      </p:pic>
    </p:spTree>
    <p:extLst>
      <p:ext uri="{BB962C8B-B14F-4D97-AF65-F5344CB8AC3E}">
        <p14:creationId xmlns:p14="http://schemas.microsoft.com/office/powerpoint/2010/main" val="4061849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sign&#10;&#10;Description automatically generated">
            <a:extLst>
              <a:ext uri="{FF2B5EF4-FFF2-40B4-BE49-F238E27FC236}">
                <a16:creationId xmlns:a16="http://schemas.microsoft.com/office/drawing/2014/main" id="{0E98BD29-EBC0-6E48-A1BE-89FD193965BD}"/>
              </a:ext>
            </a:extLst>
          </p:cNvPr>
          <p:cNvPicPr>
            <a:picLocks noChangeAspect="1"/>
          </p:cNvPicPr>
          <p:nvPr/>
        </p:nvPicPr>
        <p:blipFill rotWithShape="1">
          <a:blip r:embed="rId2">
            <a:extLst>
              <a:ext uri="{28A0092B-C50C-407E-A947-70E740481C1C}">
                <a14:useLocalDpi xmlns:a14="http://schemas.microsoft.com/office/drawing/2010/main" val="0"/>
              </a:ext>
            </a:extLst>
          </a:blip>
          <a:srcRect l="2181" r="2075" b="-2"/>
          <a:stretch/>
        </p:blipFill>
        <p:spPr>
          <a:xfrm rot="21480000">
            <a:off x="853378" y="1037409"/>
            <a:ext cx="7437245" cy="3573297"/>
          </a:xfrm>
          <a:prstGeom prst="rect">
            <a:avLst/>
          </a:prstGeom>
        </p:spPr>
      </p:pic>
    </p:spTree>
    <p:extLst>
      <p:ext uri="{BB962C8B-B14F-4D97-AF65-F5344CB8AC3E}">
        <p14:creationId xmlns:p14="http://schemas.microsoft.com/office/powerpoint/2010/main" val="406020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bird&#10;&#10;Description automatically generated">
            <a:extLst>
              <a:ext uri="{FF2B5EF4-FFF2-40B4-BE49-F238E27FC236}">
                <a16:creationId xmlns:a16="http://schemas.microsoft.com/office/drawing/2014/main" id="{649D9815-AC0F-6540-B98F-89DDF2011E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9455" y="2348880"/>
            <a:ext cx="5885089" cy="3295649"/>
          </a:xfrm>
          <a:prstGeom prst="rect">
            <a:avLst/>
          </a:prstGeom>
        </p:spPr>
      </p:pic>
      <p:pic>
        <p:nvPicPr>
          <p:cNvPr id="6" name="Picture 5" descr="A close up of a sign&#10;&#10;Description automatically generated">
            <a:extLst>
              <a:ext uri="{FF2B5EF4-FFF2-40B4-BE49-F238E27FC236}">
                <a16:creationId xmlns:a16="http://schemas.microsoft.com/office/drawing/2014/main" id="{68B74A56-01EB-4941-8910-36FE8560FBF4}"/>
              </a:ext>
            </a:extLst>
          </p:cNvPr>
          <p:cNvPicPr>
            <a:picLocks noChangeAspect="1"/>
          </p:cNvPicPr>
          <p:nvPr/>
        </p:nvPicPr>
        <p:blipFill rotWithShape="1">
          <a:blip r:embed="rId4">
            <a:extLst>
              <a:ext uri="{28A0092B-C50C-407E-A947-70E740481C1C}">
                <a14:useLocalDpi xmlns:a14="http://schemas.microsoft.com/office/drawing/2010/main" val="0"/>
              </a:ext>
            </a:extLst>
          </a:blip>
          <a:srcRect l="2181" r="2075" b="-2"/>
          <a:stretch/>
        </p:blipFill>
        <p:spPr>
          <a:xfrm rot="21480000">
            <a:off x="2593385" y="262826"/>
            <a:ext cx="3957227" cy="1901288"/>
          </a:xfrm>
          <a:prstGeom prst="rect">
            <a:avLst/>
          </a:prstGeom>
        </p:spPr>
      </p:pic>
    </p:spTree>
    <p:extLst>
      <p:ext uri="{BB962C8B-B14F-4D97-AF65-F5344CB8AC3E}">
        <p14:creationId xmlns:p14="http://schemas.microsoft.com/office/powerpoint/2010/main" val="1382786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74604E52-7CC5-1046-A78B-139E3D125E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260" y="332656"/>
            <a:ext cx="7491479" cy="5143500"/>
          </a:xfrm>
          <a:prstGeom prst="rect">
            <a:avLst/>
          </a:prstGeom>
        </p:spPr>
      </p:pic>
      <p:sp>
        <p:nvSpPr>
          <p:cNvPr id="155650" name="Rectangle 2"/>
          <p:cNvSpPr>
            <a:spLocks noGrp="1" noChangeArrowheads="1"/>
          </p:cNvSpPr>
          <p:nvPr>
            <p:ph type="title"/>
          </p:nvPr>
        </p:nvSpPr>
        <p:spPr>
          <a:xfrm>
            <a:off x="5142" y="16881"/>
            <a:ext cx="7886700" cy="994172"/>
          </a:xfrm>
        </p:spPr>
        <p:txBody>
          <a:bodyPr/>
          <a:lstStyle/>
          <a:p>
            <a:r>
              <a:rPr lang="en-GB" altLang="en-US" b="1" dirty="0"/>
              <a:t>EMBOK</a:t>
            </a:r>
          </a:p>
        </p:txBody>
      </p:sp>
    </p:spTree>
    <p:extLst>
      <p:ext uri="{BB962C8B-B14F-4D97-AF65-F5344CB8AC3E}">
        <p14:creationId xmlns:p14="http://schemas.microsoft.com/office/powerpoint/2010/main" val="1846565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2E867030-F177-3846-82B7-FBB93C37B3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086" y="171389"/>
            <a:ext cx="7539828" cy="5143500"/>
          </a:xfrm>
          <a:prstGeom prst="rect">
            <a:avLst/>
          </a:prstGeom>
        </p:spPr>
      </p:pic>
      <p:sp>
        <p:nvSpPr>
          <p:cNvPr id="155650" name="Rectangle 2"/>
          <p:cNvSpPr>
            <a:spLocks noGrp="1" noChangeArrowheads="1"/>
          </p:cNvSpPr>
          <p:nvPr>
            <p:ph type="title"/>
          </p:nvPr>
        </p:nvSpPr>
        <p:spPr>
          <a:xfrm>
            <a:off x="179512" y="-9053"/>
            <a:ext cx="7886700" cy="994172"/>
          </a:xfrm>
        </p:spPr>
        <p:txBody>
          <a:bodyPr/>
          <a:lstStyle/>
          <a:p>
            <a:pPr algn="l"/>
            <a:r>
              <a:rPr lang="en-GB" altLang="en-US" b="1" dirty="0"/>
              <a:t>EMBOK</a:t>
            </a:r>
          </a:p>
        </p:txBody>
      </p:sp>
    </p:spTree>
    <p:extLst>
      <p:ext uri="{BB962C8B-B14F-4D97-AF65-F5344CB8AC3E}">
        <p14:creationId xmlns:p14="http://schemas.microsoft.com/office/powerpoint/2010/main" val="1217800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2EAFFE5E-ECC6-9C4F-B4A1-E35444299A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332656"/>
            <a:ext cx="7654817"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116632"/>
            <a:ext cx="7886700" cy="994172"/>
          </a:xfrm>
        </p:spPr>
        <p:txBody>
          <a:bodyPr/>
          <a:lstStyle/>
          <a:p>
            <a:pPr algn="l"/>
            <a:r>
              <a:rPr lang="en-GB" altLang="en-US" b="1" dirty="0"/>
              <a:t>EMBOK</a:t>
            </a:r>
          </a:p>
        </p:txBody>
      </p:sp>
    </p:spTree>
    <p:extLst>
      <p:ext uri="{BB962C8B-B14F-4D97-AF65-F5344CB8AC3E}">
        <p14:creationId xmlns:p14="http://schemas.microsoft.com/office/powerpoint/2010/main" val="4067056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device&#10;&#10;Description automatically generated">
            <a:extLst>
              <a:ext uri="{FF2B5EF4-FFF2-40B4-BE49-F238E27FC236}">
                <a16:creationId xmlns:a16="http://schemas.microsoft.com/office/drawing/2014/main" id="{63DF8A13-5F27-544A-92A3-496527A1DB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107" y="408111"/>
            <a:ext cx="7701785"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79512" y="66958"/>
            <a:ext cx="7886700" cy="994172"/>
          </a:xfrm>
        </p:spPr>
        <p:txBody>
          <a:bodyPr/>
          <a:lstStyle/>
          <a:p>
            <a:pPr algn="l"/>
            <a:r>
              <a:rPr lang="en-GB" altLang="en-US" b="1" dirty="0"/>
              <a:t>EMBOK</a:t>
            </a:r>
          </a:p>
        </p:txBody>
      </p:sp>
      <p:sp>
        <p:nvSpPr>
          <p:cNvPr id="9" name="Rectangle 8">
            <a:extLst>
              <a:ext uri="{FF2B5EF4-FFF2-40B4-BE49-F238E27FC236}">
                <a16:creationId xmlns:a16="http://schemas.microsoft.com/office/drawing/2014/main" id="{42891BB0-62EC-934E-A54E-36125763DE78}"/>
              </a:ext>
            </a:extLst>
          </p:cNvPr>
          <p:cNvSpPr/>
          <p:nvPr/>
        </p:nvSpPr>
        <p:spPr>
          <a:xfrm>
            <a:off x="974611" y="752331"/>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485035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4BDDEA1-C41B-F44A-8B43-04D9054828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019" y="332656"/>
            <a:ext cx="7641962"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79512" y="48274"/>
            <a:ext cx="7886700" cy="994172"/>
          </a:xfrm>
        </p:spPr>
        <p:txBody>
          <a:bodyPr/>
          <a:lstStyle/>
          <a:p>
            <a:pPr algn="l"/>
            <a:r>
              <a:rPr lang="en-GB" altLang="en-US" b="1" dirty="0"/>
              <a:t>EMBOK</a:t>
            </a:r>
          </a:p>
        </p:txBody>
      </p:sp>
    </p:spTree>
    <p:extLst>
      <p:ext uri="{BB962C8B-B14F-4D97-AF65-F5344CB8AC3E}">
        <p14:creationId xmlns:p14="http://schemas.microsoft.com/office/powerpoint/2010/main" val="1661125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7656A6B7-55C7-E145-99EE-786C7EC004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205669"/>
            <a:ext cx="7648796"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68699"/>
            <a:ext cx="7886700" cy="994172"/>
          </a:xfrm>
        </p:spPr>
        <p:txBody>
          <a:bodyPr/>
          <a:lstStyle/>
          <a:p>
            <a:pPr algn="l"/>
            <a:r>
              <a:rPr lang="en-GB" altLang="en-US" b="1" dirty="0"/>
              <a:t>EMBOK</a:t>
            </a:r>
          </a:p>
        </p:txBody>
      </p:sp>
    </p:spTree>
    <p:extLst>
      <p:ext uri="{BB962C8B-B14F-4D97-AF65-F5344CB8AC3E}">
        <p14:creationId xmlns:p14="http://schemas.microsoft.com/office/powerpoint/2010/main" val="1507936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6EA00CBF-D790-9D4D-958F-EFD5FE51EB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345" y="332656"/>
            <a:ext cx="7725309"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68699"/>
            <a:ext cx="7886700" cy="994172"/>
          </a:xfrm>
        </p:spPr>
        <p:txBody>
          <a:bodyPr/>
          <a:lstStyle/>
          <a:p>
            <a:pPr algn="l"/>
            <a:r>
              <a:rPr lang="en-GB" altLang="en-US" b="1" dirty="0"/>
              <a:t>EMBOK</a:t>
            </a:r>
          </a:p>
        </p:txBody>
      </p:sp>
    </p:spTree>
    <p:extLst>
      <p:ext uri="{BB962C8B-B14F-4D97-AF65-F5344CB8AC3E}">
        <p14:creationId xmlns:p14="http://schemas.microsoft.com/office/powerpoint/2010/main" val="2725870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9D0EF2DF-D95F-E149-ABA0-50F0410C09FD}"/>
              </a:ext>
            </a:extLst>
          </p:cNvPr>
          <p:cNvPicPr>
            <a:picLocks noChangeAspect="1"/>
          </p:cNvPicPr>
          <p:nvPr/>
        </p:nvPicPr>
        <p:blipFill rotWithShape="1">
          <a:blip r:embed="rId3">
            <a:extLst>
              <a:ext uri="{28A0092B-C50C-407E-A947-70E740481C1C}">
                <a14:useLocalDpi xmlns:a14="http://schemas.microsoft.com/office/drawing/2010/main" val="0"/>
              </a:ext>
            </a:extLst>
          </a:blip>
          <a:srcRect t="1400"/>
          <a:stretch/>
        </p:blipFill>
        <p:spPr>
          <a:xfrm>
            <a:off x="783382" y="404664"/>
            <a:ext cx="7613171" cy="5071492"/>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116632"/>
            <a:ext cx="7886700" cy="994172"/>
          </a:xfrm>
        </p:spPr>
        <p:txBody>
          <a:bodyPr/>
          <a:lstStyle/>
          <a:p>
            <a:pPr algn="l"/>
            <a:r>
              <a:rPr lang="en-GB" altLang="en-US" b="1" dirty="0"/>
              <a:t>EMBOK</a:t>
            </a:r>
          </a:p>
        </p:txBody>
      </p:sp>
      <p:sp>
        <p:nvSpPr>
          <p:cNvPr id="6" name="Rectangle 5">
            <a:extLst>
              <a:ext uri="{FF2B5EF4-FFF2-40B4-BE49-F238E27FC236}">
                <a16:creationId xmlns:a16="http://schemas.microsoft.com/office/drawing/2014/main" id="{8E13B433-95A8-8842-B952-A72C20306407}"/>
              </a:ext>
            </a:extLst>
          </p:cNvPr>
          <p:cNvSpPr/>
          <p:nvPr/>
        </p:nvSpPr>
        <p:spPr>
          <a:xfrm>
            <a:off x="765415" y="763047"/>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21270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12E9EC6-6F60-A448-B61E-34CF11160D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513" y="421081"/>
            <a:ext cx="7578177"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48274"/>
            <a:ext cx="7886700" cy="994172"/>
          </a:xfrm>
        </p:spPr>
        <p:txBody>
          <a:bodyPr/>
          <a:lstStyle/>
          <a:p>
            <a:pPr algn="l"/>
            <a:r>
              <a:rPr lang="en-GB" altLang="en-US" b="1" dirty="0"/>
              <a:t>EMBOK</a:t>
            </a:r>
          </a:p>
        </p:txBody>
      </p:sp>
      <p:sp>
        <p:nvSpPr>
          <p:cNvPr id="6" name="Rectangle 5">
            <a:extLst>
              <a:ext uri="{FF2B5EF4-FFF2-40B4-BE49-F238E27FC236}">
                <a16:creationId xmlns:a16="http://schemas.microsoft.com/office/drawing/2014/main" id="{8E13B433-95A8-8842-B952-A72C20306407}"/>
              </a:ext>
            </a:extLst>
          </p:cNvPr>
          <p:cNvSpPr/>
          <p:nvPr/>
        </p:nvSpPr>
        <p:spPr>
          <a:xfrm>
            <a:off x="765415" y="763047"/>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180717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A2B17715-54AF-D947-9827-F8FC90F8B8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712" y="222646"/>
            <a:ext cx="7304153"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48274"/>
            <a:ext cx="7886700" cy="994172"/>
          </a:xfrm>
        </p:spPr>
        <p:txBody>
          <a:bodyPr/>
          <a:lstStyle/>
          <a:p>
            <a:pPr algn="l"/>
            <a:r>
              <a:rPr lang="en-GB" altLang="en-US" b="1" dirty="0"/>
              <a:t>EMBOK</a:t>
            </a:r>
          </a:p>
        </p:txBody>
      </p:sp>
      <p:sp>
        <p:nvSpPr>
          <p:cNvPr id="6" name="Rectangle 5">
            <a:extLst>
              <a:ext uri="{FF2B5EF4-FFF2-40B4-BE49-F238E27FC236}">
                <a16:creationId xmlns:a16="http://schemas.microsoft.com/office/drawing/2014/main" id="{8E13B433-95A8-8842-B952-A72C20306407}"/>
              </a:ext>
            </a:extLst>
          </p:cNvPr>
          <p:cNvSpPr/>
          <p:nvPr/>
        </p:nvSpPr>
        <p:spPr>
          <a:xfrm>
            <a:off x="765415" y="763047"/>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491496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4AE52597-B94D-D94E-9100-53B7185362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415" y="260648"/>
            <a:ext cx="7296742" cy="5143500"/>
          </a:xfrm>
          <a:prstGeom prst="rect">
            <a:avLst/>
          </a:prstGeom>
        </p:spPr>
      </p:pic>
      <p:sp>
        <p:nvSpPr>
          <p:cNvPr id="6" name="Rectangle 5">
            <a:extLst>
              <a:ext uri="{FF2B5EF4-FFF2-40B4-BE49-F238E27FC236}">
                <a16:creationId xmlns:a16="http://schemas.microsoft.com/office/drawing/2014/main" id="{8E13B433-95A8-8842-B952-A72C20306407}"/>
              </a:ext>
            </a:extLst>
          </p:cNvPr>
          <p:cNvSpPr/>
          <p:nvPr/>
        </p:nvSpPr>
        <p:spPr>
          <a:xfrm>
            <a:off x="194891" y="137346"/>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79512" y="24512"/>
            <a:ext cx="7886700" cy="994172"/>
          </a:xfrm>
        </p:spPr>
        <p:txBody>
          <a:bodyPr/>
          <a:lstStyle/>
          <a:p>
            <a:pPr algn="l"/>
            <a:r>
              <a:rPr lang="en-GB" altLang="en-US" b="1" dirty="0"/>
              <a:t>EMBOK</a:t>
            </a:r>
          </a:p>
        </p:txBody>
      </p:sp>
    </p:spTree>
    <p:extLst>
      <p:ext uri="{BB962C8B-B14F-4D97-AF65-F5344CB8AC3E}">
        <p14:creationId xmlns:p14="http://schemas.microsoft.com/office/powerpoint/2010/main" val="1282793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43581CB-65B8-1F46-89D7-24F540D186A6}"/>
              </a:ext>
            </a:extLst>
          </p:cNvPr>
          <p:cNvSpPr>
            <a:spLocks noGrp="1" noChangeArrowheads="1"/>
          </p:cNvSpPr>
          <p:nvPr>
            <p:ph type="title"/>
          </p:nvPr>
        </p:nvSpPr>
        <p:spPr>
          <a:xfrm>
            <a:off x="417399" y="1339850"/>
            <a:ext cx="8408194" cy="558627"/>
          </a:xfrm>
        </p:spPr>
        <p:txBody>
          <a:bodyPr vert="horz" lIns="68580" tIns="34290" rIns="68580" bIns="34290" rtlCol="0" anchor="ctr">
            <a:normAutofit/>
          </a:bodyPr>
          <a:lstStyle/>
          <a:p>
            <a:pPr algn="ctr"/>
            <a:r>
              <a:rPr lang="en-US" altLang="en-US" sz="2400" b="1" dirty="0">
                <a:solidFill>
                  <a:schemeClr val="bg1"/>
                </a:solidFill>
              </a:rPr>
              <a:t>EMBOK - RECAP</a:t>
            </a:r>
          </a:p>
        </p:txBody>
      </p:sp>
      <p:pic>
        <p:nvPicPr>
          <p:cNvPr id="4" name="Online Media 3" descr="Event Managment Body of Knowledge EMBOK origin">
            <a:hlinkClick r:id="" action="ppaction://media"/>
            <a:extLst>
              <a:ext uri="{FF2B5EF4-FFF2-40B4-BE49-F238E27FC236}">
                <a16:creationId xmlns:a16="http://schemas.microsoft.com/office/drawing/2014/main" id="{BAB7115C-3D59-7D44-8B93-6CE2115A7CB6}"/>
              </a:ext>
            </a:extLst>
          </p:cNvPr>
          <p:cNvPicPr>
            <a:picLocks noRot="1" noChangeAspect="1"/>
          </p:cNvPicPr>
          <p:nvPr>
            <a:videoFile r:link="rId1"/>
          </p:nvPr>
        </p:nvPicPr>
        <p:blipFill>
          <a:blip r:embed="rId4"/>
          <a:stretch>
            <a:fillRect/>
          </a:stretch>
        </p:blipFill>
        <p:spPr>
          <a:xfrm>
            <a:off x="456544" y="836712"/>
            <a:ext cx="8369049" cy="4707588"/>
          </a:xfrm>
          <a:prstGeom prst="rect">
            <a:avLst/>
          </a:prstGeom>
        </p:spPr>
      </p:pic>
      <p:sp>
        <p:nvSpPr>
          <p:cNvPr id="5" name="Rectangle 2">
            <a:extLst>
              <a:ext uri="{FF2B5EF4-FFF2-40B4-BE49-F238E27FC236}">
                <a16:creationId xmlns:a16="http://schemas.microsoft.com/office/drawing/2014/main" id="{E4982E61-F0CF-234B-8075-3D51AE4DB7BD}"/>
              </a:ext>
            </a:extLst>
          </p:cNvPr>
          <p:cNvSpPr txBox="1">
            <a:spLocks noChangeArrowheads="1"/>
          </p:cNvSpPr>
          <p:nvPr/>
        </p:nvSpPr>
        <p:spPr>
          <a:xfrm>
            <a:off x="357708" y="-27384"/>
            <a:ext cx="7886700" cy="9941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altLang="en-US" b="1"/>
              <a:t>EMBOK</a:t>
            </a:r>
            <a:endParaRPr lang="en-GB" altLang="en-US" b="1" dirty="0"/>
          </a:p>
        </p:txBody>
      </p:sp>
    </p:spTree>
    <p:extLst>
      <p:ext uri="{BB962C8B-B14F-4D97-AF65-F5344CB8AC3E}">
        <p14:creationId xmlns:p14="http://schemas.microsoft.com/office/powerpoint/2010/main" val="358196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323528" y="3786034"/>
            <a:ext cx="7772400" cy="1470025"/>
          </a:xfrm>
        </p:spPr>
        <p:txBody>
          <a:bodyPr>
            <a:normAutofit/>
          </a:bodyPr>
          <a:lstStyle/>
          <a:p>
            <a:pPr algn="l"/>
            <a:r>
              <a:rPr lang="en-US" sz="3600" b="1" dirty="0"/>
              <a:t>Chapter 8:</a:t>
            </a:r>
          </a:p>
        </p:txBody>
      </p:sp>
      <p:sp>
        <p:nvSpPr>
          <p:cNvPr id="5" name="Subtitle 4"/>
          <p:cNvSpPr>
            <a:spLocks noGrp="1"/>
          </p:cNvSpPr>
          <p:nvPr>
            <p:ph type="subTitle" idx="1"/>
          </p:nvPr>
        </p:nvSpPr>
        <p:spPr>
          <a:xfrm>
            <a:off x="323528" y="5267758"/>
            <a:ext cx="6400800" cy="1752600"/>
          </a:xfrm>
        </p:spPr>
        <p:txBody>
          <a:bodyPr>
            <a:normAutofit/>
          </a:bodyPr>
          <a:lstStyle/>
          <a:p>
            <a:pPr algn="l"/>
            <a:r>
              <a:rPr lang="en-GB" sz="3600" b="1" dirty="0"/>
              <a:t>Event design and</a:t>
            </a:r>
          </a:p>
          <a:p>
            <a:pPr algn="l"/>
            <a:r>
              <a:rPr lang="en-GB" sz="3600" b="1" dirty="0"/>
              <a:t>production</a:t>
            </a:r>
            <a:endParaRPr lang="en-US" sz="3600" b="1" dirty="0"/>
          </a:p>
        </p:txBody>
      </p:sp>
      <p:pic>
        <p:nvPicPr>
          <p:cNvPr id="6" name="Picture 5" descr="A screenshot of a video game&#10;&#10;Description automatically generated">
            <a:extLst>
              <a:ext uri="{FF2B5EF4-FFF2-40B4-BE49-F238E27FC236}">
                <a16:creationId xmlns:a16="http://schemas.microsoft.com/office/drawing/2014/main" id="{E703FD31-EF00-B444-8C1B-259AA658CB29}"/>
              </a:ext>
            </a:extLst>
          </p:cNvPr>
          <p:cNvPicPr>
            <a:picLocks noChangeAspect="1"/>
          </p:cNvPicPr>
          <p:nvPr/>
        </p:nvPicPr>
        <p:blipFill>
          <a:blip r:embed="rId3"/>
          <a:stretch>
            <a:fillRect/>
          </a:stretch>
        </p:blipFill>
        <p:spPr>
          <a:xfrm>
            <a:off x="467544" y="341952"/>
            <a:ext cx="3191482" cy="4155218"/>
          </a:xfrm>
          <a:prstGeom prst="rect">
            <a:avLst/>
          </a:prstGeom>
        </p:spPr>
      </p:pic>
    </p:spTree>
    <p:extLst>
      <p:ext uri="{BB962C8B-B14F-4D97-AF65-F5344CB8AC3E}">
        <p14:creationId xmlns:p14="http://schemas.microsoft.com/office/powerpoint/2010/main" val="30379297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8057" y="1124744"/>
            <a:ext cx="8229600" cy="3917032"/>
          </a:xfrm>
        </p:spPr>
        <p:txBody>
          <a:bodyPr>
            <a:normAutofit/>
          </a:bodyPr>
          <a:lstStyle/>
          <a:p>
            <a:r>
              <a:rPr lang="en-ZA" i="1" dirty="0"/>
              <a:t>To help identify and  understand</a:t>
            </a:r>
            <a:r>
              <a:rPr lang="en-ZA" dirty="0"/>
              <a:t>:</a:t>
            </a:r>
            <a:endParaRPr lang="en-GB" dirty="0"/>
          </a:p>
          <a:p>
            <a:pPr lvl="1"/>
            <a:r>
              <a:rPr lang="en-ZA" dirty="0"/>
              <a:t>Event design theory and practice</a:t>
            </a:r>
            <a:endParaRPr lang="en-GB" dirty="0"/>
          </a:p>
          <a:p>
            <a:pPr lvl="1"/>
            <a:r>
              <a:rPr lang="en-ZA" dirty="0"/>
              <a:t>Design domains for the event mix</a:t>
            </a:r>
            <a:endParaRPr lang="en-GB" dirty="0"/>
          </a:p>
          <a:p>
            <a:pPr lvl="1"/>
            <a:r>
              <a:rPr lang="en-ZA" dirty="0"/>
              <a:t>The creation of the event experience</a:t>
            </a:r>
            <a:endParaRPr lang="en-GB" dirty="0"/>
          </a:p>
          <a:p>
            <a:pPr lvl="1"/>
            <a:r>
              <a:rPr lang="en-ZA" dirty="0"/>
              <a:t>The various types of audio visual and production effects </a:t>
            </a:r>
            <a:endParaRPr lang="en-GB" dirty="0"/>
          </a:p>
          <a:p>
            <a:pPr lvl="1"/>
            <a:r>
              <a:rPr lang="en-ZA" dirty="0"/>
              <a:t>The role of audio visual and other production companies in design</a:t>
            </a:r>
            <a:endParaRPr lang="en-GB" dirty="0"/>
          </a:p>
        </p:txBody>
      </p:sp>
    </p:spTree>
    <p:extLst>
      <p:ext uri="{BB962C8B-B14F-4D97-AF65-F5344CB8AC3E}">
        <p14:creationId xmlns:p14="http://schemas.microsoft.com/office/powerpoint/2010/main" val="2879653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EC535-4A82-468C-BE52-945741C39596}"/>
              </a:ext>
            </a:extLst>
          </p:cNvPr>
          <p:cNvSpPr>
            <a:spLocks noGrp="1"/>
          </p:cNvSpPr>
          <p:nvPr>
            <p:ph type="title"/>
          </p:nvPr>
        </p:nvSpPr>
        <p:spPr/>
        <p:txBody>
          <a:bodyPr/>
          <a:lstStyle/>
          <a:p>
            <a:pPr algn="l"/>
            <a:r>
              <a:rPr lang="en-GB" b="1" dirty="0"/>
              <a:t>Event design</a:t>
            </a:r>
          </a:p>
        </p:txBody>
      </p:sp>
      <p:sp>
        <p:nvSpPr>
          <p:cNvPr id="3" name="Content Placeholder 2">
            <a:extLst>
              <a:ext uri="{FF2B5EF4-FFF2-40B4-BE49-F238E27FC236}">
                <a16:creationId xmlns:a16="http://schemas.microsoft.com/office/drawing/2014/main" id="{10D55671-A760-4DAB-AB9F-1CCF0B3B1793}"/>
              </a:ext>
            </a:extLst>
          </p:cNvPr>
          <p:cNvSpPr>
            <a:spLocks noGrp="1"/>
          </p:cNvSpPr>
          <p:nvPr>
            <p:ph idx="1"/>
          </p:nvPr>
        </p:nvSpPr>
        <p:spPr/>
        <p:txBody>
          <a:bodyPr/>
          <a:lstStyle/>
          <a:p>
            <a:r>
              <a:rPr lang="en-ZA" dirty="0"/>
              <a:t>The study of event design rests on three premises:</a:t>
            </a:r>
            <a:endParaRPr lang="en-GB" dirty="0"/>
          </a:p>
          <a:p>
            <a:pPr lvl="1"/>
            <a:r>
              <a:rPr lang="en-ZA" dirty="0"/>
              <a:t>All event environments are created </a:t>
            </a:r>
            <a:endParaRPr lang="en-GB" dirty="0"/>
          </a:p>
          <a:p>
            <a:pPr lvl="1"/>
            <a:r>
              <a:rPr lang="en-ZA" dirty="0"/>
              <a:t>All experiences within event environments are purposefully designed </a:t>
            </a:r>
            <a:endParaRPr lang="en-GB" dirty="0"/>
          </a:p>
          <a:p>
            <a:pPr lvl="1"/>
            <a:r>
              <a:rPr lang="en-ZA" dirty="0"/>
              <a:t>All stakeholders are the direct recipients of the designed experiences</a:t>
            </a:r>
            <a:endParaRPr lang="en-GB" dirty="0"/>
          </a:p>
        </p:txBody>
      </p:sp>
    </p:spTree>
    <p:extLst>
      <p:ext uri="{BB962C8B-B14F-4D97-AF65-F5344CB8AC3E}">
        <p14:creationId xmlns:p14="http://schemas.microsoft.com/office/powerpoint/2010/main" val="754622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628" y="250031"/>
            <a:ext cx="8229600" cy="962977"/>
          </a:xfrm>
        </p:spPr>
        <p:txBody>
          <a:bodyPr>
            <a:noAutofit/>
          </a:bodyPr>
          <a:lstStyle/>
          <a:p>
            <a:r>
              <a:rPr lang="en-GB" b="1" dirty="0"/>
              <a:t>Design terminology </a:t>
            </a:r>
            <a:br>
              <a:rPr lang="en-GB" b="1" dirty="0"/>
            </a:br>
            <a:r>
              <a:rPr lang="en-GB" b="1" dirty="0"/>
              <a:t>(adapted from </a:t>
            </a:r>
            <a:r>
              <a:rPr lang="en-GB" b="1" dirty="0" err="1"/>
              <a:t>Berridge</a:t>
            </a:r>
            <a:r>
              <a:rPr lang="en-GB" b="1" dirty="0"/>
              <a:t> 2010)</a:t>
            </a:r>
          </a:p>
        </p:txBody>
      </p:sp>
      <p:graphicFrame>
        <p:nvGraphicFramePr>
          <p:cNvPr id="4" name="Table Placeholder 3"/>
          <p:cNvGraphicFramePr>
            <a:graphicFrameLocks noGrp="1"/>
          </p:cNvGraphicFramePr>
          <p:nvPr>
            <p:ph type="tbl" sz="quarter" idx="11"/>
          </p:nvPr>
        </p:nvGraphicFramePr>
        <p:xfrm>
          <a:off x="473455" y="1274763"/>
          <a:ext cx="8129016" cy="4308474"/>
        </p:xfrm>
        <a:graphic>
          <a:graphicData uri="http://schemas.openxmlformats.org/drawingml/2006/table">
            <a:tbl>
              <a:tblPr firstRow="1" bandRow="1">
                <a:tableStyleId>{3B4B98B0-60AC-42C2-AFA5-B58CD77FA1E5}</a:tableStyleId>
              </a:tblPr>
              <a:tblGrid>
                <a:gridCol w="1746504">
                  <a:extLst>
                    <a:ext uri="{9D8B030D-6E8A-4147-A177-3AD203B41FA5}">
                      <a16:colId xmlns:a16="http://schemas.microsoft.com/office/drawing/2014/main" val="20000"/>
                    </a:ext>
                  </a:extLst>
                </a:gridCol>
                <a:gridCol w="6382512">
                  <a:extLst>
                    <a:ext uri="{9D8B030D-6E8A-4147-A177-3AD203B41FA5}">
                      <a16:colId xmlns:a16="http://schemas.microsoft.com/office/drawing/2014/main" val="20001"/>
                    </a:ext>
                  </a:extLst>
                </a:gridCol>
              </a:tblGrid>
              <a:tr h="2099000">
                <a:tc>
                  <a:txBody>
                    <a:bodyPr/>
                    <a:lstStyle/>
                    <a:p>
                      <a:r>
                        <a:rPr lang="en-GB" sz="1800" b="1" kern="1200" dirty="0">
                          <a:solidFill>
                            <a:schemeClr val="tx1"/>
                          </a:solidFill>
                          <a:effectLst/>
                          <a:latin typeface="+mn-lt"/>
                          <a:ea typeface="+mn-ea"/>
                          <a:cs typeface="+mn-cs"/>
                        </a:rPr>
                        <a:t>Dramaturgy </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400" b="1" kern="1200" dirty="0">
                          <a:solidFill>
                            <a:schemeClr val="tx1"/>
                          </a:solidFill>
                          <a:latin typeface="+mn-lt"/>
                          <a:ea typeface="+mn-ea"/>
                          <a:cs typeface="+mn-cs"/>
                        </a:rPr>
                        <a:t>Stage performance used to create an experience</a:t>
                      </a:r>
                    </a:p>
                    <a:p>
                      <a:r>
                        <a:rPr lang="en-GB" sz="1400" b="1" kern="1200" dirty="0">
                          <a:solidFill>
                            <a:schemeClr val="tx1"/>
                          </a:solidFill>
                          <a:latin typeface="+mn-lt"/>
                          <a:ea typeface="+mn-ea"/>
                          <a:cs typeface="+mn-cs"/>
                        </a:rPr>
                        <a:t>Actors and audience in a  co-creation of social reality</a:t>
                      </a:r>
                    </a:p>
                    <a:p>
                      <a:r>
                        <a:rPr lang="en-GB" sz="1400" b="1" kern="1200" dirty="0">
                          <a:solidFill>
                            <a:schemeClr val="tx1"/>
                          </a:solidFill>
                          <a:latin typeface="+mn-lt"/>
                          <a:ea typeface="+mn-ea"/>
                          <a:cs typeface="+mn-cs"/>
                        </a:rPr>
                        <a:t>Storytelling </a:t>
                      </a:r>
                    </a:p>
                    <a:p>
                      <a:r>
                        <a:rPr lang="en-GB" sz="1400" b="1" kern="1200" dirty="0">
                          <a:solidFill>
                            <a:schemeClr val="tx1"/>
                          </a:solidFill>
                          <a:latin typeface="+mn-lt"/>
                          <a:ea typeface="+mn-ea"/>
                          <a:cs typeface="+mn-cs"/>
                        </a:rPr>
                        <a:t>Theming</a:t>
                      </a:r>
                    </a:p>
                    <a:p>
                      <a:r>
                        <a:rPr lang="en-GB" sz="1400" b="1" kern="1200" dirty="0">
                          <a:solidFill>
                            <a:schemeClr val="tx1"/>
                          </a:solidFill>
                          <a:latin typeface="+mn-lt"/>
                          <a:ea typeface="+mn-ea"/>
                          <a:cs typeface="+mn-cs"/>
                        </a:rPr>
                        <a:t>Service Personnel: Actors </a:t>
                      </a:r>
                    </a:p>
                    <a:p>
                      <a:r>
                        <a:rPr lang="en-GB" sz="1400" b="1" kern="1200" dirty="0">
                          <a:solidFill>
                            <a:schemeClr val="tx1"/>
                          </a:solidFill>
                          <a:latin typeface="+mn-lt"/>
                          <a:ea typeface="+mn-ea"/>
                          <a:cs typeface="+mn-cs"/>
                        </a:rPr>
                        <a:t>Customers: Audience / Attendees </a:t>
                      </a:r>
                    </a:p>
                    <a:p>
                      <a:r>
                        <a:rPr lang="en-GB" sz="1400" b="1" kern="1200" dirty="0">
                          <a:solidFill>
                            <a:schemeClr val="tx1"/>
                          </a:solidFill>
                          <a:latin typeface="+mn-lt"/>
                          <a:ea typeface="+mn-ea"/>
                          <a:cs typeface="+mn-cs"/>
                        </a:rPr>
                        <a:t>Uniforms = Costumes of the drama</a:t>
                      </a:r>
                    </a:p>
                    <a:p>
                      <a:r>
                        <a:rPr lang="en-GB" sz="1400" b="1" kern="1200" dirty="0">
                          <a:solidFill>
                            <a:schemeClr val="tx1"/>
                          </a:solidFill>
                          <a:latin typeface="+mn-lt"/>
                          <a:ea typeface="+mn-ea"/>
                          <a:cs typeface="+mn-cs"/>
                        </a:rPr>
                        <a:t>Physical equipment = Props</a:t>
                      </a:r>
                    </a:p>
                    <a:p>
                      <a:r>
                        <a:rPr lang="en-GB" sz="1400" b="1" kern="1200" dirty="0">
                          <a:solidFill>
                            <a:schemeClr val="tx1"/>
                          </a:solidFill>
                          <a:latin typeface="+mn-lt"/>
                          <a:ea typeface="+mn-ea"/>
                          <a:cs typeface="+mn-cs"/>
                        </a:rPr>
                        <a:t>Property = Physical settings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773316">
                <a:tc>
                  <a:txBody>
                    <a:bodyPr/>
                    <a:lstStyle/>
                    <a:p>
                      <a:r>
                        <a:rPr lang="en-GB" sz="1200" b="1" i="1" kern="1200" dirty="0">
                          <a:solidFill>
                            <a:schemeClr val="tx1"/>
                          </a:solidFill>
                          <a:effectLst/>
                          <a:latin typeface="+mn-lt"/>
                          <a:ea typeface="+mn-ea"/>
                          <a:cs typeface="+mn-cs"/>
                        </a:rPr>
                        <a:t> </a:t>
                      </a:r>
                      <a:r>
                        <a:rPr lang="en-GB" sz="1800" kern="1200" dirty="0">
                          <a:solidFill>
                            <a:schemeClr val="tx1"/>
                          </a:solidFill>
                          <a:effectLst/>
                          <a:latin typeface="+mn-lt"/>
                          <a:ea typeface="+mn-ea"/>
                          <a:cs typeface="+mn-cs"/>
                        </a:rPr>
                        <a:t>Atmospherics</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400" kern="1200" dirty="0">
                          <a:solidFill>
                            <a:schemeClr val="tx1"/>
                          </a:solidFill>
                          <a:latin typeface="+mn-lt"/>
                          <a:ea typeface="+mn-ea"/>
                          <a:cs typeface="+mn-cs"/>
                        </a:rPr>
                        <a:t>Artificial environments – designing of space</a:t>
                      </a:r>
                    </a:p>
                    <a:p>
                      <a:r>
                        <a:rPr lang="en-GB" sz="1400" kern="1200" dirty="0">
                          <a:solidFill>
                            <a:schemeClr val="tx1"/>
                          </a:solidFill>
                          <a:latin typeface="+mn-lt"/>
                          <a:ea typeface="+mn-ea"/>
                          <a:cs typeface="+mn-cs"/>
                        </a:rPr>
                        <a:t>Deliberate manipulation of environment to produce a reaction </a:t>
                      </a:r>
                    </a:p>
                    <a:p>
                      <a:r>
                        <a:rPr lang="en-GB" sz="1400" kern="1200" dirty="0">
                          <a:solidFill>
                            <a:schemeClr val="tx1"/>
                          </a:solidFill>
                          <a:latin typeface="+mn-lt"/>
                          <a:ea typeface="+mn-ea"/>
                          <a:cs typeface="+mn-cs"/>
                        </a:rPr>
                        <a:t>Emotional connection to the space via experience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436158">
                <a:tc>
                  <a:txBody>
                    <a:bodyPr/>
                    <a:lstStyle/>
                    <a:p>
                      <a:pPr>
                        <a:lnSpc>
                          <a:spcPct val="115000"/>
                        </a:lnSpc>
                        <a:spcAft>
                          <a:spcPts val="1000"/>
                        </a:spcAft>
                      </a:pPr>
                      <a:r>
                        <a:rPr lang="en-GB" sz="1800" kern="1200" dirty="0">
                          <a:solidFill>
                            <a:schemeClr val="tx1"/>
                          </a:solidFill>
                          <a:effectLst/>
                          <a:latin typeface="+mn-lt"/>
                          <a:ea typeface="+mn-ea"/>
                          <a:cs typeface="+mn-cs"/>
                        </a:rPr>
                        <a:t>Servicescapes</a:t>
                      </a:r>
                    </a:p>
                  </a:txBody>
                  <a:tcPr marL="68580" marR="68580" marT="34290" marB="34290">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400" kern="1200" dirty="0">
                          <a:solidFill>
                            <a:schemeClr val="tx1"/>
                          </a:solidFill>
                          <a:latin typeface="+mn-lt"/>
                          <a:ea typeface="+mn-ea"/>
                          <a:cs typeface="+mn-cs"/>
                        </a:rPr>
                        <a:t>Built or man-made environments, i.e. exterior and interior design, temperature, noise, smells, tangible objects</a:t>
                      </a:r>
                    </a:p>
                    <a:p>
                      <a:r>
                        <a:rPr lang="en-GB" sz="1400" kern="1200" dirty="0">
                          <a:solidFill>
                            <a:schemeClr val="tx1"/>
                          </a:solidFill>
                          <a:latin typeface="+mn-lt"/>
                          <a:ea typeface="+mn-ea"/>
                          <a:cs typeface="+mn-cs"/>
                        </a:rPr>
                        <a:t>Physical elements, i.e. dramatic elements used to orchestrate the environment.</a:t>
                      </a:r>
                    </a:p>
                    <a:p>
                      <a:r>
                        <a:rPr lang="en-GB" sz="1400" kern="1200" dirty="0">
                          <a:solidFill>
                            <a:schemeClr val="tx1"/>
                          </a:solidFill>
                          <a:latin typeface="+mn-lt"/>
                          <a:ea typeface="+mn-ea"/>
                          <a:cs typeface="+mn-cs"/>
                        </a:rPr>
                        <a:t>The five senses. Vision, smell, touch, taste, sound emitted through colours, fabrics, scents </a:t>
                      </a:r>
                    </a:p>
                    <a:p>
                      <a:r>
                        <a:rPr lang="en-GB" sz="1400" kern="1200" dirty="0">
                          <a:solidFill>
                            <a:schemeClr val="tx1"/>
                          </a:solidFill>
                          <a:latin typeface="+mn-lt"/>
                          <a:ea typeface="+mn-ea"/>
                          <a:cs typeface="+mn-cs"/>
                        </a:rPr>
                        <a:t>Relationship of physical to action, i.e. consumer experiences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22</a:t>
            </a:fld>
            <a:endParaRPr lang="en-US" sz="1200">
              <a:solidFill>
                <a:schemeClr val="bg1">
                  <a:lumMod val="65000"/>
                </a:schemeClr>
              </a:solidFill>
            </a:endParaRPr>
          </a:p>
        </p:txBody>
      </p:sp>
    </p:spTree>
    <p:extLst>
      <p:ext uri="{BB962C8B-B14F-4D97-AF65-F5344CB8AC3E}">
        <p14:creationId xmlns:p14="http://schemas.microsoft.com/office/powerpoint/2010/main" val="1855453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t>Design terminology </a:t>
            </a:r>
            <a:br>
              <a:rPr lang="en-GB" b="1" dirty="0"/>
            </a:br>
            <a:r>
              <a:rPr lang="en-GB" b="1" dirty="0"/>
              <a:t>(adapted from </a:t>
            </a:r>
            <a:r>
              <a:rPr lang="en-GB" b="1" dirty="0" err="1"/>
              <a:t>Berridge</a:t>
            </a:r>
            <a:r>
              <a:rPr lang="en-GB" b="1" dirty="0"/>
              <a:t> 2010)</a:t>
            </a:r>
          </a:p>
        </p:txBody>
      </p:sp>
      <p:graphicFrame>
        <p:nvGraphicFramePr>
          <p:cNvPr id="4" name="Table Placeholder 3"/>
          <p:cNvGraphicFramePr>
            <a:graphicFrameLocks noGrp="1"/>
          </p:cNvGraphicFramePr>
          <p:nvPr>
            <p:ph type="tbl" sz="quarter" idx="11"/>
          </p:nvPr>
        </p:nvGraphicFramePr>
        <p:xfrm>
          <a:off x="593611" y="2737402"/>
          <a:ext cx="8129016" cy="2377440"/>
        </p:xfrm>
        <a:graphic>
          <a:graphicData uri="http://schemas.openxmlformats.org/drawingml/2006/table">
            <a:tbl>
              <a:tblPr firstRow="1" bandRow="1">
                <a:tableStyleId>{3B4B98B0-60AC-42C2-AFA5-B58CD77FA1E5}</a:tableStyleId>
              </a:tblPr>
              <a:tblGrid>
                <a:gridCol w="1746504">
                  <a:extLst>
                    <a:ext uri="{9D8B030D-6E8A-4147-A177-3AD203B41FA5}">
                      <a16:colId xmlns:a16="http://schemas.microsoft.com/office/drawing/2014/main" val="20000"/>
                    </a:ext>
                  </a:extLst>
                </a:gridCol>
                <a:gridCol w="6382512">
                  <a:extLst>
                    <a:ext uri="{9D8B030D-6E8A-4147-A177-3AD203B41FA5}">
                      <a16:colId xmlns:a16="http://schemas.microsoft.com/office/drawing/2014/main" val="20001"/>
                    </a:ext>
                  </a:extLst>
                </a:gridCol>
              </a:tblGrid>
              <a:tr h="1171932">
                <a:tc>
                  <a:txBody>
                    <a:bodyPr/>
                    <a:lstStyle/>
                    <a:p>
                      <a:r>
                        <a:rPr lang="en-GB" sz="1800" b="0" kern="1200" dirty="0">
                          <a:solidFill>
                            <a:schemeClr val="tx1"/>
                          </a:solidFill>
                          <a:effectLst/>
                          <a:latin typeface="+mn-lt"/>
                          <a:ea typeface="+mn-ea"/>
                          <a:cs typeface="+mn-cs"/>
                        </a:rPr>
                        <a:t>Symbolic interaction</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800" b="0" kern="1200" dirty="0">
                          <a:solidFill>
                            <a:schemeClr val="tx1"/>
                          </a:solidFill>
                          <a:latin typeface="+mn-lt"/>
                          <a:ea typeface="+mn-ea"/>
                          <a:cs typeface="+mn-cs"/>
                        </a:rPr>
                        <a:t>Human beings respond to meaning and personal associations</a:t>
                      </a:r>
                    </a:p>
                    <a:p>
                      <a:r>
                        <a:rPr lang="en-GB" sz="1800" b="0" kern="1200" dirty="0">
                          <a:solidFill>
                            <a:schemeClr val="tx1"/>
                          </a:solidFill>
                          <a:latin typeface="+mn-lt"/>
                          <a:ea typeface="+mn-ea"/>
                          <a:cs typeface="+mn-cs"/>
                        </a:rPr>
                        <a:t>Meanings shape experience </a:t>
                      </a:r>
                    </a:p>
                    <a:p>
                      <a:r>
                        <a:rPr lang="en-GB" sz="1800" b="0" kern="1200" dirty="0">
                          <a:solidFill>
                            <a:schemeClr val="tx1"/>
                          </a:solidFill>
                          <a:latin typeface="+mn-lt"/>
                          <a:ea typeface="+mn-ea"/>
                          <a:cs typeface="+mn-cs"/>
                        </a:rPr>
                        <a:t>Interaction in an event or shared meanings</a:t>
                      </a:r>
                    </a:p>
                    <a:p>
                      <a:r>
                        <a:rPr lang="en-GB" sz="1800" b="0" kern="1200" dirty="0">
                          <a:solidFill>
                            <a:schemeClr val="tx1"/>
                          </a:solidFill>
                          <a:latin typeface="+mn-lt"/>
                          <a:ea typeface="+mn-ea"/>
                          <a:cs typeface="+mn-cs"/>
                        </a:rPr>
                        <a:t>Events designed to create a memorable experience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911502">
                <a:tc>
                  <a:txBody>
                    <a:bodyPr/>
                    <a:lstStyle/>
                    <a:p>
                      <a:r>
                        <a:rPr lang="en-GB" sz="1800" i="0" kern="1200" dirty="0">
                          <a:solidFill>
                            <a:schemeClr val="tx1"/>
                          </a:solidFill>
                          <a:effectLst/>
                          <a:latin typeface="+mn-lt"/>
                          <a:ea typeface="+mn-ea"/>
                          <a:cs typeface="+mn-cs"/>
                        </a:rPr>
                        <a:t>Flow</a:t>
                      </a:r>
                      <a:endParaRPr lang="en-GB" sz="1200" i="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mn-lt"/>
                          <a:ea typeface="+mn-ea"/>
                          <a:cs typeface="+mn-cs"/>
                        </a:rPr>
                        <a:t>Flow is the sense of effortless action of a core experience, described by many people as the moments that stand out as the best in their lives, moments of powerful concentration and deep enjoyment</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23</a:t>
            </a:fld>
            <a:endParaRPr lang="en-US" sz="1200">
              <a:solidFill>
                <a:schemeClr val="bg1">
                  <a:lumMod val="65000"/>
                </a:schemeClr>
              </a:solidFill>
            </a:endParaRPr>
          </a:p>
        </p:txBody>
      </p:sp>
    </p:spTree>
    <p:extLst>
      <p:ext uri="{BB962C8B-B14F-4D97-AF65-F5344CB8AC3E}">
        <p14:creationId xmlns:p14="http://schemas.microsoft.com/office/powerpoint/2010/main" val="3707706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39378-2D80-4624-A6C6-97B14C58DAD3}"/>
              </a:ext>
            </a:extLst>
          </p:cNvPr>
          <p:cNvSpPr>
            <a:spLocks noGrp="1"/>
          </p:cNvSpPr>
          <p:nvPr>
            <p:ph type="title"/>
          </p:nvPr>
        </p:nvSpPr>
        <p:spPr/>
        <p:txBody>
          <a:bodyPr/>
          <a:lstStyle/>
          <a:p>
            <a:pPr algn="l"/>
            <a:r>
              <a:rPr lang="en-GB" b="1" dirty="0"/>
              <a:t>Design of marketing collateral</a:t>
            </a:r>
          </a:p>
        </p:txBody>
      </p:sp>
      <p:sp>
        <p:nvSpPr>
          <p:cNvPr id="3" name="Content Placeholder 2">
            <a:extLst>
              <a:ext uri="{FF2B5EF4-FFF2-40B4-BE49-F238E27FC236}">
                <a16:creationId xmlns:a16="http://schemas.microsoft.com/office/drawing/2014/main" id="{0A9D08C0-92CD-4FC3-ABB4-DBAA8807307A}"/>
              </a:ext>
            </a:extLst>
          </p:cNvPr>
          <p:cNvSpPr>
            <a:spLocks noGrp="1"/>
          </p:cNvSpPr>
          <p:nvPr>
            <p:ph idx="1"/>
          </p:nvPr>
        </p:nvSpPr>
        <p:spPr/>
        <p:txBody>
          <a:bodyPr>
            <a:noAutofit/>
          </a:bodyPr>
          <a:lstStyle/>
          <a:p>
            <a:r>
              <a:rPr lang="en-GB" sz="2400" dirty="0"/>
              <a:t>This needs to be designed well in advance, once the essential features of the event, such as venue dates and key note or guest speakers have been confirmed</a:t>
            </a:r>
          </a:p>
          <a:p>
            <a:r>
              <a:rPr lang="en-GB" sz="2400" dirty="0"/>
              <a:t>Marketing collateral is used to support the sales of a product or service</a:t>
            </a:r>
          </a:p>
          <a:p>
            <a:r>
              <a:rPr lang="en-GB" sz="2400" dirty="0"/>
              <a:t>Previously tended to be brochures and flyers, or any printed material used to promote and sell the event</a:t>
            </a:r>
          </a:p>
          <a:p>
            <a:r>
              <a:rPr lang="en-GB" sz="2400" dirty="0"/>
              <a:t>Often designed by professional artists or designers to reflect the theme, content and programme of the event and enhance the overall brand message</a:t>
            </a:r>
          </a:p>
        </p:txBody>
      </p:sp>
    </p:spTree>
    <p:extLst>
      <p:ext uri="{BB962C8B-B14F-4D97-AF65-F5344CB8AC3E}">
        <p14:creationId xmlns:p14="http://schemas.microsoft.com/office/powerpoint/2010/main" val="3165277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8D65D-B74B-4F02-B20D-7E241F2FEDDC}"/>
              </a:ext>
            </a:extLst>
          </p:cNvPr>
          <p:cNvSpPr>
            <a:spLocks noGrp="1"/>
          </p:cNvSpPr>
          <p:nvPr>
            <p:ph type="title"/>
          </p:nvPr>
        </p:nvSpPr>
        <p:spPr/>
        <p:txBody>
          <a:bodyPr/>
          <a:lstStyle/>
          <a:p>
            <a:r>
              <a:rPr lang="en-GB" b="1" dirty="0"/>
              <a:t>Design of marketing collateral</a:t>
            </a:r>
          </a:p>
        </p:txBody>
      </p:sp>
      <p:sp>
        <p:nvSpPr>
          <p:cNvPr id="3" name="Content Placeholder 2">
            <a:extLst>
              <a:ext uri="{FF2B5EF4-FFF2-40B4-BE49-F238E27FC236}">
                <a16:creationId xmlns:a16="http://schemas.microsoft.com/office/drawing/2014/main" id="{508D958D-7993-45FF-914B-5893B8655720}"/>
              </a:ext>
            </a:extLst>
          </p:cNvPr>
          <p:cNvSpPr>
            <a:spLocks noGrp="1"/>
          </p:cNvSpPr>
          <p:nvPr>
            <p:ph idx="1"/>
          </p:nvPr>
        </p:nvSpPr>
        <p:spPr>
          <a:xfrm>
            <a:off x="628650" y="1484784"/>
            <a:ext cx="7886700" cy="4351338"/>
          </a:xfrm>
        </p:spPr>
        <p:txBody>
          <a:bodyPr>
            <a:normAutofit lnSpcReduction="10000"/>
          </a:bodyPr>
          <a:lstStyle/>
          <a:p>
            <a:r>
              <a:rPr lang="en-GB" dirty="0"/>
              <a:t>‘Teasers’ are used to arouse interest or curiosity, promote and sell the event</a:t>
            </a:r>
          </a:p>
          <a:p>
            <a:r>
              <a:rPr lang="en-GB" dirty="0"/>
              <a:t> Nowadays far more likely to be the design of a bespoke web site or online portal to promote the event and sell tickets at the same time</a:t>
            </a:r>
          </a:p>
          <a:p>
            <a:r>
              <a:rPr lang="en-GB" dirty="0"/>
              <a:t>Often outsourced to creative agencies, with specific design skills and software to create the ‘look and feel’ of the marketing material</a:t>
            </a:r>
          </a:p>
          <a:p>
            <a:r>
              <a:rPr lang="en-GB" dirty="0"/>
              <a:t>They will come up with a creative direction, vision and brand identity for the event marketing campaign</a:t>
            </a:r>
          </a:p>
        </p:txBody>
      </p:sp>
    </p:spTree>
    <p:extLst>
      <p:ext uri="{BB962C8B-B14F-4D97-AF65-F5344CB8AC3E}">
        <p14:creationId xmlns:p14="http://schemas.microsoft.com/office/powerpoint/2010/main" val="2697571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3C6-F8A4-4E12-969A-D1044B876C7C}"/>
              </a:ext>
            </a:extLst>
          </p:cNvPr>
          <p:cNvSpPr>
            <a:spLocks noGrp="1"/>
          </p:cNvSpPr>
          <p:nvPr>
            <p:ph type="title"/>
          </p:nvPr>
        </p:nvSpPr>
        <p:spPr/>
        <p:txBody>
          <a:bodyPr/>
          <a:lstStyle/>
          <a:p>
            <a:pPr algn="l"/>
            <a:r>
              <a:rPr lang="en-GB" b="1" dirty="0"/>
              <a:t>Cultural influences on design</a:t>
            </a:r>
          </a:p>
        </p:txBody>
      </p:sp>
      <p:sp>
        <p:nvSpPr>
          <p:cNvPr id="3" name="Content Placeholder 2">
            <a:extLst>
              <a:ext uri="{FF2B5EF4-FFF2-40B4-BE49-F238E27FC236}">
                <a16:creationId xmlns:a16="http://schemas.microsoft.com/office/drawing/2014/main" id="{374C39C0-6C05-4D04-AC71-AB57F7D9DA54}"/>
              </a:ext>
            </a:extLst>
          </p:cNvPr>
          <p:cNvSpPr>
            <a:spLocks noGrp="1"/>
          </p:cNvSpPr>
          <p:nvPr>
            <p:ph idx="1"/>
          </p:nvPr>
        </p:nvSpPr>
        <p:spPr>
          <a:xfrm>
            <a:off x="639911" y="1484784"/>
            <a:ext cx="7886700" cy="4351338"/>
          </a:xfrm>
        </p:spPr>
        <p:txBody>
          <a:bodyPr>
            <a:normAutofit lnSpcReduction="10000"/>
          </a:bodyPr>
          <a:lstStyle/>
          <a:p>
            <a:r>
              <a:rPr lang="en-GB" dirty="0"/>
              <a:t>Cultural sensitivity required in terms of catering, content, entertainment, environment, production, program and theme</a:t>
            </a:r>
          </a:p>
          <a:p>
            <a:r>
              <a:rPr lang="en-GB" dirty="0"/>
              <a:t>Cultural norms vary in different parts of the world, what may be appropriate in one country may be considered inappropriate in another</a:t>
            </a:r>
          </a:p>
          <a:p>
            <a:r>
              <a:rPr lang="en-GB" dirty="0"/>
              <a:t>Event planners should be attuned to areas such as the attitudes and values of specific society; use of body language and gestures; religious beliefs, and legal requirements, relating to observance of cultural or religious laws</a:t>
            </a:r>
          </a:p>
        </p:txBody>
      </p:sp>
    </p:spTree>
    <p:extLst>
      <p:ext uri="{BB962C8B-B14F-4D97-AF65-F5344CB8AC3E}">
        <p14:creationId xmlns:p14="http://schemas.microsoft.com/office/powerpoint/2010/main" val="4124947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3C6-F8A4-4E12-969A-D1044B876C7C}"/>
              </a:ext>
            </a:extLst>
          </p:cNvPr>
          <p:cNvSpPr>
            <a:spLocks noGrp="1"/>
          </p:cNvSpPr>
          <p:nvPr>
            <p:ph type="title"/>
          </p:nvPr>
        </p:nvSpPr>
        <p:spPr/>
        <p:txBody>
          <a:bodyPr/>
          <a:lstStyle/>
          <a:p>
            <a:pPr algn="l"/>
            <a:r>
              <a:rPr lang="en-GB" b="1" dirty="0"/>
              <a:t>Cultural influences on design</a:t>
            </a:r>
          </a:p>
        </p:txBody>
      </p:sp>
      <p:sp>
        <p:nvSpPr>
          <p:cNvPr id="3" name="Content Placeholder 2">
            <a:extLst>
              <a:ext uri="{FF2B5EF4-FFF2-40B4-BE49-F238E27FC236}">
                <a16:creationId xmlns:a16="http://schemas.microsoft.com/office/drawing/2014/main" id="{374C39C0-6C05-4D04-AC71-AB57F7D9DA54}"/>
              </a:ext>
            </a:extLst>
          </p:cNvPr>
          <p:cNvSpPr>
            <a:spLocks noGrp="1"/>
          </p:cNvSpPr>
          <p:nvPr>
            <p:ph idx="1"/>
          </p:nvPr>
        </p:nvSpPr>
        <p:spPr/>
        <p:txBody>
          <a:bodyPr>
            <a:normAutofit/>
          </a:bodyPr>
          <a:lstStyle/>
          <a:p>
            <a:r>
              <a:rPr lang="en-GB" dirty="0"/>
              <a:t>People who are open to different cultures are more likely to recollect and remember experiences (Kim and Jang 2016) </a:t>
            </a:r>
          </a:p>
          <a:p>
            <a:r>
              <a:rPr lang="en-GB" dirty="0"/>
              <a:t>Although event concepts often have a global appeal, the way they are staged may differ, depending on the host country</a:t>
            </a:r>
          </a:p>
        </p:txBody>
      </p:sp>
    </p:spTree>
    <p:extLst>
      <p:ext uri="{BB962C8B-B14F-4D97-AF65-F5344CB8AC3E}">
        <p14:creationId xmlns:p14="http://schemas.microsoft.com/office/powerpoint/2010/main" val="25239767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6EA00CBF-D790-9D4D-958F-EFD5FE51EB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345" y="332656"/>
            <a:ext cx="7725309"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68699"/>
            <a:ext cx="7886700" cy="994172"/>
          </a:xfrm>
        </p:spPr>
        <p:txBody>
          <a:bodyPr/>
          <a:lstStyle/>
          <a:p>
            <a:pPr algn="l"/>
            <a:r>
              <a:rPr lang="en-GB" altLang="en-US" b="1" dirty="0"/>
              <a:t>EMBOK</a:t>
            </a:r>
          </a:p>
        </p:txBody>
      </p:sp>
    </p:spTree>
    <p:extLst>
      <p:ext uri="{BB962C8B-B14F-4D97-AF65-F5344CB8AC3E}">
        <p14:creationId xmlns:p14="http://schemas.microsoft.com/office/powerpoint/2010/main" val="4831959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3D8718A-967F-DD4C-BFE3-F0E18A2C95C7}"/>
              </a:ext>
            </a:extLst>
          </p:cNvPr>
          <p:cNvSpPr/>
          <p:nvPr/>
        </p:nvSpPr>
        <p:spPr>
          <a:xfrm>
            <a:off x="179512" y="476672"/>
            <a:ext cx="8784976" cy="4524315"/>
          </a:xfrm>
          <a:prstGeom prst="rect">
            <a:avLst/>
          </a:prstGeom>
        </p:spPr>
        <p:txBody>
          <a:bodyPr wrap="square">
            <a:spAutoFit/>
          </a:bodyPr>
          <a:lstStyle/>
          <a:p>
            <a:r>
              <a:rPr lang="en-GB" dirty="0">
                <a:solidFill>
                  <a:srgbClr val="000000"/>
                </a:solidFill>
                <a:latin typeface="-webkit-standard"/>
              </a:rPr>
              <a:t> </a:t>
            </a:r>
          </a:p>
          <a:p>
            <a:pPr marL="182880" indent="-182880"/>
            <a:r>
              <a:rPr lang="en-GB" b="1" dirty="0">
                <a:solidFill>
                  <a:srgbClr val="000000"/>
                </a:solidFill>
                <a:latin typeface="Arial" panose="020B0604020202020204" pitchFamily="34" charset="0"/>
                <a:hlinkClick r:id="rId3"/>
              </a:rPr>
              <a:t>Catering Design Management</a:t>
            </a:r>
            <a:r>
              <a:rPr lang="en-GB" dirty="0">
                <a:solidFill>
                  <a:srgbClr val="000000"/>
                </a:solidFill>
                <a:latin typeface="Arial" panose="020B0604020202020204" pitchFamily="34" charset="0"/>
              </a:rPr>
              <a:t> includes the determination of suitable catering operations and the selection of the menus, quantities, and service styles to meet the food and beverage needs of the event, including the specific requirements associated with the serving of alcohol.</a:t>
            </a:r>
          </a:p>
          <a:p>
            <a:pPr marL="182880" indent="-182880"/>
            <a:endParaRPr lang="en-GB" dirty="0">
              <a:solidFill>
                <a:srgbClr val="000000"/>
              </a:solidFill>
              <a:latin typeface="-webkit-standard"/>
            </a:endParaRPr>
          </a:p>
          <a:p>
            <a:pPr marL="182880" indent="-182880"/>
            <a:r>
              <a:rPr lang="en-GB" b="1" dirty="0">
                <a:solidFill>
                  <a:srgbClr val="000000"/>
                </a:solidFill>
                <a:latin typeface="Arial" panose="020B0604020202020204" pitchFamily="34" charset="0"/>
                <a:hlinkClick r:id="rId3"/>
              </a:rPr>
              <a:t>Content Design Management</a:t>
            </a:r>
            <a:r>
              <a:rPr lang="en-GB" dirty="0">
                <a:solidFill>
                  <a:srgbClr val="000000"/>
                </a:solidFill>
                <a:latin typeface="Arial" panose="020B0604020202020204" pitchFamily="34" charset="0"/>
              </a:rPr>
              <a:t> consists of the selection of the appropriate topics, formats, and presenters to achieve the communication objectives and educational obligations of the event project, incorporating the principles and dynamics of adult learning.</a:t>
            </a:r>
          </a:p>
          <a:p>
            <a:pPr marL="182880" indent="-182880"/>
            <a:endParaRPr lang="en-GB" dirty="0">
              <a:solidFill>
                <a:srgbClr val="000000"/>
              </a:solidFill>
              <a:latin typeface="Arial" panose="020B0604020202020204" pitchFamily="34" charset="0"/>
            </a:endParaRPr>
          </a:p>
          <a:p>
            <a:pPr marL="182880" indent="-182880"/>
            <a:r>
              <a:rPr lang="en-GB" b="1" dirty="0">
                <a:solidFill>
                  <a:srgbClr val="000000"/>
                </a:solidFill>
                <a:latin typeface="Arial" panose="020B0604020202020204" pitchFamily="34" charset="0"/>
                <a:hlinkClick r:id="rId3"/>
              </a:rPr>
              <a:t>Entertainment Design Management</a:t>
            </a:r>
            <a:r>
              <a:rPr lang="en-GB" dirty="0">
                <a:solidFill>
                  <a:srgbClr val="000000"/>
                </a:solidFill>
                <a:latin typeface="Arial" panose="020B0604020202020204" pitchFamily="34" charset="0"/>
              </a:rPr>
              <a:t> encompasses the sourcing, selection, and control of suitable entertainment, ancillary programs, and recreational activities for the event project and coordinating the support requirements for the entertainers and activities in a manner that delivers the desired entertainment experience and that benefits the audience and organization.</a:t>
            </a:r>
            <a:endParaRPr lang="en-GB" dirty="0">
              <a:solidFill>
                <a:srgbClr val="000000"/>
              </a:solidFill>
              <a:latin typeface="-webkit-standard"/>
            </a:endParaRPr>
          </a:p>
        </p:txBody>
      </p:sp>
    </p:spTree>
    <p:extLst>
      <p:ext uri="{BB962C8B-B14F-4D97-AF65-F5344CB8AC3E}">
        <p14:creationId xmlns:p14="http://schemas.microsoft.com/office/powerpoint/2010/main" val="1970082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7930A1D-01D3-1148-AF62-CA1AD7196498}"/>
              </a:ext>
            </a:extLst>
          </p:cNvPr>
          <p:cNvSpPr/>
          <p:nvPr/>
        </p:nvSpPr>
        <p:spPr>
          <a:xfrm>
            <a:off x="179512" y="404664"/>
            <a:ext cx="8784976" cy="5078313"/>
          </a:xfrm>
          <a:prstGeom prst="rect">
            <a:avLst/>
          </a:prstGeom>
        </p:spPr>
        <p:txBody>
          <a:bodyPr wrap="square">
            <a:spAutoFit/>
          </a:bodyPr>
          <a:lstStyle/>
          <a:p>
            <a:pPr marL="182880" indent="-182880"/>
            <a:r>
              <a:rPr lang="en-GB" b="1" dirty="0">
                <a:solidFill>
                  <a:srgbClr val="000000"/>
                </a:solidFill>
                <a:latin typeface="Arial" panose="020B0604020202020204" pitchFamily="34" charset="0"/>
                <a:hlinkClick r:id="rId2"/>
              </a:rPr>
              <a:t>Environment Design Management</a:t>
            </a:r>
            <a:r>
              <a:rPr lang="en-GB" dirty="0">
                <a:solidFill>
                  <a:srgbClr val="000000"/>
                </a:solidFill>
                <a:latin typeface="Arial" panose="020B0604020202020204" pitchFamily="34" charset="0"/>
              </a:rPr>
              <a:t> involves the creation or acquisition and arrangement of décor items, props, furnishings, decorative embellishments, and wayfinding and signage systems to enhance the attractiveness and functionality of learning, marketing, ceremonial, and entertainment environments.</a:t>
            </a:r>
          </a:p>
          <a:p>
            <a:pPr marL="182880" indent="-182880"/>
            <a:endParaRPr lang="en-GB" dirty="0">
              <a:solidFill>
                <a:srgbClr val="000000"/>
              </a:solidFill>
              <a:latin typeface="-webkit-standard"/>
            </a:endParaRPr>
          </a:p>
          <a:p>
            <a:pPr marL="182880" indent="-182880"/>
            <a:r>
              <a:rPr lang="en-GB" b="1" dirty="0">
                <a:solidFill>
                  <a:srgbClr val="000000"/>
                </a:solidFill>
                <a:latin typeface="Arial" panose="020B0604020202020204" pitchFamily="34" charset="0"/>
                <a:hlinkClick r:id="rId3"/>
              </a:rPr>
              <a:t>Production Design Management</a:t>
            </a:r>
            <a:r>
              <a:rPr lang="en-GB" dirty="0">
                <a:solidFill>
                  <a:srgbClr val="000000"/>
                </a:solidFill>
                <a:latin typeface="Arial" panose="020B0604020202020204" pitchFamily="34" charset="0"/>
              </a:rPr>
              <a:t> deals with the incorporation, sourcing, and selection of the appropriate sound, lighting, visual projection, multimedia, special effect, and other theatrical elements and services to meet the communication objectives and create the desired impressions and ambiance of the event project.</a:t>
            </a:r>
          </a:p>
          <a:p>
            <a:pPr marL="182880" indent="-182880"/>
            <a:endParaRPr lang="en-GB" dirty="0">
              <a:solidFill>
                <a:srgbClr val="000000"/>
              </a:solidFill>
              <a:latin typeface="Arial" panose="020B0604020202020204" pitchFamily="34" charset="0"/>
            </a:endParaRPr>
          </a:p>
          <a:p>
            <a:pPr marL="182880" indent="-182880"/>
            <a:r>
              <a:rPr lang="en-GB" b="1" dirty="0">
                <a:solidFill>
                  <a:srgbClr val="000000"/>
                </a:solidFill>
                <a:latin typeface="Arial" panose="020B0604020202020204" pitchFamily="34" charset="0"/>
                <a:hlinkClick r:id="rId4"/>
              </a:rPr>
              <a:t>Program Design Management</a:t>
            </a:r>
            <a:r>
              <a:rPr lang="en-GB" dirty="0">
                <a:solidFill>
                  <a:srgbClr val="000000"/>
                </a:solidFill>
                <a:latin typeface="Arial" panose="020B0604020202020204" pitchFamily="34" charset="0"/>
              </a:rPr>
              <a:t> concerns the formation and choreography of the agenda of activities, elements, exhibits, and amenities that shape the composition of the event experience to address the ceremonial, hospitality, and communication requirements of the goals and objectives of the event project.</a:t>
            </a:r>
          </a:p>
          <a:p>
            <a:pPr marL="182880" indent="-182880"/>
            <a:endParaRPr lang="en-GB" dirty="0">
              <a:solidFill>
                <a:srgbClr val="000000"/>
              </a:solidFill>
              <a:latin typeface="-webkit-standard"/>
            </a:endParaRPr>
          </a:p>
          <a:p>
            <a:pPr marL="182880" indent="-182880"/>
            <a:r>
              <a:rPr lang="en-GB" b="1" dirty="0">
                <a:solidFill>
                  <a:srgbClr val="000000"/>
                </a:solidFill>
                <a:latin typeface="Arial" panose="020B0604020202020204" pitchFamily="34" charset="0"/>
                <a:hlinkClick r:id="rId5"/>
              </a:rPr>
              <a:t>Theme Design Management</a:t>
            </a:r>
            <a:r>
              <a:rPr lang="en-GB" dirty="0">
                <a:solidFill>
                  <a:srgbClr val="000000"/>
                </a:solidFill>
                <a:latin typeface="Arial" panose="020B0604020202020204" pitchFamily="34" charset="0"/>
              </a:rPr>
              <a:t> is the application of theme development principles and cultural iconography to communicate and integrate the purpose, message, image, and branding of the event project.</a:t>
            </a:r>
            <a:endParaRPr lang="en-GB" b="0" i="0" u="none" strike="noStrike" dirty="0">
              <a:solidFill>
                <a:srgbClr val="000000"/>
              </a:solidFill>
              <a:effectLst/>
              <a:latin typeface="-webkit-standard"/>
            </a:endParaRPr>
          </a:p>
        </p:txBody>
      </p:sp>
    </p:spTree>
    <p:extLst>
      <p:ext uri="{BB962C8B-B14F-4D97-AF65-F5344CB8AC3E}">
        <p14:creationId xmlns:p14="http://schemas.microsoft.com/office/powerpoint/2010/main" val="4586394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2940" y="620688"/>
            <a:ext cx="3096344" cy="1778361"/>
          </a:xfrm>
          <a:prstGeom prst="rect">
            <a:avLst/>
          </a:prstGeom>
        </p:spPr>
        <p:txBody>
          <a:bodyPr vert="horz" lIns="68580" tIns="34290" rIns="68580" bIns="34290" rtlCol="0" anchor="ctr">
            <a:noAutofit/>
          </a:bodyPr>
          <a:lstStyle/>
          <a:p>
            <a:pPr>
              <a:lnSpc>
                <a:spcPct val="90000"/>
              </a:lnSpc>
              <a:spcBef>
                <a:spcPct val="0"/>
              </a:spcBef>
              <a:spcAft>
                <a:spcPts val="450"/>
              </a:spcAft>
            </a:pPr>
            <a:r>
              <a:rPr lang="en-US" sz="4400" b="1" dirty="0">
                <a:latin typeface="+mj-lt"/>
                <a:ea typeface="+mj-ea"/>
                <a:cs typeface="+mj-cs"/>
              </a:rPr>
              <a:t>Example room layouts</a:t>
            </a:r>
          </a:p>
        </p:txBody>
      </p:sp>
      <p:pic>
        <p:nvPicPr>
          <p:cNvPr id="5" name="Picture 2" descr="C:\Users\CousinsJ\Documents\FoodAndBev\FandB Management\FandB 4th\PowerPoint for web 4th\FandBM 4th Figure and table images\Figure 8.6 Room Setups.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83968" y="85019"/>
            <a:ext cx="4511091" cy="550133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0BF8486-9007-AC40-9464-190E71744D1C}"/>
              </a:ext>
            </a:extLst>
          </p:cNvPr>
          <p:cNvSpPr/>
          <p:nvPr/>
        </p:nvSpPr>
        <p:spPr>
          <a:xfrm>
            <a:off x="309337" y="5260337"/>
            <a:ext cx="3338478" cy="300082"/>
          </a:xfrm>
          <a:prstGeom prst="rect">
            <a:avLst/>
          </a:prstGeom>
        </p:spPr>
        <p:txBody>
          <a:bodyPr wrap="none">
            <a:spAutoFit/>
          </a:bodyPr>
          <a:lstStyle/>
          <a:p>
            <a:r>
              <a:rPr lang="en-GB" sz="1350" dirty="0">
                <a:solidFill>
                  <a:srgbClr val="000000"/>
                </a:solidFill>
                <a:latin typeface="Open Sans"/>
              </a:rPr>
              <a:t>(Cousins, </a:t>
            </a:r>
            <a:r>
              <a:rPr lang="en-GB" sz="1350" dirty="0" err="1">
                <a:solidFill>
                  <a:srgbClr val="000000"/>
                </a:solidFill>
                <a:latin typeface="Open Sans"/>
              </a:rPr>
              <a:t>Foskett</a:t>
            </a:r>
            <a:r>
              <a:rPr lang="en-GB" sz="1350" dirty="0">
                <a:solidFill>
                  <a:srgbClr val="000000"/>
                </a:solidFill>
                <a:latin typeface="Open Sans"/>
              </a:rPr>
              <a:t>, Graham and Hollier, 2019).</a:t>
            </a:r>
            <a:endParaRPr lang="en-GB" sz="1350" dirty="0"/>
          </a:p>
        </p:txBody>
      </p:sp>
    </p:spTree>
    <p:extLst>
      <p:ext uri="{BB962C8B-B14F-4D97-AF65-F5344CB8AC3E}">
        <p14:creationId xmlns:p14="http://schemas.microsoft.com/office/powerpoint/2010/main" val="1435809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Grand Hyatt Dubai -- Award-winning Hotel Meeting and Event Facilities">
            <a:hlinkClick r:id="" action="ppaction://media"/>
            <a:extLst>
              <a:ext uri="{FF2B5EF4-FFF2-40B4-BE49-F238E27FC236}">
                <a16:creationId xmlns:a16="http://schemas.microsoft.com/office/drawing/2014/main" id="{1076E291-7F75-9347-AEAC-227DEF5DABD0}"/>
              </a:ext>
            </a:extLst>
          </p:cNvPr>
          <p:cNvPicPr>
            <a:picLocks noRot="1" noChangeAspect="1"/>
          </p:cNvPicPr>
          <p:nvPr>
            <a:videoFile r:link="rId1"/>
          </p:nvPr>
        </p:nvPicPr>
        <p:blipFill>
          <a:blip r:embed="rId4"/>
          <a:stretch>
            <a:fillRect/>
          </a:stretch>
        </p:blipFill>
        <p:spPr>
          <a:xfrm>
            <a:off x="287524" y="476672"/>
            <a:ext cx="8568952" cy="4841458"/>
          </a:xfrm>
          <a:prstGeom prst="rect">
            <a:avLst/>
          </a:prstGeom>
        </p:spPr>
      </p:pic>
    </p:spTree>
    <p:extLst>
      <p:ext uri="{BB962C8B-B14F-4D97-AF65-F5344CB8AC3E}">
        <p14:creationId xmlns:p14="http://schemas.microsoft.com/office/powerpoint/2010/main" val="4012355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128" y="167538"/>
            <a:ext cx="8229600" cy="962977"/>
          </a:xfrm>
        </p:spPr>
        <p:txBody>
          <a:bodyPr/>
          <a:lstStyle/>
          <a:p>
            <a:r>
              <a:rPr lang="en-GB" b="1" dirty="0"/>
              <a:t>Sample theme ideas </a:t>
            </a:r>
          </a:p>
        </p:txBody>
      </p:sp>
      <p:graphicFrame>
        <p:nvGraphicFramePr>
          <p:cNvPr id="4" name="Table Placeholder 3"/>
          <p:cNvGraphicFramePr>
            <a:graphicFrameLocks noGrp="1"/>
          </p:cNvGraphicFramePr>
          <p:nvPr>
            <p:ph type="tbl" sz="quarter" idx="11"/>
          </p:nvPr>
        </p:nvGraphicFramePr>
        <p:xfrm>
          <a:off x="733675" y="1130515"/>
          <a:ext cx="7676650" cy="4308476"/>
        </p:xfrm>
        <a:graphic>
          <a:graphicData uri="http://schemas.openxmlformats.org/drawingml/2006/table">
            <a:tbl>
              <a:tblPr firstRow="1" bandRow="1">
                <a:tableStyleId>{3B4B98B0-60AC-42C2-AFA5-B58CD77FA1E5}</a:tableStyleId>
              </a:tblPr>
              <a:tblGrid>
                <a:gridCol w="2576292">
                  <a:extLst>
                    <a:ext uri="{9D8B030D-6E8A-4147-A177-3AD203B41FA5}">
                      <a16:colId xmlns:a16="http://schemas.microsoft.com/office/drawing/2014/main" val="20000"/>
                    </a:ext>
                  </a:extLst>
                </a:gridCol>
                <a:gridCol w="5100358">
                  <a:extLst>
                    <a:ext uri="{9D8B030D-6E8A-4147-A177-3AD203B41FA5}">
                      <a16:colId xmlns:a16="http://schemas.microsoft.com/office/drawing/2014/main" val="20001"/>
                    </a:ext>
                  </a:extLst>
                </a:gridCol>
              </a:tblGrid>
              <a:tr h="406460">
                <a:tc>
                  <a:txBody>
                    <a:bodyPr/>
                    <a:lstStyle/>
                    <a:p>
                      <a:r>
                        <a:rPr lang="en-GB" sz="1600" b="1" i="1" kern="1200" dirty="0">
                          <a:solidFill>
                            <a:schemeClr val="tx1"/>
                          </a:solidFill>
                          <a:effectLst/>
                          <a:latin typeface="+mn-lt"/>
                          <a:ea typeface="+mn-ea"/>
                          <a:cs typeface="+mn-cs"/>
                        </a:rPr>
                        <a:t>Theme </a:t>
                      </a:r>
                      <a:endParaRPr lang="en-GB" sz="16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latin typeface="+mn-lt"/>
                          <a:ea typeface="+mn-ea"/>
                          <a:cs typeface="+mn-cs"/>
                        </a:rPr>
                        <a:t>Ideas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975504">
                <a:tc>
                  <a:txBody>
                    <a:bodyPr/>
                    <a:lstStyle/>
                    <a:p>
                      <a:r>
                        <a:rPr lang="en-GB" sz="1800" b="1" i="1" kern="1200" dirty="0">
                          <a:solidFill>
                            <a:schemeClr val="tx1"/>
                          </a:solidFill>
                          <a:effectLst/>
                          <a:latin typeface="+mn-lt"/>
                          <a:ea typeface="+mn-ea"/>
                          <a:cs typeface="+mn-cs"/>
                        </a:rPr>
                        <a:t>Cultural/National Identity</a:t>
                      </a:r>
                      <a:endParaRPr lang="en-GB" sz="18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African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Caribbean Carnival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Moroccan theme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975504">
                <a:tc>
                  <a:txBody>
                    <a:bodyPr/>
                    <a:lstStyle/>
                    <a:p>
                      <a:r>
                        <a:rPr lang="en-GB" sz="1800" b="1" i="1" kern="1200" dirty="0">
                          <a:solidFill>
                            <a:schemeClr val="tx1"/>
                          </a:solidFill>
                          <a:effectLst/>
                          <a:latin typeface="+mn-lt"/>
                          <a:ea typeface="+mn-ea"/>
                          <a:cs typeface="+mn-cs"/>
                        </a:rPr>
                        <a:t>Dance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600" kern="1200" dirty="0">
                          <a:solidFill>
                            <a:schemeClr val="tx1"/>
                          </a:solidFill>
                          <a:latin typeface="+mn-lt"/>
                          <a:ea typeface="+mn-ea"/>
                          <a:cs typeface="+mn-cs"/>
                        </a:rPr>
                        <a:t>Line Dance</a:t>
                      </a:r>
                    </a:p>
                    <a:p>
                      <a:pPr marL="171450" indent="-171450">
                        <a:buFont typeface="Arial" panose="020B0604020202020204" pitchFamily="34" charset="0"/>
                        <a:buChar char="•"/>
                      </a:pPr>
                      <a:r>
                        <a:rPr lang="en-GB" sz="1600" kern="1200" dirty="0">
                          <a:solidFill>
                            <a:schemeClr val="tx1"/>
                          </a:solidFill>
                          <a:latin typeface="+mn-lt"/>
                          <a:ea typeface="+mn-ea"/>
                          <a:cs typeface="+mn-cs"/>
                        </a:rPr>
                        <a:t>Barn Dance</a:t>
                      </a:r>
                    </a:p>
                    <a:p>
                      <a:pPr marL="171450" indent="-171450">
                        <a:buFont typeface="Arial" panose="020B0604020202020204" pitchFamily="34" charset="0"/>
                        <a:buChar char="•"/>
                      </a:pPr>
                      <a:r>
                        <a:rPr lang="en-GB" sz="1600" kern="1200" dirty="0">
                          <a:solidFill>
                            <a:schemeClr val="tx1"/>
                          </a:solidFill>
                          <a:latin typeface="+mn-lt"/>
                          <a:ea typeface="+mn-ea"/>
                          <a:cs typeface="+mn-cs"/>
                        </a:rPr>
                        <a:t>Salsa</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975504">
                <a:tc>
                  <a:txBody>
                    <a:bodyPr/>
                    <a:lstStyle/>
                    <a:p>
                      <a:r>
                        <a:rPr lang="en-GB" sz="1800" b="1" i="1" kern="1200" dirty="0">
                          <a:solidFill>
                            <a:schemeClr val="tx1"/>
                          </a:solidFill>
                          <a:effectLst/>
                          <a:latin typeface="+mn-lt"/>
                          <a:ea typeface="+mn-ea"/>
                          <a:cs typeface="+mn-cs"/>
                        </a:rPr>
                        <a:t>Food and Drink</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British Pub</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Speakeasy/Prohibition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Australian BBQ.</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975504">
                <a:tc>
                  <a:txBody>
                    <a:bodyPr/>
                    <a:lstStyle/>
                    <a:p>
                      <a:pPr marL="0" indent="0">
                        <a:buFont typeface="Arial" panose="020B0604020202020204" pitchFamily="34" charset="0"/>
                        <a:buNone/>
                      </a:pPr>
                      <a:r>
                        <a:rPr lang="en-GB" sz="1800" b="1" i="1" kern="1200" dirty="0">
                          <a:solidFill>
                            <a:schemeClr val="tx1"/>
                          </a:solidFill>
                          <a:effectLst/>
                          <a:latin typeface="+mn-lt"/>
                          <a:ea typeface="+mn-ea"/>
                          <a:cs typeface="+mn-cs"/>
                        </a:rPr>
                        <a:t>Film</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effectLst/>
                          <a:latin typeface="+mn-lt"/>
                          <a:ea typeface="+mn-ea"/>
                          <a:cs typeface="+mn-cs"/>
                        </a:rPr>
                        <a:t>James Bond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effectLst/>
                          <a:latin typeface="+mn-lt"/>
                          <a:ea typeface="+mn-ea"/>
                          <a:cs typeface="+mn-cs"/>
                        </a:rPr>
                        <a:t>Bollywood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effectLst/>
                          <a:latin typeface="+mn-lt"/>
                          <a:ea typeface="+mn-ea"/>
                          <a:cs typeface="+mn-cs"/>
                        </a:rPr>
                        <a:t>The Great Gatsby  </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33</a:t>
            </a:fld>
            <a:endParaRPr lang="en-US" sz="1200">
              <a:solidFill>
                <a:schemeClr val="bg1">
                  <a:lumMod val="65000"/>
                </a:schemeClr>
              </a:solidFill>
            </a:endParaRPr>
          </a:p>
        </p:txBody>
      </p:sp>
    </p:spTree>
    <p:extLst>
      <p:ext uri="{BB962C8B-B14F-4D97-AF65-F5344CB8AC3E}">
        <p14:creationId xmlns:p14="http://schemas.microsoft.com/office/powerpoint/2010/main" val="37859165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402" y="188640"/>
            <a:ext cx="8229600" cy="962977"/>
          </a:xfrm>
        </p:spPr>
        <p:txBody>
          <a:bodyPr/>
          <a:lstStyle/>
          <a:p>
            <a:r>
              <a:rPr lang="en-GB" b="1" dirty="0"/>
              <a:t>Sample theme ideas </a:t>
            </a:r>
          </a:p>
        </p:txBody>
      </p:sp>
      <p:graphicFrame>
        <p:nvGraphicFramePr>
          <p:cNvPr id="4" name="Table Placeholder 3"/>
          <p:cNvGraphicFramePr>
            <a:graphicFrameLocks noGrp="1"/>
          </p:cNvGraphicFramePr>
          <p:nvPr>
            <p:ph type="tbl" sz="quarter" idx="11"/>
          </p:nvPr>
        </p:nvGraphicFramePr>
        <p:xfrm>
          <a:off x="637925" y="1484784"/>
          <a:ext cx="7868150" cy="3680737"/>
        </p:xfrm>
        <a:graphic>
          <a:graphicData uri="http://schemas.openxmlformats.org/drawingml/2006/table">
            <a:tbl>
              <a:tblPr firstRow="1" bandRow="1">
                <a:tableStyleId>{3B4B98B0-60AC-42C2-AFA5-B58CD77FA1E5}</a:tableStyleId>
              </a:tblPr>
              <a:tblGrid>
                <a:gridCol w="2640559">
                  <a:extLst>
                    <a:ext uri="{9D8B030D-6E8A-4147-A177-3AD203B41FA5}">
                      <a16:colId xmlns:a16="http://schemas.microsoft.com/office/drawing/2014/main" val="20000"/>
                    </a:ext>
                  </a:extLst>
                </a:gridCol>
                <a:gridCol w="5227591">
                  <a:extLst>
                    <a:ext uri="{9D8B030D-6E8A-4147-A177-3AD203B41FA5}">
                      <a16:colId xmlns:a16="http://schemas.microsoft.com/office/drawing/2014/main" val="20001"/>
                    </a:ext>
                  </a:extLst>
                </a:gridCol>
              </a:tblGrid>
              <a:tr h="410819">
                <a:tc>
                  <a:txBody>
                    <a:bodyPr/>
                    <a:lstStyle/>
                    <a:p>
                      <a:r>
                        <a:rPr lang="en-GB" sz="1800" b="1" i="1" kern="1200" dirty="0">
                          <a:solidFill>
                            <a:schemeClr val="tx1"/>
                          </a:solidFill>
                          <a:effectLst/>
                          <a:latin typeface="+mn-lt"/>
                          <a:ea typeface="+mn-ea"/>
                          <a:cs typeface="+mn-cs"/>
                        </a:rPr>
                        <a:t>Theme </a:t>
                      </a:r>
                      <a:endParaRPr lang="en-GB" sz="18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mn-lt"/>
                          <a:ea typeface="+mn-ea"/>
                          <a:cs typeface="+mn-cs"/>
                        </a:rPr>
                        <a:t>Ideas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985966">
                <a:tc>
                  <a:txBody>
                    <a:bodyPr/>
                    <a:lstStyle/>
                    <a:p>
                      <a:r>
                        <a:rPr lang="en-GB" sz="1800" b="1" i="1" kern="1200" dirty="0">
                          <a:solidFill>
                            <a:schemeClr val="tx1"/>
                          </a:solidFill>
                          <a:effectLst/>
                          <a:latin typeface="+mn-lt"/>
                          <a:ea typeface="+mn-ea"/>
                          <a:cs typeface="+mn-cs"/>
                        </a:rPr>
                        <a:t>Literature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Jane Austen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Harry Potter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Narnia</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9859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kern="1200" dirty="0">
                          <a:solidFill>
                            <a:schemeClr val="tx1"/>
                          </a:solidFill>
                          <a:effectLst/>
                          <a:latin typeface="+mn-lt"/>
                          <a:ea typeface="+mn-ea"/>
                          <a:cs typeface="+mn-cs"/>
                        </a:rPr>
                        <a:t>Music</a:t>
                      </a:r>
                    </a:p>
                    <a:p>
                      <a:endParaRPr lang="en-GB" sz="18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Jazz and Blues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Rock and Roll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Saturday Night Fever</a:t>
                      </a:r>
                      <a:endParaRPr lang="en-GB" sz="18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941638915"/>
                  </a:ext>
                </a:extLst>
              </a:tr>
              <a:tr h="1297986">
                <a:tc>
                  <a:txBody>
                    <a:bodyPr/>
                    <a:lstStyle/>
                    <a:p>
                      <a:r>
                        <a:rPr lang="en-GB" sz="1800" b="1" i="1" kern="1200" dirty="0">
                          <a:solidFill>
                            <a:schemeClr val="tx1"/>
                          </a:solidFill>
                          <a:effectLst/>
                          <a:latin typeface="+mn-lt"/>
                          <a:ea typeface="+mn-ea"/>
                          <a:cs typeface="+mn-cs"/>
                        </a:rPr>
                        <a:t>Travel</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800" kern="1200" dirty="0">
                          <a:solidFill>
                            <a:schemeClr val="tx1"/>
                          </a:solidFill>
                          <a:effectLst/>
                          <a:latin typeface="+mn-lt"/>
                          <a:ea typeface="+mn-ea"/>
                          <a:cs typeface="+mn-cs"/>
                        </a:rPr>
                        <a:t>Around the World</a:t>
                      </a:r>
                    </a:p>
                    <a:p>
                      <a:pPr marL="171450" indent="-171450">
                        <a:buFont typeface="Arial" panose="020B0604020202020204" pitchFamily="34" charset="0"/>
                        <a:buChar char="•"/>
                      </a:pPr>
                      <a:r>
                        <a:rPr lang="en-GB" sz="1800" kern="1200" dirty="0">
                          <a:solidFill>
                            <a:schemeClr val="tx1"/>
                          </a:solidFill>
                          <a:effectLst/>
                          <a:latin typeface="+mn-lt"/>
                          <a:ea typeface="+mn-ea"/>
                          <a:cs typeface="+mn-cs"/>
                        </a:rPr>
                        <a:t>Out of Africa</a:t>
                      </a:r>
                    </a:p>
                    <a:p>
                      <a:pPr marL="171450" indent="-171450">
                        <a:buFont typeface="Arial" panose="020B0604020202020204" pitchFamily="34" charset="0"/>
                        <a:buChar char="•"/>
                      </a:pPr>
                      <a:r>
                        <a:rPr lang="en-GB" sz="1800" kern="1200" dirty="0">
                          <a:solidFill>
                            <a:schemeClr val="tx1"/>
                          </a:solidFill>
                          <a:effectLst/>
                          <a:latin typeface="+mn-lt"/>
                          <a:ea typeface="+mn-ea"/>
                          <a:cs typeface="+mn-cs"/>
                        </a:rPr>
                        <a:t>Orient Express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34</a:t>
            </a:fld>
            <a:endParaRPr lang="en-US" sz="1200">
              <a:solidFill>
                <a:schemeClr val="bg1">
                  <a:lumMod val="65000"/>
                </a:schemeClr>
              </a:solidFill>
            </a:endParaRPr>
          </a:p>
        </p:txBody>
      </p:sp>
    </p:spTree>
    <p:extLst>
      <p:ext uri="{BB962C8B-B14F-4D97-AF65-F5344CB8AC3E}">
        <p14:creationId xmlns:p14="http://schemas.microsoft.com/office/powerpoint/2010/main" val="5674648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41" y="144681"/>
            <a:ext cx="8229600" cy="962977"/>
          </a:xfrm>
        </p:spPr>
        <p:txBody>
          <a:bodyPr/>
          <a:lstStyle/>
          <a:p>
            <a:r>
              <a:rPr lang="en-GB" b="1" dirty="0"/>
              <a:t>12 Key theming ingredients</a:t>
            </a:r>
          </a:p>
        </p:txBody>
      </p:sp>
      <p:graphicFrame>
        <p:nvGraphicFramePr>
          <p:cNvPr id="4" name="Table Placeholder 3"/>
          <p:cNvGraphicFramePr>
            <a:graphicFrameLocks noGrp="1"/>
          </p:cNvGraphicFramePr>
          <p:nvPr>
            <p:ph type="tbl" sz="quarter" idx="11"/>
          </p:nvPr>
        </p:nvGraphicFramePr>
        <p:xfrm>
          <a:off x="411480" y="1457643"/>
          <a:ext cx="8321040" cy="3942713"/>
        </p:xfrm>
        <a:graphic>
          <a:graphicData uri="http://schemas.openxmlformats.org/drawingml/2006/table">
            <a:tbl>
              <a:tblPr firstRow="1" bandRow="1">
                <a:tableStyleId>{3B4B98B0-60AC-42C2-AFA5-B58CD77FA1E5}</a:tableStyleId>
              </a:tblPr>
              <a:tblGrid>
                <a:gridCol w="2676699">
                  <a:extLst>
                    <a:ext uri="{9D8B030D-6E8A-4147-A177-3AD203B41FA5}">
                      <a16:colId xmlns:a16="http://schemas.microsoft.com/office/drawing/2014/main" val="20000"/>
                    </a:ext>
                  </a:extLst>
                </a:gridCol>
                <a:gridCol w="5644341">
                  <a:extLst>
                    <a:ext uri="{9D8B030D-6E8A-4147-A177-3AD203B41FA5}">
                      <a16:colId xmlns:a16="http://schemas.microsoft.com/office/drawing/2014/main" val="20001"/>
                    </a:ext>
                  </a:extLst>
                </a:gridCol>
              </a:tblGrid>
              <a:tr h="1065598">
                <a:tc>
                  <a:txBody>
                    <a:bodyPr/>
                    <a:lstStyle/>
                    <a:p>
                      <a:r>
                        <a:rPr lang="en-GB" sz="1800" i="1" kern="1200" dirty="0">
                          <a:solidFill>
                            <a:schemeClr val="tx1"/>
                          </a:solidFill>
                          <a:effectLst/>
                          <a:latin typeface="+mn-lt"/>
                          <a:ea typeface="+mn-ea"/>
                          <a:cs typeface="+mn-cs"/>
                        </a:rPr>
                        <a:t>1. Theme Names</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Inspiration could come from storybooks, music, movies, television, sports and culture and even board games</a:t>
                      </a:r>
                      <a:endParaRPr lang="en-GB" sz="12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065598">
                <a:tc>
                  <a:txBody>
                    <a:bodyPr/>
                    <a:lstStyle/>
                    <a:p>
                      <a:r>
                        <a:rPr lang="en-GB" sz="1800" i="1" kern="1200" dirty="0">
                          <a:solidFill>
                            <a:schemeClr val="tx1"/>
                          </a:solidFill>
                          <a:effectLst/>
                          <a:latin typeface="+mn-lt"/>
                          <a:ea typeface="+mn-ea"/>
                          <a:cs typeface="+mn-cs"/>
                        </a:rPr>
                        <a:t>2. Colours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Flags for international event themes, athletic team colours for sporting event themes, wristbands and corporate logos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745919">
                <a:tc>
                  <a:txBody>
                    <a:bodyPr/>
                    <a:lstStyle/>
                    <a:p>
                      <a:r>
                        <a:rPr lang="en-GB" sz="1800" i="1" kern="1200" dirty="0">
                          <a:solidFill>
                            <a:schemeClr val="tx1"/>
                          </a:solidFill>
                          <a:effectLst/>
                          <a:latin typeface="+mn-lt"/>
                          <a:ea typeface="+mn-ea"/>
                          <a:cs typeface="+mn-cs"/>
                        </a:rPr>
                        <a:t>3. Flowers and plants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Floral arrangements that reflect the theme or host destination and incorporate theme colours</a:t>
                      </a:r>
                      <a:endParaRPr lang="en-GB" sz="12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1065598">
                <a:tc>
                  <a:txBody>
                    <a:bodyPr/>
                    <a:lstStyle/>
                    <a:p>
                      <a:pPr marL="0" indent="0">
                        <a:buFont typeface="Arial" panose="020B0604020202020204" pitchFamily="34" charset="0"/>
                        <a:buNone/>
                      </a:pPr>
                      <a:r>
                        <a:rPr lang="en-GB" sz="1800" i="1" kern="1200" dirty="0">
                          <a:solidFill>
                            <a:schemeClr val="tx1"/>
                          </a:solidFill>
                          <a:effectLst/>
                          <a:latin typeface="+mn-lt"/>
                          <a:ea typeface="+mn-ea"/>
                          <a:cs typeface="+mn-cs"/>
                        </a:rPr>
                        <a:t>4. Venue</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The right venue can reduce decoration costs, i.e. venues for tropical events, winter events and garden parties</a:t>
                      </a:r>
                      <a:endParaRPr lang="en-GB" sz="1200"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35</a:t>
            </a:fld>
            <a:endParaRPr lang="en-US" sz="1200">
              <a:solidFill>
                <a:schemeClr val="bg1">
                  <a:lumMod val="65000"/>
                </a:schemeClr>
              </a:solidFill>
            </a:endParaRPr>
          </a:p>
        </p:txBody>
      </p:sp>
    </p:spTree>
    <p:extLst>
      <p:ext uri="{BB962C8B-B14F-4D97-AF65-F5344CB8AC3E}">
        <p14:creationId xmlns:p14="http://schemas.microsoft.com/office/powerpoint/2010/main" val="17121111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32656"/>
            <a:ext cx="8229600" cy="962977"/>
          </a:xfrm>
        </p:spPr>
        <p:txBody>
          <a:bodyPr/>
          <a:lstStyle/>
          <a:p>
            <a:r>
              <a:rPr lang="en-GB" b="1" dirty="0"/>
              <a:t>12 Key </a:t>
            </a:r>
            <a:r>
              <a:rPr lang="en-GB" b="1" dirty="0" err="1"/>
              <a:t>theming</a:t>
            </a:r>
            <a:r>
              <a:rPr lang="en-GB" b="1" dirty="0"/>
              <a:t> ingredients</a:t>
            </a:r>
          </a:p>
        </p:txBody>
      </p:sp>
      <p:graphicFrame>
        <p:nvGraphicFramePr>
          <p:cNvPr id="4" name="Table Placeholder 3"/>
          <p:cNvGraphicFramePr>
            <a:graphicFrameLocks noGrp="1"/>
          </p:cNvGraphicFramePr>
          <p:nvPr>
            <p:ph type="tbl" sz="quarter" idx="11"/>
          </p:nvPr>
        </p:nvGraphicFramePr>
        <p:xfrm>
          <a:off x="382249" y="2439899"/>
          <a:ext cx="8321040" cy="2157730"/>
        </p:xfrm>
        <a:graphic>
          <a:graphicData uri="http://schemas.openxmlformats.org/drawingml/2006/table">
            <a:tbl>
              <a:tblPr firstRow="1" bandRow="1">
                <a:tableStyleId>{3B4B98B0-60AC-42C2-AFA5-B58CD77FA1E5}</a:tableStyleId>
              </a:tblPr>
              <a:tblGrid>
                <a:gridCol w="2676699">
                  <a:extLst>
                    <a:ext uri="{9D8B030D-6E8A-4147-A177-3AD203B41FA5}">
                      <a16:colId xmlns:a16="http://schemas.microsoft.com/office/drawing/2014/main" val="20000"/>
                    </a:ext>
                  </a:extLst>
                </a:gridCol>
                <a:gridCol w="5644341">
                  <a:extLst>
                    <a:ext uri="{9D8B030D-6E8A-4147-A177-3AD203B41FA5}">
                      <a16:colId xmlns:a16="http://schemas.microsoft.com/office/drawing/2014/main" val="20001"/>
                    </a:ext>
                  </a:extLst>
                </a:gridCol>
              </a:tblGrid>
              <a:tr h="884624">
                <a:tc>
                  <a:txBody>
                    <a:bodyPr/>
                    <a:lstStyle/>
                    <a:p>
                      <a:r>
                        <a:rPr lang="en-GB" sz="1800" b="0" i="1" kern="1200" dirty="0">
                          <a:solidFill>
                            <a:schemeClr val="tx1"/>
                          </a:solidFill>
                          <a:effectLst/>
                          <a:latin typeface="+mn-lt"/>
                          <a:ea typeface="+mn-ea"/>
                          <a:cs typeface="+mn-cs"/>
                        </a:rPr>
                        <a:t>5. Seating</a:t>
                      </a:r>
                      <a:endParaRPr lang="en-GB" sz="1200" b="0"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just">
                        <a:lnSpc>
                          <a:spcPct val="115000"/>
                        </a:lnSpc>
                        <a:spcAft>
                          <a:spcPts val="1000"/>
                        </a:spcAft>
                      </a:pPr>
                      <a:r>
                        <a:rPr lang="en-GB" sz="1800" b="0" kern="1200" dirty="0">
                          <a:solidFill>
                            <a:schemeClr val="tx1"/>
                          </a:solidFill>
                          <a:effectLst/>
                          <a:latin typeface="+mn-lt"/>
                          <a:ea typeface="+mn-ea"/>
                          <a:cs typeface="+mn-cs"/>
                        </a:rPr>
                        <a:t>Can foster engagement and inspire a comfortable learning environment, i.e. using bean bags for an informal meeting setting or divan seating and low tables for an Arabian night theme</a:t>
                      </a:r>
                      <a:r>
                        <a:rPr lang="en-GB" sz="1100" b="0" dirty="0">
                          <a:effectLst/>
                          <a:latin typeface="Arial" panose="020B0604020202020204" pitchFamily="34" charset="0"/>
                          <a:ea typeface="Calibri" panose="020F0502020204030204" pitchFamily="34" charset="0"/>
                          <a:cs typeface="Times New Roman" panose="02020603050405020304" pitchFamily="18" charset="0"/>
                        </a:rPr>
                        <a:t>.</a:t>
                      </a:r>
                      <a:endParaRPr lang="en-GB" sz="11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7583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kern="1200" dirty="0">
                          <a:solidFill>
                            <a:schemeClr val="tx1"/>
                          </a:solidFill>
                          <a:effectLst/>
                          <a:latin typeface="+mn-lt"/>
                          <a:ea typeface="+mn-ea"/>
                          <a:cs typeface="+mn-cs"/>
                        </a:rPr>
                        <a:t>6. Chair covers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These can be specially designed and ornate, and are often used at weddings and parties,  or  more formal events, such as conferences and business meetings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941638915"/>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36</a:t>
            </a:fld>
            <a:endParaRPr lang="en-US" sz="1200">
              <a:solidFill>
                <a:schemeClr val="bg1">
                  <a:lumMod val="65000"/>
                </a:schemeClr>
              </a:solidFill>
            </a:endParaRPr>
          </a:p>
        </p:txBody>
      </p:sp>
    </p:spTree>
    <p:extLst>
      <p:ext uri="{BB962C8B-B14F-4D97-AF65-F5344CB8AC3E}">
        <p14:creationId xmlns:p14="http://schemas.microsoft.com/office/powerpoint/2010/main" val="24480183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59139"/>
            <a:ext cx="8229600" cy="962977"/>
          </a:xfrm>
        </p:spPr>
        <p:txBody>
          <a:bodyPr/>
          <a:lstStyle/>
          <a:p>
            <a:r>
              <a:rPr lang="en-GB" b="1" dirty="0"/>
              <a:t>12 Key </a:t>
            </a:r>
            <a:r>
              <a:rPr lang="en-GB" b="1" dirty="0" err="1"/>
              <a:t>theming</a:t>
            </a:r>
            <a:r>
              <a:rPr lang="en-GB" b="1" dirty="0"/>
              <a:t> ingredients</a:t>
            </a:r>
          </a:p>
        </p:txBody>
      </p:sp>
      <p:graphicFrame>
        <p:nvGraphicFramePr>
          <p:cNvPr id="7" name="Table 6"/>
          <p:cNvGraphicFramePr>
            <a:graphicFrameLocks noGrp="1"/>
          </p:cNvGraphicFramePr>
          <p:nvPr/>
        </p:nvGraphicFramePr>
        <p:xfrm>
          <a:off x="382524" y="2204864"/>
          <a:ext cx="8378952" cy="2743200"/>
        </p:xfrm>
        <a:graphic>
          <a:graphicData uri="http://schemas.openxmlformats.org/drawingml/2006/table">
            <a:tbl>
              <a:tblPr firstRow="1" bandRow="1">
                <a:tableStyleId>{3B4B98B0-60AC-42C2-AFA5-B58CD77FA1E5}</a:tableStyleId>
              </a:tblPr>
              <a:tblGrid>
                <a:gridCol w="2695328">
                  <a:extLst>
                    <a:ext uri="{9D8B030D-6E8A-4147-A177-3AD203B41FA5}">
                      <a16:colId xmlns:a16="http://schemas.microsoft.com/office/drawing/2014/main" val="20000"/>
                    </a:ext>
                  </a:extLst>
                </a:gridCol>
                <a:gridCol w="5683624">
                  <a:extLst>
                    <a:ext uri="{9D8B030D-6E8A-4147-A177-3AD203B41FA5}">
                      <a16:colId xmlns:a16="http://schemas.microsoft.com/office/drawing/2014/main" val="20001"/>
                    </a:ext>
                  </a:extLst>
                </a:gridCol>
              </a:tblGrid>
              <a:tr h="586795">
                <a:tc>
                  <a:txBody>
                    <a:bodyPr/>
                    <a:lstStyle/>
                    <a:p>
                      <a:r>
                        <a:rPr lang="en-GB" sz="1800" b="0" i="1" kern="1200" dirty="0">
                          <a:solidFill>
                            <a:schemeClr val="tx1"/>
                          </a:solidFill>
                          <a:effectLst/>
                          <a:latin typeface="+mn-lt"/>
                          <a:ea typeface="+mn-ea"/>
                          <a:cs typeface="+mn-cs"/>
                        </a:rPr>
                        <a:t>7.   Linen and napkins</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chemeClr val="tx1"/>
                          </a:solidFill>
                          <a:effectLst/>
                          <a:latin typeface="+mn-lt"/>
                          <a:ea typeface="+mn-ea"/>
                          <a:cs typeface="+mn-cs"/>
                        </a:rPr>
                        <a:t>Can be used to convey a theme, decorate a table and to incorporate colour</a:t>
                      </a:r>
                      <a:endParaRPr lang="en-GB" sz="1200" b="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586795">
                <a:tc>
                  <a:txBody>
                    <a:bodyPr/>
                    <a:lstStyle/>
                    <a:p>
                      <a:r>
                        <a:rPr lang="en-GB" sz="1800" i="1" kern="1200" dirty="0">
                          <a:solidFill>
                            <a:schemeClr val="tx1"/>
                          </a:solidFill>
                          <a:effectLst/>
                          <a:latin typeface="+mn-lt"/>
                          <a:ea typeface="+mn-ea"/>
                          <a:cs typeface="+mn-cs"/>
                        </a:rPr>
                        <a:t>8. Table centrepieces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These do not have to be expensive and can be created with toys, scrap or objects from nature etc.</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341246">
                <a:tc>
                  <a:txBody>
                    <a:bodyPr/>
                    <a:lstStyle/>
                    <a:p>
                      <a:r>
                        <a:rPr lang="en-GB" sz="1800" i="1" kern="1200" dirty="0">
                          <a:solidFill>
                            <a:schemeClr val="tx1"/>
                          </a:solidFill>
                          <a:effectLst/>
                          <a:latin typeface="+mn-lt"/>
                          <a:ea typeface="+mn-ea"/>
                          <a:cs typeface="+mn-cs"/>
                        </a:rPr>
                        <a:t>9. Music, film clips or entertainment </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Can be used to create the right event ambiance and reflect the theme, for example a Ghost theme party, could have a rolling film clip of </a:t>
                      </a:r>
                      <a:r>
                        <a:rPr lang="en-GB" sz="1800" i="1" kern="1200" dirty="0">
                          <a:solidFill>
                            <a:schemeClr val="tx1"/>
                          </a:solidFill>
                          <a:effectLst/>
                          <a:latin typeface="+mn-lt"/>
                          <a:ea typeface="+mn-ea"/>
                          <a:cs typeface="+mn-cs"/>
                        </a:rPr>
                        <a:t>Ghostbusters</a:t>
                      </a:r>
                      <a:r>
                        <a:rPr lang="en-GB" sz="1800" kern="1200" dirty="0">
                          <a:solidFill>
                            <a:schemeClr val="tx1"/>
                          </a:solidFill>
                          <a:effectLst/>
                          <a:latin typeface="+mn-lt"/>
                          <a:ea typeface="+mn-ea"/>
                          <a:cs typeface="+mn-cs"/>
                        </a:rPr>
                        <a:t> playing in the background. Note appropriate licences are required for any public performance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37</a:t>
            </a:fld>
            <a:endParaRPr lang="en-US" sz="1200">
              <a:solidFill>
                <a:schemeClr val="bg1">
                  <a:lumMod val="65000"/>
                </a:schemeClr>
              </a:solidFill>
            </a:endParaRPr>
          </a:p>
        </p:txBody>
      </p:sp>
    </p:spTree>
    <p:extLst>
      <p:ext uri="{BB962C8B-B14F-4D97-AF65-F5344CB8AC3E}">
        <p14:creationId xmlns:p14="http://schemas.microsoft.com/office/powerpoint/2010/main" val="9215179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 y="188640"/>
            <a:ext cx="8229600" cy="962977"/>
          </a:xfrm>
        </p:spPr>
        <p:txBody>
          <a:bodyPr/>
          <a:lstStyle/>
          <a:p>
            <a:r>
              <a:rPr lang="en-GB" b="1" dirty="0"/>
              <a:t>12 Key </a:t>
            </a:r>
            <a:r>
              <a:rPr lang="en-GB" b="1" dirty="0" err="1"/>
              <a:t>theming</a:t>
            </a:r>
            <a:r>
              <a:rPr lang="en-GB" b="1" dirty="0"/>
              <a:t> ingredients</a:t>
            </a:r>
          </a:p>
        </p:txBody>
      </p:sp>
      <p:graphicFrame>
        <p:nvGraphicFramePr>
          <p:cNvPr id="4" name="Table Placeholder 3"/>
          <p:cNvGraphicFramePr>
            <a:graphicFrameLocks noGrp="1"/>
          </p:cNvGraphicFramePr>
          <p:nvPr>
            <p:ph type="tbl" sz="quarter" idx="11"/>
          </p:nvPr>
        </p:nvGraphicFramePr>
        <p:xfrm>
          <a:off x="504444" y="1615503"/>
          <a:ext cx="7708392" cy="3305302"/>
        </p:xfrm>
        <a:graphic>
          <a:graphicData uri="http://schemas.openxmlformats.org/drawingml/2006/table">
            <a:tbl>
              <a:tblPr firstRow="1" bandRow="1">
                <a:tableStyleId>{3B4B98B0-60AC-42C2-AFA5-B58CD77FA1E5}</a:tableStyleId>
              </a:tblPr>
              <a:tblGrid>
                <a:gridCol w="2479623">
                  <a:extLst>
                    <a:ext uri="{9D8B030D-6E8A-4147-A177-3AD203B41FA5}">
                      <a16:colId xmlns:a16="http://schemas.microsoft.com/office/drawing/2014/main" val="20000"/>
                    </a:ext>
                  </a:extLst>
                </a:gridCol>
                <a:gridCol w="5228769">
                  <a:extLst>
                    <a:ext uri="{9D8B030D-6E8A-4147-A177-3AD203B41FA5}">
                      <a16:colId xmlns:a16="http://schemas.microsoft.com/office/drawing/2014/main" val="20001"/>
                    </a:ext>
                  </a:extLst>
                </a:gridCol>
              </a:tblGrid>
              <a:tr h="838279">
                <a:tc>
                  <a:txBody>
                    <a:bodyPr/>
                    <a:lstStyle/>
                    <a:p>
                      <a:pPr marL="0" indent="0">
                        <a:buFont typeface="Arial" panose="020B0604020202020204" pitchFamily="34" charset="0"/>
                        <a:buNone/>
                      </a:pPr>
                      <a:r>
                        <a:rPr lang="en-GB" sz="1800" b="0" i="1" kern="1200" dirty="0">
                          <a:solidFill>
                            <a:schemeClr val="tx1"/>
                          </a:solidFill>
                          <a:effectLst/>
                          <a:latin typeface="+mn-lt"/>
                          <a:ea typeface="+mn-ea"/>
                          <a:cs typeface="+mn-cs"/>
                        </a:rPr>
                        <a:t>10. Catering</a:t>
                      </a:r>
                      <a:endParaRPr lang="en-GB" sz="1200" b="0"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chemeClr val="tx1"/>
                          </a:solidFill>
                          <a:effectLst/>
                          <a:latin typeface="+mn-lt"/>
                          <a:ea typeface="+mn-ea"/>
                          <a:cs typeface="+mn-cs"/>
                        </a:rPr>
                        <a:t>Menu selection can be a powerful vehicle, in theming design and how the  food will be served, for example using Bento boxes for Japanese theme</a:t>
                      </a:r>
                      <a:endParaRPr lang="en-GB" sz="1200" b="0"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r h="848990">
                <a:tc>
                  <a:txBody>
                    <a:bodyPr/>
                    <a:lstStyle/>
                    <a:p>
                      <a:r>
                        <a:rPr lang="en-GB" sz="1800" i="1" kern="1200" dirty="0">
                          <a:solidFill>
                            <a:schemeClr val="tx1"/>
                          </a:solidFill>
                          <a:effectLst/>
                          <a:latin typeface="+mn-lt"/>
                          <a:ea typeface="+mn-ea"/>
                          <a:cs typeface="+mn-cs"/>
                        </a:rPr>
                        <a:t>11.Backdrops and draping</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just">
                        <a:lnSpc>
                          <a:spcPct val="115000"/>
                        </a:lnSpc>
                        <a:spcAft>
                          <a:spcPts val="1000"/>
                        </a:spcAft>
                      </a:pPr>
                      <a:r>
                        <a:rPr lang="en-GB" sz="1800" kern="1200" dirty="0">
                          <a:solidFill>
                            <a:schemeClr val="tx1"/>
                          </a:solidFill>
                          <a:effectLst/>
                          <a:latin typeface="+mn-lt"/>
                          <a:ea typeface="+mn-ea"/>
                          <a:cs typeface="+mn-cs"/>
                        </a:rPr>
                        <a:t>Creating a photo backdrop or wall; draping adds a dramatic or formal touch to events and can be used to transform an empty space quickly and inexpensively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13412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kern="1200" dirty="0">
                          <a:solidFill>
                            <a:schemeClr val="tx1"/>
                          </a:solidFill>
                          <a:effectLst/>
                          <a:latin typeface="+mn-lt"/>
                          <a:ea typeface="+mn-ea"/>
                          <a:cs typeface="+mn-cs"/>
                        </a:rPr>
                        <a:t>12. Lighting and candles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Can be used to create instant ambiance, for example, flashlights could add a fun factor to entertainment elements at a camping themed event and candles could be used to light gala dinner areas for added ambiance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941638915"/>
                  </a:ext>
                </a:extLst>
              </a:tr>
            </a:tbl>
          </a:graphicData>
        </a:graphic>
      </p:graphicFrame>
    </p:spTree>
    <p:extLst>
      <p:ext uri="{BB962C8B-B14F-4D97-AF65-F5344CB8AC3E}">
        <p14:creationId xmlns:p14="http://schemas.microsoft.com/office/powerpoint/2010/main" val="23078338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5C2D-773D-49A4-849E-91953516151D}"/>
              </a:ext>
            </a:extLst>
          </p:cNvPr>
          <p:cNvSpPr>
            <a:spLocks noGrp="1"/>
          </p:cNvSpPr>
          <p:nvPr>
            <p:ph type="title"/>
          </p:nvPr>
        </p:nvSpPr>
        <p:spPr>
          <a:xfrm>
            <a:off x="451958" y="136525"/>
            <a:ext cx="8229600" cy="1143000"/>
          </a:xfrm>
        </p:spPr>
        <p:txBody>
          <a:bodyPr/>
          <a:lstStyle/>
          <a:p>
            <a:pPr algn="l"/>
            <a:r>
              <a:rPr lang="en-GB" b="1" dirty="0"/>
              <a:t>Programme design features</a:t>
            </a:r>
          </a:p>
        </p:txBody>
      </p:sp>
      <p:sp>
        <p:nvSpPr>
          <p:cNvPr id="3" name="Content Placeholder 2">
            <a:extLst>
              <a:ext uri="{FF2B5EF4-FFF2-40B4-BE49-F238E27FC236}">
                <a16:creationId xmlns:a16="http://schemas.microsoft.com/office/drawing/2014/main" id="{CC5F73E7-C72F-4A0A-A383-E4A6908326CF}"/>
              </a:ext>
            </a:extLst>
          </p:cNvPr>
          <p:cNvSpPr>
            <a:spLocks noGrp="1"/>
          </p:cNvSpPr>
          <p:nvPr>
            <p:ph idx="1"/>
          </p:nvPr>
        </p:nvSpPr>
        <p:spPr/>
        <p:txBody>
          <a:bodyPr>
            <a:normAutofit/>
          </a:bodyPr>
          <a:lstStyle/>
          <a:p>
            <a:r>
              <a:rPr lang="en-GB" sz="2600" dirty="0"/>
              <a:t>Consultation with all parties directly involved in the programme </a:t>
            </a:r>
          </a:p>
          <a:p>
            <a:r>
              <a:rPr lang="en-GB" sz="2600" dirty="0"/>
              <a:t>Calculating the time of each and every activity </a:t>
            </a:r>
          </a:p>
          <a:p>
            <a:r>
              <a:rPr lang="en-GB" sz="2600" dirty="0"/>
              <a:t>Ensuring that the programme has time for ‘ceremonial’ activities, e.g. opening and/or closing ceremonies, speeches, the presentation of awards or entertainment interludes</a:t>
            </a:r>
          </a:p>
          <a:p>
            <a:r>
              <a:rPr lang="en-GB" sz="2600" dirty="0"/>
              <a:t>Ensuring that the venue is available for the FULL duration of the event</a:t>
            </a:r>
          </a:p>
        </p:txBody>
      </p:sp>
    </p:spTree>
    <p:extLst>
      <p:ext uri="{BB962C8B-B14F-4D97-AF65-F5344CB8AC3E}">
        <p14:creationId xmlns:p14="http://schemas.microsoft.com/office/powerpoint/2010/main" val="922015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5C2D-773D-49A4-849E-91953516151D}"/>
              </a:ext>
            </a:extLst>
          </p:cNvPr>
          <p:cNvSpPr>
            <a:spLocks noGrp="1"/>
          </p:cNvSpPr>
          <p:nvPr>
            <p:ph type="title"/>
          </p:nvPr>
        </p:nvSpPr>
        <p:spPr/>
        <p:txBody>
          <a:bodyPr/>
          <a:lstStyle/>
          <a:p>
            <a:pPr algn="l"/>
            <a:r>
              <a:rPr lang="en-GB" b="1" dirty="0"/>
              <a:t>Programme design features</a:t>
            </a:r>
          </a:p>
        </p:txBody>
      </p:sp>
      <p:sp>
        <p:nvSpPr>
          <p:cNvPr id="3" name="Content Placeholder 2">
            <a:extLst>
              <a:ext uri="{FF2B5EF4-FFF2-40B4-BE49-F238E27FC236}">
                <a16:creationId xmlns:a16="http://schemas.microsoft.com/office/drawing/2014/main" id="{CC5F73E7-C72F-4A0A-A383-E4A6908326CF}"/>
              </a:ext>
            </a:extLst>
          </p:cNvPr>
          <p:cNvSpPr>
            <a:spLocks noGrp="1"/>
          </p:cNvSpPr>
          <p:nvPr>
            <p:ph idx="1"/>
          </p:nvPr>
        </p:nvSpPr>
        <p:spPr/>
        <p:txBody>
          <a:bodyPr>
            <a:noAutofit/>
          </a:bodyPr>
          <a:lstStyle/>
          <a:p>
            <a:r>
              <a:rPr lang="en-GB" sz="3000" dirty="0"/>
              <a:t>Choosing the date(s) so that the event does not clash with other local or major ones</a:t>
            </a:r>
          </a:p>
          <a:p>
            <a:r>
              <a:rPr lang="en-GB" sz="3000" dirty="0"/>
              <a:t>Allowing for a little ‘slack’ time between activities </a:t>
            </a:r>
          </a:p>
          <a:p>
            <a:r>
              <a:rPr lang="en-GB" sz="3000" dirty="0"/>
              <a:t>Structuring the order of activities </a:t>
            </a:r>
          </a:p>
          <a:p>
            <a:r>
              <a:rPr lang="en-GB" sz="3000" dirty="0"/>
              <a:t>Determining whether the programme be printed, available online or by app containing programme details etc. </a:t>
            </a:r>
          </a:p>
        </p:txBody>
      </p:sp>
    </p:spTree>
    <p:extLst>
      <p:ext uri="{BB962C8B-B14F-4D97-AF65-F5344CB8AC3E}">
        <p14:creationId xmlns:p14="http://schemas.microsoft.com/office/powerpoint/2010/main" val="42630744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C2F9F-C3BA-41BA-B73F-102B1BEC39FC}"/>
              </a:ext>
            </a:extLst>
          </p:cNvPr>
          <p:cNvSpPr>
            <a:spLocks noGrp="1"/>
          </p:cNvSpPr>
          <p:nvPr>
            <p:ph type="title"/>
          </p:nvPr>
        </p:nvSpPr>
        <p:spPr/>
        <p:txBody>
          <a:bodyPr>
            <a:normAutofit/>
          </a:bodyPr>
          <a:lstStyle/>
          <a:p>
            <a:pPr algn="l"/>
            <a:r>
              <a:rPr lang="en-GB" b="1" dirty="0"/>
              <a:t>Design of the venue and environment</a:t>
            </a:r>
          </a:p>
        </p:txBody>
      </p:sp>
      <p:sp>
        <p:nvSpPr>
          <p:cNvPr id="3" name="Content Placeholder 2">
            <a:extLst>
              <a:ext uri="{FF2B5EF4-FFF2-40B4-BE49-F238E27FC236}">
                <a16:creationId xmlns:a16="http://schemas.microsoft.com/office/drawing/2014/main" id="{2B15F716-1B57-4B39-A5AB-7993317C9A53}"/>
              </a:ext>
            </a:extLst>
          </p:cNvPr>
          <p:cNvSpPr>
            <a:spLocks noGrp="1"/>
          </p:cNvSpPr>
          <p:nvPr>
            <p:ph idx="1"/>
          </p:nvPr>
        </p:nvSpPr>
        <p:spPr>
          <a:xfrm>
            <a:off x="390453" y="1340768"/>
            <a:ext cx="8496884" cy="4590274"/>
          </a:xfrm>
        </p:spPr>
        <p:txBody>
          <a:bodyPr>
            <a:noAutofit/>
          </a:bodyPr>
          <a:lstStyle/>
          <a:p>
            <a:pPr>
              <a:lnSpc>
                <a:spcPct val="150000"/>
              </a:lnSpc>
            </a:pPr>
            <a:r>
              <a:rPr lang="en-GB" sz="2000" dirty="0"/>
              <a:t>The design of the event environment should allow for space and flow, so that the audience can move seamlessly through the event</a:t>
            </a:r>
          </a:p>
          <a:p>
            <a:pPr>
              <a:lnSpc>
                <a:spcPct val="150000"/>
              </a:lnSpc>
            </a:pPr>
            <a:r>
              <a:rPr lang="en-GB" sz="2000" dirty="0"/>
              <a:t>Understand the best use of the environment and how the elements placed within it can impact the audience’s overall experience</a:t>
            </a:r>
          </a:p>
          <a:p>
            <a:pPr>
              <a:lnSpc>
                <a:spcPct val="150000"/>
              </a:lnSpc>
            </a:pPr>
            <a:r>
              <a:rPr lang="en-GB" sz="2000" dirty="0"/>
              <a:t>Consider how the space will be used and whether it will be comfortable as well as functional for the audience</a:t>
            </a:r>
          </a:p>
          <a:p>
            <a:pPr>
              <a:lnSpc>
                <a:spcPct val="150000"/>
              </a:lnSpc>
            </a:pPr>
            <a:r>
              <a:rPr lang="en-GB" sz="2000" dirty="0"/>
              <a:t>Designers need to be aware that events often experience extreme peaks of demand, and therefore need to be able to control the flow of customers in; around and outside the site or venue accordingly </a:t>
            </a:r>
          </a:p>
        </p:txBody>
      </p:sp>
    </p:spTree>
    <p:extLst>
      <p:ext uri="{BB962C8B-B14F-4D97-AF65-F5344CB8AC3E}">
        <p14:creationId xmlns:p14="http://schemas.microsoft.com/office/powerpoint/2010/main" val="30957882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5F14-0816-4D82-BBAD-0C01B9970CD3}"/>
              </a:ext>
            </a:extLst>
          </p:cNvPr>
          <p:cNvSpPr>
            <a:spLocks noGrp="1"/>
          </p:cNvSpPr>
          <p:nvPr>
            <p:ph type="title"/>
          </p:nvPr>
        </p:nvSpPr>
        <p:spPr/>
        <p:txBody>
          <a:bodyPr>
            <a:normAutofit/>
          </a:bodyPr>
          <a:lstStyle/>
          <a:p>
            <a:pPr algn="l"/>
            <a:r>
              <a:rPr lang="en-GB" b="1" dirty="0"/>
              <a:t>Design of the venue and environment</a:t>
            </a:r>
          </a:p>
        </p:txBody>
      </p:sp>
      <p:sp>
        <p:nvSpPr>
          <p:cNvPr id="3" name="Content Placeholder 2">
            <a:extLst>
              <a:ext uri="{FF2B5EF4-FFF2-40B4-BE49-F238E27FC236}">
                <a16:creationId xmlns:a16="http://schemas.microsoft.com/office/drawing/2014/main" id="{21167825-19F6-41E6-9BBA-81936D7A40EF}"/>
              </a:ext>
            </a:extLst>
          </p:cNvPr>
          <p:cNvSpPr>
            <a:spLocks noGrp="1"/>
          </p:cNvSpPr>
          <p:nvPr>
            <p:ph idx="1"/>
          </p:nvPr>
        </p:nvSpPr>
        <p:spPr/>
        <p:txBody>
          <a:bodyPr>
            <a:normAutofit fontScale="92500" lnSpcReduction="20000"/>
          </a:bodyPr>
          <a:lstStyle/>
          <a:p>
            <a:r>
              <a:rPr lang="en-GB" dirty="0"/>
              <a:t>The site or venue should be designed to cope with peak traffic by ensuring there is more staff positioned at entrances during this time</a:t>
            </a:r>
          </a:p>
          <a:p>
            <a:pPr marL="0" indent="0">
              <a:buNone/>
            </a:pPr>
            <a:endParaRPr lang="en-GB" dirty="0"/>
          </a:p>
          <a:p>
            <a:r>
              <a:rPr lang="en-GB" dirty="0"/>
              <a:t>Plot and monitor where the audience will be at certain times, i.e. just before kick-off at a sporting event, or at a festival, when one main has ended and another is due to start playing in another area of the site</a:t>
            </a:r>
          </a:p>
          <a:p>
            <a:pPr marL="0" indent="0">
              <a:buNone/>
            </a:pPr>
            <a:endParaRPr lang="en-GB" dirty="0"/>
          </a:p>
          <a:p>
            <a:r>
              <a:rPr lang="en-GB" dirty="0"/>
              <a:t>The resulting surge of guests and increased crowd movement can consequently impact safety implications and therefore needs to be included in the risk assessment</a:t>
            </a:r>
          </a:p>
          <a:p>
            <a:endParaRPr lang="en-GB" dirty="0"/>
          </a:p>
        </p:txBody>
      </p:sp>
    </p:spTree>
    <p:extLst>
      <p:ext uri="{BB962C8B-B14F-4D97-AF65-F5344CB8AC3E}">
        <p14:creationId xmlns:p14="http://schemas.microsoft.com/office/powerpoint/2010/main" val="5623910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AA47-715F-4D20-A471-15A545BFB214}"/>
              </a:ext>
            </a:extLst>
          </p:cNvPr>
          <p:cNvSpPr>
            <a:spLocks noGrp="1"/>
          </p:cNvSpPr>
          <p:nvPr>
            <p:ph type="title"/>
          </p:nvPr>
        </p:nvSpPr>
        <p:spPr>
          <a:xfrm>
            <a:off x="628650" y="342790"/>
            <a:ext cx="7886700" cy="1257411"/>
          </a:xfrm>
        </p:spPr>
        <p:txBody>
          <a:bodyPr>
            <a:normAutofit fontScale="90000"/>
          </a:bodyPr>
          <a:lstStyle/>
          <a:p>
            <a:r>
              <a:rPr lang="en-GB" b="1" dirty="0"/>
              <a:t>Design considerations for the lay-out of meeting rooms</a:t>
            </a:r>
          </a:p>
        </p:txBody>
      </p:sp>
      <p:sp>
        <p:nvSpPr>
          <p:cNvPr id="3" name="Content Placeholder 2">
            <a:extLst>
              <a:ext uri="{FF2B5EF4-FFF2-40B4-BE49-F238E27FC236}">
                <a16:creationId xmlns:a16="http://schemas.microsoft.com/office/drawing/2014/main" id="{7069CC6E-462F-430F-84F0-B971DDD5CFD7}"/>
              </a:ext>
            </a:extLst>
          </p:cNvPr>
          <p:cNvSpPr>
            <a:spLocks noGrp="1"/>
          </p:cNvSpPr>
          <p:nvPr>
            <p:ph idx="1"/>
          </p:nvPr>
        </p:nvSpPr>
        <p:spPr>
          <a:xfrm>
            <a:off x="457200" y="1772816"/>
            <a:ext cx="8229600" cy="3917032"/>
          </a:xfrm>
        </p:spPr>
        <p:txBody>
          <a:bodyPr numCol="2">
            <a:normAutofit fontScale="92500" lnSpcReduction="20000"/>
          </a:bodyPr>
          <a:lstStyle/>
          <a:p>
            <a:r>
              <a:rPr lang="en-GB" dirty="0"/>
              <a:t>Work-stations                              </a:t>
            </a:r>
          </a:p>
          <a:p>
            <a:r>
              <a:rPr lang="en-GB" dirty="0"/>
              <a:t>Staging and lecterns </a:t>
            </a:r>
          </a:p>
          <a:p>
            <a:pPr lvl="0"/>
            <a:r>
              <a:rPr lang="en-GB" dirty="0"/>
              <a:t>Props and Décor                          </a:t>
            </a:r>
          </a:p>
          <a:p>
            <a:pPr lvl="0"/>
            <a:r>
              <a:rPr lang="en-GB" dirty="0"/>
              <a:t>Security </a:t>
            </a:r>
          </a:p>
          <a:p>
            <a:pPr lvl="0"/>
            <a:r>
              <a:rPr lang="en-GB" dirty="0"/>
              <a:t>Props and Décor		         </a:t>
            </a:r>
          </a:p>
          <a:p>
            <a:pPr lvl="0"/>
            <a:r>
              <a:rPr lang="en-GB" dirty="0"/>
              <a:t>Waiting areas</a:t>
            </a:r>
          </a:p>
          <a:p>
            <a:pPr lvl="0"/>
            <a:r>
              <a:rPr lang="en-GB" dirty="0"/>
              <a:t>VIP or green rooms                     </a:t>
            </a:r>
          </a:p>
          <a:p>
            <a:pPr lvl="0"/>
            <a:r>
              <a:rPr lang="en-GB" dirty="0"/>
              <a:t>Signage or sign posts</a:t>
            </a:r>
          </a:p>
          <a:p>
            <a:pPr lvl="0"/>
            <a:r>
              <a:rPr lang="en-GB" dirty="0"/>
              <a:t>The event or cash office              </a:t>
            </a:r>
          </a:p>
          <a:p>
            <a:pPr lvl="0"/>
            <a:r>
              <a:rPr lang="en-GB" dirty="0"/>
              <a:t>Queuing or waiting space</a:t>
            </a:r>
          </a:p>
          <a:p>
            <a:pPr lvl="0"/>
            <a:r>
              <a:rPr lang="en-GB" dirty="0"/>
              <a:t>Merchandise / points of sale           </a:t>
            </a:r>
          </a:p>
          <a:p>
            <a:pPr lvl="0"/>
            <a:r>
              <a:rPr lang="en-GB" dirty="0"/>
              <a:t>VIP or green rooms </a:t>
            </a:r>
          </a:p>
          <a:p>
            <a:r>
              <a:rPr lang="en-GB" dirty="0"/>
              <a:t>Provision of disabled facilities       </a:t>
            </a:r>
          </a:p>
          <a:p>
            <a:r>
              <a:rPr lang="en-GB" dirty="0"/>
              <a:t>Reception, foyer or main area</a:t>
            </a:r>
          </a:p>
          <a:p>
            <a:r>
              <a:rPr lang="en-GB" dirty="0"/>
              <a:t>Food stations or serving areas</a:t>
            </a:r>
          </a:p>
          <a:p>
            <a:pPr marL="0" lvl="0" indent="0">
              <a:buNone/>
            </a:pPr>
            <a:endParaRPr lang="en-GB" dirty="0"/>
          </a:p>
        </p:txBody>
      </p:sp>
    </p:spTree>
    <p:extLst>
      <p:ext uri="{BB962C8B-B14F-4D97-AF65-F5344CB8AC3E}">
        <p14:creationId xmlns:p14="http://schemas.microsoft.com/office/powerpoint/2010/main" val="25053987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991" y="299676"/>
            <a:ext cx="8229600" cy="962977"/>
          </a:xfrm>
        </p:spPr>
        <p:txBody>
          <a:bodyPr/>
          <a:lstStyle/>
          <a:p>
            <a:r>
              <a:rPr lang="en-GB" b="1" dirty="0"/>
              <a:t>Event environment characteristics</a:t>
            </a:r>
          </a:p>
        </p:txBody>
      </p:sp>
      <p:graphicFrame>
        <p:nvGraphicFramePr>
          <p:cNvPr id="4" name="Table Placeholder 3"/>
          <p:cNvGraphicFramePr>
            <a:graphicFrameLocks noGrp="1"/>
          </p:cNvGraphicFramePr>
          <p:nvPr>
            <p:ph type="tbl" sz="quarter" idx="11"/>
          </p:nvPr>
        </p:nvGraphicFramePr>
        <p:xfrm>
          <a:off x="613548" y="1747203"/>
          <a:ext cx="7988808" cy="3363594"/>
        </p:xfrm>
        <a:graphic>
          <a:graphicData uri="http://schemas.openxmlformats.org/drawingml/2006/table">
            <a:tbl>
              <a:tblPr firstRow="1" bandRow="1">
                <a:tableStyleId>{3B4B98B0-60AC-42C2-AFA5-B58CD77FA1E5}</a:tableStyleId>
              </a:tblPr>
              <a:tblGrid>
                <a:gridCol w="2562763">
                  <a:extLst>
                    <a:ext uri="{9D8B030D-6E8A-4147-A177-3AD203B41FA5}">
                      <a16:colId xmlns:a16="http://schemas.microsoft.com/office/drawing/2014/main" val="20000"/>
                    </a:ext>
                  </a:extLst>
                </a:gridCol>
                <a:gridCol w="5426045">
                  <a:extLst>
                    <a:ext uri="{9D8B030D-6E8A-4147-A177-3AD203B41FA5}">
                      <a16:colId xmlns:a16="http://schemas.microsoft.com/office/drawing/2014/main" val="20001"/>
                    </a:ext>
                  </a:extLst>
                </a:gridCol>
              </a:tblGrid>
              <a:tr h="1019271">
                <a:tc>
                  <a:txBody>
                    <a:bodyPr/>
                    <a:lstStyle/>
                    <a:p>
                      <a:r>
                        <a:rPr lang="en-GB" sz="1800" b="1" i="1" kern="1200" dirty="0">
                          <a:solidFill>
                            <a:schemeClr val="tx1"/>
                          </a:solidFill>
                          <a:effectLst/>
                          <a:latin typeface="+mn-lt"/>
                          <a:ea typeface="+mn-ea"/>
                          <a:cs typeface="+mn-cs"/>
                        </a:rPr>
                        <a:t>Nodes</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chemeClr val="tx1"/>
                          </a:solidFill>
                          <a:effectLst/>
                          <a:latin typeface="+mn-lt"/>
                          <a:ea typeface="+mn-ea"/>
                          <a:cs typeface="+mn-cs"/>
                        </a:rPr>
                        <a:t>Activity places, for example a central stage and entertainment area within a park; the event has multiple, easily located focal points</a:t>
                      </a:r>
                      <a:endParaRPr lang="en-GB" sz="12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019271">
                <a:tc>
                  <a:txBody>
                    <a:bodyPr/>
                    <a:lstStyle/>
                    <a:p>
                      <a:r>
                        <a:rPr lang="en-GB" sz="1800" b="1" i="1" kern="1200" dirty="0">
                          <a:solidFill>
                            <a:schemeClr val="tx1"/>
                          </a:solidFill>
                          <a:effectLst/>
                          <a:latin typeface="+mn-lt"/>
                          <a:ea typeface="+mn-ea"/>
                          <a:cs typeface="+mn-cs"/>
                        </a:rPr>
                        <a:t>Paths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Routes people follow, i.e. direction and flow within a venue has to be controlled; by uses clear signage and distinguishable edges and barriers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1325052">
                <a:tc>
                  <a:txBody>
                    <a:bodyPr/>
                    <a:lstStyle/>
                    <a:p>
                      <a:r>
                        <a:rPr lang="en-GB" sz="1800" b="1" i="1" kern="1200" dirty="0">
                          <a:solidFill>
                            <a:schemeClr val="tx1"/>
                          </a:solidFill>
                          <a:effectLst/>
                          <a:latin typeface="+mn-lt"/>
                          <a:ea typeface="+mn-ea"/>
                          <a:cs typeface="+mn-cs"/>
                        </a:rPr>
                        <a:t>Landmarks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Shapes, signs or symbols that everyone can see and get their bearings from, i.e. every world fair or Olympic event builds a monument, usually in the centre of the park area</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44</a:t>
            </a:fld>
            <a:endParaRPr lang="en-US" sz="1200">
              <a:solidFill>
                <a:schemeClr val="bg1">
                  <a:lumMod val="65000"/>
                </a:schemeClr>
              </a:solidFill>
            </a:endParaRPr>
          </a:p>
        </p:txBody>
      </p:sp>
    </p:spTree>
    <p:extLst>
      <p:ext uri="{BB962C8B-B14F-4D97-AF65-F5344CB8AC3E}">
        <p14:creationId xmlns:p14="http://schemas.microsoft.com/office/powerpoint/2010/main" val="23181391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237925"/>
            <a:ext cx="8229600" cy="962977"/>
          </a:xfrm>
        </p:spPr>
        <p:txBody>
          <a:bodyPr/>
          <a:lstStyle/>
          <a:p>
            <a:r>
              <a:rPr lang="en-GB" b="1" dirty="0"/>
              <a:t>Event environment characteristics</a:t>
            </a:r>
          </a:p>
        </p:txBody>
      </p:sp>
      <p:graphicFrame>
        <p:nvGraphicFramePr>
          <p:cNvPr id="4" name="Table Placeholder 3"/>
          <p:cNvGraphicFramePr>
            <a:graphicFrameLocks noGrp="1"/>
          </p:cNvGraphicFramePr>
          <p:nvPr>
            <p:ph type="tbl" sz="quarter" idx="11"/>
          </p:nvPr>
        </p:nvGraphicFramePr>
        <p:xfrm>
          <a:off x="489204" y="2252916"/>
          <a:ext cx="8165592" cy="2352104"/>
        </p:xfrm>
        <a:graphic>
          <a:graphicData uri="http://schemas.openxmlformats.org/drawingml/2006/table">
            <a:tbl>
              <a:tblPr firstRow="1" bandRow="1">
                <a:tableStyleId>{3B4B98B0-60AC-42C2-AFA5-B58CD77FA1E5}</a:tableStyleId>
              </a:tblPr>
              <a:tblGrid>
                <a:gridCol w="2619474">
                  <a:extLst>
                    <a:ext uri="{9D8B030D-6E8A-4147-A177-3AD203B41FA5}">
                      <a16:colId xmlns:a16="http://schemas.microsoft.com/office/drawing/2014/main" val="20000"/>
                    </a:ext>
                  </a:extLst>
                </a:gridCol>
                <a:gridCol w="5546118">
                  <a:extLst>
                    <a:ext uri="{9D8B030D-6E8A-4147-A177-3AD203B41FA5}">
                      <a16:colId xmlns:a16="http://schemas.microsoft.com/office/drawing/2014/main" val="20001"/>
                    </a:ext>
                  </a:extLst>
                </a:gridCol>
              </a:tblGrid>
              <a:tr h="840247">
                <a:tc>
                  <a:txBody>
                    <a:bodyPr/>
                    <a:lstStyle/>
                    <a:p>
                      <a:pPr marL="0" indent="0">
                        <a:buFont typeface="Arial" panose="020B0604020202020204" pitchFamily="34" charset="0"/>
                        <a:buNone/>
                      </a:pPr>
                      <a:r>
                        <a:rPr lang="en-GB" sz="1800" b="1" i="1" kern="1200" dirty="0">
                          <a:solidFill>
                            <a:schemeClr val="tx1"/>
                          </a:solidFill>
                          <a:effectLst/>
                          <a:latin typeface="+mn-lt"/>
                          <a:ea typeface="+mn-ea"/>
                          <a:cs typeface="+mn-cs"/>
                        </a:rPr>
                        <a:t>Districts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chemeClr val="tx1"/>
                          </a:solidFill>
                          <a:effectLst/>
                          <a:latin typeface="+mn-lt"/>
                          <a:ea typeface="+mn-ea"/>
                          <a:cs typeface="+mn-cs"/>
                        </a:rPr>
                        <a:t>Neighbourhoods, shopping centres and other themed areas or areas where compatible activities are grouped together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r h="969590">
                <a:tc>
                  <a:txBody>
                    <a:bodyPr/>
                    <a:lstStyle/>
                    <a:p>
                      <a:r>
                        <a:rPr lang="en-GB" sz="1800" b="1" i="1" kern="1200" dirty="0">
                          <a:solidFill>
                            <a:schemeClr val="tx1"/>
                          </a:solidFill>
                          <a:effectLst/>
                          <a:latin typeface="+mn-lt"/>
                          <a:ea typeface="+mn-ea"/>
                          <a:cs typeface="+mn-cs"/>
                        </a:rPr>
                        <a:t>Edges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just" defTabSz="914400" rtl="0" eaLnBrk="1" fontAlgn="auto" latinLnBrk="0" hangingPunct="1">
                        <a:lnSpc>
                          <a:spcPct val="115000"/>
                        </a:lnSpc>
                        <a:spcBef>
                          <a:spcPts val="0"/>
                        </a:spcBef>
                        <a:spcAft>
                          <a:spcPts val="1000"/>
                        </a:spcAft>
                        <a:buClrTx/>
                        <a:buSzTx/>
                        <a:buFontTx/>
                        <a:buNone/>
                        <a:tabLst/>
                        <a:defRPr/>
                      </a:pPr>
                      <a:r>
                        <a:rPr lang="en-GB" sz="1800" kern="1200" dirty="0">
                          <a:solidFill>
                            <a:schemeClr val="tx1"/>
                          </a:solidFill>
                          <a:effectLst/>
                          <a:latin typeface="+mn-lt"/>
                          <a:ea typeface="+mn-ea"/>
                          <a:cs typeface="+mn-cs"/>
                        </a:rPr>
                        <a:t>Perpetual or real barriers between districts that helps people to recognise where they are in relation to other districts</a:t>
                      </a:r>
                    </a:p>
                    <a:p>
                      <a:pPr algn="just">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45</a:t>
            </a:fld>
            <a:endParaRPr lang="en-US" sz="1200">
              <a:solidFill>
                <a:schemeClr val="bg1">
                  <a:lumMod val="65000"/>
                </a:schemeClr>
              </a:solidFill>
            </a:endParaRPr>
          </a:p>
        </p:txBody>
      </p:sp>
    </p:spTree>
    <p:extLst>
      <p:ext uri="{BB962C8B-B14F-4D97-AF65-F5344CB8AC3E}">
        <p14:creationId xmlns:p14="http://schemas.microsoft.com/office/powerpoint/2010/main" val="11988395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D972A-65D8-47D1-AFFD-D759E4D7AF41}"/>
              </a:ext>
            </a:extLst>
          </p:cNvPr>
          <p:cNvSpPr>
            <a:spLocks noGrp="1"/>
          </p:cNvSpPr>
          <p:nvPr>
            <p:ph type="title"/>
          </p:nvPr>
        </p:nvSpPr>
        <p:spPr/>
        <p:txBody>
          <a:bodyPr/>
          <a:lstStyle/>
          <a:p>
            <a:pPr algn="l"/>
            <a:r>
              <a:rPr lang="en-GB" b="1" dirty="0"/>
              <a:t>Production design</a:t>
            </a:r>
          </a:p>
        </p:txBody>
      </p:sp>
      <p:sp>
        <p:nvSpPr>
          <p:cNvPr id="3" name="Content Placeholder 2">
            <a:extLst>
              <a:ext uri="{FF2B5EF4-FFF2-40B4-BE49-F238E27FC236}">
                <a16:creationId xmlns:a16="http://schemas.microsoft.com/office/drawing/2014/main" id="{2C3171C5-4A8E-4AB6-8C5C-7A7432BC4C2C}"/>
              </a:ext>
            </a:extLst>
          </p:cNvPr>
          <p:cNvSpPr>
            <a:spLocks noGrp="1"/>
          </p:cNvSpPr>
          <p:nvPr>
            <p:ph idx="1"/>
          </p:nvPr>
        </p:nvSpPr>
        <p:spPr>
          <a:xfrm>
            <a:off x="457200" y="1268760"/>
            <a:ext cx="8155586" cy="4560294"/>
          </a:xfrm>
        </p:spPr>
        <p:txBody>
          <a:bodyPr>
            <a:normAutofit fontScale="77500" lnSpcReduction="20000"/>
          </a:bodyPr>
          <a:lstStyle/>
          <a:p>
            <a:pPr>
              <a:lnSpc>
                <a:spcPct val="110000"/>
              </a:lnSpc>
            </a:pPr>
            <a:r>
              <a:rPr lang="en-GB" dirty="0"/>
              <a:t>This is an area where the event borrows from theatre and performance. ‘</a:t>
            </a:r>
            <a:r>
              <a:rPr lang="en-GB" i="1" dirty="0"/>
              <a:t>The design produces spectacle and show, for example… production of multiple settings within an environment, or a stage design’</a:t>
            </a:r>
            <a:r>
              <a:rPr lang="en-GB" dirty="0"/>
              <a:t> (</a:t>
            </a:r>
            <a:r>
              <a:rPr lang="en-GB" dirty="0" err="1"/>
              <a:t>Berridge</a:t>
            </a:r>
            <a:r>
              <a:rPr lang="en-GB" dirty="0"/>
              <a:t>, 2010: 186) </a:t>
            </a:r>
          </a:p>
          <a:p>
            <a:pPr marL="0" indent="0">
              <a:lnSpc>
                <a:spcPct val="110000"/>
              </a:lnSpc>
              <a:buNone/>
            </a:pPr>
            <a:endParaRPr lang="en-GB" dirty="0"/>
          </a:p>
          <a:p>
            <a:pPr>
              <a:lnSpc>
                <a:spcPct val="110000"/>
              </a:lnSpc>
            </a:pPr>
            <a:r>
              <a:rPr lang="en-GB" dirty="0"/>
              <a:t>As previously explored earlier in this chapter, production is an essential part of design and it is possible to detect very clear links between live events and the theatre, through the production of multiple settings within stage or set design. Production design requires expertise, with designers or a creative team who have the necessary skills to plan and plot the technical requirements, content and programme of any event</a:t>
            </a:r>
          </a:p>
        </p:txBody>
      </p:sp>
    </p:spTree>
    <p:extLst>
      <p:ext uri="{BB962C8B-B14F-4D97-AF65-F5344CB8AC3E}">
        <p14:creationId xmlns:p14="http://schemas.microsoft.com/office/powerpoint/2010/main" val="20141730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D4D69-BB7F-49FD-A2DE-8D45B3CF9177}"/>
              </a:ext>
            </a:extLst>
          </p:cNvPr>
          <p:cNvSpPr>
            <a:spLocks noGrp="1"/>
          </p:cNvSpPr>
          <p:nvPr>
            <p:ph type="title"/>
          </p:nvPr>
        </p:nvSpPr>
        <p:spPr/>
        <p:txBody>
          <a:bodyPr/>
          <a:lstStyle/>
          <a:p>
            <a:pPr algn="l"/>
            <a:r>
              <a:rPr lang="en-GB" b="1" dirty="0"/>
              <a:t>Entertainment design</a:t>
            </a:r>
          </a:p>
        </p:txBody>
      </p:sp>
      <p:sp>
        <p:nvSpPr>
          <p:cNvPr id="3" name="Content Placeholder 2">
            <a:extLst>
              <a:ext uri="{FF2B5EF4-FFF2-40B4-BE49-F238E27FC236}">
                <a16:creationId xmlns:a16="http://schemas.microsoft.com/office/drawing/2014/main" id="{88A9CFC6-2042-4CC5-8882-E1B116D106EE}"/>
              </a:ext>
            </a:extLst>
          </p:cNvPr>
          <p:cNvSpPr>
            <a:spLocks noGrp="1"/>
          </p:cNvSpPr>
          <p:nvPr>
            <p:ph idx="1"/>
          </p:nvPr>
        </p:nvSpPr>
        <p:spPr/>
        <p:txBody>
          <a:bodyPr>
            <a:normAutofit/>
          </a:bodyPr>
          <a:lstStyle/>
          <a:p>
            <a:r>
              <a:rPr lang="en-ZA" dirty="0"/>
              <a:t>Can be varied, often depending on budget, the purpose of the event and the specific target audience</a:t>
            </a:r>
          </a:p>
          <a:p>
            <a:r>
              <a:rPr lang="en-ZA" dirty="0"/>
              <a:t>A cocktail reception may require a simple string quartet but a music festival would require something more technological and innovative</a:t>
            </a:r>
          </a:p>
          <a:p>
            <a:r>
              <a:rPr lang="en-ZA" dirty="0"/>
              <a:t>Choose acts or performances that are appropriate for the audience, the tone or theme of the event and the practicalities of the venue itself</a:t>
            </a:r>
          </a:p>
        </p:txBody>
      </p:sp>
    </p:spTree>
    <p:extLst>
      <p:ext uri="{BB962C8B-B14F-4D97-AF65-F5344CB8AC3E}">
        <p14:creationId xmlns:p14="http://schemas.microsoft.com/office/powerpoint/2010/main" val="37020169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D4D69-BB7F-49FD-A2DE-8D45B3CF9177}"/>
              </a:ext>
            </a:extLst>
          </p:cNvPr>
          <p:cNvSpPr>
            <a:spLocks noGrp="1"/>
          </p:cNvSpPr>
          <p:nvPr>
            <p:ph type="title"/>
          </p:nvPr>
        </p:nvSpPr>
        <p:spPr/>
        <p:txBody>
          <a:bodyPr/>
          <a:lstStyle/>
          <a:p>
            <a:pPr algn="l"/>
            <a:r>
              <a:rPr lang="en-GB" b="1" dirty="0"/>
              <a:t>Entertainment design</a:t>
            </a:r>
          </a:p>
        </p:txBody>
      </p:sp>
      <p:sp>
        <p:nvSpPr>
          <p:cNvPr id="3" name="Content Placeholder 2">
            <a:extLst>
              <a:ext uri="{FF2B5EF4-FFF2-40B4-BE49-F238E27FC236}">
                <a16:creationId xmlns:a16="http://schemas.microsoft.com/office/drawing/2014/main" id="{88A9CFC6-2042-4CC5-8882-E1B116D106EE}"/>
              </a:ext>
            </a:extLst>
          </p:cNvPr>
          <p:cNvSpPr>
            <a:spLocks noGrp="1"/>
          </p:cNvSpPr>
          <p:nvPr>
            <p:ph idx="1"/>
          </p:nvPr>
        </p:nvSpPr>
        <p:spPr>
          <a:xfrm>
            <a:off x="539552" y="1124744"/>
            <a:ext cx="8229600" cy="3917032"/>
          </a:xfrm>
        </p:spPr>
        <p:txBody>
          <a:bodyPr>
            <a:normAutofit/>
          </a:bodyPr>
          <a:lstStyle/>
          <a:p>
            <a:r>
              <a:rPr lang="en-ZA" dirty="0"/>
              <a:t>The key factor is to involve the audience with the event, using entertainment to create memory points around the messaging</a:t>
            </a:r>
            <a:r>
              <a:rPr lang="en-GB" dirty="0"/>
              <a:t> </a:t>
            </a:r>
          </a:p>
          <a:p>
            <a:pPr marL="0" indent="0">
              <a:buNone/>
            </a:pPr>
            <a:endParaRPr lang="en-GB" dirty="0"/>
          </a:p>
          <a:p>
            <a:r>
              <a:rPr lang="en-GB" dirty="0"/>
              <a:t>This can be formal or informal, and can be linked to an element of surprise for the guests</a:t>
            </a:r>
          </a:p>
        </p:txBody>
      </p:sp>
    </p:spTree>
    <p:extLst>
      <p:ext uri="{BB962C8B-B14F-4D97-AF65-F5344CB8AC3E}">
        <p14:creationId xmlns:p14="http://schemas.microsoft.com/office/powerpoint/2010/main" val="21708684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5B00D-B4CE-44A9-BCF5-F117A3562241}"/>
              </a:ext>
            </a:extLst>
          </p:cNvPr>
          <p:cNvSpPr>
            <a:spLocks noGrp="1"/>
          </p:cNvSpPr>
          <p:nvPr>
            <p:ph type="title"/>
          </p:nvPr>
        </p:nvSpPr>
        <p:spPr/>
        <p:txBody>
          <a:bodyPr>
            <a:normAutofit/>
          </a:bodyPr>
          <a:lstStyle/>
          <a:p>
            <a:pPr algn="l"/>
            <a:r>
              <a:rPr lang="en-GB" b="1" dirty="0"/>
              <a:t>Ambiance and interactive entertainment</a:t>
            </a:r>
          </a:p>
        </p:txBody>
      </p:sp>
      <p:sp>
        <p:nvSpPr>
          <p:cNvPr id="3" name="Content Placeholder 2">
            <a:extLst>
              <a:ext uri="{FF2B5EF4-FFF2-40B4-BE49-F238E27FC236}">
                <a16:creationId xmlns:a16="http://schemas.microsoft.com/office/drawing/2014/main" id="{14D500D4-A365-49FA-9FA0-B08E84D86A93}"/>
              </a:ext>
            </a:extLst>
          </p:cNvPr>
          <p:cNvSpPr>
            <a:spLocks noGrp="1"/>
          </p:cNvSpPr>
          <p:nvPr>
            <p:ph idx="1"/>
          </p:nvPr>
        </p:nvSpPr>
        <p:spPr/>
        <p:txBody>
          <a:bodyPr>
            <a:normAutofit/>
          </a:bodyPr>
          <a:lstStyle/>
          <a:p>
            <a:r>
              <a:rPr lang="en-GB" dirty="0"/>
              <a:t>Ambiance entertainment:</a:t>
            </a:r>
          </a:p>
          <a:p>
            <a:pPr lvl="1"/>
            <a:r>
              <a:rPr lang="en-GB" i="1" dirty="0"/>
              <a:t>Provides atmosphere</a:t>
            </a:r>
          </a:p>
          <a:p>
            <a:pPr lvl="1"/>
            <a:r>
              <a:rPr lang="en-GB" i="1" dirty="0"/>
              <a:t>Mood-making</a:t>
            </a:r>
          </a:p>
          <a:p>
            <a:pPr lvl="1"/>
            <a:r>
              <a:rPr lang="en-GB" i="1" dirty="0"/>
              <a:t>Sets the stage for the event </a:t>
            </a:r>
          </a:p>
          <a:p>
            <a:r>
              <a:rPr lang="en-GB" dirty="0"/>
              <a:t>Interactive entertainment</a:t>
            </a:r>
          </a:p>
          <a:p>
            <a:pPr lvl="1"/>
            <a:r>
              <a:rPr lang="en-GB" i="1" dirty="0"/>
              <a:t>Actively and passively engaged</a:t>
            </a:r>
          </a:p>
          <a:p>
            <a:pPr lvl="1"/>
            <a:r>
              <a:rPr lang="en-GB" i="1" dirty="0"/>
              <a:t>Memory-making</a:t>
            </a:r>
          </a:p>
          <a:p>
            <a:pPr lvl="1"/>
            <a:r>
              <a:rPr lang="en-GB" i="1" dirty="0"/>
              <a:t>Emotional take-away </a:t>
            </a:r>
          </a:p>
        </p:txBody>
      </p:sp>
    </p:spTree>
    <p:extLst>
      <p:ext uri="{BB962C8B-B14F-4D97-AF65-F5344CB8AC3E}">
        <p14:creationId xmlns:p14="http://schemas.microsoft.com/office/powerpoint/2010/main" val="37556174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8BF2A-BB7A-4E52-87C5-BC28999CA0A2}"/>
              </a:ext>
            </a:extLst>
          </p:cNvPr>
          <p:cNvSpPr>
            <a:spLocks noGrp="1"/>
          </p:cNvSpPr>
          <p:nvPr>
            <p:ph type="title"/>
          </p:nvPr>
        </p:nvSpPr>
        <p:spPr/>
        <p:txBody>
          <a:bodyPr/>
          <a:lstStyle/>
          <a:p>
            <a:pPr algn="l"/>
            <a:r>
              <a:rPr lang="en-GB" b="1" dirty="0"/>
              <a:t>Catering design</a:t>
            </a:r>
          </a:p>
        </p:txBody>
      </p:sp>
      <p:sp>
        <p:nvSpPr>
          <p:cNvPr id="3" name="Content Placeholder 2">
            <a:extLst>
              <a:ext uri="{FF2B5EF4-FFF2-40B4-BE49-F238E27FC236}">
                <a16:creationId xmlns:a16="http://schemas.microsoft.com/office/drawing/2014/main" id="{28E7689A-338E-4AB8-AA5E-5ED0B95BC16C}"/>
              </a:ext>
            </a:extLst>
          </p:cNvPr>
          <p:cNvSpPr>
            <a:spLocks noGrp="1"/>
          </p:cNvSpPr>
          <p:nvPr>
            <p:ph idx="1"/>
          </p:nvPr>
        </p:nvSpPr>
        <p:spPr/>
        <p:txBody>
          <a:bodyPr>
            <a:normAutofit/>
          </a:bodyPr>
          <a:lstStyle/>
          <a:p>
            <a:r>
              <a:rPr lang="en-GB" dirty="0"/>
              <a:t>The design of the catering is an important part of event design. The artistic interpretation and expression make up the experiential dimension; to create the experience</a:t>
            </a:r>
          </a:p>
          <a:p>
            <a:r>
              <a:rPr lang="en-GB" dirty="0"/>
              <a:t>A poor dining experience will detract hugely from the positive memories of the occasion </a:t>
            </a:r>
          </a:p>
        </p:txBody>
      </p:sp>
    </p:spTree>
    <p:extLst>
      <p:ext uri="{BB962C8B-B14F-4D97-AF65-F5344CB8AC3E}">
        <p14:creationId xmlns:p14="http://schemas.microsoft.com/office/powerpoint/2010/main" val="31043906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8BF2A-BB7A-4E52-87C5-BC28999CA0A2}"/>
              </a:ext>
            </a:extLst>
          </p:cNvPr>
          <p:cNvSpPr>
            <a:spLocks noGrp="1"/>
          </p:cNvSpPr>
          <p:nvPr>
            <p:ph type="title"/>
          </p:nvPr>
        </p:nvSpPr>
        <p:spPr/>
        <p:txBody>
          <a:bodyPr/>
          <a:lstStyle/>
          <a:p>
            <a:pPr algn="l"/>
            <a:r>
              <a:rPr lang="en-GB" b="1" dirty="0"/>
              <a:t>Catering design</a:t>
            </a:r>
          </a:p>
        </p:txBody>
      </p:sp>
      <p:sp>
        <p:nvSpPr>
          <p:cNvPr id="3" name="Content Placeholder 2">
            <a:extLst>
              <a:ext uri="{FF2B5EF4-FFF2-40B4-BE49-F238E27FC236}">
                <a16:creationId xmlns:a16="http://schemas.microsoft.com/office/drawing/2014/main" id="{28E7689A-338E-4AB8-AA5E-5ED0B95BC16C}"/>
              </a:ext>
            </a:extLst>
          </p:cNvPr>
          <p:cNvSpPr>
            <a:spLocks noGrp="1"/>
          </p:cNvSpPr>
          <p:nvPr>
            <p:ph idx="1"/>
          </p:nvPr>
        </p:nvSpPr>
        <p:spPr/>
        <p:txBody>
          <a:bodyPr>
            <a:normAutofit fontScale="92500" lnSpcReduction="10000"/>
          </a:bodyPr>
          <a:lstStyle/>
          <a:p>
            <a:r>
              <a:rPr lang="en-GB" dirty="0"/>
              <a:t>It takes skill not only to create menus and assemble the food dishes, but to devise a food concept that is going to sell the event well</a:t>
            </a:r>
          </a:p>
          <a:p>
            <a:pPr marL="0" indent="0">
              <a:buNone/>
            </a:pPr>
            <a:endParaRPr lang="en-GB" dirty="0"/>
          </a:p>
          <a:p>
            <a:r>
              <a:rPr lang="en-GB" dirty="0"/>
              <a:t>Food and beverages are nearly always present at events, as they are often associated with celebration and ceremony. The production and service of food allows for creativity, as it engages all the senses, i.e. scent aroma, taste and sight. Examples where design can be a prominent feature include food stations, edible centrepieces, menus, dessert shapes, drink mixes and cocktails</a:t>
            </a:r>
          </a:p>
        </p:txBody>
      </p:sp>
    </p:spTree>
    <p:extLst>
      <p:ext uri="{BB962C8B-B14F-4D97-AF65-F5344CB8AC3E}">
        <p14:creationId xmlns:p14="http://schemas.microsoft.com/office/powerpoint/2010/main" val="35371417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3699-2661-4BF0-9F4E-A6E7BACD270F}"/>
              </a:ext>
            </a:extLst>
          </p:cNvPr>
          <p:cNvSpPr>
            <a:spLocks noGrp="1"/>
          </p:cNvSpPr>
          <p:nvPr>
            <p:ph type="title"/>
          </p:nvPr>
        </p:nvSpPr>
        <p:spPr/>
        <p:txBody>
          <a:bodyPr/>
          <a:lstStyle/>
          <a:p>
            <a:pPr algn="l"/>
            <a:r>
              <a:rPr lang="en-GB" b="1" dirty="0"/>
              <a:t>The event experience</a:t>
            </a:r>
          </a:p>
        </p:txBody>
      </p:sp>
      <p:sp>
        <p:nvSpPr>
          <p:cNvPr id="3" name="Content Placeholder 2">
            <a:extLst>
              <a:ext uri="{FF2B5EF4-FFF2-40B4-BE49-F238E27FC236}">
                <a16:creationId xmlns:a16="http://schemas.microsoft.com/office/drawing/2014/main" id="{E54BFFBC-5710-41AC-84EA-7F97F1E6A384}"/>
              </a:ext>
            </a:extLst>
          </p:cNvPr>
          <p:cNvSpPr>
            <a:spLocks noGrp="1"/>
          </p:cNvSpPr>
          <p:nvPr>
            <p:ph idx="1"/>
          </p:nvPr>
        </p:nvSpPr>
        <p:spPr>
          <a:xfrm>
            <a:off x="628650" y="1412776"/>
            <a:ext cx="7886700" cy="4351338"/>
          </a:xfrm>
        </p:spPr>
        <p:txBody>
          <a:bodyPr>
            <a:normAutofit fontScale="92500" lnSpcReduction="20000"/>
          </a:bodyPr>
          <a:lstStyle/>
          <a:p>
            <a:r>
              <a:rPr lang="en-ZA" dirty="0"/>
              <a:t>Event designers aim to create an experience, where the audience will become </a:t>
            </a:r>
            <a:r>
              <a:rPr lang="en-GB" dirty="0"/>
              <a:t>physically, mentally, emotionally, socially and/or spiritually engaged</a:t>
            </a:r>
          </a:p>
          <a:p>
            <a:pPr marL="0" indent="0">
              <a:buNone/>
            </a:pPr>
            <a:endParaRPr lang="en-GB" dirty="0"/>
          </a:p>
          <a:p>
            <a:r>
              <a:rPr lang="en-GB" dirty="0"/>
              <a:t>Getz (2012) discusses two dimensions of experience: conative, influencing behaviour and physical activities; and affective, focusing on feelings, preferences and personal values</a:t>
            </a:r>
          </a:p>
          <a:p>
            <a:pPr marL="0" indent="0">
              <a:buNone/>
            </a:pPr>
            <a:endParaRPr lang="en-GB" dirty="0"/>
          </a:p>
          <a:p>
            <a:r>
              <a:rPr lang="en-GB" dirty="0"/>
              <a:t>Research indicates that delegates and spectators become more engaged in an event when they participate in it, becoming active, rather than passive spectators</a:t>
            </a:r>
          </a:p>
        </p:txBody>
      </p:sp>
    </p:spTree>
    <p:extLst>
      <p:ext uri="{BB962C8B-B14F-4D97-AF65-F5344CB8AC3E}">
        <p14:creationId xmlns:p14="http://schemas.microsoft.com/office/powerpoint/2010/main" val="19507276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3699-2661-4BF0-9F4E-A6E7BACD270F}"/>
              </a:ext>
            </a:extLst>
          </p:cNvPr>
          <p:cNvSpPr>
            <a:spLocks noGrp="1"/>
          </p:cNvSpPr>
          <p:nvPr>
            <p:ph type="title"/>
          </p:nvPr>
        </p:nvSpPr>
        <p:spPr/>
        <p:txBody>
          <a:bodyPr/>
          <a:lstStyle/>
          <a:p>
            <a:pPr algn="l"/>
            <a:r>
              <a:rPr lang="en-GB" b="1" dirty="0"/>
              <a:t>The event experience</a:t>
            </a:r>
          </a:p>
        </p:txBody>
      </p:sp>
      <p:sp>
        <p:nvSpPr>
          <p:cNvPr id="3" name="Content Placeholder 2">
            <a:extLst>
              <a:ext uri="{FF2B5EF4-FFF2-40B4-BE49-F238E27FC236}">
                <a16:creationId xmlns:a16="http://schemas.microsoft.com/office/drawing/2014/main" id="{E54BFFBC-5710-41AC-84EA-7F97F1E6A384}"/>
              </a:ext>
            </a:extLst>
          </p:cNvPr>
          <p:cNvSpPr>
            <a:spLocks noGrp="1"/>
          </p:cNvSpPr>
          <p:nvPr>
            <p:ph idx="1"/>
          </p:nvPr>
        </p:nvSpPr>
        <p:spPr/>
        <p:txBody>
          <a:bodyPr>
            <a:normAutofit/>
          </a:bodyPr>
          <a:lstStyle/>
          <a:p>
            <a:r>
              <a:rPr lang="en-GB" dirty="0"/>
              <a:t>If successfully crafted is powerful enough to make a change in the audience’s skill, memory or emotions, or what is often termed a transformative experience</a:t>
            </a:r>
          </a:p>
          <a:p>
            <a:pPr marL="0" indent="0">
              <a:buNone/>
            </a:pPr>
            <a:endParaRPr lang="en-GB" dirty="0"/>
          </a:p>
          <a:p>
            <a:r>
              <a:rPr lang="en-GB" dirty="0"/>
              <a:t>By creating a `wow factor’ for the audience, events can create memorable, or event life-changing experiences</a:t>
            </a:r>
          </a:p>
        </p:txBody>
      </p:sp>
    </p:spTree>
    <p:extLst>
      <p:ext uri="{BB962C8B-B14F-4D97-AF65-F5344CB8AC3E}">
        <p14:creationId xmlns:p14="http://schemas.microsoft.com/office/powerpoint/2010/main" val="23304973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8DDFA-80E1-4564-9252-86BBD5D2E406}"/>
              </a:ext>
            </a:extLst>
          </p:cNvPr>
          <p:cNvSpPr>
            <a:spLocks noGrp="1"/>
          </p:cNvSpPr>
          <p:nvPr>
            <p:ph type="title"/>
          </p:nvPr>
        </p:nvSpPr>
        <p:spPr>
          <a:xfrm>
            <a:off x="323528" y="202072"/>
            <a:ext cx="8229600" cy="1143000"/>
          </a:xfrm>
        </p:spPr>
        <p:txBody>
          <a:bodyPr/>
          <a:lstStyle/>
          <a:p>
            <a:pPr algn="l"/>
            <a:r>
              <a:rPr lang="en-GB" b="1" dirty="0"/>
              <a:t>3 Levels of event experience</a:t>
            </a:r>
          </a:p>
        </p:txBody>
      </p:sp>
      <p:sp>
        <p:nvSpPr>
          <p:cNvPr id="3" name="Content Placeholder 2">
            <a:extLst>
              <a:ext uri="{FF2B5EF4-FFF2-40B4-BE49-F238E27FC236}">
                <a16:creationId xmlns:a16="http://schemas.microsoft.com/office/drawing/2014/main" id="{126729E5-E99F-4F71-B0E9-94090A17DAFA}"/>
              </a:ext>
            </a:extLst>
          </p:cNvPr>
          <p:cNvSpPr>
            <a:spLocks noGrp="1"/>
          </p:cNvSpPr>
          <p:nvPr>
            <p:ph idx="1"/>
          </p:nvPr>
        </p:nvSpPr>
        <p:spPr>
          <a:xfrm>
            <a:off x="427522" y="1370643"/>
            <a:ext cx="8125606" cy="4152952"/>
          </a:xfrm>
        </p:spPr>
        <p:txBody>
          <a:bodyPr>
            <a:normAutofit/>
          </a:bodyPr>
          <a:lstStyle/>
          <a:p>
            <a:r>
              <a:rPr lang="en-GB" dirty="0"/>
              <a:t>The three levels of experience have been identified by Hover and Van </a:t>
            </a:r>
            <a:r>
              <a:rPr lang="en-GB" dirty="0" err="1"/>
              <a:t>Mierlo</a:t>
            </a:r>
            <a:r>
              <a:rPr lang="en-GB" dirty="0"/>
              <a:t>, (2006), and adapted from an Experience model by van </a:t>
            </a:r>
            <a:r>
              <a:rPr lang="en-GB" dirty="0" err="1"/>
              <a:t>Gool</a:t>
            </a:r>
            <a:r>
              <a:rPr lang="en-GB" dirty="0"/>
              <a:t> and van </a:t>
            </a:r>
            <a:r>
              <a:rPr lang="en-GB" dirty="0" err="1"/>
              <a:t>Wingaarden</a:t>
            </a:r>
            <a:r>
              <a:rPr lang="en-GB" dirty="0"/>
              <a:t>, (2005) :</a:t>
            </a:r>
          </a:p>
          <a:p>
            <a:pPr lvl="1"/>
            <a:r>
              <a:rPr lang="en-GB" i="1" dirty="0"/>
              <a:t>Basal Experiences </a:t>
            </a:r>
            <a:r>
              <a:rPr lang="en-GB" dirty="0"/>
              <a:t>– an emotional reaction to a stimulus, but with insufficient impact to stay long in one’s memory</a:t>
            </a:r>
          </a:p>
          <a:p>
            <a:pPr lvl="1"/>
            <a:r>
              <a:rPr lang="en-GB" i="1" dirty="0"/>
              <a:t>Memorable Experiences </a:t>
            </a:r>
            <a:r>
              <a:rPr lang="en-GB" dirty="0"/>
              <a:t>– the emotion created can be recalled at a later time</a:t>
            </a:r>
          </a:p>
          <a:p>
            <a:pPr lvl="1"/>
            <a:r>
              <a:rPr lang="en-GB" i="1" dirty="0"/>
              <a:t>Transforming Experiences </a:t>
            </a:r>
            <a:r>
              <a:rPr lang="en-GB" dirty="0"/>
              <a:t>– these emotions result in durable changes on an attitudinal or behavioural level</a:t>
            </a:r>
          </a:p>
        </p:txBody>
      </p:sp>
    </p:spTree>
    <p:extLst>
      <p:ext uri="{BB962C8B-B14F-4D97-AF65-F5344CB8AC3E}">
        <p14:creationId xmlns:p14="http://schemas.microsoft.com/office/powerpoint/2010/main" val="3404025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4A319-A28C-48BE-BC26-C18B97EE99FD}"/>
              </a:ext>
            </a:extLst>
          </p:cNvPr>
          <p:cNvSpPr>
            <a:spLocks noGrp="1"/>
          </p:cNvSpPr>
          <p:nvPr>
            <p:ph type="title"/>
          </p:nvPr>
        </p:nvSpPr>
        <p:spPr/>
        <p:txBody>
          <a:bodyPr>
            <a:normAutofit/>
          </a:bodyPr>
          <a:lstStyle/>
          <a:p>
            <a:pPr algn="l"/>
            <a:r>
              <a:rPr lang="en-GB" b="1" dirty="0"/>
              <a:t>Crafting an unforgettable event experience in 12 simple steps</a:t>
            </a:r>
          </a:p>
        </p:txBody>
      </p:sp>
      <p:sp>
        <p:nvSpPr>
          <p:cNvPr id="3" name="Content Placeholder 2">
            <a:extLst>
              <a:ext uri="{FF2B5EF4-FFF2-40B4-BE49-F238E27FC236}">
                <a16:creationId xmlns:a16="http://schemas.microsoft.com/office/drawing/2014/main" id="{3B2A9996-33B9-4BA0-B185-F5EE8B1BCD84}"/>
              </a:ext>
            </a:extLst>
          </p:cNvPr>
          <p:cNvSpPr>
            <a:spLocks noGrp="1"/>
          </p:cNvSpPr>
          <p:nvPr>
            <p:ph idx="1"/>
          </p:nvPr>
        </p:nvSpPr>
        <p:spPr/>
        <p:txBody>
          <a:bodyPr>
            <a:noAutofit/>
          </a:bodyPr>
          <a:lstStyle/>
          <a:p>
            <a:pPr marL="514350" indent="-514350">
              <a:buFont typeface="+mj-lt"/>
              <a:buAutoNum type="arabicPeriod"/>
            </a:pPr>
            <a:r>
              <a:rPr lang="en-GB" sz="2600" dirty="0"/>
              <a:t>Put the attendees first</a:t>
            </a:r>
          </a:p>
          <a:p>
            <a:pPr marL="514350" indent="-514350">
              <a:buFont typeface="+mj-lt"/>
              <a:buAutoNum type="arabicPeriod"/>
            </a:pPr>
            <a:r>
              <a:rPr lang="en-GB" sz="2600" dirty="0"/>
              <a:t>Pay attention to all five senses</a:t>
            </a:r>
          </a:p>
          <a:p>
            <a:pPr marL="514350" indent="-514350">
              <a:buFont typeface="+mj-lt"/>
              <a:buAutoNum type="arabicPeriod"/>
            </a:pPr>
            <a:r>
              <a:rPr lang="en-GB" sz="2600" dirty="0"/>
              <a:t>Look for spaces that have character, or that can transform easily</a:t>
            </a:r>
          </a:p>
          <a:p>
            <a:pPr marL="514350" indent="-514350">
              <a:buFont typeface="+mj-lt"/>
              <a:buAutoNum type="arabicPeriod"/>
            </a:pPr>
            <a:r>
              <a:rPr lang="en-GB" sz="2600" dirty="0"/>
              <a:t>Introduce conversation starters to proceedings</a:t>
            </a:r>
          </a:p>
          <a:p>
            <a:pPr marL="514350" indent="-514350">
              <a:buFont typeface="+mj-lt"/>
              <a:buAutoNum type="arabicPeriod"/>
            </a:pPr>
            <a:r>
              <a:rPr lang="en-GB" sz="2600" dirty="0"/>
              <a:t>Remember branding does not have to be expensive </a:t>
            </a:r>
          </a:p>
          <a:p>
            <a:pPr marL="514350" indent="-514350">
              <a:buFont typeface="+mj-lt"/>
              <a:buAutoNum type="arabicPeriod"/>
            </a:pPr>
            <a:r>
              <a:rPr lang="en-GB" sz="2600" dirty="0"/>
              <a:t>Pay attention to the music</a:t>
            </a:r>
          </a:p>
        </p:txBody>
      </p:sp>
    </p:spTree>
    <p:extLst>
      <p:ext uri="{BB962C8B-B14F-4D97-AF65-F5344CB8AC3E}">
        <p14:creationId xmlns:p14="http://schemas.microsoft.com/office/powerpoint/2010/main" val="16122607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4A319-A28C-48BE-BC26-C18B97EE99FD}"/>
              </a:ext>
            </a:extLst>
          </p:cNvPr>
          <p:cNvSpPr>
            <a:spLocks noGrp="1"/>
          </p:cNvSpPr>
          <p:nvPr>
            <p:ph type="title"/>
          </p:nvPr>
        </p:nvSpPr>
        <p:spPr/>
        <p:txBody>
          <a:bodyPr>
            <a:normAutofit/>
          </a:bodyPr>
          <a:lstStyle/>
          <a:p>
            <a:pPr algn="l"/>
            <a:r>
              <a:rPr lang="en-GB" b="1" dirty="0"/>
              <a:t>Crafting an unforgettable event experience in 12 simple steps</a:t>
            </a:r>
          </a:p>
        </p:txBody>
      </p:sp>
      <p:sp>
        <p:nvSpPr>
          <p:cNvPr id="3" name="Content Placeholder 2">
            <a:extLst>
              <a:ext uri="{FF2B5EF4-FFF2-40B4-BE49-F238E27FC236}">
                <a16:creationId xmlns:a16="http://schemas.microsoft.com/office/drawing/2014/main" id="{3B2A9996-33B9-4BA0-B185-F5EE8B1BCD84}"/>
              </a:ext>
            </a:extLst>
          </p:cNvPr>
          <p:cNvSpPr>
            <a:spLocks noGrp="1"/>
          </p:cNvSpPr>
          <p:nvPr>
            <p:ph idx="1"/>
          </p:nvPr>
        </p:nvSpPr>
        <p:spPr/>
        <p:txBody>
          <a:bodyPr>
            <a:normAutofit/>
          </a:bodyPr>
          <a:lstStyle/>
          <a:p>
            <a:pPr marL="514350" indent="-514350">
              <a:buFont typeface="+mj-lt"/>
              <a:buAutoNum type="arabicPeriod" startAt="7"/>
            </a:pPr>
            <a:r>
              <a:rPr lang="en-GB" sz="2600" dirty="0"/>
              <a:t>Fresh flowers are much appreciated</a:t>
            </a:r>
          </a:p>
          <a:p>
            <a:pPr marL="514350" indent="-514350">
              <a:buFont typeface="+mj-lt"/>
              <a:buAutoNum type="arabicPeriod" startAt="7"/>
            </a:pPr>
            <a:r>
              <a:rPr lang="en-GB" sz="2600" dirty="0"/>
              <a:t>Do not be afraid to try something new</a:t>
            </a:r>
          </a:p>
          <a:p>
            <a:pPr marL="514350" indent="-514350">
              <a:buFont typeface="+mj-lt"/>
              <a:buAutoNum type="arabicPeriod" startAt="7"/>
            </a:pPr>
            <a:r>
              <a:rPr lang="en-GB" sz="2600" dirty="0"/>
              <a:t>Pay attention to the guests arrival and commencement of the event</a:t>
            </a:r>
          </a:p>
          <a:p>
            <a:pPr marL="514350" indent="-514350">
              <a:buFont typeface="+mj-lt"/>
              <a:buAutoNum type="arabicPeriod" startAt="7"/>
            </a:pPr>
            <a:r>
              <a:rPr lang="en-GB" sz="2600" dirty="0"/>
              <a:t>Lighting is key, but should be subtle</a:t>
            </a:r>
          </a:p>
          <a:p>
            <a:pPr marL="514350" indent="-514350">
              <a:buFont typeface="+mj-lt"/>
              <a:buAutoNum type="arabicPeriod" startAt="7"/>
            </a:pPr>
            <a:r>
              <a:rPr lang="en-GB" sz="2600" dirty="0"/>
              <a:t>Try out non-traditional seating arrangements</a:t>
            </a:r>
          </a:p>
          <a:p>
            <a:pPr marL="514350" indent="-514350">
              <a:buFont typeface="+mj-lt"/>
              <a:buAutoNum type="arabicPeriod" startAt="7"/>
            </a:pPr>
            <a:r>
              <a:rPr lang="en-GB" sz="2600" dirty="0"/>
              <a:t>Get people talking in any way possible</a:t>
            </a:r>
          </a:p>
        </p:txBody>
      </p:sp>
    </p:spTree>
    <p:extLst>
      <p:ext uri="{BB962C8B-B14F-4D97-AF65-F5344CB8AC3E}">
        <p14:creationId xmlns:p14="http://schemas.microsoft.com/office/powerpoint/2010/main" val="10302237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Walmart RCE Corporate Employee Engagement Event">
            <a:hlinkClick r:id="" action="ppaction://media"/>
            <a:extLst>
              <a:ext uri="{FF2B5EF4-FFF2-40B4-BE49-F238E27FC236}">
                <a16:creationId xmlns:a16="http://schemas.microsoft.com/office/drawing/2014/main" id="{AB39DADB-9BE7-BE47-8941-565D02DBE836}"/>
              </a:ext>
            </a:extLst>
          </p:cNvPr>
          <p:cNvPicPr>
            <a:picLocks noRot="1" noChangeAspect="1"/>
          </p:cNvPicPr>
          <p:nvPr>
            <a:videoFile r:link="rId1"/>
          </p:nvPr>
        </p:nvPicPr>
        <p:blipFill>
          <a:blip r:embed="rId4"/>
          <a:stretch>
            <a:fillRect/>
          </a:stretch>
        </p:blipFill>
        <p:spPr>
          <a:xfrm>
            <a:off x="238775" y="476672"/>
            <a:ext cx="8666450" cy="4896544"/>
          </a:xfrm>
          <a:prstGeom prst="rect">
            <a:avLst/>
          </a:prstGeom>
        </p:spPr>
      </p:pic>
    </p:spTree>
    <p:extLst>
      <p:ext uri="{BB962C8B-B14F-4D97-AF65-F5344CB8AC3E}">
        <p14:creationId xmlns:p14="http://schemas.microsoft.com/office/powerpoint/2010/main" val="3961805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Casino Theme | Employee Engagement Activities | Corporate Event Ideas">
            <a:hlinkClick r:id="" action="ppaction://media"/>
            <a:extLst>
              <a:ext uri="{FF2B5EF4-FFF2-40B4-BE49-F238E27FC236}">
                <a16:creationId xmlns:a16="http://schemas.microsoft.com/office/drawing/2014/main" id="{93F08A35-D717-8741-864E-3538F0DA03EF}"/>
              </a:ext>
            </a:extLst>
          </p:cNvPr>
          <p:cNvPicPr>
            <a:picLocks noRot="1" noChangeAspect="1"/>
          </p:cNvPicPr>
          <p:nvPr>
            <a:videoFile r:link="rId1"/>
          </p:nvPr>
        </p:nvPicPr>
        <p:blipFill>
          <a:blip r:embed="rId3"/>
          <a:stretch>
            <a:fillRect/>
          </a:stretch>
        </p:blipFill>
        <p:spPr>
          <a:xfrm>
            <a:off x="1067610" y="260648"/>
            <a:ext cx="7008779" cy="5256584"/>
          </a:xfrm>
          <a:prstGeom prst="rect">
            <a:avLst/>
          </a:prstGeom>
        </p:spPr>
      </p:pic>
    </p:spTree>
    <p:extLst>
      <p:ext uri="{BB962C8B-B14F-4D97-AF65-F5344CB8AC3E}">
        <p14:creationId xmlns:p14="http://schemas.microsoft.com/office/powerpoint/2010/main" val="356204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Best Employee Engagement Activities | Fun Activities for Office | Engage4more">
            <a:hlinkClick r:id="" action="ppaction://media"/>
            <a:extLst>
              <a:ext uri="{FF2B5EF4-FFF2-40B4-BE49-F238E27FC236}">
                <a16:creationId xmlns:a16="http://schemas.microsoft.com/office/drawing/2014/main" id="{696B4D74-7FAD-7B42-8B83-2C3B63FAB62C}"/>
              </a:ext>
            </a:extLst>
          </p:cNvPr>
          <p:cNvPicPr>
            <a:picLocks noGrp="1" noRot="1" noChangeAspect="1"/>
          </p:cNvPicPr>
          <p:nvPr>
            <p:ph idx="1"/>
            <a:videoFile r:link="rId1"/>
          </p:nvPr>
        </p:nvPicPr>
        <p:blipFill>
          <a:blip r:embed="rId4"/>
          <a:stretch>
            <a:fillRect/>
          </a:stretch>
        </p:blipFill>
        <p:spPr>
          <a:xfrm>
            <a:off x="1306513" y="476250"/>
            <a:ext cx="6529387" cy="4897438"/>
          </a:xfrm>
          <a:prstGeom prst="rect">
            <a:avLst/>
          </a:prstGeom>
        </p:spPr>
      </p:pic>
    </p:spTree>
    <p:extLst>
      <p:ext uri="{BB962C8B-B14F-4D97-AF65-F5344CB8AC3E}">
        <p14:creationId xmlns:p14="http://schemas.microsoft.com/office/powerpoint/2010/main" val="1677663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15F0-17D2-944C-9175-18A188B39BC1}"/>
              </a:ext>
            </a:extLst>
          </p:cNvPr>
          <p:cNvSpPr>
            <a:spLocks noGrp="1"/>
          </p:cNvSpPr>
          <p:nvPr>
            <p:ph type="title"/>
          </p:nvPr>
        </p:nvSpPr>
        <p:spPr>
          <a:xfrm>
            <a:off x="149099" y="0"/>
            <a:ext cx="8229600" cy="1143000"/>
          </a:xfrm>
        </p:spPr>
        <p:txBody>
          <a:bodyPr/>
          <a:lstStyle/>
          <a:p>
            <a:pPr algn="l"/>
            <a:r>
              <a:rPr lang="en-GB" b="1" dirty="0"/>
              <a:t>Bigger, Bolder, Better</a:t>
            </a:r>
          </a:p>
        </p:txBody>
      </p:sp>
      <p:pic>
        <p:nvPicPr>
          <p:cNvPr id="5" name="Content Placeholder 4" descr="A group of people posing for a photo&#10;&#10;Description automatically generated">
            <a:extLst>
              <a:ext uri="{FF2B5EF4-FFF2-40B4-BE49-F238E27FC236}">
                <a16:creationId xmlns:a16="http://schemas.microsoft.com/office/drawing/2014/main" id="{7E12B203-2AC5-254B-A855-5CD68D90EF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35446" y="1913699"/>
            <a:ext cx="4741764" cy="3556323"/>
          </a:xfrm>
        </p:spPr>
      </p:pic>
      <p:pic>
        <p:nvPicPr>
          <p:cNvPr id="7" name="Picture 6" descr="A picture containing text&#10;&#10;Description automatically generated">
            <a:extLst>
              <a:ext uri="{FF2B5EF4-FFF2-40B4-BE49-F238E27FC236}">
                <a16:creationId xmlns:a16="http://schemas.microsoft.com/office/drawing/2014/main" id="{EA7B76FF-85D8-3842-B05C-BFBFF29215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57875" y="2959124"/>
            <a:ext cx="3347864" cy="2510898"/>
          </a:xfrm>
          <a:prstGeom prst="rect">
            <a:avLst/>
          </a:prstGeom>
        </p:spPr>
      </p:pic>
      <p:pic>
        <p:nvPicPr>
          <p:cNvPr id="9" name="Picture 8" descr="A picture containing text, several&#10;&#10;Description automatically generated">
            <a:extLst>
              <a:ext uri="{FF2B5EF4-FFF2-40B4-BE49-F238E27FC236}">
                <a16:creationId xmlns:a16="http://schemas.microsoft.com/office/drawing/2014/main" id="{40CB24AE-41CD-4C46-8506-169718AF18C0}"/>
              </a:ext>
            </a:extLst>
          </p:cNvPr>
          <p:cNvPicPr>
            <a:picLocks noChangeAspect="1"/>
          </p:cNvPicPr>
          <p:nvPr/>
        </p:nvPicPr>
        <p:blipFill rotWithShape="1">
          <a:blip r:embed="rId5">
            <a:extLst>
              <a:ext uri="{28A0092B-C50C-407E-A947-70E740481C1C}">
                <a14:useLocalDpi xmlns:a14="http://schemas.microsoft.com/office/drawing/2010/main" val="0"/>
              </a:ext>
            </a:extLst>
          </a:blip>
          <a:srcRect l="9905" r="5547"/>
          <a:stretch/>
        </p:blipFill>
        <p:spPr>
          <a:xfrm>
            <a:off x="5367441" y="1408575"/>
            <a:ext cx="1513006" cy="1342138"/>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89828F7B-4B46-3646-A43F-A986FC8E7CF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6765815" y="553675"/>
            <a:ext cx="2510900" cy="1883175"/>
          </a:xfrm>
          <a:prstGeom prst="rect">
            <a:avLst/>
          </a:prstGeom>
        </p:spPr>
      </p:pic>
    </p:spTree>
    <p:extLst>
      <p:ext uri="{BB962C8B-B14F-4D97-AF65-F5344CB8AC3E}">
        <p14:creationId xmlns:p14="http://schemas.microsoft.com/office/powerpoint/2010/main" val="33944127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084235" y="3978754"/>
            <a:ext cx="1168649" cy="1314063"/>
            <a:chOff x="0" y="0"/>
            <a:chExt cx="3116397" cy="3504167"/>
          </a:xfrm>
        </p:grpSpPr>
        <p:grpSp>
          <p:nvGrpSpPr>
            <p:cNvPr id="3" name="Group 3"/>
            <p:cNvGrpSpPr/>
            <p:nvPr/>
          </p:nvGrpSpPr>
          <p:grpSpPr>
            <a:xfrm rot="855309">
              <a:off x="330536" y="256242"/>
              <a:ext cx="2455326" cy="2991684"/>
              <a:chOff x="0" y="0"/>
              <a:chExt cx="2354580" cy="2868930"/>
            </a:xfrm>
          </p:grpSpPr>
          <p:sp>
            <p:nvSpPr>
              <p:cNvPr id="4" name="Freeform 4"/>
              <p:cNvSpPr/>
              <p:nvPr/>
            </p:nvSpPr>
            <p:spPr>
              <a:xfrm>
                <a:off x="0" y="0"/>
                <a:ext cx="2353310" cy="2868930"/>
              </a:xfrm>
              <a:custGeom>
                <a:avLst/>
                <a:gdLst/>
                <a:ahLst/>
                <a:cxnLst/>
                <a:rect l="l" t="t" r="r" b="b"/>
                <a:pathLst>
                  <a:path w="2353310" h="2868930">
                    <a:moveTo>
                      <a:pt x="784860" y="2801620"/>
                    </a:moveTo>
                    <a:cubicBezTo>
                      <a:pt x="905510" y="2842260"/>
                      <a:pt x="1042670" y="2868930"/>
                      <a:pt x="1177290" y="2868930"/>
                    </a:cubicBezTo>
                    <a:cubicBezTo>
                      <a:pt x="1311910" y="2868930"/>
                      <a:pt x="1441450" y="2846070"/>
                      <a:pt x="1560830" y="2805430"/>
                    </a:cubicBezTo>
                    <a:cubicBezTo>
                      <a:pt x="1563370" y="2804160"/>
                      <a:pt x="1565910" y="2804160"/>
                      <a:pt x="1568450" y="2802890"/>
                    </a:cubicBezTo>
                    <a:cubicBezTo>
                      <a:pt x="2016760" y="2640330"/>
                      <a:pt x="2346960" y="2211070"/>
                      <a:pt x="2353310" y="1709420"/>
                    </a:cubicBezTo>
                    <a:lnTo>
                      <a:pt x="2353310" y="0"/>
                    </a:lnTo>
                    <a:lnTo>
                      <a:pt x="0" y="0"/>
                    </a:lnTo>
                    <a:lnTo>
                      <a:pt x="0" y="1708150"/>
                    </a:lnTo>
                    <a:cubicBezTo>
                      <a:pt x="6350" y="2213610"/>
                      <a:pt x="331470" y="2642870"/>
                      <a:pt x="784860" y="2801620"/>
                    </a:cubicBezTo>
                    <a:close/>
                  </a:path>
                </a:pathLst>
              </a:custGeom>
              <a:solidFill>
                <a:srgbClr val="8B97FD"/>
              </a:solidFill>
            </p:spPr>
          </p:sp>
        </p:grpSp>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60904">
              <a:off x="648349" y="656888"/>
              <a:ext cx="1911160" cy="1911160"/>
            </a:xfrm>
            <a:prstGeom prst="rect">
              <a:avLst/>
            </a:prstGeom>
          </p:spPr>
        </p:pic>
      </p:grpSp>
      <p:grpSp>
        <p:nvGrpSpPr>
          <p:cNvPr id="6" name="Group 6"/>
          <p:cNvGrpSpPr/>
          <p:nvPr/>
        </p:nvGrpSpPr>
        <p:grpSpPr>
          <a:xfrm rot="-1205824">
            <a:off x="7583887" y="4889093"/>
            <a:ext cx="1199681" cy="456720"/>
            <a:chOff x="0" y="0"/>
            <a:chExt cx="3199148" cy="1217921"/>
          </a:xfrm>
        </p:grpSpPr>
        <p:grpSp>
          <p:nvGrpSpPr>
            <p:cNvPr id="7" name="Group 7"/>
            <p:cNvGrpSpPr/>
            <p:nvPr/>
          </p:nvGrpSpPr>
          <p:grpSpPr>
            <a:xfrm>
              <a:off x="0" y="0"/>
              <a:ext cx="3199148" cy="1217921"/>
              <a:chOff x="0" y="0"/>
              <a:chExt cx="2129461" cy="810689"/>
            </a:xfrm>
          </p:grpSpPr>
          <p:sp>
            <p:nvSpPr>
              <p:cNvPr id="8" name="Freeform 8"/>
              <p:cNvSpPr/>
              <p:nvPr/>
            </p:nvSpPr>
            <p:spPr>
              <a:xfrm>
                <a:off x="0" y="0"/>
                <a:ext cx="2129461" cy="810689"/>
              </a:xfrm>
              <a:custGeom>
                <a:avLst/>
                <a:gdLst/>
                <a:ahLst/>
                <a:cxnLst/>
                <a:rect l="l" t="t" r="r" b="b"/>
                <a:pathLst>
                  <a:path w="2129461" h="810689">
                    <a:moveTo>
                      <a:pt x="2005001" y="810689"/>
                    </a:moveTo>
                    <a:lnTo>
                      <a:pt x="124460" y="810689"/>
                    </a:lnTo>
                    <a:cubicBezTo>
                      <a:pt x="55880" y="810689"/>
                      <a:pt x="0" y="754809"/>
                      <a:pt x="0" y="686229"/>
                    </a:cubicBezTo>
                    <a:lnTo>
                      <a:pt x="0" y="124460"/>
                    </a:lnTo>
                    <a:cubicBezTo>
                      <a:pt x="0" y="55880"/>
                      <a:pt x="55880" y="0"/>
                      <a:pt x="124460" y="0"/>
                    </a:cubicBezTo>
                    <a:lnTo>
                      <a:pt x="2005001" y="0"/>
                    </a:lnTo>
                    <a:cubicBezTo>
                      <a:pt x="2073581" y="0"/>
                      <a:pt x="2129461" y="55880"/>
                      <a:pt x="2129461" y="124460"/>
                    </a:cubicBezTo>
                    <a:lnTo>
                      <a:pt x="2129461" y="686229"/>
                    </a:lnTo>
                    <a:cubicBezTo>
                      <a:pt x="2129461" y="754809"/>
                      <a:pt x="2073581" y="810689"/>
                      <a:pt x="2005001" y="810689"/>
                    </a:cubicBezTo>
                    <a:close/>
                  </a:path>
                </a:pathLst>
              </a:custGeom>
              <a:solidFill>
                <a:srgbClr val="FFDF2B"/>
              </a:solidFill>
            </p:spPr>
          </p:sp>
        </p:grpSp>
        <p:sp>
          <p:nvSpPr>
            <p:cNvPr id="9" name="TextBox 9"/>
            <p:cNvSpPr txBox="1"/>
            <p:nvPr/>
          </p:nvSpPr>
          <p:spPr>
            <a:xfrm>
              <a:off x="135829" y="284086"/>
              <a:ext cx="2927489" cy="649750"/>
            </a:xfrm>
            <a:prstGeom prst="rect">
              <a:avLst/>
            </a:prstGeom>
          </p:spPr>
          <p:txBody>
            <a:bodyPr lIns="0" tIns="0" rIns="0" bIns="0" rtlCol="0" anchor="t">
              <a:spAutoFit/>
            </a:bodyPr>
            <a:lstStyle/>
            <a:p>
              <a:pPr algn="ctr">
                <a:lnSpc>
                  <a:spcPts val="1864"/>
                </a:lnSpc>
              </a:pPr>
              <a:r>
                <a:rPr lang="en-US" sz="1650" spc="165">
                  <a:solidFill>
                    <a:srgbClr val="000000"/>
                  </a:solidFill>
                  <a:latin typeface="Archivo Black Bold"/>
                </a:rPr>
                <a:t>TO DO..</a:t>
              </a:r>
            </a:p>
          </p:txBody>
        </p:sp>
      </p:grpSp>
      <p:grpSp>
        <p:nvGrpSpPr>
          <p:cNvPr id="10" name="Group 10"/>
          <p:cNvGrpSpPr/>
          <p:nvPr/>
        </p:nvGrpSpPr>
        <p:grpSpPr>
          <a:xfrm>
            <a:off x="318488" y="374236"/>
            <a:ext cx="3629871" cy="1371410"/>
            <a:chOff x="0" y="114300"/>
            <a:chExt cx="9679656" cy="3657092"/>
          </a:xfrm>
        </p:grpSpPr>
        <p:grpSp>
          <p:nvGrpSpPr>
            <p:cNvPr id="11" name="Group 11"/>
            <p:cNvGrpSpPr/>
            <p:nvPr/>
          </p:nvGrpSpPr>
          <p:grpSpPr>
            <a:xfrm>
              <a:off x="0" y="1523625"/>
              <a:ext cx="9679656" cy="2247767"/>
              <a:chOff x="0" y="0"/>
              <a:chExt cx="4181309" cy="970965"/>
            </a:xfrm>
          </p:grpSpPr>
          <p:sp>
            <p:nvSpPr>
              <p:cNvPr id="12" name="Freeform 12"/>
              <p:cNvSpPr/>
              <p:nvPr/>
            </p:nvSpPr>
            <p:spPr>
              <a:xfrm>
                <a:off x="0" y="0"/>
                <a:ext cx="4181309" cy="970965"/>
              </a:xfrm>
              <a:custGeom>
                <a:avLst/>
                <a:gdLst/>
                <a:ahLst/>
                <a:cxnLst/>
                <a:rect l="l" t="t" r="r" b="b"/>
                <a:pathLst>
                  <a:path w="4181309" h="970965">
                    <a:moveTo>
                      <a:pt x="0" y="0"/>
                    </a:moveTo>
                    <a:lnTo>
                      <a:pt x="4181309" y="0"/>
                    </a:lnTo>
                    <a:lnTo>
                      <a:pt x="4181309" y="970965"/>
                    </a:lnTo>
                    <a:lnTo>
                      <a:pt x="0" y="970965"/>
                    </a:lnTo>
                    <a:close/>
                  </a:path>
                </a:pathLst>
              </a:custGeom>
              <a:solidFill>
                <a:srgbClr val="FF652D"/>
              </a:solidFill>
            </p:spPr>
          </p:sp>
        </p:grpSp>
        <p:sp>
          <p:nvSpPr>
            <p:cNvPr id="13" name="TextBox 13"/>
            <p:cNvSpPr txBox="1"/>
            <p:nvPr/>
          </p:nvSpPr>
          <p:spPr>
            <a:xfrm>
              <a:off x="0" y="114300"/>
              <a:ext cx="9679656" cy="1109706"/>
            </a:xfrm>
            <a:prstGeom prst="rect">
              <a:avLst/>
            </a:prstGeom>
          </p:spPr>
          <p:txBody>
            <a:bodyPr lIns="0" tIns="0" rIns="0" bIns="0" rtlCol="0" anchor="t">
              <a:spAutoFit/>
            </a:bodyPr>
            <a:lstStyle/>
            <a:p>
              <a:pPr>
                <a:lnSpc>
                  <a:spcPts val="3200"/>
                </a:lnSpc>
              </a:pPr>
              <a:r>
                <a:rPr lang="en-US" sz="3200" b="1" dirty="0">
                  <a:solidFill>
                    <a:srgbClr val="000000"/>
                  </a:solidFill>
                  <a:latin typeface="Archivo Black"/>
                </a:rPr>
                <a:t>ASSIGNMENT 3</a:t>
              </a:r>
            </a:p>
          </p:txBody>
        </p:sp>
        <p:sp>
          <p:nvSpPr>
            <p:cNvPr id="14" name="TextBox 14"/>
            <p:cNvSpPr txBox="1"/>
            <p:nvPr/>
          </p:nvSpPr>
          <p:spPr>
            <a:xfrm>
              <a:off x="426733" y="2181518"/>
              <a:ext cx="8826192" cy="957528"/>
            </a:xfrm>
            <a:prstGeom prst="rect">
              <a:avLst/>
            </a:prstGeom>
          </p:spPr>
          <p:txBody>
            <a:bodyPr lIns="0" tIns="0" rIns="0" bIns="0" rtlCol="0" anchor="t">
              <a:spAutoFit/>
            </a:bodyPr>
            <a:lstStyle/>
            <a:p>
              <a:pPr>
                <a:lnSpc>
                  <a:spcPts val="1394"/>
                </a:lnSpc>
              </a:pPr>
              <a:r>
                <a:rPr lang="en-US" sz="1267" dirty="0">
                  <a:solidFill>
                    <a:srgbClr val="000000"/>
                  </a:solidFill>
                  <a:latin typeface="Archivo Black"/>
                </a:rPr>
                <a:t>Presentation - 10 minutes</a:t>
              </a:r>
            </a:p>
            <a:p>
              <a:pPr>
                <a:lnSpc>
                  <a:spcPts val="1394"/>
                </a:lnSpc>
              </a:pPr>
              <a:r>
                <a:rPr lang="en-US" sz="1267" dirty="0">
                  <a:solidFill>
                    <a:srgbClr val="000000"/>
                  </a:solidFill>
                  <a:latin typeface="Archivo Black"/>
                </a:rPr>
                <a:t>DEADLINE: W/C 15th November 2021</a:t>
              </a:r>
            </a:p>
          </p:txBody>
        </p:sp>
      </p:grpSp>
      <p:pic>
        <p:nvPicPr>
          <p:cNvPr id="15" name="Picture 1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238424">
            <a:off x="8060879" y="4088785"/>
            <a:ext cx="736586" cy="736586"/>
          </a:xfrm>
          <a:prstGeom prst="rect">
            <a:avLst/>
          </a:prstGeom>
        </p:spPr>
      </p:pic>
      <p:pic>
        <p:nvPicPr>
          <p:cNvPr id="16" name="Picture 16"/>
          <p:cNvPicPr>
            <a:picLocks noChangeAspect="1"/>
          </p:cNvPicPr>
          <p:nvPr/>
        </p:nvPicPr>
        <p:blipFill>
          <a:blip r:embed="rId7"/>
          <a:srcRect/>
          <a:stretch>
            <a:fillRect/>
          </a:stretch>
        </p:blipFill>
        <p:spPr>
          <a:xfrm>
            <a:off x="6452456" y="665028"/>
            <a:ext cx="2488451" cy="2605390"/>
          </a:xfrm>
          <a:prstGeom prst="rect">
            <a:avLst/>
          </a:prstGeom>
        </p:spPr>
      </p:pic>
      <p:sp>
        <p:nvSpPr>
          <p:cNvPr id="17" name="TextBox 17"/>
          <p:cNvSpPr txBox="1"/>
          <p:nvPr/>
        </p:nvSpPr>
        <p:spPr>
          <a:xfrm>
            <a:off x="4223714" y="1197084"/>
            <a:ext cx="1943858" cy="297325"/>
          </a:xfrm>
          <a:prstGeom prst="rect">
            <a:avLst/>
          </a:prstGeom>
        </p:spPr>
        <p:txBody>
          <a:bodyPr lIns="0" tIns="0" rIns="0" bIns="0" rtlCol="0" anchor="t">
            <a:spAutoFit/>
          </a:bodyPr>
          <a:lstStyle/>
          <a:p>
            <a:pPr algn="ctr">
              <a:lnSpc>
                <a:spcPts val="1157"/>
              </a:lnSpc>
            </a:pPr>
            <a:r>
              <a:rPr lang="en-US" sz="827" dirty="0">
                <a:solidFill>
                  <a:srgbClr val="000000"/>
                </a:solidFill>
                <a:latin typeface="Trocchi"/>
              </a:rPr>
              <a:t>Assignment Guidelines are available </a:t>
            </a:r>
          </a:p>
          <a:p>
            <a:pPr algn="ctr">
              <a:lnSpc>
                <a:spcPts val="1157"/>
              </a:lnSpc>
            </a:pPr>
            <a:r>
              <a:rPr lang="en-US" sz="827" dirty="0">
                <a:solidFill>
                  <a:srgbClr val="000000"/>
                </a:solidFill>
                <a:latin typeface="Trocchi"/>
              </a:rPr>
              <a:t>on Moodle, in the Assessment tile.</a:t>
            </a:r>
          </a:p>
        </p:txBody>
      </p:sp>
      <p:sp>
        <p:nvSpPr>
          <p:cNvPr id="18" name="TextBox 18"/>
          <p:cNvSpPr txBox="1"/>
          <p:nvPr/>
        </p:nvSpPr>
        <p:spPr>
          <a:xfrm>
            <a:off x="352270" y="2276072"/>
            <a:ext cx="5973943" cy="1425647"/>
          </a:xfrm>
          <a:prstGeom prst="rect">
            <a:avLst/>
          </a:prstGeom>
        </p:spPr>
        <p:txBody>
          <a:bodyPr lIns="0" tIns="0" rIns="0" bIns="0" rtlCol="0" anchor="t">
            <a:spAutoFit/>
          </a:bodyPr>
          <a:lstStyle/>
          <a:p>
            <a:pPr algn="just">
              <a:lnSpc>
                <a:spcPts val="1584"/>
              </a:lnSpc>
            </a:pPr>
            <a:r>
              <a:rPr lang="en-US" sz="1200" spc="43" dirty="0">
                <a:solidFill>
                  <a:srgbClr val="000000"/>
                </a:solidFill>
                <a:latin typeface="Assistant Regular"/>
              </a:rPr>
              <a:t>A hotel’s employees often are the first </a:t>
            </a:r>
            <a:r>
              <a:rPr lang="en-US" sz="1200" spc="43" dirty="0" err="1">
                <a:solidFill>
                  <a:srgbClr val="000000"/>
                </a:solidFill>
                <a:latin typeface="Assistant Regular"/>
              </a:rPr>
              <a:t>defence</a:t>
            </a:r>
            <a:r>
              <a:rPr lang="en-US" sz="1200" spc="43" dirty="0">
                <a:solidFill>
                  <a:srgbClr val="000000"/>
                </a:solidFill>
                <a:latin typeface="Assistant Regular"/>
              </a:rPr>
              <a:t>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as an Associate of Hotel Trinity, to convince the General Manager that </a:t>
            </a:r>
            <a:r>
              <a:rPr lang="en-US" sz="1200" spc="43" dirty="0">
                <a:solidFill>
                  <a:srgbClr val="000000"/>
                </a:solidFill>
                <a:latin typeface="Assistant Regular Bold"/>
              </a:rPr>
              <a:t>employee engagement is critical in the success of the hotel</a:t>
            </a:r>
            <a:r>
              <a:rPr lang="en-US" sz="1200" spc="43" dirty="0">
                <a:solidFill>
                  <a:srgbClr val="000000"/>
                </a:solidFill>
                <a:latin typeface="Assistant Regular"/>
              </a:rPr>
              <a:t>. You are therefore recommending to hold a staff engagement event / party.</a:t>
            </a:r>
          </a:p>
        </p:txBody>
      </p:sp>
      <p:sp>
        <p:nvSpPr>
          <p:cNvPr id="19" name="TextBox 19"/>
          <p:cNvSpPr txBox="1"/>
          <p:nvPr/>
        </p:nvSpPr>
        <p:spPr>
          <a:xfrm>
            <a:off x="356877" y="4077166"/>
            <a:ext cx="6055695" cy="309957"/>
          </a:xfrm>
          <a:prstGeom prst="rect">
            <a:avLst/>
          </a:prstGeom>
        </p:spPr>
        <p:txBody>
          <a:bodyPr lIns="0" tIns="0" rIns="0" bIns="0" rtlCol="0" anchor="t">
            <a:spAutoFit/>
          </a:bodyPr>
          <a:lstStyle/>
          <a:p>
            <a:pPr algn="just">
              <a:lnSpc>
                <a:spcPts val="1200"/>
              </a:lnSpc>
              <a:spcBef>
                <a:spcPct val="0"/>
              </a:spcBef>
            </a:pPr>
            <a:r>
              <a:rPr lang="en-US" sz="1200" dirty="0">
                <a:solidFill>
                  <a:srgbClr val="000000"/>
                </a:solidFill>
                <a:latin typeface="Assistant Regular Bold"/>
              </a:rPr>
              <a:t>Your task is to create and prepare a pitch (10mins) that you will present to the General Manager of Hotel Trinity, detailing your event design proposal and rationale for a Staff party.</a:t>
            </a:r>
          </a:p>
        </p:txBody>
      </p:sp>
      <p:pic>
        <p:nvPicPr>
          <p:cNvPr id="21" name="Graphic 20" descr="Arrow Right with solid fill">
            <a:extLst>
              <a:ext uri="{FF2B5EF4-FFF2-40B4-BE49-F238E27FC236}">
                <a16:creationId xmlns:a16="http://schemas.microsoft.com/office/drawing/2014/main" id="{81A6AE84-A09A-2A42-AD5D-DD7478A667D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663692" y="1279378"/>
            <a:ext cx="1060436" cy="914400"/>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84A3-4C38-4C14-B32D-214A1A2F13E6}"/>
              </a:ext>
            </a:extLst>
          </p:cNvPr>
          <p:cNvSpPr>
            <a:spLocks noGrp="1"/>
          </p:cNvSpPr>
          <p:nvPr>
            <p:ph type="title"/>
          </p:nvPr>
        </p:nvSpPr>
        <p:spPr/>
        <p:txBody>
          <a:bodyPr/>
          <a:lstStyle/>
          <a:p>
            <a:pPr algn="l"/>
            <a:r>
              <a:rPr lang="en-GB" b="1" dirty="0"/>
              <a:t>References </a:t>
            </a:r>
          </a:p>
        </p:txBody>
      </p:sp>
      <p:sp>
        <p:nvSpPr>
          <p:cNvPr id="3" name="Content Placeholder 2">
            <a:extLst>
              <a:ext uri="{FF2B5EF4-FFF2-40B4-BE49-F238E27FC236}">
                <a16:creationId xmlns:a16="http://schemas.microsoft.com/office/drawing/2014/main" id="{AB7D2061-93BC-4269-89F3-86809A645756}"/>
              </a:ext>
            </a:extLst>
          </p:cNvPr>
          <p:cNvSpPr>
            <a:spLocks noGrp="1"/>
          </p:cNvSpPr>
          <p:nvPr>
            <p:ph idx="1"/>
          </p:nvPr>
        </p:nvSpPr>
        <p:spPr>
          <a:xfrm>
            <a:off x="628630" y="1484784"/>
            <a:ext cx="7886700" cy="4351338"/>
          </a:xfrm>
        </p:spPr>
        <p:txBody>
          <a:bodyPr>
            <a:normAutofit lnSpcReduction="10000"/>
          </a:bodyPr>
          <a:lstStyle/>
          <a:p>
            <a:r>
              <a:rPr lang="en-GB" dirty="0" err="1"/>
              <a:t>Berridge</a:t>
            </a:r>
            <a:r>
              <a:rPr lang="en-GB" dirty="0"/>
              <a:t>, G. (2010) Event design. In: </a:t>
            </a:r>
            <a:r>
              <a:rPr lang="en-GB" dirty="0" err="1"/>
              <a:t>Tassioupolos</a:t>
            </a:r>
            <a:r>
              <a:rPr lang="en-GB" dirty="0"/>
              <a:t>, D. (ed.) </a:t>
            </a:r>
            <a:r>
              <a:rPr lang="en-GB" i="1" dirty="0"/>
              <a:t>Events Management</a:t>
            </a:r>
            <a:r>
              <a:rPr lang="en-GB" dirty="0"/>
              <a:t>, 3rd ed. Claremont: </a:t>
            </a:r>
            <a:r>
              <a:rPr lang="en-GB" dirty="0" err="1"/>
              <a:t>Juta</a:t>
            </a:r>
            <a:r>
              <a:rPr lang="en-GB" dirty="0"/>
              <a:t>, pp.185-206. </a:t>
            </a:r>
          </a:p>
          <a:p>
            <a:r>
              <a:rPr lang="en-GB" dirty="0"/>
              <a:t>Getz, D. (2012) </a:t>
            </a:r>
            <a:r>
              <a:rPr lang="en-GB" i="1" dirty="0"/>
              <a:t>Event Management &amp; Event Tourism</a:t>
            </a:r>
            <a:r>
              <a:rPr lang="en-GB" dirty="0"/>
              <a:t>, 2nd ed. New York, Cognizant Communication.</a:t>
            </a:r>
          </a:p>
          <a:p>
            <a:r>
              <a:rPr lang="en-GB" dirty="0"/>
              <a:t>Hover, M. and van </a:t>
            </a:r>
            <a:r>
              <a:rPr lang="en-GB" dirty="0" err="1"/>
              <a:t>Mierlo</a:t>
            </a:r>
            <a:r>
              <a:rPr lang="en-GB" dirty="0"/>
              <a:t>, J. (2006) Imagine your event: Imagineering for the event industry. Unpublished manuscript, Bread University of Applied Sciences and NHTV Expertise, Event Management Centre, Netherlands.</a:t>
            </a:r>
          </a:p>
        </p:txBody>
      </p:sp>
    </p:spTree>
    <p:extLst>
      <p:ext uri="{BB962C8B-B14F-4D97-AF65-F5344CB8AC3E}">
        <p14:creationId xmlns:p14="http://schemas.microsoft.com/office/powerpoint/2010/main" val="40638500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84A3-4C38-4C14-B32D-214A1A2F13E6}"/>
              </a:ext>
            </a:extLst>
          </p:cNvPr>
          <p:cNvSpPr>
            <a:spLocks noGrp="1"/>
          </p:cNvSpPr>
          <p:nvPr>
            <p:ph type="title"/>
          </p:nvPr>
        </p:nvSpPr>
        <p:spPr/>
        <p:txBody>
          <a:bodyPr/>
          <a:lstStyle/>
          <a:p>
            <a:pPr algn="l"/>
            <a:r>
              <a:rPr lang="en-GB" b="1" dirty="0"/>
              <a:t>References </a:t>
            </a:r>
          </a:p>
        </p:txBody>
      </p:sp>
      <p:sp>
        <p:nvSpPr>
          <p:cNvPr id="3" name="Content Placeholder 2">
            <a:extLst>
              <a:ext uri="{FF2B5EF4-FFF2-40B4-BE49-F238E27FC236}">
                <a16:creationId xmlns:a16="http://schemas.microsoft.com/office/drawing/2014/main" id="{AB7D2061-93BC-4269-89F3-86809A645756}"/>
              </a:ext>
            </a:extLst>
          </p:cNvPr>
          <p:cNvSpPr>
            <a:spLocks noGrp="1"/>
          </p:cNvSpPr>
          <p:nvPr>
            <p:ph idx="1"/>
          </p:nvPr>
        </p:nvSpPr>
        <p:spPr>
          <a:xfrm>
            <a:off x="601744" y="1253331"/>
            <a:ext cx="7886700" cy="4351338"/>
          </a:xfrm>
        </p:spPr>
        <p:txBody>
          <a:bodyPr>
            <a:normAutofit/>
          </a:bodyPr>
          <a:lstStyle/>
          <a:p>
            <a:r>
              <a:rPr lang="en-GB" dirty="0" err="1"/>
              <a:t>Ibisworld</a:t>
            </a:r>
            <a:r>
              <a:rPr lang="en-GB" dirty="0"/>
              <a:t> (2016)  Available at: </a:t>
            </a:r>
            <a:r>
              <a:rPr lang="en-ZA" dirty="0">
                <a:hlinkClick r:id="rId2"/>
              </a:rPr>
              <a:t>https://www.ibisworld.com/</a:t>
            </a:r>
            <a:r>
              <a:rPr lang="en-ZA" dirty="0"/>
              <a:t> </a:t>
            </a:r>
            <a:r>
              <a:rPr lang="en-GB" dirty="0"/>
              <a:t> Accessed 19 November 2018.</a:t>
            </a:r>
          </a:p>
          <a:p>
            <a:r>
              <a:rPr lang="en-GB" dirty="0"/>
              <a:t>Ideal Home Show (2017) Available at: </a:t>
            </a:r>
            <a:r>
              <a:rPr lang="en-ZA" u="sng" dirty="0"/>
              <a:t>https://www.idealhomeshow.co.uk</a:t>
            </a:r>
            <a:r>
              <a:rPr lang="en-GB" dirty="0"/>
              <a:t>, Accessed 12 July 2017.</a:t>
            </a:r>
          </a:p>
          <a:p>
            <a:r>
              <a:rPr lang="en-GB" dirty="0"/>
              <a:t>Kim, J. H. and Jang, S. (2016) Memory Retrieval of Cultural Event Experiences, Examining Internal and External Influences, </a:t>
            </a:r>
            <a:r>
              <a:rPr lang="en-GB" i="1" dirty="0"/>
              <a:t>Journal of Travel Research  </a:t>
            </a:r>
            <a:r>
              <a:rPr lang="en-GB" dirty="0"/>
              <a:t>55(3).</a:t>
            </a:r>
          </a:p>
        </p:txBody>
      </p:sp>
    </p:spTree>
    <p:extLst>
      <p:ext uri="{BB962C8B-B14F-4D97-AF65-F5344CB8AC3E}">
        <p14:creationId xmlns:p14="http://schemas.microsoft.com/office/powerpoint/2010/main" val="372470590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5085184"/>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9</a:t>
            </a:r>
            <a:br>
              <a:rPr lang="en-GB" sz="4000" i="1" dirty="0">
                <a:solidFill>
                  <a:schemeClr val="bg1"/>
                </a:solidFill>
              </a:rPr>
            </a:br>
            <a:r>
              <a:rPr lang="en-GB" sz="4000" i="1" dirty="0">
                <a:solidFill>
                  <a:schemeClr val="bg1"/>
                </a:solidFill>
              </a:rPr>
              <a:t>EMBOK &amp; Event Design </a:t>
            </a:r>
            <a:endParaRPr lang="en-GB" sz="4000" dirty="0">
              <a:solidFill>
                <a:schemeClr val="bg1"/>
              </a:solidFill>
            </a:endParaRPr>
          </a:p>
        </p:txBody>
      </p:sp>
      <p:sp>
        <p:nvSpPr>
          <p:cNvPr id="3" name="Rectangle 2">
            <a:extLst>
              <a:ext uri="{FF2B5EF4-FFF2-40B4-BE49-F238E27FC236}">
                <a16:creationId xmlns:a16="http://schemas.microsoft.com/office/drawing/2014/main" id="{45625877-DAB4-5349-A76C-699978958BB8}"/>
              </a:ext>
            </a:extLst>
          </p:cNvPr>
          <p:cNvSpPr/>
          <p:nvPr/>
        </p:nvSpPr>
        <p:spPr>
          <a:xfrm>
            <a:off x="395536" y="4149080"/>
            <a:ext cx="3392275" cy="1323439"/>
          </a:xfrm>
          <a:prstGeom prst="rect">
            <a:avLst/>
          </a:prstGeom>
        </p:spPr>
        <p:txBody>
          <a:bodyPr wrap="none">
            <a:spAutoFit/>
          </a:bodyPr>
          <a:lstStyle/>
          <a:p>
            <a:r>
              <a:rPr lang="en-GB" sz="4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a:t>
            </a:r>
          </a:p>
          <a:p>
            <a:r>
              <a:rPr lang="en-GB" sz="4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4000" dirty="0"/>
          </a:p>
        </p:txBody>
      </p:sp>
    </p:spTree>
    <p:extLst>
      <p:ext uri="{BB962C8B-B14F-4D97-AF65-F5344CB8AC3E}">
        <p14:creationId xmlns:p14="http://schemas.microsoft.com/office/powerpoint/2010/main" val="126280466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schemas.microsoft.com/office/2006/documentManagement/types"/>
    <ds:schemaRef ds:uri="211f9404-bca0-4bcf-9c1d-965ccb6f8d2d"/>
    <ds:schemaRef ds:uri="http://schemas.microsoft.com/office/infopath/2007/PartnerControls"/>
    <ds:schemaRef ds:uri="http://purl.org/dc/elements/1.1/"/>
    <ds:schemaRef ds:uri="http://www.w3.org/XML/1998/namespace"/>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1005</TotalTime>
  <Words>8195</Words>
  <Application>Microsoft Macintosh PowerPoint</Application>
  <PresentationFormat>On-screen Show (4:3)</PresentationFormat>
  <Paragraphs>483</Paragraphs>
  <Slides>64</Slides>
  <Notes>39</Notes>
  <HiddenSlides>0</HiddenSlides>
  <MMClips>6</MMClips>
  <ScaleCrop>false</ScaleCrop>
  <HeadingPairs>
    <vt:vector size="6" baseType="variant">
      <vt:variant>
        <vt:lpstr>Fonts Used</vt:lpstr>
      </vt:variant>
      <vt:variant>
        <vt:i4>11</vt:i4>
      </vt:variant>
      <vt:variant>
        <vt:lpstr>Theme</vt:lpstr>
      </vt:variant>
      <vt:variant>
        <vt:i4>16</vt:i4>
      </vt:variant>
      <vt:variant>
        <vt:lpstr>Slide Titles</vt:lpstr>
      </vt:variant>
      <vt:variant>
        <vt:i4>64</vt:i4>
      </vt:variant>
    </vt:vector>
  </HeadingPairs>
  <TitlesOfParts>
    <vt:vector size="91" baseType="lpstr">
      <vt:lpstr>-webkit-standard</vt:lpstr>
      <vt:lpstr>Archivo Black</vt:lpstr>
      <vt:lpstr>Archivo Black Bold</vt:lpstr>
      <vt:lpstr>Arial</vt:lpstr>
      <vt:lpstr>Assistant Regular</vt:lpstr>
      <vt:lpstr>Assistant Regular Bold</vt:lpstr>
      <vt:lpstr>Calibri</vt:lpstr>
      <vt:lpstr>Calibri Light</vt:lpstr>
      <vt:lpstr>Freestyle Script</vt:lpstr>
      <vt:lpstr>Open Sans</vt:lpstr>
      <vt:lpstr>Trocchi</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9 EMBOK &amp; Event Design </vt:lpstr>
      <vt:lpstr>Week 7 Agenda</vt:lpstr>
      <vt:lpstr> Learning Outcomes </vt:lpstr>
      <vt:lpstr>PowerPoint Presentation</vt:lpstr>
      <vt:lpstr>PowerPoint Presentation</vt:lpstr>
      <vt:lpstr>PowerPoint Presentation</vt:lpstr>
      <vt:lpstr>EMBOK</vt:lpstr>
      <vt:lpstr>EMBOK</vt:lpstr>
      <vt:lpstr>EMBOK</vt:lpstr>
      <vt:lpstr>EMBOK</vt:lpstr>
      <vt:lpstr>EMBOK</vt:lpstr>
      <vt:lpstr>EMBOK</vt:lpstr>
      <vt:lpstr>EMBOK</vt:lpstr>
      <vt:lpstr>EMBOK</vt:lpstr>
      <vt:lpstr>EMBOK</vt:lpstr>
      <vt:lpstr>EMBOK</vt:lpstr>
      <vt:lpstr>EMBOK</vt:lpstr>
      <vt:lpstr>EMBOK - RECAP</vt:lpstr>
      <vt:lpstr>Chapter 8:</vt:lpstr>
      <vt:lpstr>PowerPoint Presentation</vt:lpstr>
      <vt:lpstr>Event design</vt:lpstr>
      <vt:lpstr>Design terminology  (adapted from Berridge 2010)</vt:lpstr>
      <vt:lpstr>Design terminology  (adapted from Berridge 2010)</vt:lpstr>
      <vt:lpstr>Design of marketing collateral</vt:lpstr>
      <vt:lpstr>Design of marketing collateral</vt:lpstr>
      <vt:lpstr>Cultural influences on design</vt:lpstr>
      <vt:lpstr>Cultural influences on design</vt:lpstr>
      <vt:lpstr>EMBOK</vt:lpstr>
      <vt:lpstr>PowerPoint Presentation</vt:lpstr>
      <vt:lpstr>PowerPoint Presentation</vt:lpstr>
      <vt:lpstr>PowerPoint Presentation</vt:lpstr>
      <vt:lpstr>PowerPoint Presentation</vt:lpstr>
      <vt:lpstr>Sample theme ideas </vt:lpstr>
      <vt:lpstr>Sample theme ideas </vt:lpstr>
      <vt:lpstr>12 Key theming ingredients</vt:lpstr>
      <vt:lpstr>12 Key theming ingredients</vt:lpstr>
      <vt:lpstr>12 Key theming ingredients</vt:lpstr>
      <vt:lpstr>12 Key theming ingredients</vt:lpstr>
      <vt:lpstr>Programme design features</vt:lpstr>
      <vt:lpstr>Programme design features</vt:lpstr>
      <vt:lpstr>Design of the venue and environment</vt:lpstr>
      <vt:lpstr>Design of the venue and environment</vt:lpstr>
      <vt:lpstr>Design considerations for the lay-out of meeting rooms</vt:lpstr>
      <vt:lpstr>Event environment characteristics</vt:lpstr>
      <vt:lpstr>Event environment characteristics</vt:lpstr>
      <vt:lpstr>Production design</vt:lpstr>
      <vt:lpstr>Entertainment design</vt:lpstr>
      <vt:lpstr>Entertainment design</vt:lpstr>
      <vt:lpstr>Ambiance and interactive entertainment</vt:lpstr>
      <vt:lpstr>Catering design</vt:lpstr>
      <vt:lpstr>Catering design</vt:lpstr>
      <vt:lpstr>The event experience</vt:lpstr>
      <vt:lpstr>The event experience</vt:lpstr>
      <vt:lpstr>3 Levels of event experience</vt:lpstr>
      <vt:lpstr>Crafting an unforgettable event experience in 12 simple steps</vt:lpstr>
      <vt:lpstr>Crafting an unforgettable event experience in 12 simple steps</vt:lpstr>
      <vt:lpstr>PowerPoint Presentation</vt:lpstr>
      <vt:lpstr>PowerPoint Presentation</vt:lpstr>
      <vt:lpstr>PowerPoint Presentation</vt:lpstr>
      <vt:lpstr>Bigger, Bolder, Better</vt:lpstr>
      <vt:lpstr>PowerPoint Presentation</vt:lpstr>
      <vt:lpstr>References </vt:lpstr>
      <vt:lpstr>References </vt:lpstr>
      <vt:lpstr>Operating Hotel Facilities  BMIH4006  Week 9 EMBOK &amp; Event Design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8</cp:revision>
  <dcterms:created xsi:type="dcterms:W3CDTF">2015-04-14T15:21:28Z</dcterms:created>
  <dcterms:modified xsi:type="dcterms:W3CDTF">2021-10-29T13:04:07Z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