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2" r:id="rId4"/>
    <p:sldId id="263" r:id="rId5"/>
    <p:sldId id="258" r:id="rId6"/>
    <p:sldId id="264" r:id="rId7"/>
    <p:sldId id="260"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A2F967-DC73-3167-B4ED-1B0F30163295}" v="284" dt="2023-10-27T08:26:56.644"/>
    <p1510:client id="{65366D00-8D64-4123-9465-B9D4D5C23B14}" v="1" dt="2023-10-27T08:28:05.444"/>
    <p1510:client id="{C1472FCF-065E-46C9-B4AE-DEF5B30481F7}" v="183" dt="2023-10-27T08:17:17.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3BB924-6284-4AC5-877F-A71257AE975A}" type="doc">
      <dgm:prSet loTypeId="urn:microsoft.com/office/officeart/2016/7/layout/LinearBlockProcessNumbered" loCatId="process" qsTypeId="urn:microsoft.com/office/officeart/2005/8/quickstyle/simple2" qsCatId="simple" csTypeId="urn:microsoft.com/office/officeart/2005/8/colors/colorful2" csCatId="colorful"/>
      <dgm:spPr/>
      <dgm:t>
        <a:bodyPr/>
        <a:lstStyle/>
        <a:p>
          <a:endParaRPr lang="en-US"/>
        </a:p>
      </dgm:t>
    </dgm:pt>
    <dgm:pt modelId="{A16099FA-04D1-4AA3-9864-2409819FE3FB}">
      <dgm:prSet/>
      <dgm:spPr/>
      <dgm:t>
        <a:bodyPr/>
        <a:lstStyle/>
        <a:p>
          <a:r>
            <a:rPr lang="en-US"/>
            <a:t>Symmetric Encryption is faster than Asymmetric Encryption</a:t>
          </a:r>
        </a:p>
      </dgm:t>
    </dgm:pt>
    <dgm:pt modelId="{72542E19-69D2-4715-98A5-428D3B9D7DE4}" type="parTrans" cxnId="{C6CCD8B2-986D-44A8-A0C0-FCA999ECBCA6}">
      <dgm:prSet/>
      <dgm:spPr/>
      <dgm:t>
        <a:bodyPr/>
        <a:lstStyle/>
        <a:p>
          <a:endParaRPr lang="en-US"/>
        </a:p>
      </dgm:t>
    </dgm:pt>
    <dgm:pt modelId="{8A4DCD10-F1AF-4CD0-AC62-43C2E2EE1AB8}" type="sibTrans" cxnId="{C6CCD8B2-986D-44A8-A0C0-FCA999ECBCA6}">
      <dgm:prSet phldrT="01"/>
      <dgm:spPr/>
      <dgm:t>
        <a:bodyPr/>
        <a:lstStyle/>
        <a:p>
          <a:r>
            <a:rPr lang="en-US"/>
            <a:t>01</a:t>
          </a:r>
        </a:p>
      </dgm:t>
    </dgm:pt>
    <dgm:pt modelId="{C9ADACB3-9ADC-4D6E-87D8-8002190A425D}">
      <dgm:prSet/>
      <dgm:spPr/>
      <dgm:t>
        <a:bodyPr/>
        <a:lstStyle/>
        <a:p>
          <a:r>
            <a:rPr lang="en-US"/>
            <a:t>Asymmetric Encryption is slower but significantly more secure</a:t>
          </a:r>
        </a:p>
      </dgm:t>
    </dgm:pt>
    <dgm:pt modelId="{583D48E8-8F1D-4781-93C7-D065C91735A9}" type="parTrans" cxnId="{56B307D5-4BC3-4BC0-A800-E8B45144427C}">
      <dgm:prSet/>
      <dgm:spPr/>
      <dgm:t>
        <a:bodyPr/>
        <a:lstStyle/>
        <a:p>
          <a:endParaRPr lang="en-US"/>
        </a:p>
      </dgm:t>
    </dgm:pt>
    <dgm:pt modelId="{69C80AD9-2AB1-4E9C-A1B3-B9C03444079D}" type="sibTrans" cxnId="{56B307D5-4BC3-4BC0-A800-E8B45144427C}">
      <dgm:prSet phldrT="02"/>
      <dgm:spPr/>
      <dgm:t>
        <a:bodyPr/>
        <a:lstStyle/>
        <a:p>
          <a:r>
            <a:rPr lang="en-US"/>
            <a:t>02</a:t>
          </a:r>
        </a:p>
      </dgm:t>
    </dgm:pt>
    <dgm:pt modelId="{8B449504-AA55-4582-AFC9-2741EF174050}">
      <dgm:prSet/>
      <dgm:spPr/>
      <dgm:t>
        <a:bodyPr/>
        <a:lstStyle/>
        <a:p>
          <a:r>
            <a:rPr lang="en-US"/>
            <a:t>It is common for a hybrid of the two methods to be used – symmetric encryption is used to encrypt the data and the symmetric key is shared via asymmetric encryption, meaning the symmetric key is securely shared to the recipient </a:t>
          </a:r>
        </a:p>
      </dgm:t>
    </dgm:pt>
    <dgm:pt modelId="{EE064D69-5A48-483D-A791-507D9F555A53}" type="parTrans" cxnId="{061CD35C-1E52-4465-BA60-6B371F3EF3D0}">
      <dgm:prSet/>
      <dgm:spPr/>
      <dgm:t>
        <a:bodyPr/>
        <a:lstStyle/>
        <a:p>
          <a:endParaRPr lang="en-US"/>
        </a:p>
      </dgm:t>
    </dgm:pt>
    <dgm:pt modelId="{1C192792-EA49-44AF-B831-A8F1620D4FDF}" type="sibTrans" cxnId="{061CD35C-1E52-4465-BA60-6B371F3EF3D0}">
      <dgm:prSet phldrT="03"/>
      <dgm:spPr/>
      <dgm:t>
        <a:bodyPr/>
        <a:lstStyle/>
        <a:p>
          <a:r>
            <a:rPr lang="en-US"/>
            <a:t>03</a:t>
          </a:r>
        </a:p>
      </dgm:t>
    </dgm:pt>
    <dgm:pt modelId="{17028CC6-07F8-4525-AADC-8BFE1689A6A5}" type="pres">
      <dgm:prSet presAssocID="{5F3BB924-6284-4AC5-877F-A71257AE975A}" presName="Name0" presStyleCnt="0">
        <dgm:presLayoutVars>
          <dgm:animLvl val="lvl"/>
          <dgm:resizeHandles val="exact"/>
        </dgm:presLayoutVars>
      </dgm:prSet>
      <dgm:spPr/>
    </dgm:pt>
    <dgm:pt modelId="{648A5481-C5F4-442B-95C1-C1D01424BEA4}" type="pres">
      <dgm:prSet presAssocID="{A16099FA-04D1-4AA3-9864-2409819FE3FB}" presName="compositeNode" presStyleCnt="0">
        <dgm:presLayoutVars>
          <dgm:bulletEnabled val="1"/>
        </dgm:presLayoutVars>
      </dgm:prSet>
      <dgm:spPr/>
    </dgm:pt>
    <dgm:pt modelId="{68F1EDB3-5A7D-47F1-966D-2B61740E1729}" type="pres">
      <dgm:prSet presAssocID="{A16099FA-04D1-4AA3-9864-2409819FE3FB}" presName="bgRect" presStyleLbl="alignNode1" presStyleIdx="0" presStyleCnt="3"/>
      <dgm:spPr/>
    </dgm:pt>
    <dgm:pt modelId="{930D9838-6F46-4CE5-BA91-89D383271C4B}" type="pres">
      <dgm:prSet presAssocID="{8A4DCD10-F1AF-4CD0-AC62-43C2E2EE1AB8}" presName="sibTransNodeRect" presStyleLbl="alignNode1" presStyleIdx="0" presStyleCnt="3">
        <dgm:presLayoutVars>
          <dgm:chMax val="0"/>
          <dgm:bulletEnabled val="1"/>
        </dgm:presLayoutVars>
      </dgm:prSet>
      <dgm:spPr/>
    </dgm:pt>
    <dgm:pt modelId="{0FEE364C-13C3-4263-B0D0-2374E060BAED}" type="pres">
      <dgm:prSet presAssocID="{A16099FA-04D1-4AA3-9864-2409819FE3FB}" presName="nodeRect" presStyleLbl="alignNode1" presStyleIdx="0" presStyleCnt="3">
        <dgm:presLayoutVars>
          <dgm:bulletEnabled val="1"/>
        </dgm:presLayoutVars>
      </dgm:prSet>
      <dgm:spPr/>
    </dgm:pt>
    <dgm:pt modelId="{1A9FD314-02B2-41D6-90FB-240AEEB00DCF}" type="pres">
      <dgm:prSet presAssocID="{8A4DCD10-F1AF-4CD0-AC62-43C2E2EE1AB8}" presName="sibTrans" presStyleCnt="0"/>
      <dgm:spPr/>
    </dgm:pt>
    <dgm:pt modelId="{B382E047-B934-4D33-94B5-7CA0C6090C3A}" type="pres">
      <dgm:prSet presAssocID="{C9ADACB3-9ADC-4D6E-87D8-8002190A425D}" presName="compositeNode" presStyleCnt="0">
        <dgm:presLayoutVars>
          <dgm:bulletEnabled val="1"/>
        </dgm:presLayoutVars>
      </dgm:prSet>
      <dgm:spPr/>
    </dgm:pt>
    <dgm:pt modelId="{217C0D37-CD85-4B6B-8B99-663674E6BE32}" type="pres">
      <dgm:prSet presAssocID="{C9ADACB3-9ADC-4D6E-87D8-8002190A425D}" presName="bgRect" presStyleLbl="alignNode1" presStyleIdx="1" presStyleCnt="3"/>
      <dgm:spPr/>
    </dgm:pt>
    <dgm:pt modelId="{7F1140D5-4B93-4423-8309-3BAD5AD0AC57}" type="pres">
      <dgm:prSet presAssocID="{69C80AD9-2AB1-4E9C-A1B3-B9C03444079D}" presName="sibTransNodeRect" presStyleLbl="alignNode1" presStyleIdx="1" presStyleCnt="3">
        <dgm:presLayoutVars>
          <dgm:chMax val="0"/>
          <dgm:bulletEnabled val="1"/>
        </dgm:presLayoutVars>
      </dgm:prSet>
      <dgm:spPr/>
    </dgm:pt>
    <dgm:pt modelId="{7B01EF3F-5BBB-4E3D-B48C-BBBEFD0ECF86}" type="pres">
      <dgm:prSet presAssocID="{C9ADACB3-9ADC-4D6E-87D8-8002190A425D}" presName="nodeRect" presStyleLbl="alignNode1" presStyleIdx="1" presStyleCnt="3">
        <dgm:presLayoutVars>
          <dgm:bulletEnabled val="1"/>
        </dgm:presLayoutVars>
      </dgm:prSet>
      <dgm:spPr/>
    </dgm:pt>
    <dgm:pt modelId="{BAC5A768-AE72-43BD-91BD-0FB495E28896}" type="pres">
      <dgm:prSet presAssocID="{69C80AD9-2AB1-4E9C-A1B3-B9C03444079D}" presName="sibTrans" presStyleCnt="0"/>
      <dgm:spPr/>
    </dgm:pt>
    <dgm:pt modelId="{A6C3625C-43C6-4FE0-AF79-374B51244EE6}" type="pres">
      <dgm:prSet presAssocID="{8B449504-AA55-4582-AFC9-2741EF174050}" presName="compositeNode" presStyleCnt="0">
        <dgm:presLayoutVars>
          <dgm:bulletEnabled val="1"/>
        </dgm:presLayoutVars>
      </dgm:prSet>
      <dgm:spPr/>
    </dgm:pt>
    <dgm:pt modelId="{95893E33-2895-4056-BDC3-FE73DED7753D}" type="pres">
      <dgm:prSet presAssocID="{8B449504-AA55-4582-AFC9-2741EF174050}" presName="bgRect" presStyleLbl="alignNode1" presStyleIdx="2" presStyleCnt="3"/>
      <dgm:spPr/>
    </dgm:pt>
    <dgm:pt modelId="{41F4EEAA-FF92-4A15-BC75-AA09489F2FD1}" type="pres">
      <dgm:prSet presAssocID="{1C192792-EA49-44AF-B831-A8F1620D4FDF}" presName="sibTransNodeRect" presStyleLbl="alignNode1" presStyleIdx="2" presStyleCnt="3">
        <dgm:presLayoutVars>
          <dgm:chMax val="0"/>
          <dgm:bulletEnabled val="1"/>
        </dgm:presLayoutVars>
      </dgm:prSet>
      <dgm:spPr/>
    </dgm:pt>
    <dgm:pt modelId="{2C7DC935-26FF-4FF1-B63D-EB145C8C7D7A}" type="pres">
      <dgm:prSet presAssocID="{8B449504-AA55-4582-AFC9-2741EF174050}" presName="nodeRect" presStyleLbl="alignNode1" presStyleIdx="2" presStyleCnt="3">
        <dgm:presLayoutVars>
          <dgm:bulletEnabled val="1"/>
        </dgm:presLayoutVars>
      </dgm:prSet>
      <dgm:spPr/>
    </dgm:pt>
  </dgm:ptLst>
  <dgm:cxnLst>
    <dgm:cxn modelId="{FA2C4B08-A5B4-4EAB-B9D9-D94C538F0680}" type="presOf" srcId="{69C80AD9-2AB1-4E9C-A1B3-B9C03444079D}" destId="{7F1140D5-4B93-4423-8309-3BAD5AD0AC57}" srcOrd="0" destOrd="0" presId="urn:microsoft.com/office/officeart/2016/7/layout/LinearBlockProcessNumbered"/>
    <dgm:cxn modelId="{6849AD3C-F83A-463E-89F0-48B1C5539494}" type="presOf" srcId="{8A4DCD10-F1AF-4CD0-AC62-43C2E2EE1AB8}" destId="{930D9838-6F46-4CE5-BA91-89D383271C4B}" srcOrd="0" destOrd="0" presId="urn:microsoft.com/office/officeart/2016/7/layout/LinearBlockProcessNumbered"/>
    <dgm:cxn modelId="{061CD35C-1E52-4465-BA60-6B371F3EF3D0}" srcId="{5F3BB924-6284-4AC5-877F-A71257AE975A}" destId="{8B449504-AA55-4582-AFC9-2741EF174050}" srcOrd="2" destOrd="0" parTransId="{EE064D69-5A48-483D-A791-507D9F555A53}" sibTransId="{1C192792-EA49-44AF-B831-A8F1620D4FDF}"/>
    <dgm:cxn modelId="{D5BD7342-1FFB-45B0-89B0-76FDA9EA44B7}" type="presOf" srcId="{C9ADACB3-9ADC-4D6E-87D8-8002190A425D}" destId="{7B01EF3F-5BBB-4E3D-B48C-BBBEFD0ECF86}" srcOrd="1" destOrd="0" presId="urn:microsoft.com/office/officeart/2016/7/layout/LinearBlockProcessNumbered"/>
    <dgm:cxn modelId="{6CFFA44C-24D4-4973-872E-F567D67225B6}" type="presOf" srcId="{8B449504-AA55-4582-AFC9-2741EF174050}" destId="{2C7DC935-26FF-4FF1-B63D-EB145C8C7D7A}" srcOrd="1" destOrd="0" presId="urn:microsoft.com/office/officeart/2016/7/layout/LinearBlockProcessNumbered"/>
    <dgm:cxn modelId="{336D3080-C1EC-4922-8C59-3E69A34A6EE2}" type="presOf" srcId="{1C192792-EA49-44AF-B831-A8F1620D4FDF}" destId="{41F4EEAA-FF92-4A15-BC75-AA09489F2FD1}" srcOrd="0" destOrd="0" presId="urn:microsoft.com/office/officeart/2016/7/layout/LinearBlockProcessNumbered"/>
    <dgm:cxn modelId="{024E6B8B-AE29-4842-A3D3-213A4D5BFF9C}" type="presOf" srcId="{5F3BB924-6284-4AC5-877F-A71257AE975A}" destId="{17028CC6-07F8-4525-AADC-8BFE1689A6A5}" srcOrd="0" destOrd="0" presId="urn:microsoft.com/office/officeart/2016/7/layout/LinearBlockProcessNumbered"/>
    <dgm:cxn modelId="{476CCD99-B606-405C-9D69-861CC6C09C4E}" type="presOf" srcId="{C9ADACB3-9ADC-4D6E-87D8-8002190A425D}" destId="{217C0D37-CD85-4B6B-8B99-663674E6BE32}" srcOrd="0" destOrd="0" presId="urn:microsoft.com/office/officeart/2016/7/layout/LinearBlockProcessNumbered"/>
    <dgm:cxn modelId="{E1E456A8-303D-431F-929A-EDF63180B13E}" type="presOf" srcId="{8B449504-AA55-4582-AFC9-2741EF174050}" destId="{95893E33-2895-4056-BDC3-FE73DED7753D}" srcOrd="0" destOrd="0" presId="urn:microsoft.com/office/officeart/2016/7/layout/LinearBlockProcessNumbered"/>
    <dgm:cxn modelId="{C6CCD8B2-986D-44A8-A0C0-FCA999ECBCA6}" srcId="{5F3BB924-6284-4AC5-877F-A71257AE975A}" destId="{A16099FA-04D1-4AA3-9864-2409819FE3FB}" srcOrd="0" destOrd="0" parTransId="{72542E19-69D2-4715-98A5-428D3B9D7DE4}" sibTransId="{8A4DCD10-F1AF-4CD0-AC62-43C2E2EE1AB8}"/>
    <dgm:cxn modelId="{759589B8-7500-456D-8B83-679FD93C1077}" type="presOf" srcId="{A16099FA-04D1-4AA3-9864-2409819FE3FB}" destId="{0FEE364C-13C3-4263-B0D0-2374E060BAED}" srcOrd="1" destOrd="0" presId="urn:microsoft.com/office/officeart/2016/7/layout/LinearBlockProcessNumbered"/>
    <dgm:cxn modelId="{56B307D5-4BC3-4BC0-A800-E8B45144427C}" srcId="{5F3BB924-6284-4AC5-877F-A71257AE975A}" destId="{C9ADACB3-9ADC-4D6E-87D8-8002190A425D}" srcOrd="1" destOrd="0" parTransId="{583D48E8-8F1D-4781-93C7-D065C91735A9}" sibTransId="{69C80AD9-2AB1-4E9C-A1B3-B9C03444079D}"/>
    <dgm:cxn modelId="{16C801EA-030E-4A4E-80E3-0AA2B13B79D9}" type="presOf" srcId="{A16099FA-04D1-4AA3-9864-2409819FE3FB}" destId="{68F1EDB3-5A7D-47F1-966D-2B61740E1729}" srcOrd="0" destOrd="0" presId="urn:microsoft.com/office/officeart/2016/7/layout/LinearBlockProcessNumbered"/>
    <dgm:cxn modelId="{B4647E2D-6868-41EA-8115-68242E9696AC}" type="presParOf" srcId="{17028CC6-07F8-4525-AADC-8BFE1689A6A5}" destId="{648A5481-C5F4-442B-95C1-C1D01424BEA4}" srcOrd="0" destOrd="0" presId="urn:microsoft.com/office/officeart/2016/7/layout/LinearBlockProcessNumbered"/>
    <dgm:cxn modelId="{BF80A1E7-81B4-4DB5-86CB-F3635F8B35BF}" type="presParOf" srcId="{648A5481-C5F4-442B-95C1-C1D01424BEA4}" destId="{68F1EDB3-5A7D-47F1-966D-2B61740E1729}" srcOrd="0" destOrd="0" presId="urn:microsoft.com/office/officeart/2016/7/layout/LinearBlockProcessNumbered"/>
    <dgm:cxn modelId="{F7B131A6-406A-408E-A07A-86884D6C3C18}" type="presParOf" srcId="{648A5481-C5F4-442B-95C1-C1D01424BEA4}" destId="{930D9838-6F46-4CE5-BA91-89D383271C4B}" srcOrd="1" destOrd="0" presId="urn:microsoft.com/office/officeart/2016/7/layout/LinearBlockProcessNumbered"/>
    <dgm:cxn modelId="{CDB94B7C-C1B5-478C-98D4-40DB63ACE980}" type="presParOf" srcId="{648A5481-C5F4-442B-95C1-C1D01424BEA4}" destId="{0FEE364C-13C3-4263-B0D0-2374E060BAED}" srcOrd="2" destOrd="0" presId="urn:microsoft.com/office/officeart/2016/7/layout/LinearBlockProcessNumbered"/>
    <dgm:cxn modelId="{D110F384-60FD-408A-9B9F-33AC1F7BB442}" type="presParOf" srcId="{17028CC6-07F8-4525-AADC-8BFE1689A6A5}" destId="{1A9FD314-02B2-41D6-90FB-240AEEB00DCF}" srcOrd="1" destOrd="0" presId="urn:microsoft.com/office/officeart/2016/7/layout/LinearBlockProcessNumbered"/>
    <dgm:cxn modelId="{79D96657-4FD0-40E8-A955-59CAB88F7E74}" type="presParOf" srcId="{17028CC6-07F8-4525-AADC-8BFE1689A6A5}" destId="{B382E047-B934-4D33-94B5-7CA0C6090C3A}" srcOrd="2" destOrd="0" presId="urn:microsoft.com/office/officeart/2016/7/layout/LinearBlockProcessNumbered"/>
    <dgm:cxn modelId="{BD00A7BB-D6DD-4DD2-AF63-2E562AA349C0}" type="presParOf" srcId="{B382E047-B934-4D33-94B5-7CA0C6090C3A}" destId="{217C0D37-CD85-4B6B-8B99-663674E6BE32}" srcOrd="0" destOrd="0" presId="urn:microsoft.com/office/officeart/2016/7/layout/LinearBlockProcessNumbered"/>
    <dgm:cxn modelId="{D021291B-E722-4DB7-BB80-55F0FE0B56CE}" type="presParOf" srcId="{B382E047-B934-4D33-94B5-7CA0C6090C3A}" destId="{7F1140D5-4B93-4423-8309-3BAD5AD0AC57}" srcOrd="1" destOrd="0" presId="urn:microsoft.com/office/officeart/2016/7/layout/LinearBlockProcessNumbered"/>
    <dgm:cxn modelId="{3B98B815-66FE-40F0-953B-115DEF63E545}" type="presParOf" srcId="{B382E047-B934-4D33-94B5-7CA0C6090C3A}" destId="{7B01EF3F-5BBB-4E3D-B48C-BBBEFD0ECF86}" srcOrd="2" destOrd="0" presId="urn:microsoft.com/office/officeart/2016/7/layout/LinearBlockProcessNumbered"/>
    <dgm:cxn modelId="{A18B5F7C-A410-48C4-AF6C-701F0373A7C5}" type="presParOf" srcId="{17028CC6-07F8-4525-AADC-8BFE1689A6A5}" destId="{BAC5A768-AE72-43BD-91BD-0FB495E28896}" srcOrd="3" destOrd="0" presId="urn:microsoft.com/office/officeart/2016/7/layout/LinearBlockProcessNumbered"/>
    <dgm:cxn modelId="{9A8F005E-3B67-4645-B11C-545BDB228846}" type="presParOf" srcId="{17028CC6-07F8-4525-AADC-8BFE1689A6A5}" destId="{A6C3625C-43C6-4FE0-AF79-374B51244EE6}" srcOrd="4" destOrd="0" presId="urn:microsoft.com/office/officeart/2016/7/layout/LinearBlockProcessNumbered"/>
    <dgm:cxn modelId="{6E111200-FF11-4DBB-AFF0-F8DE6F3DE905}" type="presParOf" srcId="{A6C3625C-43C6-4FE0-AF79-374B51244EE6}" destId="{95893E33-2895-4056-BDC3-FE73DED7753D}" srcOrd="0" destOrd="0" presId="urn:microsoft.com/office/officeart/2016/7/layout/LinearBlockProcessNumbered"/>
    <dgm:cxn modelId="{8A9D876F-9AC2-4EE3-A6A8-A8A71038AE40}" type="presParOf" srcId="{A6C3625C-43C6-4FE0-AF79-374B51244EE6}" destId="{41F4EEAA-FF92-4A15-BC75-AA09489F2FD1}" srcOrd="1" destOrd="0" presId="urn:microsoft.com/office/officeart/2016/7/layout/LinearBlockProcessNumbered"/>
    <dgm:cxn modelId="{E597C2C2-BB2E-4022-93AC-E4770751FA7C}" type="presParOf" srcId="{A6C3625C-43C6-4FE0-AF79-374B51244EE6}" destId="{2C7DC935-26FF-4FF1-B63D-EB145C8C7D7A}"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D43118-8CA8-47ED-83BD-0A5C49D014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D346B2E-7A8E-4596-873D-7B5AB3657303}">
      <dgm:prSet/>
      <dgm:spPr/>
      <dgm:t>
        <a:bodyPr/>
        <a:lstStyle/>
        <a:p>
          <a:r>
            <a:rPr lang="en-US"/>
            <a:t>Public Key Certificate: A digital certificate is a digital document that binds a user's identity to a public key. It typically includes information about the certificate holder, the public key, the certificate issuer, and the digital signature of the issuer.</a:t>
          </a:r>
        </a:p>
      </dgm:t>
    </dgm:pt>
    <dgm:pt modelId="{5242D317-C605-4CBE-9560-CBB930BDB6D5}" type="parTrans" cxnId="{8C7F2507-7BBC-4A84-8E6E-5B685640C234}">
      <dgm:prSet/>
      <dgm:spPr/>
      <dgm:t>
        <a:bodyPr/>
        <a:lstStyle/>
        <a:p>
          <a:endParaRPr lang="en-US"/>
        </a:p>
      </dgm:t>
    </dgm:pt>
    <dgm:pt modelId="{10BA67AB-B18B-468A-9AD5-3523CF1E93A7}" type="sibTrans" cxnId="{8C7F2507-7BBC-4A84-8E6E-5B685640C234}">
      <dgm:prSet/>
      <dgm:spPr/>
      <dgm:t>
        <a:bodyPr/>
        <a:lstStyle/>
        <a:p>
          <a:endParaRPr lang="en-US"/>
        </a:p>
      </dgm:t>
    </dgm:pt>
    <dgm:pt modelId="{B659B8CB-2921-4BF9-B9D7-5D47CA9F4A09}">
      <dgm:prSet/>
      <dgm:spPr/>
      <dgm:t>
        <a:bodyPr/>
        <a:lstStyle/>
        <a:p>
          <a:r>
            <a:rPr lang="en-US"/>
            <a:t>Certificate Authority (CA): A certificate authority is a trusted entity responsible for issuing digital certificates. CAs verify the identity of certificate holders before issuing certificates and digitally sign them to establish their authenticity. There are different types of CAs, including root CAs and intermediate CAs.</a:t>
          </a:r>
        </a:p>
      </dgm:t>
    </dgm:pt>
    <dgm:pt modelId="{5F55059B-3DE8-4725-A7FD-D678B2924C4B}" type="parTrans" cxnId="{30A98D91-0506-43C4-A9A0-7AE935A4084E}">
      <dgm:prSet/>
      <dgm:spPr/>
      <dgm:t>
        <a:bodyPr/>
        <a:lstStyle/>
        <a:p>
          <a:endParaRPr lang="en-US"/>
        </a:p>
      </dgm:t>
    </dgm:pt>
    <dgm:pt modelId="{0EE725B9-5495-4A5F-9040-1E3C37A7229F}" type="sibTrans" cxnId="{30A98D91-0506-43C4-A9A0-7AE935A4084E}">
      <dgm:prSet/>
      <dgm:spPr/>
      <dgm:t>
        <a:bodyPr/>
        <a:lstStyle/>
        <a:p>
          <a:endParaRPr lang="en-US"/>
        </a:p>
      </dgm:t>
    </dgm:pt>
    <dgm:pt modelId="{320C009D-04A3-4DC5-AEED-B2C9014CD046}" type="pres">
      <dgm:prSet presAssocID="{9FD43118-8CA8-47ED-83BD-0A5C49D014D1}" presName="linear" presStyleCnt="0">
        <dgm:presLayoutVars>
          <dgm:animLvl val="lvl"/>
          <dgm:resizeHandles val="exact"/>
        </dgm:presLayoutVars>
      </dgm:prSet>
      <dgm:spPr/>
    </dgm:pt>
    <dgm:pt modelId="{FFB8BBE3-1D2D-441B-929A-4B483C471DE9}" type="pres">
      <dgm:prSet presAssocID="{6D346B2E-7A8E-4596-873D-7B5AB3657303}" presName="parentText" presStyleLbl="node1" presStyleIdx="0" presStyleCnt="2">
        <dgm:presLayoutVars>
          <dgm:chMax val="0"/>
          <dgm:bulletEnabled val="1"/>
        </dgm:presLayoutVars>
      </dgm:prSet>
      <dgm:spPr/>
    </dgm:pt>
    <dgm:pt modelId="{4CB13A6E-6712-470D-A74F-F3503AC56459}" type="pres">
      <dgm:prSet presAssocID="{10BA67AB-B18B-468A-9AD5-3523CF1E93A7}" presName="spacer" presStyleCnt="0"/>
      <dgm:spPr/>
    </dgm:pt>
    <dgm:pt modelId="{9A85F8FB-94E3-4D30-A2E3-1BC0EE25D4B2}" type="pres">
      <dgm:prSet presAssocID="{B659B8CB-2921-4BF9-B9D7-5D47CA9F4A09}" presName="parentText" presStyleLbl="node1" presStyleIdx="1" presStyleCnt="2">
        <dgm:presLayoutVars>
          <dgm:chMax val="0"/>
          <dgm:bulletEnabled val="1"/>
        </dgm:presLayoutVars>
      </dgm:prSet>
      <dgm:spPr/>
    </dgm:pt>
  </dgm:ptLst>
  <dgm:cxnLst>
    <dgm:cxn modelId="{8C7F2507-7BBC-4A84-8E6E-5B685640C234}" srcId="{9FD43118-8CA8-47ED-83BD-0A5C49D014D1}" destId="{6D346B2E-7A8E-4596-873D-7B5AB3657303}" srcOrd="0" destOrd="0" parTransId="{5242D317-C605-4CBE-9560-CBB930BDB6D5}" sibTransId="{10BA67AB-B18B-468A-9AD5-3523CF1E93A7}"/>
    <dgm:cxn modelId="{27F6FE10-293B-4E9F-8812-395583E67098}" type="presOf" srcId="{6D346B2E-7A8E-4596-873D-7B5AB3657303}" destId="{FFB8BBE3-1D2D-441B-929A-4B483C471DE9}" srcOrd="0" destOrd="0" presId="urn:microsoft.com/office/officeart/2005/8/layout/vList2"/>
    <dgm:cxn modelId="{30A98D91-0506-43C4-A9A0-7AE935A4084E}" srcId="{9FD43118-8CA8-47ED-83BD-0A5C49D014D1}" destId="{B659B8CB-2921-4BF9-B9D7-5D47CA9F4A09}" srcOrd="1" destOrd="0" parTransId="{5F55059B-3DE8-4725-A7FD-D678B2924C4B}" sibTransId="{0EE725B9-5495-4A5F-9040-1E3C37A7229F}"/>
    <dgm:cxn modelId="{32B6CFBD-124D-4385-BED6-57296351E1ED}" type="presOf" srcId="{9FD43118-8CA8-47ED-83BD-0A5C49D014D1}" destId="{320C009D-04A3-4DC5-AEED-B2C9014CD046}" srcOrd="0" destOrd="0" presId="urn:microsoft.com/office/officeart/2005/8/layout/vList2"/>
    <dgm:cxn modelId="{84E203EE-40ED-4320-B3D6-9CD363577F03}" type="presOf" srcId="{B659B8CB-2921-4BF9-B9D7-5D47CA9F4A09}" destId="{9A85F8FB-94E3-4D30-A2E3-1BC0EE25D4B2}" srcOrd="0" destOrd="0" presId="urn:microsoft.com/office/officeart/2005/8/layout/vList2"/>
    <dgm:cxn modelId="{93065ADC-24FE-47A2-97EA-25FB4DBB2089}" type="presParOf" srcId="{320C009D-04A3-4DC5-AEED-B2C9014CD046}" destId="{FFB8BBE3-1D2D-441B-929A-4B483C471DE9}" srcOrd="0" destOrd="0" presId="urn:microsoft.com/office/officeart/2005/8/layout/vList2"/>
    <dgm:cxn modelId="{4D2476B8-A377-47A8-8A33-49F2B67791EC}" type="presParOf" srcId="{320C009D-04A3-4DC5-AEED-B2C9014CD046}" destId="{4CB13A6E-6712-470D-A74F-F3503AC56459}" srcOrd="1" destOrd="0" presId="urn:microsoft.com/office/officeart/2005/8/layout/vList2"/>
    <dgm:cxn modelId="{860E1369-682A-41E9-94E6-4DC527ECB516}" type="presParOf" srcId="{320C009D-04A3-4DC5-AEED-B2C9014CD046}" destId="{9A85F8FB-94E3-4D30-A2E3-1BC0EE25D4B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A96077-113E-464D-9BFD-E6DB4FBA0C0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DB38E9-961D-4FCA-B9B6-3D08CA09A361}">
      <dgm:prSet/>
      <dgm:spPr/>
      <dgm:t>
        <a:bodyPr/>
        <a:lstStyle/>
        <a:p>
          <a:r>
            <a:rPr lang="en-US"/>
            <a:t>Registration Authority (RA): The RA assists the CA by verifying the identity of individuals or entities requesting certificates. It performs identity checks and forwards the certificate requests to the CA for issuance.</a:t>
          </a:r>
        </a:p>
      </dgm:t>
    </dgm:pt>
    <dgm:pt modelId="{57727061-B3A1-4E0F-86BC-7133B7E3CF6C}" type="parTrans" cxnId="{1C1076B0-11B7-459B-89C8-2CE153B46E06}">
      <dgm:prSet/>
      <dgm:spPr/>
      <dgm:t>
        <a:bodyPr/>
        <a:lstStyle/>
        <a:p>
          <a:endParaRPr lang="en-US"/>
        </a:p>
      </dgm:t>
    </dgm:pt>
    <dgm:pt modelId="{A8622763-B02F-40F3-BD11-0D094CE8F157}" type="sibTrans" cxnId="{1C1076B0-11B7-459B-89C8-2CE153B46E06}">
      <dgm:prSet/>
      <dgm:spPr/>
      <dgm:t>
        <a:bodyPr/>
        <a:lstStyle/>
        <a:p>
          <a:endParaRPr lang="en-US"/>
        </a:p>
      </dgm:t>
    </dgm:pt>
    <dgm:pt modelId="{0895686C-BCC0-4C00-9C25-7E7D9FF21B43}">
      <dgm:prSet/>
      <dgm:spPr/>
      <dgm:t>
        <a:bodyPr/>
        <a:lstStyle/>
        <a:p>
          <a:r>
            <a:rPr lang="en-US"/>
            <a:t>Certificate Revocation List (CRL): A CRL is a list of certificates that have been revoked by the CA before their expiration date. It helps users and systems to check the validity of certificates. CRLs are periodically updated by the CA.</a:t>
          </a:r>
        </a:p>
      </dgm:t>
    </dgm:pt>
    <dgm:pt modelId="{9BD5E8E3-AB8C-4A33-93D1-6A332DBA4505}" type="parTrans" cxnId="{B43EAD32-21A2-47A7-908A-7B077C998386}">
      <dgm:prSet/>
      <dgm:spPr/>
      <dgm:t>
        <a:bodyPr/>
        <a:lstStyle/>
        <a:p>
          <a:endParaRPr lang="en-US"/>
        </a:p>
      </dgm:t>
    </dgm:pt>
    <dgm:pt modelId="{9802A3F6-7C19-4BBB-8FF3-B5EF5A2B9D73}" type="sibTrans" cxnId="{B43EAD32-21A2-47A7-908A-7B077C998386}">
      <dgm:prSet/>
      <dgm:spPr/>
      <dgm:t>
        <a:bodyPr/>
        <a:lstStyle/>
        <a:p>
          <a:endParaRPr lang="en-US"/>
        </a:p>
      </dgm:t>
    </dgm:pt>
    <dgm:pt modelId="{6BB43CC0-C5AA-4C2A-9500-D403252858A0}">
      <dgm:prSet/>
      <dgm:spPr/>
      <dgm:t>
        <a:bodyPr/>
        <a:lstStyle/>
        <a:p>
          <a:r>
            <a:rPr lang="en-US"/>
            <a:t>And other components including public key repository, Key pair and management, secure sockets layer, etc. </a:t>
          </a:r>
        </a:p>
      </dgm:t>
    </dgm:pt>
    <dgm:pt modelId="{5D7F7F8E-5A8D-4A65-B149-DFE3348FF5D4}" type="parTrans" cxnId="{4060527D-BFB2-4A8D-8CB7-F8A698032ACD}">
      <dgm:prSet/>
      <dgm:spPr/>
      <dgm:t>
        <a:bodyPr/>
        <a:lstStyle/>
        <a:p>
          <a:endParaRPr lang="en-US"/>
        </a:p>
      </dgm:t>
    </dgm:pt>
    <dgm:pt modelId="{5C40E301-7049-4D99-87D2-401A2C7D8EDB}" type="sibTrans" cxnId="{4060527D-BFB2-4A8D-8CB7-F8A698032ACD}">
      <dgm:prSet/>
      <dgm:spPr/>
      <dgm:t>
        <a:bodyPr/>
        <a:lstStyle/>
        <a:p>
          <a:endParaRPr lang="en-US"/>
        </a:p>
      </dgm:t>
    </dgm:pt>
    <dgm:pt modelId="{A47C11F3-682F-432B-9165-5B9883B4C460}" type="pres">
      <dgm:prSet presAssocID="{E4A96077-113E-464D-9BFD-E6DB4FBA0C09}" presName="linear" presStyleCnt="0">
        <dgm:presLayoutVars>
          <dgm:animLvl val="lvl"/>
          <dgm:resizeHandles val="exact"/>
        </dgm:presLayoutVars>
      </dgm:prSet>
      <dgm:spPr/>
    </dgm:pt>
    <dgm:pt modelId="{B8DDBDAB-30B7-422B-BA5D-BC6DA58067F1}" type="pres">
      <dgm:prSet presAssocID="{5ADB38E9-961D-4FCA-B9B6-3D08CA09A361}" presName="parentText" presStyleLbl="node1" presStyleIdx="0" presStyleCnt="3">
        <dgm:presLayoutVars>
          <dgm:chMax val="0"/>
          <dgm:bulletEnabled val="1"/>
        </dgm:presLayoutVars>
      </dgm:prSet>
      <dgm:spPr/>
    </dgm:pt>
    <dgm:pt modelId="{80257609-31EF-479C-BBFD-7B54548E74BE}" type="pres">
      <dgm:prSet presAssocID="{A8622763-B02F-40F3-BD11-0D094CE8F157}" presName="spacer" presStyleCnt="0"/>
      <dgm:spPr/>
    </dgm:pt>
    <dgm:pt modelId="{BA66FC34-3CB6-45BF-A8FB-F43FF5325938}" type="pres">
      <dgm:prSet presAssocID="{0895686C-BCC0-4C00-9C25-7E7D9FF21B43}" presName="parentText" presStyleLbl="node1" presStyleIdx="1" presStyleCnt="3">
        <dgm:presLayoutVars>
          <dgm:chMax val="0"/>
          <dgm:bulletEnabled val="1"/>
        </dgm:presLayoutVars>
      </dgm:prSet>
      <dgm:spPr/>
    </dgm:pt>
    <dgm:pt modelId="{2BA45B72-152C-436E-BA74-D99378A91FD9}" type="pres">
      <dgm:prSet presAssocID="{9802A3F6-7C19-4BBB-8FF3-B5EF5A2B9D73}" presName="spacer" presStyleCnt="0"/>
      <dgm:spPr/>
    </dgm:pt>
    <dgm:pt modelId="{2DD3944D-FEF7-4103-BDBA-0368444C84AD}" type="pres">
      <dgm:prSet presAssocID="{6BB43CC0-C5AA-4C2A-9500-D403252858A0}" presName="parentText" presStyleLbl="node1" presStyleIdx="2" presStyleCnt="3">
        <dgm:presLayoutVars>
          <dgm:chMax val="0"/>
          <dgm:bulletEnabled val="1"/>
        </dgm:presLayoutVars>
      </dgm:prSet>
      <dgm:spPr/>
    </dgm:pt>
  </dgm:ptLst>
  <dgm:cxnLst>
    <dgm:cxn modelId="{B6BF3525-6EAA-4F3C-BD70-CE58E4822AE2}" type="presOf" srcId="{E4A96077-113E-464D-9BFD-E6DB4FBA0C09}" destId="{A47C11F3-682F-432B-9165-5B9883B4C460}" srcOrd="0" destOrd="0" presId="urn:microsoft.com/office/officeart/2005/8/layout/vList2"/>
    <dgm:cxn modelId="{0601392F-EA51-415B-B2F6-751EBF096E29}" type="presOf" srcId="{5ADB38E9-961D-4FCA-B9B6-3D08CA09A361}" destId="{B8DDBDAB-30B7-422B-BA5D-BC6DA58067F1}" srcOrd="0" destOrd="0" presId="urn:microsoft.com/office/officeart/2005/8/layout/vList2"/>
    <dgm:cxn modelId="{B43EAD32-21A2-47A7-908A-7B077C998386}" srcId="{E4A96077-113E-464D-9BFD-E6DB4FBA0C09}" destId="{0895686C-BCC0-4C00-9C25-7E7D9FF21B43}" srcOrd="1" destOrd="0" parTransId="{9BD5E8E3-AB8C-4A33-93D1-6A332DBA4505}" sibTransId="{9802A3F6-7C19-4BBB-8FF3-B5EF5A2B9D73}"/>
    <dgm:cxn modelId="{4060527D-BFB2-4A8D-8CB7-F8A698032ACD}" srcId="{E4A96077-113E-464D-9BFD-E6DB4FBA0C09}" destId="{6BB43CC0-C5AA-4C2A-9500-D403252858A0}" srcOrd="2" destOrd="0" parTransId="{5D7F7F8E-5A8D-4A65-B149-DFE3348FF5D4}" sibTransId="{5C40E301-7049-4D99-87D2-401A2C7D8EDB}"/>
    <dgm:cxn modelId="{53618E98-1512-49A1-BF69-E20927BD26BF}" type="presOf" srcId="{6BB43CC0-C5AA-4C2A-9500-D403252858A0}" destId="{2DD3944D-FEF7-4103-BDBA-0368444C84AD}" srcOrd="0" destOrd="0" presId="urn:microsoft.com/office/officeart/2005/8/layout/vList2"/>
    <dgm:cxn modelId="{1C1076B0-11B7-459B-89C8-2CE153B46E06}" srcId="{E4A96077-113E-464D-9BFD-E6DB4FBA0C09}" destId="{5ADB38E9-961D-4FCA-B9B6-3D08CA09A361}" srcOrd="0" destOrd="0" parTransId="{57727061-B3A1-4E0F-86BC-7133B7E3CF6C}" sibTransId="{A8622763-B02F-40F3-BD11-0D094CE8F157}"/>
    <dgm:cxn modelId="{0040FBCB-3758-4FBC-A6DE-AAABEDD06E36}" type="presOf" srcId="{0895686C-BCC0-4C00-9C25-7E7D9FF21B43}" destId="{BA66FC34-3CB6-45BF-A8FB-F43FF5325938}" srcOrd="0" destOrd="0" presId="urn:microsoft.com/office/officeart/2005/8/layout/vList2"/>
    <dgm:cxn modelId="{FC9A62B9-E982-416B-98D3-B29DF942FAFC}" type="presParOf" srcId="{A47C11F3-682F-432B-9165-5B9883B4C460}" destId="{B8DDBDAB-30B7-422B-BA5D-BC6DA58067F1}" srcOrd="0" destOrd="0" presId="urn:microsoft.com/office/officeart/2005/8/layout/vList2"/>
    <dgm:cxn modelId="{4C0AA400-39D4-4448-8B5C-8495C056A3AF}" type="presParOf" srcId="{A47C11F3-682F-432B-9165-5B9883B4C460}" destId="{80257609-31EF-479C-BBFD-7B54548E74BE}" srcOrd="1" destOrd="0" presId="urn:microsoft.com/office/officeart/2005/8/layout/vList2"/>
    <dgm:cxn modelId="{E7681A13-5F9B-42C3-B4F5-2DD9F8D053B9}" type="presParOf" srcId="{A47C11F3-682F-432B-9165-5B9883B4C460}" destId="{BA66FC34-3CB6-45BF-A8FB-F43FF5325938}" srcOrd="2" destOrd="0" presId="urn:microsoft.com/office/officeart/2005/8/layout/vList2"/>
    <dgm:cxn modelId="{75CE0B1E-19AA-45D2-BE01-B5142534F2D5}" type="presParOf" srcId="{A47C11F3-682F-432B-9165-5B9883B4C460}" destId="{2BA45B72-152C-436E-BA74-D99378A91FD9}" srcOrd="3" destOrd="0" presId="urn:microsoft.com/office/officeart/2005/8/layout/vList2"/>
    <dgm:cxn modelId="{9762CE1E-7B30-432E-BDE1-DE28027B4F00}" type="presParOf" srcId="{A47C11F3-682F-432B-9165-5B9883B4C460}" destId="{2DD3944D-FEF7-4103-BDBA-0368444C84A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1EDB3-5A7D-47F1-966D-2B61740E1729}">
      <dsp:nvSpPr>
        <dsp:cNvPr id="0" name=""/>
        <dsp:cNvSpPr/>
      </dsp:nvSpPr>
      <dsp:spPr>
        <a:xfrm>
          <a:off x="821" y="179348"/>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US" sz="1600" kern="1200"/>
            <a:t>Symmetric Encryption is faster than Asymmetric Encryption</a:t>
          </a:r>
        </a:p>
      </dsp:txBody>
      <dsp:txXfrm>
        <a:off x="821" y="1776404"/>
        <a:ext cx="3327201" cy="2395585"/>
      </dsp:txXfrm>
    </dsp:sp>
    <dsp:sp modelId="{930D9838-6F46-4CE5-BA91-89D383271C4B}">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217C0D37-CD85-4B6B-8B99-663674E6BE32}">
      <dsp:nvSpPr>
        <dsp:cNvPr id="0" name=""/>
        <dsp:cNvSpPr/>
      </dsp:nvSpPr>
      <dsp:spPr>
        <a:xfrm>
          <a:off x="3594199" y="179348"/>
          <a:ext cx="3327201" cy="3992641"/>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US" sz="1600" kern="1200"/>
            <a:t>Asymmetric Encryption is slower but significantly more secure</a:t>
          </a:r>
        </a:p>
      </dsp:txBody>
      <dsp:txXfrm>
        <a:off x="3594199" y="1776404"/>
        <a:ext cx="3327201" cy="2395585"/>
      </dsp:txXfrm>
    </dsp:sp>
    <dsp:sp modelId="{7F1140D5-4B93-4423-8309-3BAD5AD0AC57}">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95893E33-2895-4056-BDC3-FE73DED7753D}">
      <dsp:nvSpPr>
        <dsp:cNvPr id="0" name=""/>
        <dsp:cNvSpPr/>
      </dsp:nvSpPr>
      <dsp:spPr>
        <a:xfrm>
          <a:off x="7187576" y="179348"/>
          <a:ext cx="3327201" cy="3992641"/>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US" sz="1600" kern="1200"/>
            <a:t>It is common for a hybrid of the two methods to be used – symmetric encryption is used to encrypt the data and the symmetric key is shared via asymmetric encryption, meaning the symmetric key is securely shared to the recipient </a:t>
          </a:r>
        </a:p>
      </dsp:txBody>
      <dsp:txXfrm>
        <a:off x="7187576" y="1776404"/>
        <a:ext cx="3327201" cy="2395585"/>
      </dsp:txXfrm>
    </dsp:sp>
    <dsp:sp modelId="{41F4EEAA-FF92-4A15-BC75-AA09489F2FD1}">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8BBE3-1D2D-441B-929A-4B483C471DE9}">
      <dsp:nvSpPr>
        <dsp:cNvPr id="0" name=""/>
        <dsp:cNvSpPr/>
      </dsp:nvSpPr>
      <dsp:spPr>
        <a:xfrm>
          <a:off x="0" y="450166"/>
          <a:ext cx="10515600" cy="169094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Public Key Certificate: A digital certificate is a digital document that binds a user's identity to a public key. It typically includes information about the certificate holder, the public key, the certificate issuer, and the digital signature of the issuer.</a:t>
          </a:r>
        </a:p>
      </dsp:txBody>
      <dsp:txXfrm>
        <a:off x="82545" y="532711"/>
        <a:ext cx="10350510" cy="1525852"/>
      </dsp:txXfrm>
    </dsp:sp>
    <dsp:sp modelId="{9A85F8FB-94E3-4D30-A2E3-1BC0EE25D4B2}">
      <dsp:nvSpPr>
        <dsp:cNvPr id="0" name=""/>
        <dsp:cNvSpPr/>
      </dsp:nvSpPr>
      <dsp:spPr>
        <a:xfrm>
          <a:off x="0" y="2210229"/>
          <a:ext cx="10515600" cy="169094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Certificate Authority (CA): A certificate authority is a trusted entity responsible for issuing digital certificates. CAs verify the identity of certificate holders before issuing certificates and digitally sign them to establish their authenticity. There are different types of CAs, including root CAs and intermediate CAs.</a:t>
          </a:r>
        </a:p>
      </dsp:txBody>
      <dsp:txXfrm>
        <a:off x="82545" y="2292774"/>
        <a:ext cx="10350510" cy="15258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DBDAB-30B7-422B-BA5D-BC6DA58067F1}">
      <dsp:nvSpPr>
        <dsp:cNvPr id="0" name=""/>
        <dsp:cNvSpPr/>
      </dsp:nvSpPr>
      <dsp:spPr>
        <a:xfrm>
          <a:off x="0" y="41544"/>
          <a:ext cx="10515600"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Registration Authority (RA): The RA assists the CA by verifying the identity of individuals or entities requesting certificates. It performs identity checks and forwards the certificate requests to the CA for issuance.</a:t>
          </a:r>
        </a:p>
      </dsp:txBody>
      <dsp:txXfrm>
        <a:off x="67110" y="108654"/>
        <a:ext cx="10381380" cy="1240530"/>
      </dsp:txXfrm>
    </dsp:sp>
    <dsp:sp modelId="{BA66FC34-3CB6-45BF-A8FB-F43FF5325938}">
      <dsp:nvSpPr>
        <dsp:cNvPr id="0" name=""/>
        <dsp:cNvSpPr/>
      </dsp:nvSpPr>
      <dsp:spPr>
        <a:xfrm>
          <a:off x="0" y="1488294"/>
          <a:ext cx="10515600" cy="13747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Certificate Revocation List (CRL): A CRL is a list of certificates that have been revoked by the CA before their expiration date. It helps users and systems to check the validity of certificates. CRLs are periodically updated by the CA.</a:t>
          </a:r>
        </a:p>
      </dsp:txBody>
      <dsp:txXfrm>
        <a:off x="67110" y="1555404"/>
        <a:ext cx="10381380" cy="1240530"/>
      </dsp:txXfrm>
    </dsp:sp>
    <dsp:sp modelId="{2DD3944D-FEF7-4103-BDBA-0368444C84AD}">
      <dsp:nvSpPr>
        <dsp:cNvPr id="0" name=""/>
        <dsp:cNvSpPr/>
      </dsp:nvSpPr>
      <dsp:spPr>
        <a:xfrm>
          <a:off x="0" y="2935044"/>
          <a:ext cx="10515600" cy="13747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And other components including public key repository, Key pair and management, secure sockets layer, etc. </a:t>
          </a:r>
        </a:p>
      </dsp:txBody>
      <dsp:txXfrm>
        <a:off x="67110" y="3002154"/>
        <a:ext cx="10381380" cy="124053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98161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83665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55473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2393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23616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1868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11524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88106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04508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38928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99637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037866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een Lock In A 3D Electronic System">
            <a:extLst>
              <a:ext uri="{FF2B5EF4-FFF2-40B4-BE49-F238E27FC236}">
                <a16:creationId xmlns:a16="http://schemas.microsoft.com/office/drawing/2014/main" id="{A1B67488-FEED-B245-81C5-2838D5F1876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cs typeface="Calibri Light"/>
              </a:rPr>
              <a:t>Symmetric vs Asymmetric Encryption</a:t>
            </a:r>
            <a:br>
              <a:rPr lang="en-US" sz="5200">
                <a:solidFill>
                  <a:srgbClr val="FFFFFF"/>
                </a:solidFill>
                <a:cs typeface="Calibri Light"/>
              </a:rPr>
            </a:br>
            <a:r>
              <a:rPr lang="en-US" sz="5200">
                <a:solidFill>
                  <a:srgbClr val="FFFFFF"/>
                </a:solidFill>
                <a:cs typeface="Calibri Light"/>
              </a:rPr>
              <a:t>and Public Key Infrastructures</a:t>
            </a:r>
            <a:endParaRPr lang="en-US"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AA20F-82D7-93C4-E098-BF11707E15B9}"/>
              </a:ext>
            </a:extLst>
          </p:cNvPr>
          <p:cNvSpPr>
            <a:spLocks noGrp="1"/>
          </p:cNvSpPr>
          <p:nvPr>
            <p:ph type="title"/>
          </p:nvPr>
        </p:nvSpPr>
        <p:spPr>
          <a:xfrm>
            <a:off x="5868557" y="1138036"/>
            <a:ext cx="5444382" cy="1402470"/>
          </a:xfrm>
        </p:spPr>
        <p:txBody>
          <a:bodyPr anchor="t">
            <a:normAutofit/>
          </a:bodyPr>
          <a:lstStyle/>
          <a:p>
            <a:r>
              <a:rPr lang="en-US" sz="3200">
                <a:cs typeface="Calibri Light"/>
              </a:rPr>
              <a:t>Symmetric Encryption</a:t>
            </a:r>
            <a:endParaRPr lang="en-US" sz="3200"/>
          </a:p>
        </p:txBody>
      </p:sp>
      <p:sp>
        <p:nvSpPr>
          <p:cNvPr id="3" name="Content Placeholder 2">
            <a:extLst>
              <a:ext uri="{FF2B5EF4-FFF2-40B4-BE49-F238E27FC236}">
                <a16:creationId xmlns:a16="http://schemas.microsoft.com/office/drawing/2014/main" id="{52F54CB8-F0E0-560E-6818-2FDE742AF4AB}"/>
              </a:ext>
            </a:extLst>
          </p:cNvPr>
          <p:cNvSpPr>
            <a:spLocks noGrp="1"/>
          </p:cNvSpPr>
          <p:nvPr>
            <p:ph idx="1"/>
          </p:nvPr>
        </p:nvSpPr>
        <p:spPr>
          <a:xfrm>
            <a:off x="5868557" y="2083414"/>
            <a:ext cx="5444382" cy="4058969"/>
          </a:xfrm>
        </p:spPr>
        <p:txBody>
          <a:bodyPr vert="horz" lIns="91440" tIns="45720" rIns="91440" bIns="45720" rtlCol="0" anchor="t">
            <a:normAutofit/>
          </a:bodyPr>
          <a:lstStyle/>
          <a:p>
            <a:r>
              <a:rPr lang="en-US" sz="1700">
                <a:ea typeface="+mn-lt"/>
                <a:cs typeface="+mn-lt"/>
              </a:rPr>
              <a:t>Data encryption method</a:t>
            </a:r>
          </a:p>
          <a:p>
            <a:r>
              <a:rPr lang="en-US" sz="1700">
                <a:ea typeface="+mn-lt"/>
                <a:cs typeface="+mn-lt"/>
              </a:rPr>
              <a:t>Uses the same key for both the sender and receiver</a:t>
            </a:r>
            <a:endParaRPr lang="en-US"/>
          </a:p>
          <a:p>
            <a:r>
              <a:rPr lang="en-US" sz="1700">
                <a:ea typeface="+mn-lt"/>
                <a:cs typeface="+mn-lt"/>
              </a:rPr>
              <a:t>There is minimal computational overhead required, symmetric encryption methods are designed to be efficient</a:t>
            </a:r>
            <a:endParaRPr lang="en-US" sz="1700"/>
          </a:p>
          <a:p>
            <a:r>
              <a:rPr lang="en-US" sz="1700" err="1">
                <a:ea typeface="+mn-lt"/>
                <a:cs typeface="+mn-lt"/>
              </a:rPr>
              <a:t>Utilises</a:t>
            </a:r>
            <a:r>
              <a:rPr lang="en-US" sz="1700">
                <a:ea typeface="+mn-lt"/>
                <a:cs typeface="+mn-lt"/>
              </a:rPr>
              <a:t> Advanced Encryption Standard (AES) and Data Encryption Standard (DES) – DES uses a 56 bit encryption key, whereas AES uses up to a 256 bit key, making AES more secure against brute force attacks, AES is also more modern &amp; faster, making it more common today</a:t>
            </a:r>
            <a:endParaRPr lang="en-US" sz="1700"/>
          </a:p>
          <a:p>
            <a:r>
              <a:rPr lang="en-US" sz="1700">
                <a:ea typeface="+mn-lt"/>
                <a:cs typeface="+mn-lt"/>
              </a:rPr>
              <a:t>It is fast and efficient for large amounts of data</a:t>
            </a:r>
            <a:endParaRPr lang="en-US" sz="1700"/>
          </a:p>
          <a:p>
            <a:r>
              <a:rPr lang="en-US" sz="1700">
                <a:ea typeface="+mn-lt"/>
                <a:cs typeface="+mn-lt"/>
              </a:rPr>
              <a:t>Requires a secure key exchange mechanism, which can be challenging over unsecured channels</a:t>
            </a:r>
            <a:endParaRPr lang="en-US" sz="1700"/>
          </a:p>
          <a:p>
            <a:endParaRPr lang="en-US" sz="1700">
              <a:ea typeface="+mn-lt"/>
              <a:cs typeface="+mn-lt"/>
            </a:endParaRPr>
          </a:p>
        </p:txBody>
      </p:sp>
      <p:pic>
        <p:nvPicPr>
          <p:cNvPr id="5" name="Picture 4" descr="An electronic circuit board in blue colour">
            <a:extLst>
              <a:ext uri="{FF2B5EF4-FFF2-40B4-BE49-F238E27FC236}">
                <a16:creationId xmlns:a16="http://schemas.microsoft.com/office/drawing/2014/main" id="{840E4EE0-5ABF-F361-FC34-48178B94F38D}"/>
              </a:ext>
            </a:extLst>
          </p:cNvPr>
          <p:cNvPicPr>
            <a:picLocks noChangeAspect="1"/>
          </p:cNvPicPr>
          <p:nvPr/>
        </p:nvPicPr>
        <p:blipFill rotWithShape="1">
          <a:blip r:embed="rId2"/>
          <a:srcRect r="49936" b="-3"/>
          <a:stretch/>
        </p:blipFill>
        <p:spPr>
          <a:xfrm>
            <a:off x="-1" y="10"/>
            <a:ext cx="5151179" cy="6857990"/>
          </a:xfrm>
          <a:prstGeom prst="rect">
            <a:avLst/>
          </a:prstGeom>
        </p:spPr>
      </p:pic>
    </p:spTree>
    <p:extLst>
      <p:ext uri="{BB962C8B-B14F-4D97-AF65-F5344CB8AC3E}">
        <p14:creationId xmlns:p14="http://schemas.microsoft.com/office/powerpoint/2010/main" val="4159224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0487E-53D0-2BE4-E76F-92A3418582FC}"/>
              </a:ext>
            </a:extLst>
          </p:cNvPr>
          <p:cNvSpPr>
            <a:spLocks noGrp="1"/>
          </p:cNvSpPr>
          <p:nvPr>
            <p:ph type="title"/>
          </p:nvPr>
        </p:nvSpPr>
        <p:spPr>
          <a:xfrm>
            <a:off x="5838379" y="353402"/>
            <a:ext cx="5444382" cy="1402470"/>
          </a:xfrm>
        </p:spPr>
        <p:txBody>
          <a:bodyPr anchor="t">
            <a:normAutofit/>
          </a:bodyPr>
          <a:lstStyle/>
          <a:p>
            <a:r>
              <a:rPr lang="en-GB" sz="3200">
                <a:cs typeface="Calibri Light"/>
              </a:rPr>
              <a:t>Asymmetric Encryption</a:t>
            </a:r>
            <a:endParaRPr lang="en-GB" sz="3200"/>
          </a:p>
        </p:txBody>
      </p:sp>
      <p:sp>
        <p:nvSpPr>
          <p:cNvPr id="3" name="Content Placeholder 2">
            <a:extLst>
              <a:ext uri="{FF2B5EF4-FFF2-40B4-BE49-F238E27FC236}">
                <a16:creationId xmlns:a16="http://schemas.microsoft.com/office/drawing/2014/main" id="{C3032772-03CD-7583-86B0-F67FE820D71C}"/>
              </a:ext>
            </a:extLst>
          </p:cNvPr>
          <p:cNvSpPr>
            <a:spLocks noGrp="1"/>
          </p:cNvSpPr>
          <p:nvPr>
            <p:ph idx="1"/>
          </p:nvPr>
        </p:nvSpPr>
        <p:spPr>
          <a:xfrm>
            <a:off x="5280083" y="1057355"/>
            <a:ext cx="6862757" cy="5726314"/>
          </a:xfrm>
        </p:spPr>
        <p:txBody>
          <a:bodyPr vert="horz" lIns="91440" tIns="45720" rIns="91440" bIns="45720" rtlCol="0" anchor="t">
            <a:normAutofit/>
          </a:bodyPr>
          <a:lstStyle/>
          <a:p>
            <a:r>
              <a:rPr lang="en-GB" sz="2000">
                <a:ea typeface="+mn-lt"/>
                <a:cs typeface="+mn-lt"/>
              </a:rPr>
              <a:t>Asymmetric encryption involves a pair of keys: a public key and a private key.</a:t>
            </a:r>
            <a:endParaRPr lang="en-GB" sz="2000">
              <a:cs typeface="Calibri" panose="020F0502020204030204"/>
            </a:endParaRPr>
          </a:p>
          <a:p>
            <a:r>
              <a:rPr lang="en-GB" sz="2000">
                <a:ea typeface="+mn-lt"/>
                <a:cs typeface="+mn-lt"/>
              </a:rPr>
              <a:t>The public key is freely distributed, allowing anyone to encrypt messages intended for the owner of the corresponding private key.</a:t>
            </a:r>
            <a:endParaRPr lang="en-GB" sz="2000">
              <a:cs typeface="Calibri"/>
            </a:endParaRPr>
          </a:p>
          <a:p>
            <a:r>
              <a:rPr lang="en-GB" sz="2000">
                <a:ea typeface="+mn-lt"/>
                <a:cs typeface="+mn-lt"/>
              </a:rPr>
              <a:t>The private key is kept secret and is used by the recipient to decrypt the encrypted messages.</a:t>
            </a:r>
            <a:endParaRPr lang="en-GB" sz="2000">
              <a:cs typeface="Calibri"/>
            </a:endParaRPr>
          </a:p>
          <a:p>
            <a:r>
              <a:rPr lang="en-GB" sz="2000">
                <a:ea typeface="+mn-lt"/>
                <a:cs typeface="+mn-lt"/>
              </a:rPr>
              <a:t>Messages encrypted with a recipient's public key can only be decrypted using their corresponding private key.</a:t>
            </a:r>
            <a:endParaRPr lang="en-GB" sz="2000">
              <a:cs typeface="Calibri"/>
            </a:endParaRPr>
          </a:p>
          <a:p>
            <a:r>
              <a:rPr lang="en-GB" sz="2000">
                <a:ea typeface="+mn-lt"/>
                <a:cs typeface="+mn-lt"/>
              </a:rPr>
              <a:t>Asymmetric encryption enables secure communication without the need for a secure channel for key exchange, making it valuable for tasks such as secure data transmission and digital signatures.</a:t>
            </a:r>
            <a:endParaRPr lang="en-GB" sz="2000">
              <a:cs typeface="Calibri"/>
            </a:endParaRPr>
          </a:p>
          <a:p>
            <a:r>
              <a:rPr lang="en-GB" sz="2000">
                <a:ea typeface="+mn-lt"/>
                <a:cs typeface="+mn-lt"/>
              </a:rPr>
              <a:t>Is slower than symmetric encryption due to the mathematical algorithms, such as RSA (Rivest Shamir Adleman) or ECC (Elliptic Curve Cryptography), which need to take place. Note that ECC is faster and more secure than RSA.</a:t>
            </a:r>
            <a:endParaRPr lang="en-GB" sz="2000"/>
          </a:p>
          <a:p>
            <a:endParaRPr lang="en-GB" sz="1400">
              <a:cs typeface="Calibri"/>
            </a:endParaRPr>
          </a:p>
        </p:txBody>
      </p:sp>
      <p:pic>
        <p:nvPicPr>
          <p:cNvPr id="5" name="Picture 4" descr="A closeup of a key and a keyhole">
            <a:extLst>
              <a:ext uri="{FF2B5EF4-FFF2-40B4-BE49-F238E27FC236}">
                <a16:creationId xmlns:a16="http://schemas.microsoft.com/office/drawing/2014/main" id="{54E2C8A9-BE67-F182-2393-56EBEAFD4C23}"/>
              </a:ext>
            </a:extLst>
          </p:cNvPr>
          <p:cNvPicPr>
            <a:picLocks noChangeAspect="1"/>
          </p:cNvPicPr>
          <p:nvPr/>
        </p:nvPicPr>
        <p:blipFill rotWithShape="1">
          <a:blip r:embed="rId2"/>
          <a:srcRect l="49115" r="901" b="9"/>
          <a:stretch/>
        </p:blipFill>
        <p:spPr>
          <a:xfrm>
            <a:off x="-1" y="10"/>
            <a:ext cx="5151179" cy="6857990"/>
          </a:xfrm>
          <a:prstGeom prst="rect">
            <a:avLst/>
          </a:prstGeom>
        </p:spPr>
      </p:pic>
    </p:spTree>
    <p:extLst>
      <p:ext uri="{BB962C8B-B14F-4D97-AF65-F5344CB8AC3E}">
        <p14:creationId xmlns:p14="http://schemas.microsoft.com/office/powerpoint/2010/main" val="3721267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7991BD-5339-2CF0-2B46-FCD04158C575}"/>
              </a:ext>
            </a:extLst>
          </p:cNvPr>
          <p:cNvPicPr>
            <a:picLocks noChangeAspect="1"/>
          </p:cNvPicPr>
          <p:nvPr/>
        </p:nvPicPr>
        <p:blipFill rotWithShape="1">
          <a:blip r:embed="rId2">
            <a:alphaModFix amt="35000"/>
          </a:blip>
          <a:srcRect t="6841" r="-2" b="18109"/>
          <a:stretch/>
        </p:blipFill>
        <p:spPr>
          <a:xfrm>
            <a:off x="20" y="10"/>
            <a:ext cx="12191980" cy="6857990"/>
          </a:xfrm>
          <a:prstGeom prst="rect">
            <a:avLst/>
          </a:prstGeom>
        </p:spPr>
      </p:pic>
      <p:sp>
        <p:nvSpPr>
          <p:cNvPr id="2" name="Title 1">
            <a:extLst>
              <a:ext uri="{FF2B5EF4-FFF2-40B4-BE49-F238E27FC236}">
                <a16:creationId xmlns:a16="http://schemas.microsoft.com/office/drawing/2014/main" id="{6C0A325F-428B-2B7B-7EDE-1A29641DD5F5}"/>
              </a:ext>
            </a:extLst>
          </p:cNvPr>
          <p:cNvSpPr>
            <a:spLocks noGrp="1"/>
          </p:cNvSpPr>
          <p:nvPr>
            <p:ph type="title"/>
          </p:nvPr>
        </p:nvSpPr>
        <p:spPr/>
        <p:txBody>
          <a:bodyPr>
            <a:normAutofit/>
          </a:bodyPr>
          <a:lstStyle/>
          <a:p>
            <a:r>
              <a:rPr lang="en-GB">
                <a:solidFill>
                  <a:srgbClr val="FFFFFF"/>
                </a:solidFill>
                <a:cs typeface="Calibri Light"/>
              </a:rPr>
              <a:t>To Summarise...</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5D4A80C0-4D7E-5CE9-7C8C-611634DDFC08}"/>
              </a:ext>
            </a:extLst>
          </p:cNvPr>
          <p:cNvGraphicFramePr>
            <a:graphicFrameLocks noGrp="1"/>
          </p:cNvGraphicFramePr>
          <p:nvPr>
            <p:ph idx="1"/>
            <p:extLst>
              <p:ext uri="{D42A27DB-BD31-4B8C-83A1-F6EECF244321}">
                <p14:modId xmlns:p14="http://schemas.microsoft.com/office/powerpoint/2010/main" val="34125756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836310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A1BBA-826D-4AED-C15A-83C7592CDCEC}"/>
              </a:ext>
            </a:extLst>
          </p:cNvPr>
          <p:cNvSpPr>
            <a:spLocks noGrp="1"/>
          </p:cNvSpPr>
          <p:nvPr>
            <p:ph type="title"/>
          </p:nvPr>
        </p:nvSpPr>
        <p:spPr>
          <a:xfrm>
            <a:off x="761803" y="350196"/>
            <a:ext cx="4646904" cy="1624520"/>
          </a:xfrm>
        </p:spPr>
        <p:txBody>
          <a:bodyPr anchor="ctr">
            <a:normAutofit/>
          </a:bodyPr>
          <a:lstStyle/>
          <a:p>
            <a:r>
              <a:rPr lang="en-US" sz="4000">
                <a:ea typeface="Calibri Light"/>
                <a:cs typeface="Calibri Light"/>
              </a:rPr>
              <a:t>What is PKI?</a:t>
            </a:r>
            <a:endParaRPr lang="en-US" sz="4000"/>
          </a:p>
        </p:txBody>
      </p:sp>
      <p:sp>
        <p:nvSpPr>
          <p:cNvPr id="3" name="Content Placeholder 2">
            <a:extLst>
              <a:ext uri="{FF2B5EF4-FFF2-40B4-BE49-F238E27FC236}">
                <a16:creationId xmlns:a16="http://schemas.microsoft.com/office/drawing/2014/main" id="{A9306802-4C07-8C5C-B1E4-A18D4F6507A0}"/>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ea typeface="Calibri"/>
                <a:cs typeface="Calibri"/>
              </a:rPr>
              <a:t>Public Key Infrastructure (PKI) is a framework that provides security through the use of digital certificates and cryptographic keys. </a:t>
            </a:r>
          </a:p>
        </p:txBody>
      </p:sp>
      <p:pic>
        <p:nvPicPr>
          <p:cNvPr id="5" name="Picture 4" descr="An electronic circuit board in blue colour">
            <a:extLst>
              <a:ext uri="{FF2B5EF4-FFF2-40B4-BE49-F238E27FC236}">
                <a16:creationId xmlns:a16="http://schemas.microsoft.com/office/drawing/2014/main" id="{67D355AC-44E1-EAD0-579A-267AA952285D}"/>
              </a:ext>
            </a:extLst>
          </p:cNvPr>
          <p:cNvPicPr>
            <a:picLocks noChangeAspect="1"/>
          </p:cNvPicPr>
          <p:nvPr/>
        </p:nvPicPr>
        <p:blipFill rotWithShape="1">
          <a:blip r:embed="rId2"/>
          <a:srcRect l="2413" r="38186" b="-2"/>
          <a:stretch/>
        </p:blipFill>
        <p:spPr>
          <a:xfrm>
            <a:off x="6096000" y="1"/>
            <a:ext cx="6102825" cy="6858000"/>
          </a:xfrm>
          <a:prstGeom prst="rect">
            <a:avLst/>
          </a:prstGeom>
        </p:spPr>
      </p:pic>
    </p:spTree>
    <p:extLst>
      <p:ext uri="{BB962C8B-B14F-4D97-AF65-F5344CB8AC3E}">
        <p14:creationId xmlns:p14="http://schemas.microsoft.com/office/powerpoint/2010/main" val="2614591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6A5BBE8-C06F-F3F2-1764-C74B3B3BFBB1}"/>
              </a:ext>
            </a:extLst>
          </p:cNvPr>
          <p:cNvPicPr>
            <a:picLocks noChangeAspect="1"/>
          </p:cNvPicPr>
          <p:nvPr/>
        </p:nvPicPr>
        <p:blipFill rotWithShape="1">
          <a:blip r:embed="rId2">
            <a:alphaModFix amt="35000"/>
          </a:blip>
          <a:srcRect t="15481"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6C61E0F6-399C-999D-5CE2-E9BFC793DE91}"/>
              </a:ext>
            </a:extLst>
          </p:cNvPr>
          <p:cNvSpPr>
            <a:spLocks noGrp="1"/>
          </p:cNvSpPr>
          <p:nvPr>
            <p:ph type="title"/>
          </p:nvPr>
        </p:nvSpPr>
        <p:spPr>
          <a:xfrm>
            <a:off x="838200" y="365125"/>
            <a:ext cx="10515600" cy="1325563"/>
          </a:xfrm>
        </p:spPr>
        <p:txBody>
          <a:bodyPr>
            <a:normAutofit/>
          </a:bodyPr>
          <a:lstStyle/>
          <a:p>
            <a:r>
              <a:rPr lang="en-US">
                <a:solidFill>
                  <a:srgbClr val="FFFFFF"/>
                </a:solidFill>
                <a:ea typeface="Calibri Light"/>
                <a:cs typeface="Calibri Light"/>
              </a:rPr>
              <a:t>What are the Components of PKI?</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BA434917-9A33-0C29-510F-8E2EA14A98A2}"/>
              </a:ext>
            </a:extLst>
          </p:cNvPr>
          <p:cNvGraphicFramePr>
            <a:graphicFrameLocks noGrp="1"/>
          </p:cNvGraphicFramePr>
          <p:nvPr>
            <p:ph idx="1"/>
            <p:extLst>
              <p:ext uri="{D42A27DB-BD31-4B8C-83A1-F6EECF244321}">
                <p14:modId xmlns:p14="http://schemas.microsoft.com/office/powerpoint/2010/main" val="42810058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186114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C19B272-23F2-FBCA-7187-BFFA7797F5B3}"/>
              </a:ext>
            </a:extLst>
          </p:cNvPr>
          <p:cNvPicPr>
            <a:picLocks noChangeAspect="1"/>
          </p:cNvPicPr>
          <p:nvPr/>
        </p:nvPicPr>
        <p:blipFill rotWithShape="1">
          <a:blip r:embed="rId2">
            <a:alphaModFix amt="35000"/>
          </a:blip>
          <a:srcRect t="4885" r="-2" b="10718"/>
          <a:stretch/>
        </p:blipFill>
        <p:spPr>
          <a:xfrm>
            <a:off x="20" y="10"/>
            <a:ext cx="12191980" cy="6857990"/>
          </a:xfrm>
          <a:prstGeom prst="rect">
            <a:avLst/>
          </a:prstGeom>
        </p:spPr>
      </p:pic>
      <p:graphicFrame>
        <p:nvGraphicFramePr>
          <p:cNvPr id="5" name="Content Placeholder 2">
            <a:extLst>
              <a:ext uri="{FF2B5EF4-FFF2-40B4-BE49-F238E27FC236}">
                <a16:creationId xmlns:a16="http://schemas.microsoft.com/office/drawing/2014/main" id="{EB8B6EFD-674A-14A9-0504-7D151A4E5388}"/>
              </a:ext>
            </a:extLst>
          </p:cNvPr>
          <p:cNvGraphicFramePr>
            <a:graphicFrameLocks noGrp="1"/>
          </p:cNvGraphicFramePr>
          <p:nvPr>
            <p:ph idx="1"/>
            <p:extLst>
              <p:ext uri="{D42A27DB-BD31-4B8C-83A1-F6EECF244321}">
                <p14:modId xmlns:p14="http://schemas.microsoft.com/office/powerpoint/2010/main" val="10096273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32527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AD414-B00F-4001-9E52-AECFCA3DB84F}"/>
              </a:ext>
            </a:extLst>
          </p:cNvPr>
          <p:cNvSpPr>
            <a:spLocks noGrp="1"/>
          </p:cNvSpPr>
          <p:nvPr>
            <p:ph type="title"/>
          </p:nvPr>
        </p:nvSpPr>
        <p:spPr>
          <a:xfrm>
            <a:off x="761803" y="350196"/>
            <a:ext cx="4646904" cy="1624520"/>
          </a:xfrm>
        </p:spPr>
        <p:txBody>
          <a:bodyPr anchor="ctr">
            <a:normAutofit/>
          </a:bodyPr>
          <a:lstStyle/>
          <a:p>
            <a:r>
              <a:rPr lang="en-US" sz="4000">
                <a:ea typeface="Calibri Light"/>
                <a:cs typeface="Calibri Light"/>
              </a:rPr>
              <a:t>To </a:t>
            </a:r>
            <a:r>
              <a:rPr lang="en-GB" sz="4000">
                <a:ea typeface="Calibri Light"/>
                <a:cs typeface="Calibri Light"/>
              </a:rPr>
              <a:t>summarise</a:t>
            </a:r>
            <a:r>
              <a:rPr lang="en-US" sz="4000">
                <a:ea typeface="Calibri Light"/>
                <a:cs typeface="Calibri Light"/>
              </a:rPr>
              <a:t>...</a:t>
            </a:r>
          </a:p>
        </p:txBody>
      </p:sp>
      <p:sp>
        <p:nvSpPr>
          <p:cNvPr id="3" name="Content Placeholder 2">
            <a:extLst>
              <a:ext uri="{FF2B5EF4-FFF2-40B4-BE49-F238E27FC236}">
                <a16:creationId xmlns:a16="http://schemas.microsoft.com/office/drawing/2014/main" id="{546B06BA-38CF-5D25-3CF0-28F62EF9752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ea typeface="+mn-lt"/>
                <a:cs typeface="+mn-lt"/>
              </a:rPr>
              <a:t>In conclusion, these components work together to establish a secure infrastructure for digital authentication, data encryption, and the overall protection of sensitive information in various applications, including secure email, web browsing, and more.</a:t>
            </a:r>
            <a:endParaRPr lang="en-US" sz="2000">
              <a:ea typeface="Calibri"/>
              <a:cs typeface="Calibri"/>
            </a:endParaRPr>
          </a:p>
          <a:p>
            <a:endParaRPr lang="en-US" sz="2000">
              <a:ea typeface="Calibri"/>
              <a:cs typeface="Calibri"/>
            </a:endParaRPr>
          </a:p>
        </p:txBody>
      </p:sp>
      <p:pic>
        <p:nvPicPr>
          <p:cNvPr id="5" name="Picture 4" descr="Blue blocks and networks technology background">
            <a:extLst>
              <a:ext uri="{FF2B5EF4-FFF2-40B4-BE49-F238E27FC236}">
                <a16:creationId xmlns:a16="http://schemas.microsoft.com/office/drawing/2014/main" id="{3CB7086E-23B8-2B42-AAB2-BCF19F75BD1F}"/>
              </a:ext>
            </a:extLst>
          </p:cNvPr>
          <p:cNvPicPr>
            <a:picLocks noChangeAspect="1"/>
          </p:cNvPicPr>
          <p:nvPr/>
        </p:nvPicPr>
        <p:blipFill rotWithShape="1">
          <a:blip r:embed="rId2"/>
          <a:srcRect l="8875" r="41068" b="-438"/>
          <a:stretch/>
        </p:blipFill>
        <p:spPr>
          <a:xfrm>
            <a:off x="6096000" y="1"/>
            <a:ext cx="6102825" cy="6858000"/>
          </a:xfrm>
          <a:prstGeom prst="rect">
            <a:avLst/>
          </a:prstGeom>
        </p:spPr>
      </p:pic>
    </p:spTree>
    <p:extLst>
      <p:ext uri="{BB962C8B-B14F-4D97-AF65-F5344CB8AC3E}">
        <p14:creationId xmlns:p14="http://schemas.microsoft.com/office/powerpoint/2010/main" val="24480102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602</Words>
  <Application>Microsoft Office PowerPoint</Application>
  <PresentationFormat>Widescreen</PresentationFormat>
  <Paragraphs>32</Paragraphs>
  <Slides>8</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Symmetric vs Asymmetric Encryption and Public Key Infrastructures</vt:lpstr>
      <vt:lpstr>Symmetric Encryption</vt:lpstr>
      <vt:lpstr>Asymmetric Encryption</vt:lpstr>
      <vt:lpstr>To Summarise...</vt:lpstr>
      <vt:lpstr>What is PKI?</vt:lpstr>
      <vt:lpstr>What are the Components of PKI?</vt:lpstr>
      <vt:lpstr>PowerPoint Presentation</vt:lpstr>
      <vt:lpstr>To summarise...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Rees</dc:creator>
  <cp:lastModifiedBy>Carys Rees (2003859)</cp:lastModifiedBy>
  <cp:revision>2</cp:revision>
  <dcterms:created xsi:type="dcterms:W3CDTF">2023-10-27T08:00:14Z</dcterms:created>
  <dcterms:modified xsi:type="dcterms:W3CDTF">2023-10-27T08:28:05Z</dcterms:modified>
</cp:coreProperties>
</file>