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82" r:id="rId5"/>
    <p:sldId id="295" r:id="rId6"/>
    <p:sldId id="283" r:id="rId7"/>
    <p:sldId id="284" r:id="rId8"/>
    <p:sldId id="263" r:id="rId9"/>
    <p:sldId id="264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8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variables that contain memory addresses as their values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Normally a variable directly contains a specific value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A pointer, on the other hand, contains the address of a variable that contains a specific value.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This means that a variable name </a:t>
            </a:r>
            <a:r>
              <a:rPr lang="en-US" i="1" dirty="0">
                <a:solidFill>
                  <a:schemeClr val="tx1"/>
                </a:solidFill>
              </a:rPr>
              <a:t>directly</a:t>
            </a:r>
            <a:r>
              <a:rPr lang="en-US" dirty="0">
                <a:solidFill>
                  <a:schemeClr val="tx1"/>
                </a:solidFill>
              </a:rPr>
              <a:t> references a value, whereas a pointer </a:t>
            </a:r>
            <a:r>
              <a:rPr lang="en-US" i="1" dirty="0">
                <a:solidFill>
                  <a:schemeClr val="tx1"/>
                </a:solidFill>
              </a:rPr>
              <a:t>indirectly</a:t>
            </a:r>
            <a:r>
              <a:rPr lang="en-US" dirty="0">
                <a:solidFill>
                  <a:schemeClr val="tx1"/>
                </a:solidFill>
              </a:rPr>
              <a:t> references a value.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20" y="3578821"/>
            <a:ext cx="7402880" cy="2145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Variable </a:t>
            </a:r>
            <a:r>
              <a:rPr lang="en-US" i="1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is said to “</a:t>
            </a:r>
            <a:r>
              <a:rPr lang="en-US" b="1" dirty="0">
                <a:solidFill>
                  <a:schemeClr val="tx1"/>
                </a:solidFill>
              </a:rPr>
              <a:t>point to</a:t>
            </a:r>
            <a:r>
              <a:rPr lang="en-US" dirty="0">
                <a:solidFill>
                  <a:schemeClr val="tx1"/>
                </a:solidFill>
              </a:rPr>
              <a:t>” </a:t>
            </a:r>
            <a:r>
              <a:rPr lang="en-US" i="1" dirty="0">
                <a:solidFill>
                  <a:schemeClr val="tx1"/>
                </a:solidFill>
              </a:rPr>
              <a:t>counter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sz="2400" dirty="0"/>
          </a:p>
          <a:p>
            <a:pPr algn="l"/>
            <a:r>
              <a:rPr lang="en-US" sz="2400" dirty="0"/>
              <a:t>Representation of </a:t>
            </a:r>
            <a:r>
              <a:rPr lang="en-US" sz="2400" i="1" dirty="0"/>
              <a:t>count</a:t>
            </a:r>
            <a:r>
              <a:rPr lang="en-US" sz="2400" dirty="0"/>
              <a:t> and </a:t>
            </a:r>
            <a:r>
              <a:rPr lang="en-US" sz="2400" i="1" dirty="0" err="1"/>
              <a:t>countPtr</a:t>
            </a:r>
            <a:r>
              <a:rPr lang="en-US" sz="2400" dirty="0"/>
              <a:t> in memory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211513"/>
            <a:ext cx="8809774" cy="113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6830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8800"/>
            <a:ext cx="7837429" cy="4724400"/>
          </a:xfrm>
          <a:prstGeom prst="rect">
            <a:avLst/>
          </a:prstGeom>
        </p:spPr>
      </p:pic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8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Dereferencing a pointer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* operator, commonly referred to as the </a:t>
            </a:r>
            <a:r>
              <a:rPr lang="en-US" i="1" dirty="0">
                <a:solidFill>
                  <a:schemeClr val="tx1"/>
                </a:solidFill>
              </a:rPr>
              <a:t>indirection operator</a:t>
            </a:r>
            <a:r>
              <a:rPr lang="en-US" dirty="0">
                <a:solidFill>
                  <a:schemeClr val="tx1"/>
                </a:solidFill>
              </a:rPr>
              <a:t> or </a:t>
            </a:r>
            <a:r>
              <a:rPr lang="en-US" i="1" dirty="0">
                <a:solidFill>
                  <a:schemeClr val="tx1"/>
                </a:solidFill>
              </a:rPr>
              <a:t>dereferencing operator,</a:t>
            </a:r>
            <a:r>
              <a:rPr lang="en-US" dirty="0">
                <a:solidFill>
                  <a:schemeClr val="tx1"/>
                </a:solidFill>
              </a:rPr>
              <a:t> returns the value of the object to which its operand (i.e., a pointer) points. For example, the statement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err="1">
                <a:solidFill>
                  <a:schemeClr val="tx1"/>
                </a:solidFill>
              </a:rPr>
              <a:t>printf</a:t>
            </a:r>
            <a:r>
              <a:rPr lang="en-US" dirty="0">
                <a:solidFill>
                  <a:schemeClr val="tx1"/>
                </a:solidFill>
              </a:rPr>
              <a:t>( "%d\n", *</a:t>
            </a:r>
            <a:r>
              <a:rPr lang="en-US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);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Prints out the value of variable count, namely 5. 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Using * in this manner is called </a:t>
            </a:r>
            <a:r>
              <a:rPr lang="en-US" i="1" dirty="0">
                <a:solidFill>
                  <a:schemeClr val="tx1"/>
                </a:solidFill>
              </a:rPr>
              <a:t>dereferencing a pointer</a:t>
            </a:r>
            <a:r>
              <a:rPr lang="en-US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764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Passing Arguments by reference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Recall, there are two ways to pass arguments to a function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call by value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call by reference.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value </a:t>
            </a:r>
            <a:r>
              <a:rPr lang="en-US" dirty="0">
                <a:solidFill>
                  <a:schemeClr val="tx1"/>
                </a:solidFill>
              </a:rPr>
              <a:t>passes the actual value through to the function. Any changes to the value have to be returned using </a:t>
            </a:r>
            <a:r>
              <a:rPr lang="en-US" b="1" dirty="0">
                <a:solidFill>
                  <a:schemeClr val="tx1"/>
                </a:solidFill>
              </a:rPr>
              <a:t>return</a:t>
            </a:r>
            <a:r>
              <a:rPr lang="en-US" dirty="0">
                <a:solidFill>
                  <a:schemeClr val="tx1"/>
                </a:solidFill>
              </a:rPr>
              <a:t>. The problem with this method is that only a single value can be returned.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Many functions require the capability to modify one or more variables in the caller, or to pass a pointer to a large data object to avoid the overhead of passing the object call by value. (this involves making a copy of the object).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reference </a:t>
            </a:r>
            <a:r>
              <a:rPr lang="en-US" dirty="0">
                <a:solidFill>
                  <a:schemeClr val="tx1"/>
                </a:solidFill>
              </a:rPr>
              <a:t>allows the programmer to pass an address of a large data object to a function. The indirection (dereferencing) operator (</a:t>
            </a:r>
            <a:r>
              <a:rPr lang="en-US" b="1" dirty="0">
                <a:solidFill>
                  <a:schemeClr val="tx1"/>
                </a:solidFill>
              </a:rPr>
              <a:t>*</a:t>
            </a:r>
            <a:r>
              <a:rPr lang="en-US" dirty="0">
                <a:solidFill>
                  <a:schemeClr val="tx1"/>
                </a:solidFill>
              </a:rPr>
              <a:t>) is used to modify values within the data object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263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>
            <a:extLst>
              <a:ext uri="{FF2B5EF4-FFF2-40B4-BE49-F238E27FC236}">
                <a16:creationId xmlns:a16="http://schemas.microsoft.com/office/drawing/2014/main" id="{C92DA3AA-91B7-4E59-B0AA-3DFC14D0F8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304800"/>
            <a:ext cx="8229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/>
              <a:t>Example of pass by reference: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The following code calls a function that swaps two variables.</a:t>
            </a:r>
            <a:endParaRPr lang="en-US" alt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CFB2271-EA0F-4E2F-A57D-BCBA6B6154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1447800"/>
            <a:ext cx="7848600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#include &lt;iostream.h&gt;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void swap(int *x,int*y);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int main(void)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{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int num1,num2;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cout&lt;&lt; "enter a number: ";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cin&gt;&gt;num1;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cout&lt;&lt; "enter another number: ";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cin&gt;&gt;num2;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cout&lt;&lt;"before swap num1= "&lt;&lt; num1 &lt;&lt; </a:t>
            </a:r>
            <a:r>
              <a:rPr lang="en-GB" altLang="en-US" sz="2000" b="1">
                <a:latin typeface="Courier New" panose="02070309020205020404" pitchFamily="49" charset="0"/>
              </a:rPr>
              <a:t>			</a:t>
            </a:r>
            <a:r>
              <a:rPr lang="en-US" altLang="en-US" sz="2000" b="1">
                <a:latin typeface="Courier New" panose="02070309020205020404" pitchFamily="49" charset="0"/>
              </a:rPr>
              <a:t>"and num2= " &lt;&lt; num2&lt;&lt; endl;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	swap (&amp;num1,&amp;num2);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		cout&lt;&lt;"after swap num1= "&lt;&lt; num1 &lt;&lt; </a:t>
            </a:r>
            <a:r>
              <a:rPr lang="en-GB" altLang="en-US" sz="2000" b="1">
                <a:latin typeface="Courier New" panose="02070309020205020404" pitchFamily="49" charset="0"/>
              </a:rPr>
              <a:t>			</a:t>
            </a:r>
            <a:r>
              <a:rPr lang="en-US" altLang="en-US" sz="2000" b="1">
                <a:latin typeface="Courier New" panose="02070309020205020404" pitchFamily="49" charset="0"/>
              </a:rPr>
              <a:t>"and num2= " &lt;&lt; num2&lt;&lt;endl;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sz="2000" b="1">
                <a:latin typeface="Courier New" panose="02070309020205020404" pitchFamily="49" charset="0"/>
              </a:rPr>
              <a:t>}</a:t>
            </a:r>
            <a:r>
              <a:rPr lang="en-US" altLang="en-US"/>
              <a:t>	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>
            <a:extLst>
              <a:ext uri="{FF2B5EF4-FFF2-40B4-BE49-F238E27FC236}">
                <a16:creationId xmlns:a16="http://schemas.microsoft.com/office/drawing/2014/main" id="{83EC857B-9327-4F87-8FF5-24235A59C2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1066800"/>
            <a:ext cx="8305800" cy="520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void swap(int *x,int *y)</a:t>
            </a:r>
          </a:p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{</a:t>
            </a:r>
          </a:p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	int temp;</a:t>
            </a:r>
          </a:p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	temp = *x; // store contents of address </a:t>
            </a:r>
            <a:r>
              <a:rPr lang="en-GB" altLang="en-US" b="1">
                <a:latin typeface="Courier New" panose="02070309020205020404" pitchFamily="49" charset="0"/>
              </a:rPr>
              <a:t>			 // </a:t>
            </a:r>
            <a:r>
              <a:rPr lang="en-US" altLang="en-US" b="1">
                <a:latin typeface="Courier New" panose="02070309020205020404" pitchFamily="49" charset="0"/>
              </a:rPr>
              <a:t>location x in temp</a:t>
            </a:r>
          </a:p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	*x = *y;    // overwrite contents of </a:t>
            </a:r>
            <a:r>
              <a:rPr lang="en-GB" altLang="en-US" b="1">
                <a:latin typeface="Courier New" panose="02070309020205020404" pitchFamily="49" charset="0"/>
              </a:rPr>
              <a:t>				  //</a:t>
            </a:r>
            <a:r>
              <a:rPr lang="en-US" altLang="en-US" b="1">
                <a:latin typeface="Courier New" panose="02070309020205020404" pitchFamily="49" charset="0"/>
              </a:rPr>
              <a:t>address location x </a:t>
            </a:r>
            <a:r>
              <a:rPr lang="en-GB" altLang="en-US" b="1">
                <a:latin typeface="Courier New" panose="02070309020205020404" pitchFamily="49" charset="0"/>
              </a:rPr>
              <a:t>w</a:t>
            </a:r>
            <a:r>
              <a:rPr lang="en-US" altLang="en-US" b="1">
                <a:latin typeface="Courier New" panose="02070309020205020404" pitchFamily="49" charset="0"/>
              </a:rPr>
              <a:t>ith y</a:t>
            </a:r>
          </a:p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	*y = temp;  // place saved contents of </a:t>
            </a:r>
            <a:r>
              <a:rPr lang="en-GB" altLang="en-US" b="1">
                <a:latin typeface="Courier New" panose="02070309020205020404" pitchFamily="49" charset="0"/>
              </a:rPr>
              <a:t>				  //</a:t>
            </a:r>
            <a:r>
              <a:rPr lang="en-US" altLang="en-US" b="1">
                <a:latin typeface="Courier New" panose="02070309020205020404" pitchFamily="49" charset="0"/>
              </a:rPr>
              <a:t>old x in location </a:t>
            </a:r>
            <a:r>
              <a:rPr lang="en-GB" altLang="en-US" b="1">
                <a:latin typeface="Courier New" panose="02070309020205020404" pitchFamily="49" charset="0"/>
              </a:rPr>
              <a:t>				  //</a:t>
            </a:r>
            <a:r>
              <a:rPr lang="en-US" altLang="en-US" b="1">
                <a:latin typeface="Courier New" panose="02070309020205020404" pitchFamily="49" charset="0"/>
              </a:rPr>
              <a:t>addressed by y</a:t>
            </a:r>
          </a:p>
          <a:p>
            <a:pPr>
              <a:spcBef>
                <a:spcPct val="50000"/>
              </a:spcBef>
            </a:pPr>
            <a:r>
              <a:rPr lang="en-US" altLang="en-US" b="1">
                <a:latin typeface="Courier New" panose="02070309020205020404" pitchFamily="49" charset="0"/>
              </a:rPr>
              <a:t>}</a:t>
            </a:r>
          </a:p>
        </p:txBody>
      </p:sp>
      <p:sp>
        <p:nvSpPr>
          <p:cNvPr id="12291" name="Text Box 3">
            <a:extLst>
              <a:ext uri="{FF2B5EF4-FFF2-40B4-BE49-F238E27FC236}">
                <a16:creationId xmlns:a16="http://schemas.microsoft.com/office/drawing/2014/main" id="{7EA5F67A-08BB-4CC3-9491-FC505A5367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04800"/>
            <a:ext cx="8686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/>
              <a:t>The function  detail is:</a:t>
            </a:r>
            <a:endParaRPr lang="en-US" altLang="en-US" sz="2800" b="1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valid operands in arithmetic expressions, assignment expressions and comparison expressions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However, not all the operators normally used in these expressions are valid in conjunction with pointers.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374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may be incremented (++) or decremented (--). 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An integer may be added to a pointer (+ or +=), or subtracted from a pointer (- or -=), or one pointer may be subtracted from another.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938584"/>
            <a:ext cx="9448430" cy="1648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415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676400"/>
            <a:ext cx="3647872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638800"/>
            <a:ext cx="7420783" cy="111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255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tx1"/>
                </a:solidFill>
              </a:rPr>
              <a:t>Pointer variables may be subtracted from one another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For example, if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contains the memory location 3000, and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 contains the memory location 3008, the statement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x = pArray2 - </a:t>
            </a:r>
            <a:r>
              <a:rPr lang="en-US" sz="2000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assigns to </a:t>
            </a:r>
            <a:r>
              <a:rPr lang="en-US" sz="2000" b="1" i="1" dirty="0">
                <a:solidFill>
                  <a:schemeClr val="tx1"/>
                </a:solidFill>
              </a:rPr>
              <a:t>x</a:t>
            </a:r>
            <a:r>
              <a:rPr lang="en-US" sz="2000" dirty="0">
                <a:solidFill>
                  <a:schemeClr val="tx1"/>
                </a:solidFill>
              </a:rPr>
              <a:t> the number of array elements from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to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, in this case, 2.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78" y="5486400"/>
            <a:ext cx="8009222" cy="967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22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Relationship between pointers and arrays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743200"/>
            <a:ext cx="7772400" cy="258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615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/ offset notation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4200" dirty="0">
                <a:solidFill>
                  <a:schemeClr val="tx1"/>
                </a:solidFill>
              </a:rPr>
              <a:t>The value stored at array element </a:t>
            </a:r>
            <a:r>
              <a:rPr lang="en-GB" sz="4200" i="1" dirty="0">
                <a:solidFill>
                  <a:schemeClr val="tx1"/>
                </a:solidFill>
              </a:rPr>
              <a:t>b[3]</a:t>
            </a:r>
            <a:r>
              <a:rPr lang="en-GB" sz="4200" dirty="0">
                <a:solidFill>
                  <a:schemeClr val="tx1"/>
                </a:solidFill>
              </a:rPr>
              <a:t> can alternatively be referenced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*(bPtr+3)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3 in the above expression is the offset to the pointer. 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parenthesis are necessary, as the precedence of * is higher than the precedence of +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NB&gt; Without the parenthesis, the above expression would add 3 to the value of the expression </a:t>
            </a:r>
            <a:r>
              <a:rPr lang="en-GB" sz="4200" dirty="0" err="1">
                <a:solidFill>
                  <a:schemeClr val="tx1"/>
                </a:solidFill>
              </a:rPr>
              <a:t>bPtr</a:t>
            </a:r>
            <a:r>
              <a:rPr lang="en-GB" sz="4200" dirty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511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/ offset notation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sz="4200" dirty="0">
                <a:solidFill>
                  <a:schemeClr val="tx1"/>
                </a:solidFill>
              </a:rPr>
              <a:t>Just as the array element can be referenced with a pointer expression, the address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&amp;b[3]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can be written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bPtr+3</a:t>
            </a:r>
          </a:p>
          <a:p>
            <a:pPr algn="l"/>
            <a:endParaRPr lang="en-US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The array itself can also be treated as a pointer and used in pointer arithmetic. For example the expression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*(b+3)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also refers to the array element b[3].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803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/ subscript notation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sz="2400" dirty="0">
                <a:solidFill>
                  <a:schemeClr val="tx1"/>
                </a:solidFill>
              </a:rPr>
              <a:t>Pointers can be subscripted exactly as arrays can. For example the expression: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 err="1">
                <a:solidFill>
                  <a:schemeClr val="tx1"/>
                </a:solidFill>
              </a:rPr>
              <a:t>bPtr</a:t>
            </a:r>
            <a:r>
              <a:rPr lang="en-US" sz="2400" dirty="0">
                <a:solidFill>
                  <a:schemeClr val="tx1"/>
                </a:solidFill>
              </a:rPr>
              <a:t>[1]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refers to the array element b[1].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Remember that an array name is essentially a </a:t>
            </a:r>
            <a:r>
              <a:rPr lang="en-US" sz="2400" b="1" dirty="0">
                <a:solidFill>
                  <a:schemeClr val="tx1"/>
                </a:solidFill>
              </a:rPr>
              <a:t>constant </a:t>
            </a:r>
            <a:r>
              <a:rPr lang="en-US" sz="2400" dirty="0">
                <a:solidFill>
                  <a:schemeClr val="tx1"/>
                </a:solidFill>
              </a:rPr>
              <a:t>pointer; it always points to the beginning of the array. Therefore, the expression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b += 3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is invalid because it attempts to modify the value of an array name with pointer arithmetic.</a:t>
            </a:r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274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Recap..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final section of this lecture demonstrates how array elements can be referenced by one of the four following methods: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886200"/>
            <a:ext cx="8144840" cy="227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053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 1: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program that uses four </a:t>
            </a:r>
            <a:r>
              <a:rPr lang="en-US" sz="2000" dirty="0" err="1">
                <a:solidFill>
                  <a:schemeClr val="tx1"/>
                </a:solidFill>
              </a:rPr>
              <a:t>printf</a:t>
            </a:r>
            <a:r>
              <a:rPr lang="en-US" sz="2000" dirty="0">
                <a:solidFill>
                  <a:schemeClr val="tx1"/>
                </a:solidFill>
              </a:rPr>
              <a:t>() routines to demonstrate the four different methods discussed for referring to array elements: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Array subscript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Array offset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Pointer </a:t>
            </a:r>
            <a:r>
              <a:rPr lang="en-US" sz="1600" dirty="0" err="1">
                <a:solidFill>
                  <a:schemeClr val="tx1"/>
                </a:solidFill>
              </a:rPr>
              <a:t>subscripty</a:t>
            </a:r>
            <a:r>
              <a:rPr lang="en-US" sz="1600" dirty="0">
                <a:solidFill>
                  <a:schemeClr val="tx1"/>
                </a:solidFill>
              </a:rPr>
              <a:t>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Pointer offset notation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program that passes an array of floats to the function </a:t>
            </a:r>
            <a:r>
              <a:rPr lang="en-US" sz="2000" i="1" dirty="0" err="1">
                <a:solidFill>
                  <a:schemeClr val="tx1"/>
                </a:solidFill>
              </a:rPr>
              <a:t>scaleVector</a:t>
            </a:r>
            <a:r>
              <a:rPr lang="en-US" sz="2000" i="1" dirty="0">
                <a:solidFill>
                  <a:schemeClr val="tx1"/>
                </a:solidFill>
              </a:rPr>
              <a:t>()</a:t>
            </a:r>
            <a:r>
              <a:rPr lang="en-US" sz="2000" dirty="0">
                <a:solidFill>
                  <a:schemeClr val="tx1"/>
                </a:solidFill>
              </a:rPr>
              <a:t> and scales the array using pointer offset notation.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i="1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function to swap the values stored in two elements of the same array</a:t>
            </a:r>
            <a:r>
              <a:rPr lang="en-US" sz="2000">
                <a:solidFill>
                  <a:schemeClr val="tx1"/>
                </a:solidFill>
              </a:rPr>
              <a:t>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Use this function </a:t>
            </a:r>
            <a:r>
              <a:rPr lang="en-US" sz="2000" dirty="0">
                <a:solidFill>
                  <a:schemeClr val="tx1"/>
                </a:solidFill>
              </a:rPr>
              <a:t>to bubble sort an array of elements.</a:t>
            </a:r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1046</Words>
  <Application>Microsoft Office PowerPoint</Application>
  <PresentationFormat>On-screen Show (4:3)</PresentationFormat>
  <Paragraphs>145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Courier New</vt:lpstr>
      <vt:lpstr>Office Theme</vt:lpstr>
      <vt:lpstr>Advanced Software Development</vt:lpstr>
      <vt:lpstr>Improving on C</vt:lpstr>
      <vt:lpstr>Improving on C</vt:lpstr>
      <vt:lpstr>Improving on C</vt:lpstr>
      <vt:lpstr>Improving on C</vt:lpstr>
      <vt:lpstr>Dereferencing a pointer</vt:lpstr>
      <vt:lpstr>Passing Arguments by reference</vt:lpstr>
      <vt:lpstr>PowerPoint Presentation</vt:lpstr>
      <vt:lpstr>PowerPoint Presentation</vt:lpstr>
      <vt:lpstr>Pointer Expression &amp; Arithmetic</vt:lpstr>
      <vt:lpstr>Pointer Expression &amp; Arithmetic</vt:lpstr>
      <vt:lpstr>Pointer Expression &amp; Arithmetic</vt:lpstr>
      <vt:lpstr>Pointer Expression &amp; Arithmetic</vt:lpstr>
      <vt:lpstr>Relationship between pointers and arrays</vt:lpstr>
      <vt:lpstr>Pointer / offset notation</vt:lpstr>
      <vt:lpstr>Pointer / offset notation</vt:lpstr>
      <vt:lpstr>Pointer / subscript notation</vt:lpstr>
      <vt:lpstr>Recap..</vt:lpstr>
      <vt:lpstr>EXERCISE 1: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Gordon Dickers</cp:lastModifiedBy>
  <cp:revision>14</cp:revision>
  <dcterms:created xsi:type="dcterms:W3CDTF">2006-08-16T00:00:00Z</dcterms:created>
  <dcterms:modified xsi:type="dcterms:W3CDTF">2020-12-03T10:00:44Z</dcterms:modified>
</cp:coreProperties>
</file>