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256" r:id="rId2"/>
    <p:sldId id="257" r:id="rId3"/>
    <p:sldId id="258" r:id="rId4"/>
    <p:sldId id="281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70" r:id="rId16"/>
    <p:sldId id="271" r:id="rId17"/>
    <p:sldId id="272" r:id="rId18"/>
    <p:sldId id="273" r:id="rId19"/>
    <p:sldId id="274" r:id="rId20"/>
    <p:sldId id="276" r:id="rId21"/>
    <p:sldId id="277" r:id="rId22"/>
    <p:sldId id="278" r:id="rId23"/>
    <p:sldId id="279" r:id="rId24"/>
    <p:sldId id="280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B979CA-D75F-48C1-A926-A3E5FE0AFF2A}" v="22" dt="2026-10-26T09:14:36.5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ni Steen" userId="3e51ffc7-aa92-4e9a-9db2-4e9164f92bbf" providerId="ADAL" clId="{3AC6A595-C3C8-47BB-899C-72F74CE2E322}"/>
    <pc:docChg chg="undo custSel addSld modSld">
      <pc:chgData name="Jenni Steen" userId="3e51ffc7-aa92-4e9a-9db2-4e9164f92bbf" providerId="ADAL" clId="{3AC6A595-C3C8-47BB-899C-72F74CE2E322}" dt="2026-10-26T09:14:36.522" v="532"/>
      <pc:docMkLst>
        <pc:docMk/>
      </pc:docMkLst>
      <pc:sldChg chg="addSp delSp modSp new mod setBg modAnim">
        <pc:chgData name="Jenni Steen" userId="3e51ffc7-aa92-4e9a-9db2-4e9164f92bbf" providerId="ADAL" clId="{3AC6A595-C3C8-47BB-899C-72F74CE2E322}" dt="2026-10-26T09:14:36.522" v="532"/>
        <pc:sldMkLst>
          <pc:docMk/>
          <pc:sldMk cId="1480287334" sldId="281"/>
        </pc:sldMkLst>
        <pc:spChg chg="mod">
          <ac:chgData name="Jenni Steen" userId="3e51ffc7-aa92-4e9a-9db2-4e9164f92bbf" providerId="ADAL" clId="{3AC6A595-C3C8-47BB-899C-72F74CE2E322}" dt="2026-10-26T09:11:41.935" v="511" actId="26606"/>
          <ac:spMkLst>
            <pc:docMk/>
            <pc:sldMk cId="1480287334" sldId="281"/>
            <ac:spMk id="2" creationId="{E0A49AD7-CB3B-523A-2EE2-B0628AF99164}"/>
          </ac:spMkLst>
        </pc:spChg>
        <pc:spChg chg="mod">
          <ac:chgData name="Jenni Steen" userId="3e51ffc7-aa92-4e9a-9db2-4e9164f92bbf" providerId="ADAL" clId="{3AC6A595-C3C8-47BB-899C-72F74CE2E322}" dt="2026-10-26T09:14:23.822" v="531" actId="20577"/>
          <ac:spMkLst>
            <pc:docMk/>
            <pc:sldMk cId="1480287334" sldId="281"/>
            <ac:spMk id="3" creationId="{41E9330D-D210-6A1C-6CFA-64D3EEE13F06}"/>
          </ac:spMkLst>
        </pc:spChg>
        <pc:spChg chg="add del">
          <ac:chgData name="Jenni Steen" userId="3e51ffc7-aa92-4e9a-9db2-4e9164f92bbf" providerId="ADAL" clId="{3AC6A595-C3C8-47BB-899C-72F74CE2E322}" dt="2026-10-26T09:11:35.448" v="507" actId="26606"/>
          <ac:spMkLst>
            <pc:docMk/>
            <pc:sldMk cId="1480287334" sldId="281"/>
            <ac:spMk id="8" creationId="{E80B86A7-A1EC-475B-9166-88902B033A38}"/>
          </ac:spMkLst>
        </pc:spChg>
        <pc:spChg chg="add del">
          <ac:chgData name="Jenni Steen" userId="3e51ffc7-aa92-4e9a-9db2-4e9164f92bbf" providerId="ADAL" clId="{3AC6A595-C3C8-47BB-899C-72F74CE2E322}" dt="2026-10-26T09:11:35.448" v="507" actId="26606"/>
          <ac:spMkLst>
            <pc:docMk/>
            <pc:sldMk cId="1480287334" sldId="281"/>
            <ac:spMk id="10" creationId="{C2C29CB1-9F74-4879-A6AF-AEA67B6F1F4D}"/>
          </ac:spMkLst>
        </pc:spChg>
        <pc:spChg chg="add del">
          <ac:chgData name="Jenni Steen" userId="3e51ffc7-aa92-4e9a-9db2-4e9164f92bbf" providerId="ADAL" clId="{3AC6A595-C3C8-47BB-899C-72F74CE2E322}" dt="2026-10-26T09:11:35.448" v="507" actId="26606"/>
          <ac:spMkLst>
            <pc:docMk/>
            <pc:sldMk cId="1480287334" sldId="281"/>
            <ac:spMk id="12" creationId="{7E2C7115-5336-410C-AD71-0F0952A2E5A7}"/>
          </ac:spMkLst>
        </pc:spChg>
        <pc:spChg chg="add del">
          <ac:chgData name="Jenni Steen" userId="3e51ffc7-aa92-4e9a-9db2-4e9164f92bbf" providerId="ADAL" clId="{3AC6A595-C3C8-47BB-899C-72F74CE2E322}" dt="2026-10-26T09:11:39.493" v="509" actId="26606"/>
          <ac:spMkLst>
            <pc:docMk/>
            <pc:sldMk cId="1480287334" sldId="281"/>
            <ac:spMk id="14" creationId="{F10FD715-4DCE-4779-B634-EC78315EA213}"/>
          </ac:spMkLst>
        </pc:spChg>
        <pc:spChg chg="add del">
          <ac:chgData name="Jenni Steen" userId="3e51ffc7-aa92-4e9a-9db2-4e9164f92bbf" providerId="ADAL" clId="{3AC6A595-C3C8-47BB-899C-72F74CE2E322}" dt="2026-10-26T09:11:39.493" v="509" actId="26606"/>
          <ac:spMkLst>
            <pc:docMk/>
            <pc:sldMk cId="1480287334" sldId="281"/>
            <ac:spMk id="15" creationId="{603AE127-802C-459A-A612-DB85B67F0DC0}"/>
          </ac:spMkLst>
        </pc:spChg>
        <pc:spChg chg="add del">
          <ac:chgData name="Jenni Steen" userId="3e51ffc7-aa92-4e9a-9db2-4e9164f92bbf" providerId="ADAL" clId="{3AC6A595-C3C8-47BB-899C-72F74CE2E322}" dt="2026-10-26T09:11:39.493" v="509" actId="26606"/>
          <ac:spMkLst>
            <pc:docMk/>
            <pc:sldMk cId="1480287334" sldId="281"/>
            <ac:spMk id="16" creationId="{9323D83D-50D6-4040-A58B-FCEA340F886A}"/>
          </ac:spMkLst>
        </pc:spChg>
        <pc:spChg chg="add del">
          <ac:chgData name="Jenni Steen" userId="3e51ffc7-aa92-4e9a-9db2-4e9164f92bbf" providerId="ADAL" clId="{3AC6A595-C3C8-47BB-899C-72F74CE2E322}" dt="2026-10-26T09:11:41.935" v="511" actId="26606"/>
          <ac:spMkLst>
            <pc:docMk/>
            <pc:sldMk cId="1480287334" sldId="281"/>
            <ac:spMk id="18" creationId="{27B538D5-95DB-47ED-9CB4-34AE5BF78E6B}"/>
          </ac:spMkLst>
        </pc:spChg>
        <pc:spChg chg="add del">
          <ac:chgData name="Jenni Steen" userId="3e51ffc7-aa92-4e9a-9db2-4e9164f92bbf" providerId="ADAL" clId="{3AC6A595-C3C8-47BB-899C-72F74CE2E322}" dt="2026-10-26T09:11:41.935" v="511" actId="26606"/>
          <ac:spMkLst>
            <pc:docMk/>
            <pc:sldMk cId="1480287334" sldId="281"/>
            <ac:spMk id="19" creationId="{8DF4D7F6-81B5-452A-9CE6-76D81F91D41B}"/>
          </ac:spMkLst>
        </pc:spChg>
        <pc:spChg chg="add del">
          <ac:chgData name="Jenni Steen" userId="3e51ffc7-aa92-4e9a-9db2-4e9164f92bbf" providerId="ADAL" clId="{3AC6A595-C3C8-47BB-899C-72F74CE2E322}" dt="2026-10-26T09:11:41.935" v="511" actId="26606"/>
          <ac:spMkLst>
            <pc:docMk/>
            <pc:sldMk cId="1480287334" sldId="281"/>
            <ac:spMk id="20" creationId="{4600514D-20FB-4559-97DC-D1DC39E6C3DE}"/>
          </ac:spMkLst>
        </pc:spChg>
        <pc:spChg chg="add del">
          <ac:chgData name="Jenni Steen" userId="3e51ffc7-aa92-4e9a-9db2-4e9164f92bbf" providerId="ADAL" clId="{3AC6A595-C3C8-47BB-899C-72F74CE2E322}" dt="2026-10-26T09:11:41.935" v="511" actId="26606"/>
          <ac:spMkLst>
            <pc:docMk/>
            <pc:sldMk cId="1480287334" sldId="281"/>
            <ac:spMk id="21" creationId="{266F638A-E405-4AC0-B984-72E5813B0DD1}"/>
          </ac:spMkLst>
        </pc:spChg>
        <pc:cxnChg chg="add del">
          <ac:chgData name="Jenni Steen" userId="3e51ffc7-aa92-4e9a-9db2-4e9164f92bbf" providerId="ADAL" clId="{3AC6A595-C3C8-47BB-899C-72F74CE2E322}" dt="2026-10-26T09:11:39.493" v="509" actId="26606"/>
          <ac:cxnSpMkLst>
            <pc:docMk/>
            <pc:sldMk cId="1480287334" sldId="281"/>
            <ac:cxnSpMk id="17" creationId="{1A1FE6BB-DFB2-4080-9B5E-076EF5DDE67B}"/>
          </ac:cxnSpMkLst>
        </pc:cxnChg>
        <pc:cxnChg chg="add del">
          <ac:chgData name="Jenni Steen" userId="3e51ffc7-aa92-4e9a-9db2-4e9164f92bbf" providerId="ADAL" clId="{3AC6A595-C3C8-47BB-899C-72F74CE2E322}" dt="2026-10-26T09:11:41.935" v="511" actId="26606"/>
          <ac:cxnSpMkLst>
            <pc:docMk/>
            <pc:sldMk cId="1480287334" sldId="281"/>
            <ac:cxnSpMk id="22" creationId="{7D1CBE93-B17D-4509-843C-82287C38032A}"/>
          </ac:cxnSpMkLst>
        </pc:cxnChg>
        <pc:cxnChg chg="add del">
          <ac:chgData name="Jenni Steen" userId="3e51ffc7-aa92-4e9a-9db2-4e9164f92bbf" providerId="ADAL" clId="{3AC6A595-C3C8-47BB-899C-72F74CE2E322}" dt="2026-10-26T09:11:41.935" v="511" actId="26606"/>
          <ac:cxnSpMkLst>
            <pc:docMk/>
            <pc:sldMk cId="1480287334" sldId="281"/>
            <ac:cxnSpMk id="23" creationId="{AE6277B4-6A43-48AB-89B2-3442221619CC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BDCC8D-2608-4885-ADE3-3081BD69076D}" type="doc">
      <dgm:prSet loTypeId="urn:microsoft.com/office/officeart/2018/2/layout/IconVerticalSolidList" loCatId="icon" qsTypeId="urn:microsoft.com/office/officeart/2005/8/quickstyle/simple1#296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1EDAD0F-8AAD-427F-9891-4005969AAC65}">
      <dgm:prSet/>
      <dgm:spPr/>
      <dgm:t>
        <a:bodyPr/>
        <a:lstStyle/>
        <a:p>
          <a:r>
            <a:rPr lang="en-GB" dirty="0"/>
            <a:t>P – Point – Make a clear argument</a:t>
          </a:r>
          <a:endParaRPr lang="en-US" dirty="0"/>
        </a:p>
      </dgm:t>
    </dgm:pt>
    <dgm:pt modelId="{76D5E707-DE06-40CC-839E-CBD6B663967B}" type="parTrans" cxnId="{E8FB4EE8-D26E-4990-80E9-B2BDB2CCEE6F}">
      <dgm:prSet/>
      <dgm:spPr/>
      <dgm:t>
        <a:bodyPr/>
        <a:lstStyle/>
        <a:p>
          <a:endParaRPr lang="en-US"/>
        </a:p>
      </dgm:t>
    </dgm:pt>
    <dgm:pt modelId="{16D45677-6A22-4073-BF5A-3F98082E94D4}" type="sibTrans" cxnId="{E8FB4EE8-D26E-4990-80E9-B2BDB2CCEE6F}">
      <dgm:prSet/>
      <dgm:spPr/>
      <dgm:t>
        <a:bodyPr/>
        <a:lstStyle/>
        <a:p>
          <a:endParaRPr lang="en-US"/>
        </a:p>
      </dgm:t>
    </dgm:pt>
    <dgm:pt modelId="{1E027F9D-A3CB-4CE4-9CF9-7FCBA059E82E}">
      <dgm:prSet/>
      <dgm:spPr/>
      <dgm:t>
        <a:bodyPr/>
        <a:lstStyle/>
        <a:p>
          <a:r>
            <a:rPr lang="en-GB" dirty="0"/>
            <a:t>E – Evidence – Give a source or example</a:t>
          </a:r>
          <a:endParaRPr lang="en-US" dirty="0"/>
        </a:p>
      </dgm:t>
    </dgm:pt>
    <dgm:pt modelId="{E7D9F427-180B-4CA3-A96B-2FABCEA6F7FD}" type="parTrans" cxnId="{FCD22853-5E94-4A11-8A39-8E9D2A489E51}">
      <dgm:prSet/>
      <dgm:spPr/>
      <dgm:t>
        <a:bodyPr/>
        <a:lstStyle/>
        <a:p>
          <a:endParaRPr lang="en-US"/>
        </a:p>
      </dgm:t>
    </dgm:pt>
    <dgm:pt modelId="{441DFC24-E03C-4905-AEF4-37A8C9F02411}" type="sibTrans" cxnId="{FCD22853-5E94-4A11-8A39-8E9D2A489E51}">
      <dgm:prSet/>
      <dgm:spPr/>
      <dgm:t>
        <a:bodyPr/>
        <a:lstStyle/>
        <a:p>
          <a:endParaRPr lang="en-US"/>
        </a:p>
      </dgm:t>
    </dgm:pt>
    <dgm:pt modelId="{A0C5D654-4325-4C14-956B-BE17324E016D}">
      <dgm:prSet/>
      <dgm:spPr/>
      <dgm:t>
        <a:bodyPr/>
        <a:lstStyle/>
        <a:p>
          <a:r>
            <a:rPr lang="en-GB" dirty="0"/>
            <a:t>E – Explain – Show how it supports </a:t>
          </a:r>
          <a:endParaRPr lang="en-US" dirty="0"/>
        </a:p>
      </dgm:t>
    </dgm:pt>
    <dgm:pt modelId="{5800A84E-4F7D-4BA5-9594-2C241A2AD93E}" type="parTrans" cxnId="{E767022A-AFDF-41AA-99F7-35CA473D5C96}">
      <dgm:prSet/>
      <dgm:spPr/>
      <dgm:t>
        <a:bodyPr/>
        <a:lstStyle/>
        <a:p>
          <a:endParaRPr lang="en-US"/>
        </a:p>
      </dgm:t>
    </dgm:pt>
    <dgm:pt modelId="{AF4663E8-592D-4042-8C8B-691B29ED308F}" type="sibTrans" cxnId="{E767022A-AFDF-41AA-99F7-35CA473D5C96}">
      <dgm:prSet/>
      <dgm:spPr/>
      <dgm:t>
        <a:bodyPr/>
        <a:lstStyle/>
        <a:p>
          <a:endParaRPr lang="en-US"/>
        </a:p>
      </dgm:t>
    </dgm:pt>
    <dgm:pt modelId="{46A21C12-1E9D-4457-9571-958616E72E93}">
      <dgm:prSet/>
      <dgm:spPr/>
      <dgm:t>
        <a:bodyPr/>
        <a:lstStyle/>
        <a:p>
          <a:r>
            <a:rPr lang="en-GB" dirty="0"/>
            <a:t>L – Link – Connect back to the question</a:t>
          </a:r>
          <a:endParaRPr lang="en-US" dirty="0"/>
        </a:p>
      </dgm:t>
    </dgm:pt>
    <dgm:pt modelId="{CB84A42A-3FF1-41CF-BE8E-681E2C89DF33}" type="parTrans" cxnId="{A87CC708-CEC8-4F64-BB91-918E867EAEEE}">
      <dgm:prSet/>
      <dgm:spPr/>
      <dgm:t>
        <a:bodyPr/>
        <a:lstStyle/>
        <a:p>
          <a:endParaRPr lang="en-US"/>
        </a:p>
      </dgm:t>
    </dgm:pt>
    <dgm:pt modelId="{15CBEFA0-AF1A-4058-A151-1590B366213A}" type="sibTrans" cxnId="{A87CC708-CEC8-4F64-BB91-918E867EAEEE}">
      <dgm:prSet/>
      <dgm:spPr/>
      <dgm:t>
        <a:bodyPr/>
        <a:lstStyle/>
        <a:p>
          <a:endParaRPr lang="en-US"/>
        </a:p>
      </dgm:t>
    </dgm:pt>
    <dgm:pt modelId="{3FA25736-17B5-43C9-8256-D11A8C869C77}" type="pres">
      <dgm:prSet presAssocID="{51BDCC8D-2608-4885-ADE3-3081BD69076D}" presName="root" presStyleCnt="0">
        <dgm:presLayoutVars>
          <dgm:dir/>
          <dgm:resizeHandles val="exact"/>
        </dgm:presLayoutVars>
      </dgm:prSet>
      <dgm:spPr/>
    </dgm:pt>
    <dgm:pt modelId="{5064814F-9096-444D-99A8-49BEF4200768}" type="pres">
      <dgm:prSet presAssocID="{D1EDAD0F-8AAD-427F-9891-4005969AAC65}" presName="compNode" presStyleCnt="0"/>
      <dgm:spPr/>
    </dgm:pt>
    <dgm:pt modelId="{743557AF-97EE-4D8A-B56E-6B9F3AE84498}" type="pres">
      <dgm:prSet presAssocID="{D1EDAD0F-8AAD-427F-9891-4005969AAC65}" presName="bgRect" presStyleLbl="bgShp" presStyleIdx="0" presStyleCnt="4"/>
      <dgm:spPr/>
    </dgm:pt>
    <dgm:pt modelId="{02A86814-B6C3-41A0-AA94-969B640E394F}" type="pres">
      <dgm:prSet presAssocID="{D1EDAD0F-8AAD-427F-9891-4005969AAC6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nimize"/>
        </a:ext>
      </dgm:extLst>
    </dgm:pt>
    <dgm:pt modelId="{C45FA43C-1F92-4604-BA87-1D6634843DEB}" type="pres">
      <dgm:prSet presAssocID="{D1EDAD0F-8AAD-427F-9891-4005969AAC65}" presName="spaceRect" presStyleCnt="0"/>
      <dgm:spPr/>
    </dgm:pt>
    <dgm:pt modelId="{77173641-9912-4B79-B634-FAF632043F2D}" type="pres">
      <dgm:prSet presAssocID="{D1EDAD0F-8AAD-427F-9891-4005969AAC65}" presName="parTx" presStyleLbl="revTx" presStyleIdx="0" presStyleCnt="4">
        <dgm:presLayoutVars>
          <dgm:chMax val="0"/>
          <dgm:chPref val="0"/>
        </dgm:presLayoutVars>
      </dgm:prSet>
      <dgm:spPr/>
    </dgm:pt>
    <dgm:pt modelId="{388D985E-A0E9-40B7-A91F-7B609508BF2B}" type="pres">
      <dgm:prSet presAssocID="{16D45677-6A22-4073-BF5A-3F98082E94D4}" presName="sibTrans" presStyleCnt="0"/>
      <dgm:spPr/>
    </dgm:pt>
    <dgm:pt modelId="{FA9F78CE-512C-4D66-8E97-17E692243D37}" type="pres">
      <dgm:prSet presAssocID="{1E027F9D-A3CB-4CE4-9CF9-7FCBA059E82E}" presName="compNode" presStyleCnt="0"/>
      <dgm:spPr/>
    </dgm:pt>
    <dgm:pt modelId="{12ED870B-BC56-47EA-9BFB-3C84DDCC13EB}" type="pres">
      <dgm:prSet presAssocID="{1E027F9D-A3CB-4CE4-9CF9-7FCBA059E82E}" presName="bgRect" presStyleLbl="bgShp" presStyleIdx="1" presStyleCnt="4" custLinFactNeighborX="-463"/>
      <dgm:spPr/>
    </dgm:pt>
    <dgm:pt modelId="{575533CF-71CB-4B81-883B-513E21C7AF1A}" type="pres">
      <dgm:prSet presAssocID="{1E027F9D-A3CB-4CE4-9CF9-7FCBA059E82E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ABCDF9AB-18D5-4B1D-8DC4-60E85CCE2B83}" type="pres">
      <dgm:prSet presAssocID="{1E027F9D-A3CB-4CE4-9CF9-7FCBA059E82E}" presName="spaceRect" presStyleCnt="0"/>
      <dgm:spPr/>
    </dgm:pt>
    <dgm:pt modelId="{87317B61-E4B7-4F8F-9E2C-2A0DA62C67DE}" type="pres">
      <dgm:prSet presAssocID="{1E027F9D-A3CB-4CE4-9CF9-7FCBA059E82E}" presName="parTx" presStyleLbl="revTx" presStyleIdx="1" presStyleCnt="4">
        <dgm:presLayoutVars>
          <dgm:chMax val="0"/>
          <dgm:chPref val="0"/>
        </dgm:presLayoutVars>
      </dgm:prSet>
      <dgm:spPr/>
    </dgm:pt>
    <dgm:pt modelId="{4259C79F-83CB-4596-B829-6CCE1F98662A}" type="pres">
      <dgm:prSet presAssocID="{441DFC24-E03C-4905-AEF4-37A8C9F02411}" presName="sibTrans" presStyleCnt="0"/>
      <dgm:spPr/>
    </dgm:pt>
    <dgm:pt modelId="{5FF5C7C8-4390-4CFB-B0A3-C2D15DE4CADB}" type="pres">
      <dgm:prSet presAssocID="{A0C5D654-4325-4C14-956B-BE17324E016D}" presName="compNode" presStyleCnt="0"/>
      <dgm:spPr/>
    </dgm:pt>
    <dgm:pt modelId="{AAA3FB89-8E28-4FC4-A628-8962FE2146FB}" type="pres">
      <dgm:prSet presAssocID="{A0C5D654-4325-4C14-956B-BE17324E016D}" presName="bgRect" presStyleLbl="bgShp" presStyleIdx="2" presStyleCnt="4"/>
      <dgm:spPr/>
    </dgm:pt>
    <dgm:pt modelId="{10DADE42-82F8-4913-96D3-88655B84BBA3}" type="pres">
      <dgm:prSet presAssocID="{A0C5D654-4325-4C14-956B-BE17324E016D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32F05D71-9EE1-45A2-999D-C83F31CCE145}" type="pres">
      <dgm:prSet presAssocID="{A0C5D654-4325-4C14-956B-BE17324E016D}" presName="spaceRect" presStyleCnt="0"/>
      <dgm:spPr/>
    </dgm:pt>
    <dgm:pt modelId="{93E1BAC1-F4E7-4D70-9CB9-E783F39A97AF}" type="pres">
      <dgm:prSet presAssocID="{A0C5D654-4325-4C14-956B-BE17324E016D}" presName="parTx" presStyleLbl="revTx" presStyleIdx="2" presStyleCnt="4">
        <dgm:presLayoutVars>
          <dgm:chMax val="0"/>
          <dgm:chPref val="0"/>
        </dgm:presLayoutVars>
      </dgm:prSet>
      <dgm:spPr/>
    </dgm:pt>
    <dgm:pt modelId="{03A0F74C-CC9B-4DD4-92B6-AA1DE388262E}" type="pres">
      <dgm:prSet presAssocID="{AF4663E8-592D-4042-8C8B-691B29ED308F}" presName="sibTrans" presStyleCnt="0"/>
      <dgm:spPr/>
    </dgm:pt>
    <dgm:pt modelId="{208CCABB-9B3C-4D73-9297-876F117ADF44}" type="pres">
      <dgm:prSet presAssocID="{46A21C12-1E9D-4457-9571-958616E72E93}" presName="compNode" presStyleCnt="0"/>
      <dgm:spPr/>
    </dgm:pt>
    <dgm:pt modelId="{49CA050B-F75A-4FDF-8305-5FCA31A0F71E}" type="pres">
      <dgm:prSet presAssocID="{46A21C12-1E9D-4457-9571-958616E72E93}" presName="bgRect" presStyleLbl="bgShp" presStyleIdx="3" presStyleCnt="4"/>
      <dgm:spPr/>
    </dgm:pt>
    <dgm:pt modelId="{7D119B93-ED1B-4811-A17D-528EEFD9C3D3}" type="pres">
      <dgm:prSet presAssocID="{46A21C12-1E9D-4457-9571-958616E72E93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A196117C-9D09-4985-8E47-CAB73B9E000B}" type="pres">
      <dgm:prSet presAssocID="{46A21C12-1E9D-4457-9571-958616E72E93}" presName="spaceRect" presStyleCnt="0"/>
      <dgm:spPr/>
    </dgm:pt>
    <dgm:pt modelId="{55A0A835-6B41-45C5-93DB-26EEFF9E2954}" type="pres">
      <dgm:prSet presAssocID="{46A21C12-1E9D-4457-9571-958616E72E9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62B6008-B4F6-4138-AB9D-2A95D59C55E7}" type="presOf" srcId="{51BDCC8D-2608-4885-ADE3-3081BD69076D}" destId="{3FA25736-17B5-43C9-8256-D11A8C869C77}" srcOrd="0" destOrd="0" presId="urn:microsoft.com/office/officeart/2018/2/layout/IconVerticalSolidList"/>
    <dgm:cxn modelId="{A87CC708-CEC8-4F64-BB91-918E867EAEEE}" srcId="{51BDCC8D-2608-4885-ADE3-3081BD69076D}" destId="{46A21C12-1E9D-4457-9571-958616E72E93}" srcOrd="3" destOrd="0" parTransId="{CB84A42A-3FF1-41CF-BE8E-681E2C89DF33}" sibTransId="{15CBEFA0-AF1A-4058-A151-1590B366213A}"/>
    <dgm:cxn modelId="{E767022A-AFDF-41AA-99F7-35CA473D5C96}" srcId="{51BDCC8D-2608-4885-ADE3-3081BD69076D}" destId="{A0C5D654-4325-4C14-956B-BE17324E016D}" srcOrd="2" destOrd="0" parTransId="{5800A84E-4F7D-4BA5-9594-2C241A2AD93E}" sibTransId="{AF4663E8-592D-4042-8C8B-691B29ED308F}"/>
    <dgm:cxn modelId="{4CE46C45-1910-4AD1-920F-6E2BDAB132C9}" type="presOf" srcId="{46A21C12-1E9D-4457-9571-958616E72E93}" destId="{55A0A835-6B41-45C5-93DB-26EEFF9E2954}" srcOrd="0" destOrd="0" presId="urn:microsoft.com/office/officeart/2018/2/layout/IconVerticalSolidList"/>
    <dgm:cxn modelId="{FCD22853-5E94-4A11-8A39-8E9D2A489E51}" srcId="{51BDCC8D-2608-4885-ADE3-3081BD69076D}" destId="{1E027F9D-A3CB-4CE4-9CF9-7FCBA059E82E}" srcOrd="1" destOrd="0" parTransId="{E7D9F427-180B-4CA3-A96B-2FABCEA6F7FD}" sibTransId="{441DFC24-E03C-4905-AEF4-37A8C9F02411}"/>
    <dgm:cxn modelId="{94BDF873-B70D-49EB-9D7D-F12D64C57E88}" type="presOf" srcId="{D1EDAD0F-8AAD-427F-9891-4005969AAC65}" destId="{77173641-9912-4B79-B634-FAF632043F2D}" srcOrd="0" destOrd="0" presId="urn:microsoft.com/office/officeart/2018/2/layout/IconVerticalSolidList"/>
    <dgm:cxn modelId="{D3ED21A3-C9FE-4692-BD32-3421DB2E7EA1}" type="presOf" srcId="{A0C5D654-4325-4C14-956B-BE17324E016D}" destId="{93E1BAC1-F4E7-4D70-9CB9-E783F39A97AF}" srcOrd="0" destOrd="0" presId="urn:microsoft.com/office/officeart/2018/2/layout/IconVerticalSolidList"/>
    <dgm:cxn modelId="{B8C9D5B8-E0ED-43C5-9465-730163BE0501}" type="presOf" srcId="{1E027F9D-A3CB-4CE4-9CF9-7FCBA059E82E}" destId="{87317B61-E4B7-4F8F-9E2C-2A0DA62C67DE}" srcOrd="0" destOrd="0" presId="urn:microsoft.com/office/officeart/2018/2/layout/IconVerticalSolidList"/>
    <dgm:cxn modelId="{E8FB4EE8-D26E-4990-80E9-B2BDB2CCEE6F}" srcId="{51BDCC8D-2608-4885-ADE3-3081BD69076D}" destId="{D1EDAD0F-8AAD-427F-9891-4005969AAC65}" srcOrd="0" destOrd="0" parTransId="{76D5E707-DE06-40CC-839E-CBD6B663967B}" sibTransId="{16D45677-6A22-4073-BF5A-3F98082E94D4}"/>
    <dgm:cxn modelId="{F3DD686A-5C2B-413E-BDA5-1B84E31A9F28}" type="presParOf" srcId="{3FA25736-17B5-43C9-8256-D11A8C869C77}" destId="{5064814F-9096-444D-99A8-49BEF4200768}" srcOrd="0" destOrd="0" presId="urn:microsoft.com/office/officeart/2018/2/layout/IconVerticalSolidList"/>
    <dgm:cxn modelId="{D5D65C78-B520-40E4-9400-5F1631595370}" type="presParOf" srcId="{5064814F-9096-444D-99A8-49BEF4200768}" destId="{743557AF-97EE-4D8A-B56E-6B9F3AE84498}" srcOrd="0" destOrd="0" presId="urn:microsoft.com/office/officeart/2018/2/layout/IconVerticalSolidList"/>
    <dgm:cxn modelId="{0B5A10B2-20E1-4B98-AE9C-59BFFAAE36E1}" type="presParOf" srcId="{5064814F-9096-444D-99A8-49BEF4200768}" destId="{02A86814-B6C3-41A0-AA94-969B640E394F}" srcOrd="1" destOrd="0" presId="urn:microsoft.com/office/officeart/2018/2/layout/IconVerticalSolidList"/>
    <dgm:cxn modelId="{BDA926A5-E189-4299-B183-14F56DAEB743}" type="presParOf" srcId="{5064814F-9096-444D-99A8-49BEF4200768}" destId="{C45FA43C-1F92-4604-BA87-1D6634843DEB}" srcOrd="2" destOrd="0" presId="urn:microsoft.com/office/officeart/2018/2/layout/IconVerticalSolidList"/>
    <dgm:cxn modelId="{2BBF96B2-5376-4B79-8B92-C85CE4D77506}" type="presParOf" srcId="{5064814F-9096-444D-99A8-49BEF4200768}" destId="{77173641-9912-4B79-B634-FAF632043F2D}" srcOrd="3" destOrd="0" presId="urn:microsoft.com/office/officeart/2018/2/layout/IconVerticalSolidList"/>
    <dgm:cxn modelId="{CF642448-BB7D-4E4F-856F-84737D2C68CF}" type="presParOf" srcId="{3FA25736-17B5-43C9-8256-D11A8C869C77}" destId="{388D985E-A0E9-40B7-A91F-7B609508BF2B}" srcOrd="1" destOrd="0" presId="urn:microsoft.com/office/officeart/2018/2/layout/IconVerticalSolidList"/>
    <dgm:cxn modelId="{710156EC-B087-4B2A-8826-739BF19D8269}" type="presParOf" srcId="{3FA25736-17B5-43C9-8256-D11A8C869C77}" destId="{FA9F78CE-512C-4D66-8E97-17E692243D37}" srcOrd="2" destOrd="0" presId="urn:microsoft.com/office/officeart/2018/2/layout/IconVerticalSolidList"/>
    <dgm:cxn modelId="{AA16BDE9-3F10-4E3B-A6F3-BFC96787B8CF}" type="presParOf" srcId="{FA9F78CE-512C-4D66-8E97-17E692243D37}" destId="{12ED870B-BC56-47EA-9BFB-3C84DDCC13EB}" srcOrd="0" destOrd="0" presId="urn:microsoft.com/office/officeart/2018/2/layout/IconVerticalSolidList"/>
    <dgm:cxn modelId="{859B0550-3962-46DC-947B-B3C3940DD544}" type="presParOf" srcId="{FA9F78CE-512C-4D66-8E97-17E692243D37}" destId="{575533CF-71CB-4B81-883B-513E21C7AF1A}" srcOrd="1" destOrd="0" presId="urn:microsoft.com/office/officeart/2018/2/layout/IconVerticalSolidList"/>
    <dgm:cxn modelId="{B2AF2D7C-26C2-49AB-8C8D-9A3DD5A44BD1}" type="presParOf" srcId="{FA9F78CE-512C-4D66-8E97-17E692243D37}" destId="{ABCDF9AB-18D5-4B1D-8DC4-60E85CCE2B83}" srcOrd="2" destOrd="0" presId="urn:microsoft.com/office/officeart/2018/2/layout/IconVerticalSolidList"/>
    <dgm:cxn modelId="{7AF8CEAC-418F-4A36-816E-C275B7D2B3ED}" type="presParOf" srcId="{FA9F78CE-512C-4D66-8E97-17E692243D37}" destId="{87317B61-E4B7-4F8F-9E2C-2A0DA62C67DE}" srcOrd="3" destOrd="0" presId="urn:microsoft.com/office/officeart/2018/2/layout/IconVerticalSolidList"/>
    <dgm:cxn modelId="{3C743BEF-F967-439F-AAC9-CFCA57EF81E5}" type="presParOf" srcId="{3FA25736-17B5-43C9-8256-D11A8C869C77}" destId="{4259C79F-83CB-4596-B829-6CCE1F98662A}" srcOrd="3" destOrd="0" presId="urn:microsoft.com/office/officeart/2018/2/layout/IconVerticalSolidList"/>
    <dgm:cxn modelId="{0452985C-C3AC-4829-B3D8-945DCF45A67B}" type="presParOf" srcId="{3FA25736-17B5-43C9-8256-D11A8C869C77}" destId="{5FF5C7C8-4390-4CFB-B0A3-C2D15DE4CADB}" srcOrd="4" destOrd="0" presId="urn:microsoft.com/office/officeart/2018/2/layout/IconVerticalSolidList"/>
    <dgm:cxn modelId="{753958DC-75DF-4628-A5B9-B42A6456A7AA}" type="presParOf" srcId="{5FF5C7C8-4390-4CFB-B0A3-C2D15DE4CADB}" destId="{AAA3FB89-8E28-4FC4-A628-8962FE2146FB}" srcOrd="0" destOrd="0" presId="urn:microsoft.com/office/officeart/2018/2/layout/IconVerticalSolidList"/>
    <dgm:cxn modelId="{972FEECA-B57F-4077-AB0E-C9C665071204}" type="presParOf" srcId="{5FF5C7C8-4390-4CFB-B0A3-C2D15DE4CADB}" destId="{10DADE42-82F8-4913-96D3-88655B84BBA3}" srcOrd="1" destOrd="0" presId="urn:microsoft.com/office/officeart/2018/2/layout/IconVerticalSolidList"/>
    <dgm:cxn modelId="{39C6D711-E975-427A-98F6-E3F730C2417C}" type="presParOf" srcId="{5FF5C7C8-4390-4CFB-B0A3-C2D15DE4CADB}" destId="{32F05D71-9EE1-45A2-999D-C83F31CCE145}" srcOrd="2" destOrd="0" presId="urn:microsoft.com/office/officeart/2018/2/layout/IconVerticalSolidList"/>
    <dgm:cxn modelId="{B3AA6713-4E0A-4E7C-8B69-32DF7BBA167B}" type="presParOf" srcId="{5FF5C7C8-4390-4CFB-B0A3-C2D15DE4CADB}" destId="{93E1BAC1-F4E7-4D70-9CB9-E783F39A97AF}" srcOrd="3" destOrd="0" presId="urn:microsoft.com/office/officeart/2018/2/layout/IconVerticalSolidList"/>
    <dgm:cxn modelId="{1FB7F235-8AD5-4CDE-9FB8-F1EB61CDCCDA}" type="presParOf" srcId="{3FA25736-17B5-43C9-8256-D11A8C869C77}" destId="{03A0F74C-CC9B-4DD4-92B6-AA1DE388262E}" srcOrd="5" destOrd="0" presId="urn:microsoft.com/office/officeart/2018/2/layout/IconVerticalSolidList"/>
    <dgm:cxn modelId="{B24C3635-AB28-4B4C-9611-6A7AC47EDE08}" type="presParOf" srcId="{3FA25736-17B5-43C9-8256-D11A8C869C77}" destId="{208CCABB-9B3C-4D73-9297-876F117ADF44}" srcOrd="6" destOrd="0" presId="urn:microsoft.com/office/officeart/2018/2/layout/IconVerticalSolidList"/>
    <dgm:cxn modelId="{AA7AF9C5-A2BC-4B3B-80B3-BBA2AB311061}" type="presParOf" srcId="{208CCABB-9B3C-4D73-9297-876F117ADF44}" destId="{49CA050B-F75A-4FDF-8305-5FCA31A0F71E}" srcOrd="0" destOrd="0" presId="urn:microsoft.com/office/officeart/2018/2/layout/IconVerticalSolidList"/>
    <dgm:cxn modelId="{D7137A6D-1977-460B-9C12-1290F210EC04}" type="presParOf" srcId="{208CCABB-9B3C-4D73-9297-876F117ADF44}" destId="{7D119B93-ED1B-4811-A17D-528EEFD9C3D3}" srcOrd="1" destOrd="0" presId="urn:microsoft.com/office/officeart/2018/2/layout/IconVerticalSolidList"/>
    <dgm:cxn modelId="{31BA434D-7B65-4CFC-BB1B-8D1AAFF5225E}" type="presParOf" srcId="{208CCABB-9B3C-4D73-9297-876F117ADF44}" destId="{A196117C-9D09-4985-8E47-CAB73B9E000B}" srcOrd="2" destOrd="0" presId="urn:microsoft.com/office/officeart/2018/2/layout/IconVerticalSolidList"/>
    <dgm:cxn modelId="{17BF842A-A3AB-4742-BDC5-1F93FD303F23}" type="presParOf" srcId="{208CCABB-9B3C-4D73-9297-876F117ADF44}" destId="{55A0A835-6B41-45C5-93DB-26EEFF9E295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3557AF-97EE-4D8A-B56E-6B9F3AE84498}">
      <dsp:nvSpPr>
        <dsp:cNvPr id="0" name=""/>
        <dsp:cNvSpPr/>
      </dsp:nvSpPr>
      <dsp:spPr>
        <a:xfrm>
          <a:off x="0" y="1610"/>
          <a:ext cx="3851122" cy="81632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A86814-B6C3-41A0-AA94-969B640E394F}">
      <dsp:nvSpPr>
        <dsp:cNvPr id="0" name=""/>
        <dsp:cNvSpPr/>
      </dsp:nvSpPr>
      <dsp:spPr>
        <a:xfrm>
          <a:off x="246938" y="185284"/>
          <a:ext cx="448979" cy="44897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173641-9912-4B79-B634-FAF632043F2D}">
      <dsp:nvSpPr>
        <dsp:cNvPr id="0" name=""/>
        <dsp:cNvSpPr/>
      </dsp:nvSpPr>
      <dsp:spPr>
        <a:xfrm>
          <a:off x="942857" y="1610"/>
          <a:ext cx="2908264" cy="816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95" tIns="86395" rIns="86395" bIns="8639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 – Point – Make a clear argument</a:t>
          </a:r>
          <a:endParaRPr lang="en-US" sz="2200" kern="1200" dirty="0"/>
        </a:p>
      </dsp:txBody>
      <dsp:txXfrm>
        <a:off x="942857" y="1610"/>
        <a:ext cx="2908264" cy="816326"/>
      </dsp:txXfrm>
    </dsp:sp>
    <dsp:sp modelId="{12ED870B-BC56-47EA-9BFB-3C84DDCC13EB}">
      <dsp:nvSpPr>
        <dsp:cNvPr id="0" name=""/>
        <dsp:cNvSpPr/>
      </dsp:nvSpPr>
      <dsp:spPr>
        <a:xfrm>
          <a:off x="0" y="1022019"/>
          <a:ext cx="3851122" cy="81632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5533CF-71CB-4B81-883B-513E21C7AF1A}">
      <dsp:nvSpPr>
        <dsp:cNvPr id="0" name=""/>
        <dsp:cNvSpPr/>
      </dsp:nvSpPr>
      <dsp:spPr>
        <a:xfrm>
          <a:off x="246938" y="1205692"/>
          <a:ext cx="448979" cy="44897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317B61-E4B7-4F8F-9E2C-2A0DA62C67DE}">
      <dsp:nvSpPr>
        <dsp:cNvPr id="0" name=""/>
        <dsp:cNvSpPr/>
      </dsp:nvSpPr>
      <dsp:spPr>
        <a:xfrm>
          <a:off x="942857" y="1022019"/>
          <a:ext cx="2908264" cy="816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95" tIns="86395" rIns="86395" bIns="8639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 – Evidence – Give a source or example</a:t>
          </a:r>
          <a:endParaRPr lang="en-US" sz="2200" kern="1200" dirty="0"/>
        </a:p>
      </dsp:txBody>
      <dsp:txXfrm>
        <a:off x="942857" y="1022019"/>
        <a:ext cx="2908264" cy="816326"/>
      </dsp:txXfrm>
    </dsp:sp>
    <dsp:sp modelId="{AAA3FB89-8E28-4FC4-A628-8962FE2146FB}">
      <dsp:nvSpPr>
        <dsp:cNvPr id="0" name=""/>
        <dsp:cNvSpPr/>
      </dsp:nvSpPr>
      <dsp:spPr>
        <a:xfrm>
          <a:off x="0" y="2042427"/>
          <a:ext cx="3851122" cy="81632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DADE42-82F8-4913-96D3-88655B84BBA3}">
      <dsp:nvSpPr>
        <dsp:cNvPr id="0" name=""/>
        <dsp:cNvSpPr/>
      </dsp:nvSpPr>
      <dsp:spPr>
        <a:xfrm>
          <a:off x="246938" y="2226100"/>
          <a:ext cx="448979" cy="44897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E1BAC1-F4E7-4D70-9CB9-E783F39A97AF}">
      <dsp:nvSpPr>
        <dsp:cNvPr id="0" name=""/>
        <dsp:cNvSpPr/>
      </dsp:nvSpPr>
      <dsp:spPr>
        <a:xfrm>
          <a:off x="942857" y="2042427"/>
          <a:ext cx="2908264" cy="816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95" tIns="86395" rIns="86395" bIns="8639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 – Explain – Show how it supports </a:t>
          </a:r>
          <a:endParaRPr lang="en-US" sz="2200" kern="1200" dirty="0"/>
        </a:p>
      </dsp:txBody>
      <dsp:txXfrm>
        <a:off x="942857" y="2042427"/>
        <a:ext cx="2908264" cy="816326"/>
      </dsp:txXfrm>
    </dsp:sp>
    <dsp:sp modelId="{49CA050B-F75A-4FDF-8305-5FCA31A0F71E}">
      <dsp:nvSpPr>
        <dsp:cNvPr id="0" name=""/>
        <dsp:cNvSpPr/>
      </dsp:nvSpPr>
      <dsp:spPr>
        <a:xfrm>
          <a:off x="0" y="3062835"/>
          <a:ext cx="3851122" cy="81632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119B93-ED1B-4811-A17D-528EEFD9C3D3}">
      <dsp:nvSpPr>
        <dsp:cNvPr id="0" name=""/>
        <dsp:cNvSpPr/>
      </dsp:nvSpPr>
      <dsp:spPr>
        <a:xfrm>
          <a:off x="246938" y="3246509"/>
          <a:ext cx="448979" cy="44897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A0A835-6B41-45C5-93DB-26EEFF9E2954}">
      <dsp:nvSpPr>
        <dsp:cNvPr id="0" name=""/>
        <dsp:cNvSpPr/>
      </dsp:nvSpPr>
      <dsp:spPr>
        <a:xfrm>
          <a:off x="942857" y="3062835"/>
          <a:ext cx="2908264" cy="816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95" tIns="86395" rIns="86395" bIns="8639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L – Link – Connect back to the question</a:t>
          </a:r>
          <a:endParaRPr lang="en-US" sz="2200" kern="1200" dirty="0"/>
        </a:p>
      </dsp:txBody>
      <dsp:txXfrm>
        <a:off x="942857" y="3062835"/>
        <a:ext cx="2908264" cy="8163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9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443CFF-6BD1-4399-BAC2-DA527260D343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4CC3C8-1F20-49E6-BCB8-63E55956CF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6573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4CC3C8-1F20-49E6-BCB8-63E55956CF9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1310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Circular reasoning – doesn’t explain why</a:t>
            </a:r>
          </a:p>
          <a:p>
            <a:r>
              <a:rPr lang="en-GB" dirty="0"/>
              <a:t>Evidence – statistics, research, industry evidence, specific examples, we do not accept without proof</a:t>
            </a:r>
          </a:p>
          <a:p>
            <a:r>
              <a:rPr lang="en-GB" dirty="0"/>
              <a:t>Vague – imprecise, academic writing values specifics </a:t>
            </a:r>
            <a:r>
              <a:rPr lang="en-GB" dirty="0" err="1"/>
              <a:t>eg</a:t>
            </a:r>
            <a:r>
              <a:rPr lang="en-GB" dirty="0"/>
              <a:t> over 650 million registered players by 2024 gives measurable significance</a:t>
            </a:r>
          </a:p>
          <a:p>
            <a:r>
              <a:rPr lang="en-GB" dirty="0"/>
              <a:t>Analysis – identifies an observation but doesn’t explore gameplay mechanics, free-to-play access, cross-platform compatibility, social interaction, regular content updates, university level writing should explain causes, impacts and significance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4CC3C8-1F20-49E6-BCB8-63E55956CF9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5245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85A320-CB87-EA6F-0EFB-9E0AF48633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18C8CA1-8536-1E44-1156-8491B7B5DE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D22CF62-8AE4-BAFA-3432-D8E4482024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Explains – identifies specific reasons simply restating popularity</a:t>
            </a:r>
          </a:p>
          <a:p>
            <a:r>
              <a:rPr lang="en-GB" dirty="0"/>
              <a:t>Analysis – gives reasons why it might be so popular</a:t>
            </a:r>
          </a:p>
          <a:p>
            <a:r>
              <a:rPr lang="en-GB" dirty="0"/>
              <a:t>Precise – “continued popularity” rather than lots of people, “Player engagement” rather than popular, communicates ideas clearly and professionally</a:t>
            </a:r>
          </a:p>
          <a:p>
            <a:r>
              <a:rPr lang="en-GB" dirty="0"/>
              <a:t>Relationship – claim to reasons to effect so popular due to live-service model + updates + social = long-term player engagement</a:t>
            </a:r>
          </a:p>
          <a:p>
            <a:r>
              <a:rPr lang="en-GB" dirty="0"/>
              <a:t>Objective – avoids informal language to create a more analytical and objective tone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8CB0A6-7A3B-6BC1-5A1F-6C6D432F45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4CC3C8-1F20-49E6-BCB8-63E55956CF9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6390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30-minutes, send to me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4CC3C8-1F20-49E6-BCB8-63E55956CF9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2451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not obviously a personal preference, but it also provides no evidence – “Research suggests that certain game genres may promote problem-solving skills by encouraging players to analyse challenges and develop strategies”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4CC3C8-1F20-49E6-BCB8-63E55956CF90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7531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4008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744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785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521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0770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6493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6289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7661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899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39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165915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6600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708575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5802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2658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6931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BE41BB-FBF5-4BF6-9FD1-2BAE36099096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3836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fi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fi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fif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fif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minecraft.wiki/w/Minecraft_LIVE_%E2%80%93_September_2025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creativecommons.org/licenses/by-nc-sa/3.0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ameblast.com.br/2024/09/playstation-5-pro-anunciado-oficialmente-lancamento-7-novembro.html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ameblast.com.br/2020/08/visao-geral-motion-capture.html" TargetMode="External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spacenerd.it/2020/02/cosa-sono-gli-indie-games/" TargetMode="Externa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myblog870680601.wordpress.com/2020/11/12/the-open-world/" TargetMode="External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www.crashmania.net/fr/blog/crash-bandicoot-4-its-about-time/" TargetMode="External"/><Relationship Id="rId4" Type="http://schemas.openxmlformats.org/officeDocument/2006/relationships/image" Target="../media/image23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strategywiki.org/wiki/Portal/Chamber_1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1AD1C-D4AB-5887-9DC3-FB66DFEB274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Academic Writing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126153-92D1-320F-3D9B-DA4D58A7CDB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Academic and Professional Development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503959-1750-1AF4-0703-CFC00BAD70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37" y="5211699"/>
            <a:ext cx="4184946" cy="1646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6784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F1547-1188-BE9D-DBC0-76A75F40E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covering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E48E3-5DD6-1F52-E913-12F3F9CBB2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Identifying the key features of academic writing</a:t>
            </a:r>
          </a:p>
          <a:p>
            <a:r>
              <a:rPr lang="en-GB" dirty="0"/>
              <a:t>Distinguishing between descriptive and critical writing</a:t>
            </a:r>
          </a:p>
          <a:p>
            <a:r>
              <a:rPr lang="en-GB" dirty="0"/>
              <a:t>Structuring an academic paragraph using the PEEL model</a:t>
            </a:r>
          </a:p>
          <a:p>
            <a:r>
              <a:rPr lang="en-GB" dirty="0"/>
              <a:t>Using evidence to support arguments and opinions</a:t>
            </a:r>
          </a:p>
          <a:p>
            <a:r>
              <a:rPr lang="en-GB" dirty="0"/>
              <a:t>Apply academic writing conventions to a discipline-specific topic</a:t>
            </a:r>
          </a:p>
        </p:txBody>
      </p:sp>
    </p:spTree>
    <p:extLst>
      <p:ext uri="{BB962C8B-B14F-4D97-AF65-F5344CB8AC3E}">
        <p14:creationId xmlns:p14="http://schemas.microsoft.com/office/powerpoint/2010/main" val="14325697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958C69-DC00-254B-E598-9829F40F9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What is academic writing?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58FFD58-0972-A78F-AED0-87DEA634CD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6561410"/>
              </p:ext>
            </p:extLst>
          </p:nvPr>
        </p:nvGraphicFramePr>
        <p:xfrm>
          <a:off x="1606973" y="2151244"/>
          <a:ext cx="8978054" cy="3688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72610">
                  <a:extLst>
                    <a:ext uri="{9D8B030D-6E8A-4147-A177-3AD203B41FA5}">
                      <a16:colId xmlns:a16="http://schemas.microsoft.com/office/drawing/2014/main" val="3038276813"/>
                    </a:ext>
                  </a:extLst>
                </a:gridCol>
                <a:gridCol w="4605444">
                  <a:extLst>
                    <a:ext uri="{9D8B030D-6E8A-4147-A177-3AD203B41FA5}">
                      <a16:colId xmlns:a16="http://schemas.microsoft.com/office/drawing/2014/main" val="3393483411"/>
                    </a:ext>
                  </a:extLst>
                </a:gridCol>
              </a:tblGrid>
              <a:tr h="737616">
                <a:tc>
                  <a:txBody>
                    <a:bodyPr/>
                    <a:lstStyle/>
                    <a:p>
                      <a:r>
                        <a:rPr lang="en-GB" sz="3300" dirty="0"/>
                        <a:t>Academic Writing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GB" sz="3300"/>
                        <a:t>Not Academic Writing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3831510837"/>
                  </a:ext>
                </a:extLst>
              </a:tr>
              <a:tr h="737616">
                <a:tc>
                  <a:txBody>
                    <a:bodyPr/>
                    <a:lstStyle/>
                    <a:p>
                      <a:r>
                        <a:rPr lang="en-GB" sz="3300" dirty="0"/>
                        <a:t>Formal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GB" sz="3300"/>
                        <a:t>Informal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1210720064"/>
                  </a:ext>
                </a:extLst>
              </a:tr>
              <a:tr h="737616">
                <a:tc>
                  <a:txBody>
                    <a:bodyPr/>
                    <a:lstStyle/>
                    <a:p>
                      <a:r>
                        <a:rPr lang="en-GB" sz="3300"/>
                        <a:t>Evidence-based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GB" sz="3300"/>
                        <a:t>Personal opinion only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3848361994"/>
                  </a:ext>
                </a:extLst>
              </a:tr>
              <a:tr h="737616">
                <a:tc>
                  <a:txBody>
                    <a:bodyPr/>
                    <a:lstStyle/>
                    <a:p>
                      <a:r>
                        <a:rPr lang="en-GB" sz="3300"/>
                        <a:t>Clear and structured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GB" sz="3300"/>
                        <a:t>Random ideas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645711171"/>
                  </a:ext>
                </a:extLst>
              </a:tr>
              <a:tr h="737616">
                <a:tc>
                  <a:txBody>
                    <a:bodyPr/>
                    <a:lstStyle/>
                    <a:p>
                      <a:r>
                        <a:rPr lang="en-GB" sz="3300"/>
                        <a:t>Critical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GB" sz="3300" dirty="0"/>
                        <a:t>Purely descriptive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12951386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76205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49AD7-CB3B-523A-2EE2-B0628AF991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Writing – Tense and Tone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9330D-D210-6A1C-6CFA-64D3EEE13F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Third Person</a:t>
            </a:r>
          </a:p>
          <a:p>
            <a:pPr lvl="1"/>
            <a:r>
              <a:rPr lang="en-GB" dirty="0"/>
              <a:t>Focus on the subject, not yourself</a:t>
            </a:r>
          </a:p>
          <a:p>
            <a:pPr lvl="1"/>
            <a:r>
              <a:rPr lang="en-GB" i="1" dirty="0"/>
              <a:t>“Unreal Engine is widely used in game development due to its real-time rendering capabilities”</a:t>
            </a:r>
          </a:p>
          <a:p>
            <a:r>
              <a:rPr lang="en-GB" dirty="0"/>
              <a:t>Past Tense</a:t>
            </a:r>
          </a:p>
          <a:p>
            <a:pPr lvl="1"/>
            <a:r>
              <a:rPr lang="en-GB" dirty="0"/>
              <a:t>Discussion of research, completed projects or findings</a:t>
            </a:r>
          </a:p>
          <a:p>
            <a:pPr lvl="1"/>
            <a:r>
              <a:rPr lang="en-GB" i="1" dirty="0"/>
              <a:t>“The study showed that players preferred open-world games.”</a:t>
            </a:r>
          </a:p>
          <a:p>
            <a:r>
              <a:rPr lang="en-GB" dirty="0"/>
              <a:t>Passive Voice</a:t>
            </a:r>
          </a:p>
          <a:p>
            <a:pPr lvl="1"/>
            <a:r>
              <a:rPr lang="en-GB" dirty="0"/>
              <a:t>Shows the action or results are more important than who performed it</a:t>
            </a:r>
          </a:p>
          <a:p>
            <a:pPr lvl="1"/>
            <a:r>
              <a:rPr lang="en-GB" i="1" dirty="0"/>
              <a:t>“The game was tested with 50 people.”</a:t>
            </a:r>
          </a:p>
        </p:txBody>
      </p:sp>
    </p:spTree>
    <p:extLst>
      <p:ext uri="{BB962C8B-B14F-4D97-AF65-F5344CB8AC3E}">
        <p14:creationId xmlns:p14="http://schemas.microsoft.com/office/powerpoint/2010/main" val="1480287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84164-7D74-8388-9C44-0455033D8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46" y="609600"/>
            <a:ext cx="3729076" cy="1320800"/>
          </a:xfrm>
        </p:spPr>
        <p:txBody>
          <a:bodyPr anchor="ctr">
            <a:normAutofit/>
          </a:bodyPr>
          <a:lstStyle/>
          <a:p>
            <a:r>
              <a:rPr lang="en-GB" dirty="0"/>
              <a:t>For example…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DC84B1-944C-35A4-153F-F0F83AB268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167" y="2160589"/>
            <a:ext cx="3720916" cy="35607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“Fortnite is popular because lots of people play it.”</a:t>
            </a:r>
          </a:p>
          <a:p>
            <a:endParaRPr lang="en-GB" dirty="0"/>
          </a:p>
          <a:p>
            <a:r>
              <a:rPr lang="en-GB" dirty="0"/>
              <a:t>Circular reasoning</a:t>
            </a:r>
          </a:p>
          <a:p>
            <a:r>
              <a:rPr lang="en-GB" dirty="0"/>
              <a:t>Lacks evidence</a:t>
            </a:r>
          </a:p>
          <a:p>
            <a:r>
              <a:rPr lang="en-GB" dirty="0"/>
              <a:t>Vague</a:t>
            </a:r>
          </a:p>
          <a:p>
            <a:r>
              <a:rPr lang="en-GB" dirty="0"/>
              <a:t>No analysis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Graphic 4" descr="Thumbs Down with solid fill">
            <a:extLst>
              <a:ext uri="{FF2B5EF4-FFF2-40B4-BE49-F238E27FC236}">
                <a16:creationId xmlns:a16="http://schemas.microsoft.com/office/drawing/2014/main" id="{FAD99A01-ECF3-3BA0-114F-BD70F3D20CB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654035" y="875360"/>
            <a:ext cx="4602747" cy="4602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8953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8B8A29A-EE5E-F1C0-AF43-17EBC16FCB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E8F65C-4D09-82D8-F89B-1518B378A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46" y="609600"/>
            <a:ext cx="3729076" cy="1320800"/>
          </a:xfrm>
        </p:spPr>
        <p:txBody>
          <a:bodyPr anchor="ctr">
            <a:normAutofit/>
          </a:bodyPr>
          <a:lstStyle/>
          <a:p>
            <a:r>
              <a:rPr lang="en-GB" dirty="0"/>
              <a:t>For example…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8FB25D-71D5-95B5-90AF-CA8A31C4D7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167" y="2160589"/>
            <a:ext cx="3720916" cy="356073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“Fortnite’s continued popularity can be attributed to its live-service model, regular content updates, and social gameplay features, which encourage long-term player engagement.”</a:t>
            </a:r>
          </a:p>
          <a:p>
            <a:endParaRPr lang="en-GB" dirty="0"/>
          </a:p>
          <a:p>
            <a:r>
              <a:rPr lang="en-GB" dirty="0"/>
              <a:t>Explains rather than claims</a:t>
            </a:r>
          </a:p>
          <a:p>
            <a:r>
              <a:rPr lang="en-GB" dirty="0"/>
              <a:t>Demonstrates analysis</a:t>
            </a:r>
          </a:p>
          <a:p>
            <a:r>
              <a:rPr lang="en-GB" dirty="0"/>
              <a:t>More precise language</a:t>
            </a:r>
          </a:p>
          <a:p>
            <a:r>
              <a:rPr lang="en-GB" dirty="0"/>
              <a:t>Establishes a logical relationship</a:t>
            </a:r>
          </a:p>
          <a:p>
            <a:r>
              <a:rPr lang="en-GB" dirty="0"/>
              <a:t>Sounds more objective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Graphic 4" descr="Thumbs up sign with solid fill">
            <a:extLst>
              <a:ext uri="{FF2B5EF4-FFF2-40B4-BE49-F238E27FC236}">
                <a16:creationId xmlns:a16="http://schemas.microsoft.com/office/drawing/2014/main" id="{111F9184-0477-BEBC-FC94-C62DDD1BFF0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4654035" y="875360"/>
            <a:ext cx="4602747" cy="4602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1034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Technological background">
            <a:extLst>
              <a:ext uri="{FF2B5EF4-FFF2-40B4-BE49-F238E27FC236}">
                <a16:creationId xmlns:a16="http://schemas.microsoft.com/office/drawing/2014/main" id="{9CF9B38B-F424-6A01-7EB0-58052C40462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97B9E3FF-6778-178E-B112-251E0435CC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Which one is more academic?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4CCA66C-6E57-E029-8FAA-A2940892B7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Descriptive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069212A-877F-7E8C-CA29-DFF1A7D0F6B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ctr" anchorCtr="0"/>
          <a:lstStyle/>
          <a:p>
            <a:pPr marL="0" indent="0">
              <a:buNone/>
            </a:pPr>
            <a:r>
              <a:rPr lang="en-GB" dirty="0"/>
              <a:t>“Unreal Engine 5 contains Nanite technology that allows more detailed models to be rendered effectively.”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020E55F-1D8C-6E66-5DDA-38BBF298C4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Critical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936437A3-1394-C115-7790-2C3A99BD38A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anchor="ctr" anchorCtr="0"/>
          <a:lstStyle/>
          <a:p>
            <a:pPr marL="0" indent="0">
              <a:buNone/>
            </a:pPr>
            <a:r>
              <a:rPr lang="en-GB" dirty="0"/>
              <a:t>“Unreal Engine 5’s Nanite technology has significantly improved visual fidelity; however, developers must balance graphical advantages against hardware performance requirements.”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C97A416-04E6-0AE6-CC51-3E0241F9ECD5}"/>
              </a:ext>
            </a:extLst>
          </p:cNvPr>
          <p:cNvGrpSpPr/>
          <p:nvPr/>
        </p:nvGrpSpPr>
        <p:grpSpPr>
          <a:xfrm>
            <a:off x="675745" y="5365102"/>
            <a:ext cx="8884184" cy="1200329"/>
            <a:chOff x="675745" y="5365102"/>
            <a:chExt cx="8884184" cy="1200329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8BCA4700-8254-1C2C-1BB0-01AC04399C7D}"/>
                </a:ext>
              </a:extLst>
            </p:cNvPr>
            <p:cNvSpPr txBox="1"/>
            <p:nvPr/>
          </p:nvSpPr>
          <p:spPr>
            <a:xfrm>
              <a:off x="675745" y="5365102"/>
              <a:ext cx="7683855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/>
                <a:t>Key Takeaway – University assignments reward analysis, evaluation and discussion rather than just explaining what something is!</a:t>
              </a:r>
            </a:p>
          </p:txBody>
        </p:sp>
        <p:pic>
          <p:nvPicPr>
            <p:cNvPr id="16" name="Graphic 15" descr="Old Key with solid fill">
              <a:extLst>
                <a:ext uri="{FF2B5EF4-FFF2-40B4-BE49-F238E27FC236}">
                  <a16:creationId xmlns:a16="http://schemas.microsoft.com/office/drawing/2014/main" id="{9A62FDA9-966D-340E-E075-55FBDFB6818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359601" y="5365102"/>
              <a:ext cx="1200328" cy="120032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69596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Picture 47" descr="Banana peel">
            <a:extLst>
              <a:ext uri="{FF2B5EF4-FFF2-40B4-BE49-F238E27FC236}">
                <a16:creationId xmlns:a16="http://schemas.microsoft.com/office/drawing/2014/main" id="{E6C8B64B-C338-31B9-1F2A-266F81BD89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1" r="3751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E473D291-0BC7-01A0-F8B0-8085221143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/>
              <a:t>PEEL Paragraph Structure</a:t>
            </a:r>
          </a:p>
        </p:txBody>
      </p: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2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4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6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8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0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2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4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7" name="Content Placeholder 7">
            <a:extLst>
              <a:ext uri="{FF2B5EF4-FFF2-40B4-BE49-F238E27FC236}">
                <a16:creationId xmlns:a16="http://schemas.microsoft.com/office/drawing/2014/main" id="{E308F4BD-AB89-1AF3-953B-FEB170D334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0851559"/>
              </p:ext>
            </p:extLst>
          </p:nvPr>
        </p:nvGraphicFramePr>
        <p:xfrm>
          <a:off x="677334" y="2160589"/>
          <a:ext cx="3851122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48244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graphicEl>
                                              <a:dgm id="{743557AF-97EE-4D8A-B56E-6B9F3AE844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7">
                                            <p:graphicEl>
                                              <a:dgm id="{743557AF-97EE-4D8A-B56E-6B9F3AE844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graphicEl>
                                              <a:dgm id="{02A86814-B6C3-41A0-AA94-969B640E39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7">
                                            <p:graphicEl>
                                              <a:dgm id="{02A86814-B6C3-41A0-AA94-969B640E39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graphicEl>
                                              <a:dgm id="{77173641-9912-4B79-B634-FAF632043F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7">
                                            <p:graphicEl>
                                              <a:dgm id="{77173641-9912-4B79-B634-FAF632043F2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graphicEl>
                                              <a:dgm id="{12ED870B-BC56-47EA-9BFB-3C84DDCC13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7">
                                            <p:graphicEl>
                                              <a:dgm id="{12ED870B-BC56-47EA-9BFB-3C84DDCC13E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graphicEl>
                                              <a:dgm id="{575533CF-71CB-4B81-883B-513E21C7AF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7">
                                            <p:graphicEl>
                                              <a:dgm id="{575533CF-71CB-4B81-883B-513E21C7AF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graphicEl>
                                              <a:dgm id="{87317B61-E4B7-4F8F-9E2C-2A0DA62C67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7">
                                            <p:graphicEl>
                                              <a:dgm id="{87317B61-E4B7-4F8F-9E2C-2A0DA62C67D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graphicEl>
                                              <a:dgm id="{AAA3FB89-8E28-4FC4-A628-8962FE2146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7">
                                            <p:graphicEl>
                                              <a:dgm id="{AAA3FB89-8E28-4FC4-A628-8962FE2146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graphicEl>
                                              <a:dgm id="{10DADE42-82F8-4913-96D3-88655B84BB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7">
                                            <p:graphicEl>
                                              <a:dgm id="{10DADE42-82F8-4913-96D3-88655B84BB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graphicEl>
                                              <a:dgm id="{93E1BAC1-F4E7-4D70-9CB9-E783F39A97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7">
                                            <p:graphicEl>
                                              <a:dgm id="{93E1BAC1-F4E7-4D70-9CB9-E783F39A97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graphicEl>
                                              <a:dgm id="{7D119B93-ED1B-4811-A17D-528EEFD9C3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7">
                                            <p:graphicEl>
                                              <a:dgm id="{7D119B93-ED1B-4811-A17D-528EEFD9C3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graphicEl>
                                              <a:dgm id="{49CA050B-F75A-4FDF-8305-5FCA31A0F7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7">
                                            <p:graphicEl>
                                              <a:dgm id="{49CA050B-F75A-4FDF-8305-5FCA31A0F7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graphicEl>
                                              <a:dgm id="{55A0A835-6B41-45C5-93DB-26EEFF9E29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7">
                                            <p:graphicEl>
                                              <a:dgm id="{55A0A835-6B41-45C5-93DB-26EEFF9E29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7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323FB80-22FA-FF84-9F53-03709C03D8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example…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C63C26D-90CA-8E64-774A-C57A87C5CEA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Assignment Question:</a:t>
            </a:r>
          </a:p>
          <a:p>
            <a:pPr marL="0" indent="0">
              <a:buNone/>
            </a:pPr>
            <a:r>
              <a:rPr lang="en-GB" dirty="0"/>
              <a:t>Discuss the importance of storytelling in modern video games.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FE9B1CE-47DE-F7E6-93FD-9147FD6D03B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Point – </a:t>
            </a:r>
            <a:r>
              <a:rPr lang="en-GB" dirty="0"/>
              <a:t>Storytelling plays a significant role in increasing player engagement.</a:t>
            </a:r>
          </a:p>
          <a:p>
            <a:r>
              <a:rPr lang="en-GB" b="1" dirty="0"/>
              <a:t>Evidence – </a:t>
            </a:r>
            <a:r>
              <a:rPr lang="en-GB" dirty="0"/>
              <a:t>For example, narrative-driven games such as </a:t>
            </a:r>
            <a:r>
              <a:rPr lang="en-GB" i="1" dirty="0"/>
              <a:t>The Last of Us </a:t>
            </a:r>
            <a:r>
              <a:rPr lang="en-GB" dirty="0"/>
              <a:t>use character development and emotional storytelling to build player investment.</a:t>
            </a:r>
          </a:p>
          <a:p>
            <a:r>
              <a:rPr lang="en-GB" b="1" dirty="0"/>
              <a:t>Explain – </a:t>
            </a:r>
            <a:r>
              <a:rPr lang="en-GB" dirty="0"/>
              <a:t>This encourages players to connect with the characters and remain engaged throughout the game experience.</a:t>
            </a:r>
          </a:p>
          <a:p>
            <a:r>
              <a:rPr lang="en-GB" b="1" dirty="0"/>
              <a:t>Link – </a:t>
            </a:r>
            <a:r>
              <a:rPr lang="en-GB" dirty="0"/>
              <a:t>Therefore, effective storytelling is an important factor in creating memorable and successful games.</a:t>
            </a:r>
            <a:endParaRPr lang="en-GB" b="1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CDA5139-BA8D-DDB9-97C6-7DFE44FA18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479" y="3429000"/>
            <a:ext cx="4717744" cy="2573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2245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58D43-27B8-55B1-C60E-ADE11CA254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Activity: Build your own PEEL paragraph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11D135-8592-256A-A871-61334C6D09E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Here are some statements:</a:t>
            </a:r>
          </a:p>
          <a:p>
            <a:r>
              <a:rPr lang="en-GB" dirty="0"/>
              <a:t>Realistic graphics improve player immersion</a:t>
            </a:r>
          </a:p>
          <a:p>
            <a:r>
              <a:rPr lang="en-GB" dirty="0"/>
              <a:t>Animation is essential for character performance</a:t>
            </a:r>
          </a:p>
          <a:p>
            <a:r>
              <a:rPr lang="en-GB" dirty="0"/>
              <a:t>Sound design contributes significantly to game experiences</a:t>
            </a:r>
          </a:p>
          <a:p>
            <a:r>
              <a:rPr lang="en-GB" dirty="0"/>
              <a:t>Visual effects enhance audience engagement in films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B550AE-F55D-888C-4050-4737BFB7D1D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Support Prompts:</a:t>
            </a:r>
          </a:p>
          <a:p>
            <a:r>
              <a:rPr lang="en-GB" dirty="0"/>
              <a:t>What is your main point?</a:t>
            </a:r>
          </a:p>
          <a:p>
            <a:r>
              <a:rPr lang="en-GB" dirty="0"/>
              <a:t>What evidence or example can you use?</a:t>
            </a:r>
          </a:p>
          <a:p>
            <a:r>
              <a:rPr lang="en-GB" dirty="0"/>
              <a:t>Why does that evidence matter?</a:t>
            </a:r>
          </a:p>
          <a:p>
            <a:r>
              <a:rPr lang="en-GB" dirty="0"/>
              <a:t>How does it answer the question?</a:t>
            </a:r>
          </a:p>
        </p:txBody>
      </p:sp>
    </p:spTree>
    <p:extLst>
      <p:ext uri="{BB962C8B-B14F-4D97-AF65-F5344CB8AC3E}">
        <p14:creationId xmlns:p14="http://schemas.microsoft.com/office/powerpoint/2010/main" val="2074837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611BF5C-73CD-0207-A013-40633CB82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dirty="0"/>
              <a:t>Opinion and Academic Writing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C7C72C-9212-6B31-9242-9EBF289A13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957349" cy="3880773"/>
          </a:xfrm>
        </p:spPr>
        <p:txBody>
          <a:bodyPr>
            <a:normAutofit/>
          </a:bodyPr>
          <a:lstStyle/>
          <a:p>
            <a:r>
              <a:rPr lang="en-GB" dirty="0"/>
              <a:t>Academic writing is </a:t>
            </a:r>
            <a:r>
              <a:rPr lang="en-GB" b="1" dirty="0"/>
              <a:t>not</a:t>
            </a:r>
            <a:r>
              <a:rPr lang="en-GB" dirty="0"/>
              <a:t> about removing opinion completely</a:t>
            </a:r>
          </a:p>
          <a:p>
            <a:r>
              <a:rPr lang="en-GB" dirty="0"/>
              <a:t>It is about ensuring opinions are informed, justified and supported by evidence</a:t>
            </a:r>
          </a:p>
          <a:p>
            <a:r>
              <a:rPr lang="en-GB" dirty="0"/>
              <a:t>Many students believe you should never include your opinion in an assignment</a:t>
            </a:r>
          </a:p>
          <a:p>
            <a:r>
              <a:rPr lang="en-GB" dirty="0"/>
              <a:t>In reality, we often want you to form judgement, but that judgement must be backed up with evidence and reasoning</a:t>
            </a:r>
          </a:p>
        </p:txBody>
      </p:sp>
      <p:pic>
        <p:nvPicPr>
          <p:cNvPr id="8" name="Picture 7" descr="Person using megaphone illustration">
            <a:extLst>
              <a:ext uri="{FF2B5EF4-FFF2-40B4-BE49-F238E27FC236}">
                <a16:creationId xmlns:a16="http://schemas.microsoft.com/office/drawing/2014/main" id="{A7069683-DDC9-3800-0726-11BFA1B03B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093" b="2"/>
          <a:stretch>
            <a:fillRect/>
          </a:stretch>
        </p:blipFill>
        <p:spPr>
          <a:xfrm>
            <a:off x="4857451" y="2159331"/>
            <a:ext cx="4415050" cy="3882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721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70E58-01D5-8738-9B53-05DAE7BB6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690" y="292728"/>
            <a:ext cx="8596668" cy="893275"/>
          </a:xfrm>
        </p:spPr>
        <p:txBody>
          <a:bodyPr/>
          <a:lstStyle/>
          <a:p>
            <a:r>
              <a:rPr lang="en-GB" dirty="0"/>
              <a:t>Personal Opinion vs Academic Opinion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0647442-2E84-D5D1-068A-354B2E7C18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5620307"/>
              </p:ext>
            </p:extLst>
          </p:nvPr>
        </p:nvGraphicFramePr>
        <p:xfrm>
          <a:off x="678046" y="1186003"/>
          <a:ext cx="8596312" cy="5674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98156">
                  <a:extLst>
                    <a:ext uri="{9D8B030D-6E8A-4147-A177-3AD203B41FA5}">
                      <a16:colId xmlns:a16="http://schemas.microsoft.com/office/drawing/2014/main" val="1746185584"/>
                    </a:ext>
                  </a:extLst>
                </a:gridCol>
                <a:gridCol w="4298156">
                  <a:extLst>
                    <a:ext uri="{9D8B030D-6E8A-4147-A177-3AD203B41FA5}">
                      <a16:colId xmlns:a16="http://schemas.microsoft.com/office/drawing/2014/main" val="9223395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Personal Opinion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Academic Opinion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79671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 think Fortnite is the best game ever made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Fortnite’s success can be attributed to its accessibility, social features, and regular content updates.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13390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Unreal Engine is amazing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Unreal Engine offers significant advantages for developers due to its real-time rendering capabilities and extensive toolset.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8820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Animation is more important than storytelling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Wile animation contributes significantly to audience engagement, storytelling remains a key factor in narrative impact.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3659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Video games cause violence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While some studies have suggested a relationship between violent video games and aggressive behaviour, the evidence remains contested, and many researchers argue that social and environmental factors play a more significant role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08971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8027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94A7024-D948-494D-8920-BBA2DA07D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24631B-3E3B-87C2-09F2-0FCDF05B609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1" r="1" b="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FEC29F-2608-D467-A0BA-5A908F7447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The “Because”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4FC81F-6499-4014-7AD8-48E3E8A731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388077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When thinking of your points, ask yourself “can I explain why I think that?”</a:t>
            </a:r>
          </a:p>
          <a:p>
            <a:r>
              <a:rPr lang="en-GB" dirty="0">
                <a:solidFill>
                  <a:srgbClr val="FFFFFF"/>
                </a:solidFill>
              </a:rPr>
              <a:t>If the answer is simply “because that’s what I think” then this is probably a personal opinion</a:t>
            </a:r>
          </a:p>
          <a:p>
            <a:r>
              <a:rPr lang="en-GB" dirty="0">
                <a:solidFill>
                  <a:srgbClr val="FFFFFF"/>
                </a:solidFill>
              </a:rPr>
              <a:t>If the answer includes evidence, examples, research or reasoning it is moving towards an academic opinion</a:t>
            </a:r>
          </a:p>
        </p:txBody>
      </p:sp>
    </p:spTree>
    <p:extLst>
      <p:ext uri="{BB962C8B-B14F-4D97-AF65-F5344CB8AC3E}">
        <p14:creationId xmlns:p14="http://schemas.microsoft.com/office/powerpoint/2010/main" val="16096638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5226EEF-86CE-8489-AA33-5E7EB316D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Improving Opinion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5D1DDA-6085-387E-1158-33615D2BF8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36287" y="2160589"/>
            <a:ext cx="2934714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/>
              <a:t>“I think realistic graphics make games better.”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52DB90E-0C43-A41E-8FB3-2698468CE21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2" r="11902"/>
          <a:stretch/>
        </p:blipFill>
        <p:spPr>
          <a:xfrm>
            <a:off x="677334" y="2159331"/>
            <a:ext cx="5423429" cy="3882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4783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14EF1E8-58C8-C546-0BD2-5A88B9F530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90CE3708-6A17-F422-7D14-5BAC86FE8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E19F7D1-73DE-35A6-AC9B-538C11A42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A38F050-A500-DE5E-E9DF-A859760FD9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1AF18C07-A5AC-2A6C-8341-CF1129BFE3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2FD113A5-C86A-5A12-9ED1-71F0D46BE0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C879A91E-8598-92C5-5CD2-188C4FFEB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975922B4-35B6-BFA4-66F8-962ACF136A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17512226-95ED-8720-BE26-DE266FA494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005F4A15-3F99-ACF6-04A6-14CC20B62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B6D0687D-BBD3-EF13-7AEF-74C623BF4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748A4317-5FF4-0B63-7403-3775558EBD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53890A-CF06-6FF9-F6A0-A39FC342D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Improving Opinion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FE32F-E7FE-5839-D7A7-AF8854485B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36287" y="2160589"/>
            <a:ext cx="2934714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/>
              <a:t>“Realistic graphics can enhance player immersion by creating more believable environments and characters.”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106D633-C2D7-F29D-4781-2ADA62265F2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76" r="91"/>
          <a:stretch>
            <a:fillRect/>
          </a:stretch>
        </p:blipFill>
        <p:spPr>
          <a:xfrm>
            <a:off x="677334" y="2159331"/>
            <a:ext cx="5423429" cy="3882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9911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77C6565-F07D-CCD4-1EA2-EF53444663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Isosceles Triangle 35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9896BC-C4D2-1AE8-A70E-7E89A1ABB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Improving Opinion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3AC06F-CC55-A7A3-54D2-378AE7B99A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36287" y="2160589"/>
            <a:ext cx="2934714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/>
              <a:t>“Research suggests that realistic graphics can enhance plater immersion by increasing visual authenticity, although gameplay quality remains an equally important factor in player satisfaction.”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B28A8A0-32CA-783F-32F0-30A0CFA0D0C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64" r="3303"/>
          <a:stretch>
            <a:fillRect/>
          </a:stretch>
        </p:blipFill>
        <p:spPr>
          <a:xfrm>
            <a:off x="677334" y="2159331"/>
            <a:ext cx="5423429" cy="3882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0549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11D09-E381-887E-C34E-71C029CB60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useful academic phrases: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64C19-2E17-AB1F-2E4D-4D548AAB60B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Instead of:</a:t>
            </a:r>
          </a:p>
          <a:p>
            <a:r>
              <a:rPr lang="en-GB" dirty="0"/>
              <a:t>I think…</a:t>
            </a:r>
          </a:p>
          <a:p>
            <a:r>
              <a:rPr lang="en-GB" dirty="0"/>
              <a:t>I believe…</a:t>
            </a:r>
          </a:p>
          <a:p>
            <a:r>
              <a:rPr lang="en-GB" dirty="0"/>
              <a:t>In my opinion…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81E0A8-B70D-7C41-746C-B3C0DA33FFD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You can use:</a:t>
            </a:r>
          </a:p>
          <a:p>
            <a:r>
              <a:rPr lang="en-GB" dirty="0"/>
              <a:t>The evidence suggests that…</a:t>
            </a:r>
          </a:p>
          <a:p>
            <a:r>
              <a:rPr lang="en-GB" dirty="0"/>
              <a:t>It could be argued that…</a:t>
            </a:r>
          </a:p>
          <a:p>
            <a:r>
              <a:rPr lang="en-GB" dirty="0"/>
              <a:t>Research indicates that…</a:t>
            </a:r>
          </a:p>
          <a:p>
            <a:r>
              <a:rPr lang="en-GB" dirty="0"/>
              <a:t>This demonstrates that…</a:t>
            </a:r>
          </a:p>
          <a:p>
            <a:r>
              <a:rPr lang="en-GB" dirty="0"/>
              <a:t>One interpretation is that…</a:t>
            </a:r>
          </a:p>
          <a:p>
            <a:r>
              <a:rPr lang="en-GB" dirty="0"/>
              <a:t>A key factor appears to be…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C648B570-49A2-22D0-7247-2633D5F7C57D}"/>
              </a:ext>
            </a:extLst>
          </p:cNvPr>
          <p:cNvGrpSpPr/>
          <p:nvPr/>
        </p:nvGrpSpPr>
        <p:grpSpPr>
          <a:xfrm>
            <a:off x="533576" y="5248064"/>
            <a:ext cx="8884184" cy="1200329"/>
            <a:chOff x="675745" y="5365102"/>
            <a:chExt cx="8884184" cy="1200329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EF36A724-4A70-85DD-BE85-7A078F2F6FC9}"/>
                </a:ext>
              </a:extLst>
            </p:cNvPr>
            <p:cNvSpPr txBox="1"/>
            <p:nvPr/>
          </p:nvSpPr>
          <p:spPr>
            <a:xfrm>
              <a:off x="675745" y="5365102"/>
              <a:ext cx="7683855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/>
                <a:t>Key Takeaway – These phrases shift the focus away from personal preference and towards evidence-based arguments</a:t>
              </a:r>
            </a:p>
          </p:txBody>
        </p:sp>
        <p:pic>
          <p:nvPicPr>
            <p:cNvPr id="8" name="Graphic 7" descr="Old Key with solid fill">
              <a:extLst>
                <a:ext uri="{FF2B5EF4-FFF2-40B4-BE49-F238E27FC236}">
                  <a16:creationId xmlns:a16="http://schemas.microsoft.com/office/drawing/2014/main" id="{94524B09-9273-07F9-464C-184CC1CBC90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8359601" y="5365102"/>
              <a:ext cx="1200328" cy="120032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685859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C6F23C3-6EBC-1AC7-317E-EFF5084FF4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 Activity: Personal or Academic!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34CDD6D-3B25-BBE7-08CD-DF06F0EE19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686" y="2160588"/>
            <a:ext cx="6896665" cy="3881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5882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Isosceles Triangle 24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08813C25-0640-53D0-4F7E-1123FE597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5969" y="4473227"/>
            <a:ext cx="8288032" cy="109664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Minecraft is the best game ever made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D59E760-FB66-69DE-D4CE-962414C1B18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85969" y="5569874"/>
            <a:ext cx="8288032" cy="70167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Personal!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615BD0E-8BB9-CABC-31ED-C11EEA5CA7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1903" r="2" b="2"/>
          <a:stretch>
            <a:fillRect/>
          </a:stretch>
        </p:blipFill>
        <p:spPr>
          <a:xfrm>
            <a:off x="677334" y="468621"/>
            <a:ext cx="8274669" cy="3635025"/>
          </a:xfrm>
          <a:custGeom>
            <a:avLst/>
            <a:gdLst/>
            <a:ahLst/>
            <a:cxnLst/>
            <a:rect l="l" t="t" r="r" b="b"/>
            <a:pathLst>
              <a:path w="8274669" h="3635025">
                <a:moveTo>
                  <a:pt x="540554" y="0"/>
                </a:moveTo>
                <a:lnTo>
                  <a:pt x="8274669" y="0"/>
                </a:lnTo>
                <a:lnTo>
                  <a:pt x="8274669" y="3635025"/>
                </a:lnTo>
                <a:lnTo>
                  <a:pt x="0" y="3635025"/>
                </a:lnTo>
                <a:close/>
              </a:path>
            </a:pathLst>
          </a:cu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4A26943-A26D-C1D2-E5E8-4502FCE829EB}"/>
              </a:ext>
            </a:extLst>
          </p:cNvPr>
          <p:cNvSpPr txBox="1"/>
          <p:nvPr/>
        </p:nvSpPr>
        <p:spPr>
          <a:xfrm>
            <a:off x="9521077" y="6657945"/>
            <a:ext cx="267092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minecraft.wiki/w/Minecraft_LIVE_%E2%80%93_September_202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9522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6E8D954-DED1-16C4-BCF8-2A901153CA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D0F6E208-A3DF-98C0-7519-60BBB565F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1288308-CB83-7755-DBAC-38A134FBE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2C49E75D-64F3-55A9-4C55-DD9624A4F6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Rectangle 23">
              <a:extLst>
                <a:ext uri="{FF2B5EF4-FFF2-40B4-BE49-F238E27FC236}">
                  <a16:creationId xmlns:a16="http://schemas.microsoft.com/office/drawing/2014/main" id="{EA63D685-651E-B925-B61E-535880523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5">
              <a:extLst>
                <a:ext uri="{FF2B5EF4-FFF2-40B4-BE49-F238E27FC236}">
                  <a16:creationId xmlns:a16="http://schemas.microsoft.com/office/drawing/2014/main" id="{E487AB1F-C73B-C183-363B-6F7E749337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1F34B1D7-987F-F985-3D32-5B2ADC3DDB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7">
              <a:extLst>
                <a:ext uri="{FF2B5EF4-FFF2-40B4-BE49-F238E27FC236}">
                  <a16:creationId xmlns:a16="http://schemas.microsoft.com/office/drawing/2014/main" id="{45E14EB5-0C2C-B616-633C-046518475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8">
              <a:extLst>
                <a:ext uri="{FF2B5EF4-FFF2-40B4-BE49-F238E27FC236}">
                  <a16:creationId xmlns:a16="http://schemas.microsoft.com/office/drawing/2014/main" id="{328E75E9-7942-BA7A-2A55-02057DB5D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9">
              <a:extLst>
                <a:ext uri="{FF2B5EF4-FFF2-40B4-BE49-F238E27FC236}">
                  <a16:creationId xmlns:a16="http://schemas.microsoft.com/office/drawing/2014/main" id="{0D5A5DCB-BD4B-B7CB-BBB7-27E9542D69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>
              <a:extLst>
                <a:ext uri="{FF2B5EF4-FFF2-40B4-BE49-F238E27FC236}">
                  <a16:creationId xmlns:a16="http://schemas.microsoft.com/office/drawing/2014/main" id="{2460162F-FA13-8D10-95B7-4BE628E96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Isosceles Triangle 24">
              <a:extLst>
                <a:ext uri="{FF2B5EF4-FFF2-40B4-BE49-F238E27FC236}">
                  <a16:creationId xmlns:a16="http://schemas.microsoft.com/office/drawing/2014/main" id="{1CEFE5D9-8B7F-6F09-B277-518DEB385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8FAD171D-768D-6BC6-903C-D753178B7F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5969" y="4473227"/>
            <a:ext cx="8288032" cy="1096648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3200" dirty="0"/>
              <a:t>The PlayStation 5’s exclusive titles have contributed to its commercial success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BF488D8-DB40-6236-EFE5-B23F58C823A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85969" y="5569874"/>
            <a:ext cx="8288032" cy="70167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Academic!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8A78646-DFB1-16F3-BB52-01B891F53E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0952" b="10952"/>
          <a:stretch/>
        </p:blipFill>
        <p:spPr>
          <a:xfrm>
            <a:off x="677334" y="468621"/>
            <a:ext cx="8274669" cy="3635025"/>
          </a:xfrm>
          <a:custGeom>
            <a:avLst/>
            <a:gdLst/>
            <a:ahLst/>
            <a:cxnLst/>
            <a:rect l="l" t="t" r="r" b="b"/>
            <a:pathLst>
              <a:path w="8274669" h="3635025">
                <a:moveTo>
                  <a:pt x="540554" y="0"/>
                </a:moveTo>
                <a:lnTo>
                  <a:pt x="8274669" y="0"/>
                </a:lnTo>
                <a:lnTo>
                  <a:pt x="8274669" y="3635025"/>
                </a:lnTo>
                <a:lnTo>
                  <a:pt x="0" y="363502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38731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3E49F3-FA72-5476-6804-5B9C032575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B9AF703F-0418-334C-17EA-B5E2E97FD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F7D50D3-EFE3-4075-9A70-15F698A2EE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DF019C2C-F56D-E799-310C-2C1FC6C2A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Rectangle 23">
              <a:extLst>
                <a:ext uri="{FF2B5EF4-FFF2-40B4-BE49-F238E27FC236}">
                  <a16:creationId xmlns:a16="http://schemas.microsoft.com/office/drawing/2014/main" id="{38A57003-89F5-592C-E01F-6D3B690765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5">
              <a:extLst>
                <a:ext uri="{FF2B5EF4-FFF2-40B4-BE49-F238E27FC236}">
                  <a16:creationId xmlns:a16="http://schemas.microsoft.com/office/drawing/2014/main" id="{11237695-8C98-AF58-FDE6-2E4DE94453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C0EAA0D0-B7A3-603B-7BF3-5CFFB0F43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7">
              <a:extLst>
                <a:ext uri="{FF2B5EF4-FFF2-40B4-BE49-F238E27FC236}">
                  <a16:creationId xmlns:a16="http://schemas.microsoft.com/office/drawing/2014/main" id="{D1C26B0C-1B0C-52FC-F7BD-57841AAE71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8">
              <a:extLst>
                <a:ext uri="{FF2B5EF4-FFF2-40B4-BE49-F238E27FC236}">
                  <a16:creationId xmlns:a16="http://schemas.microsoft.com/office/drawing/2014/main" id="{F0184EB0-EC67-464E-B916-E552D9A966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9">
              <a:extLst>
                <a:ext uri="{FF2B5EF4-FFF2-40B4-BE49-F238E27FC236}">
                  <a16:creationId xmlns:a16="http://schemas.microsoft.com/office/drawing/2014/main" id="{ADD06B06-37E3-D6DA-25DC-137D0D68B9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>
              <a:extLst>
                <a:ext uri="{FF2B5EF4-FFF2-40B4-BE49-F238E27FC236}">
                  <a16:creationId xmlns:a16="http://schemas.microsoft.com/office/drawing/2014/main" id="{76161554-7350-3E1B-C0C4-D093CF9DD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Isosceles Triangle 24">
              <a:extLst>
                <a:ext uri="{FF2B5EF4-FFF2-40B4-BE49-F238E27FC236}">
                  <a16:creationId xmlns:a16="http://schemas.microsoft.com/office/drawing/2014/main" id="{9368D0E8-4048-9DBE-918E-50B14E656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093ACD47-94CB-CEE5-FA23-82498CAAB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5969" y="4473227"/>
            <a:ext cx="8288032" cy="1096648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3200" dirty="0"/>
              <a:t>Motion capture technology is better than traditional animation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0ADDFF8-E24F-D561-DBDF-3163F99A71A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85969" y="5569874"/>
            <a:ext cx="8288032" cy="70167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Personal!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4536198-6231-233C-6F04-9C11CF8A61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1029" b="11029"/>
          <a:stretch/>
        </p:blipFill>
        <p:spPr>
          <a:xfrm>
            <a:off x="677334" y="468621"/>
            <a:ext cx="8274669" cy="3635025"/>
          </a:xfrm>
          <a:custGeom>
            <a:avLst/>
            <a:gdLst/>
            <a:ahLst/>
            <a:cxnLst/>
            <a:rect l="l" t="t" r="r" b="b"/>
            <a:pathLst>
              <a:path w="8274669" h="3635025">
                <a:moveTo>
                  <a:pt x="540554" y="0"/>
                </a:moveTo>
                <a:lnTo>
                  <a:pt x="8274669" y="0"/>
                </a:lnTo>
                <a:lnTo>
                  <a:pt x="8274669" y="3635025"/>
                </a:lnTo>
                <a:lnTo>
                  <a:pt x="0" y="363502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72231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AA01211-3A6D-1D21-632F-D781E96EE6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29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Isosceles Triangle 39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39A9AD34-59BA-D1A1-4548-D41BAD97C2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5969" y="4473227"/>
            <a:ext cx="8288032" cy="109664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300" dirty="0"/>
              <a:t>Independent developers may have greater creative freedom because they are often less constrained by publisher expectations and large development budgets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61A3160-D699-D2D1-4B23-E61F8236EC2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85969" y="5569874"/>
            <a:ext cx="8288032" cy="70167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Academic!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093CA7A-7FD5-0703-EF6E-BB14D3775E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1369" b="11369"/>
          <a:stretch/>
        </p:blipFill>
        <p:spPr>
          <a:xfrm>
            <a:off x="992650" y="609600"/>
            <a:ext cx="8274669" cy="3635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6018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2044B1C-2702-CC81-17AE-6B272F7002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29">
            <a:extLst>
              <a:ext uri="{FF2B5EF4-FFF2-40B4-BE49-F238E27FC236}">
                <a16:creationId xmlns:a16="http://schemas.microsoft.com/office/drawing/2014/main" id="{91EC4FC1-5984-C77E-9199-2B57BD8AA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557942EB-3132-1420-A683-670BD9C8E3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75B01EA-6BE2-40EC-6EF3-EB44A68DD1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Rectangle 23">
              <a:extLst>
                <a:ext uri="{FF2B5EF4-FFF2-40B4-BE49-F238E27FC236}">
                  <a16:creationId xmlns:a16="http://schemas.microsoft.com/office/drawing/2014/main" id="{2F0A0C9D-DDCC-4594-A35A-207EA578D3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Rectangle 25">
              <a:extLst>
                <a:ext uri="{FF2B5EF4-FFF2-40B4-BE49-F238E27FC236}">
                  <a16:creationId xmlns:a16="http://schemas.microsoft.com/office/drawing/2014/main" id="{7D712F9C-5F1D-0D5F-7905-446B2EF868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45159D42-F809-BA98-A057-636851B68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Rectangle 27">
              <a:extLst>
                <a:ext uri="{FF2B5EF4-FFF2-40B4-BE49-F238E27FC236}">
                  <a16:creationId xmlns:a16="http://schemas.microsoft.com/office/drawing/2014/main" id="{05B6200A-AF0B-FBE8-E9D5-43D7CA39E7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Rectangle 28">
              <a:extLst>
                <a:ext uri="{FF2B5EF4-FFF2-40B4-BE49-F238E27FC236}">
                  <a16:creationId xmlns:a16="http://schemas.microsoft.com/office/drawing/2014/main" id="{D0BDFF1A-EAE4-D240-D698-B502E39B3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Rectangle 29">
              <a:extLst>
                <a:ext uri="{FF2B5EF4-FFF2-40B4-BE49-F238E27FC236}">
                  <a16:creationId xmlns:a16="http://schemas.microsoft.com/office/drawing/2014/main" id="{CA472A65-D1EC-34CE-3250-AD1C4B044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0D9C899D-69E4-2916-EDB8-B8FBB4327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Isosceles Triangle 39">
              <a:extLst>
                <a:ext uri="{FF2B5EF4-FFF2-40B4-BE49-F238E27FC236}">
                  <a16:creationId xmlns:a16="http://schemas.microsoft.com/office/drawing/2014/main" id="{E579AE0A-A8E5-6EF5-D18C-38D6FB6FB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F254CC6B-5134-2C7C-45C6-F219188C7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5969" y="4473227"/>
            <a:ext cx="8288032" cy="109664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300" dirty="0"/>
              <a:t>Open-world games provide a better gaming experience than linear games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377CDF4-69D7-AAB2-D13E-CA2806F27FB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85969" y="5569874"/>
            <a:ext cx="8288032" cy="70167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Personal!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BBEA82B-2B7A-5E7D-B8C5-8177DD897B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165" b="20864"/>
          <a:stretch>
            <a:fillRect/>
          </a:stretch>
        </p:blipFill>
        <p:spPr>
          <a:xfrm>
            <a:off x="833241" y="586449"/>
            <a:ext cx="4763559" cy="36350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99984E7-6F89-A851-2B8E-F5AF454783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596800" y="586448"/>
            <a:ext cx="4763559" cy="3635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188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3CD96CF-8008-71BC-BD02-8B0FFE1892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29">
            <a:extLst>
              <a:ext uri="{FF2B5EF4-FFF2-40B4-BE49-F238E27FC236}">
                <a16:creationId xmlns:a16="http://schemas.microsoft.com/office/drawing/2014/main" id="{EEFDEC17-F4AC-304B-07D0-FBA5ABFE4D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23137747-FA3E-F4EC-9EB0-2FA39C740A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E82E79D1-56F2-EE78-0800-EA6C55B187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Rectangle 23">
              <a:extLst>
                <a:ext uri="{FF2B5EF4-FFF2-40B4-BE49-F238E27FC236}">
                  <a16:creationId xmlns:a16="http://schemas.microsoft.com/office/drawing/2014/main" id="{B36F8ADB-5441-EE8A-A994-74C1B244A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Rectangle 25">
              <a:extLst>
                <a:ext uri="{FF2B5EF4-FFF2-40B4-BE49-F238E27FC236}">
                  <a16:creationId xmlns:a16="http://schemas.microsoft.com/office/drawing/2014/main" id="{B465E4E5-CE15-1F69-F307-9E3A26116D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600F1266-B882-7B9B-828D-848EE11917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Rectangle 27">
              <a:extLst>
                <a:ext uri="{FF2B5EF4-FFF2-40B4-BE49-F238E27FC236}">
                  <a16:creationId xmlns:a16="http://schemas.microsoft.com/office/drawing/2014/main" id="{A871D4B4-C587-80A7-6063-E98F00EBC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Rectangle 28">
              <a:extLst>
                <a:ext uri="{FF2B5EF4-FFF2-40B4-BE49-F238E27FC236}">
                  <a16:creationId xmlns:a16="http://schemas.microsoft.com/office/drawing/2014/main" id="{96C09788-8A56-046D-8B84-1E3F694897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Rectangle 29">
              <a:extLst>
                <a:ext uri="{FF2B5EF4-FFF2-40B4-BE49-F238E27FC236}">
                  <a16:creationId xmlns:a16="http://schemas.microsoft.com/office/drawing/2014/main" id="{00E4D587-5FB4-637D-2E24-80B3CAB04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6C6270A8-F684-9001-0BF4-5FB9F76945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Isosceles Triangle 39">
              <a:extLst>
                <a:ext uri="{FF2B5EF4-FFF2-40B4-BE49-F238E27FC236}">
                  <a16:creationId xmlns:a16="http://schemas.microsoft.com/office/drawing/2014/main" id="{44B15D5C-C0C3-C859-1135-FDBFDDA2A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B22AD47F-E25F-E704-FBD0-5A531B6EF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5969" y="4473227"/>
            <a:ext cx="8288032" cy="109664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dirty="0"/>
              <a:t>Games can improve problem-solving skills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C13B2F1-5B0E-08DC-A30E-B7AA3E6BB5B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85969" y="5569874"/>
            <a:ext cx="8288032" cy="70167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Trick Question!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4BDAE88-2073-9DDD-C3EE-9DF97198DD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4913" b="14913"/>
          <a:stretch/>
        </p:blipFill>
        <p:spPr>
          <a:xfrm>
            <a:off x="985968" y="609600"/>
            <a:ext cx="8288033" cy="3635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6563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4750</TotalTime>
  <Words>1124</Words>
  <Application>Microsoft Office PowerPoint</Application>
  <PresentationFormat>Widescreen</PresentationFormat>
  <Paragraphs>142</Paragraphs>
  <Slides>24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Aptos</vt:lpstr>
      <vt:lpstr>Arial</vt:lpstr>
      <vt:lpstr>Trebuchet MS</vt:lpstr>
      <vt:lpstr>Wingdings 3</vt:lpstr>
      <vt:lpstr>Facet</vt:lpstr>
      <vt:lpstr>Academic Writing</vt:lpstr>
      <vt:lpstr>What are we covering today?</vt:lpstr>
      <vt:lpstr>What is academic writing?</vt:lpstr>
      <vt:lpstr>Academic Writing – Tense and Tone</vt:lpstr>
      <vt:lpstr>For example…</vt:lpstr>
      <vt:lpstr>For example…</vt:lpstr>
      <vt:lpstr>Which one is more academic?</vt:lpstr>
      <vt:lpstr>PEEL Paragraph Structure</vt:lpstr>
      <vt:lpstr>For example…</vt:lpstr>
      <vt:lpstr>Activity: Build your own PEEL paragraph</vt:lpstr>
      <vt:lpstr>Opinion and Academic Writing</vt:lpstr>
      <vt:lpstr>Personal Opinion vs Academic Opinion</vt:lpstr>
      <vt:lpstr>The “Because” Test</vt:lpstr>
      <vt:lpstr>Improving Opinion</vt:lpstr>
      <vt:lpstr>Improving Opinion</vt:lpstr>
      <vt:lpstr>Improving Opinion</vt:lpstr>
      <vt:lpstr>Some useful academic phrases:</vt:lpstr>
      <vt:lpstr>Final Activity: Personal or Academic!</vt:lpstr>
      <vt:lpstr>Minecraft is the best game ever made</vt:lpstr>
      <vt:lpstr>The PlayStation 5’s exclusive titles have contributed to its commercial success</vt:lpstr>
      <vt:lpstr>Motion capture technology is better than traditional animation</vt:lpstr>
      <vt:lpstr>Independent developers may have greater creative freedom because they are often less constrained by publisher expectations and large development budgets</vt:lpstr>
      <vt:lpstr>Open-world games provide a better gaming experience than linear games</vt:lpstr>
      <vt:lpstr>Games can improve problem-solving skills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Professional Writing</dc:title>
  <dc:creator>Jenni Steen</dc:creator>
  <cp:lastModifiedBy>Jenni Steen</cp:lastModifiedBy>
  <cp:revision>4</cp:revision>
  <dcterms:created xsi:type="dcterms:W3CDTF">2023-10-03T11:35:45Z</dcterms:created>
  <dcterms:modified xsi:type="dcterms:W3CDTF">2026-10-26T09:14:36Z</dcterms:modified>
</cp:coreProperties>
</file>