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2"/>
  </p:notesMasterIdLst>
  <p:sldIdLst>
    <p:sldId id="384" r:id="rId2"/>
    <p:sldId id="382" r:id="rId3"/>
    <p:sldId id="385" r:id="rId4"/>
    <p:sldId id="393" r:id="rId5"/>
    <p:sldId id="394" r:id="rId6"/>
    <p:sldId id="395" r:id="rId7"/>
    <p:sldId id="396" r:id="rId8"/>
    <p:sldId id="397" r:id="rId9"/>
    <p:sldId id="398" r:id="rId10"/>
    <p:sldId id="399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F1F5"/>
    <a:srgbClr val="D0E3EA"/>
    <a:srgbClr val="2E697A"/>
    <a:srgbClr val="0062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B2C8F0F-84EA-4BEB-A004-F6D14992CAAA}" v="1" dt="2024-11-07T11:22:36.8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21"/>
    <p:restoredTop sz="95897" autoAdjust="0"/>
  </p:normalViewPr>
  <p:slideViewPr>
    <p:cSldViewPr>
      <p:cViewPr varScale="1">
        <p:scale>
          <a:sx n="78" d="100"/>
          <a:sy n="78" d="100"/>
        </p:scale>
        <p:origin x="799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rina Neaga" userId="13ef5b0c-644d-4705-8b70-f94d4b718805" providerId="ADAL" clId="{EB2C8F0F-84EA-4BEB-A004-F6D14992CAAA}"/>
    <pc:docChg chg="delSld modSld">
      <pc:chgData name="Irina Neaga" userId="13ef5b0c-644d-4705-8b70-f94d4b718805" providerId="ADAL" clId="{EB2C8F0F-84EA-4BEB-A004-F6D14992CAAA}" dt="2024-11-07T11:24:26.216" v="65" actId="2696"/>
      <pc:docMkLst>
        <pc:docMk/>
      </pc:docMkLst>
      <pc:sldChg chg="del">
        <pc:chgData name="Irina Neaga" userId="13ef5b0c-644d-4705-8b70-f94d4b718805" providerId="ADAL" clId="{EB2C8F0F-84EA-4BEB-A004-F6D14992CAAA}" dt="2024-11-07T11:22:46.563" v="42" actId="2696"/>
        <pc:sldMkLst>
          <pc:docMk/>
          <pc:sldMk cId="3979024340" sldId="257"/>
        </pc:sldMkLst>
      </pc:sldChg>
      <pc:sldChg chg="modSp del mod">
        <pc:chgData name="Irina Neaga" userId="13ef5b0c-644d-4705-8b70-f94d4b718805" providerId="ADAL" clId="{EB2C8F0F-84EA-4BEB-A004-F6D14992CAAA}" dt="2024-11-07T11:22:30.365" v="41" actId="2696"/>
        <pc:sldMkLst>
          <pc:docMk/>
          <pc:sldMk cId="1710728370" sldId="382"/>
        </pc:sldMkLst>
        <pc:spChg chg="mod">
          <ac:chgData name="Irina Neaga" userId="13ef5b0c-644d-4705-8b70-f94d4b718805" providerId="ADAL" clId="{EB2C8F0F-84EA-4BEB-A004-F6D14992CAAA}" dt="2024-11-05T14:03:49.271" v="26" actId="20577"/>
          <ac:spMkLst>
            <pc:docMk/>
            <pc:sldMk cId="1710728370" sldId="382"/>
            <ac:spMk id="2" creationId="{00000000-0000-0000-0000-000000000000}"/>
          </ac:spMkLst>
        </pc:spChg>
        <pc:spChg chg="mod">
          <ac:chgData name="Irina Neaga" userId="13ef5b0c-644d-4705-8b70-f94d4b718805" providerId="ADAL" clId="{EB2C8F0F-84EA-4BEB-A004-F6D14992CAAA}" dt="2024-11-05T14:03:58.124" v="28" actId="14100"/>
          <ac:spMkLst>
            <pc:docMk/>
            <pc:sldMk cId="1710728370" sldId="382"/>
            <ac:spMk id="3" creationId="{00000000-0000-0000-0000-000000000000}"/>
          </ac:spMkLst>
        </pc:spChg>
      </pc:sldChg>
      <pc:sldChg chg="del">
        <pc:chgData name="Irina Neaga" userId="13ef5b0c-644d-4705-8b70-f94d4b718805" providerId="ADAL" clId="{EB2C8F0F-84EA-4BEB-A004-F6D14992CAAA}" dt="2024-11-05T14:04:02.106" v="29" actId="47"/>
        <pc:sldMkLst>
          <pc:docMk/>
          <pc:sldMk cId="3346012499" sldId="383"/>
        </pc:sldMkLst>
      </pc:sldChg>
      <pc:sldChg chg="modSp mod">
        <pc:chgData name="Irina Neaga" userId="13ef5b0c-644d-4705-8b70-f94d4b718805" providerId="ADAL" clId="{EB2C8F0F-84EA-4BEB-A004-F6D14992CAAA}" dt="2024-11-07T11:23:06.727" v="63" actId="1076"/>
        <pc:sldMkLst>
          <pc:docMk/>
          <pc:sldMk cId="3116715947" sldId="384"/>
        </pc:sldMkLst>
        <pc:spChg chg="mod">
          <ac:chgData name="Irina Neaga" userId="13ef5b0c-644d-4705-8b70-f94d4b718805" providerId="ADAL" clId="{EB2C8F0F-84EA-4BEB-A004-F6D14992CAAA}" dt="2024-11-07T11:23:06.727" v="63" actId="1076"/>
          <ac:spMkLst>
            <pc:docMk/>
            <pc:sldMk cId="3116715947" sldId="384"/>
            <ac:spMk id="2" creationId="{00000000-0000-0000-0000-000000000000}"/>
          </ac:spMkLst>
        </pc:spChg>
      </pc:sldChg>
      <pc:sldChg chg="del">
        <pc:chgData name="Irina Neaga" userId="13ef5b0c-644d-4705-8b70-f94d4b718805" providerId="ADAL" clId="{EB2C8F0F-84EA-4BEB-A004-F6D14992CAAA}" dt="2024-11-05T14:04:14.449" v="30" actId="47"/>
        <pc:sldMkLst>
          <pc:docMk/>
          <pc:sldMk cId="3191268920" sldId="386"/>
        </pc:sldMkLst>
      </pc:sldChg>
      <pc:sldChg chg="del">
        <pc:chgData name="Irina Neaga" userId="13ef5b0c-644d-4705-8b70-f94d4b718805" providerId="ADAL" clId="{EB2C8F0F-84EA-4BEB-A004-F6D14992CAAA}" dt="2024-11-05T14:04:16.334" v="31" actId="47"/>
        <pc:sldMkLst>
          <pc:docMk/>
          <pc:sldMk cId="210024125" sldId="387"/>
        </pc:sldMkLst>
      </pc:sldChg>
      <pc:sldChg chg="del">
        <pc:chgData name="Irina Neaga" userId="13ef5b0c-644d-4705-8b70-f94d4b718805" providerId="ADAL" clId="{EB2C8F0F-84EA-4BEB-A004-F6D14992CAAA}" dt="2024-11-05T14:04:18.239" v="32" actId="47"/>
        <pc:sldMkLst>
          <pc:docMk/>
          <pc:sldMk cId="1535495716" sldId="388"/>
        </pc:sldMkLst>
      </pc:sldChg>
      <pc:sldChg chg="del">
        <pc:chgData name="Irina Neaga" userId="13ef5b0c-644d-4705-8b70-f94d4b718805" providerId="ADAL" clId="{EB2C8F0F-84EA-4BEB-A004-F6D14992CAAA}" dt="2024-11-05T14:04:20.339" v="33" actId="47"/>
        <pc:sldMkLst>
          <pc:docMk/>
          <pc:sldMk cId="643947078" sldId="389"/>
        </pc:sldMkLst>
      </pc:sldChg>
      <pc:sldChg chg="del">
        <pc:chgData name="Irina Neaga" userId="13ef5b0c-644d-4705-8b70-f94d4b718805" providerId="ADAL" clId="{EB2C8F0F-84EA-4BEB-A004-F6D14992CAAA}" dt="2024-11-05T14:04:21.575" v="34" actId="47"/>
        <pc:sldMkLst>
          <pc:docMk/>
          <pc:sldMk cId="4007991822" sldId="390"/>
        </pc:sldMkLst>
      </pc:sldChg>
      <pc:sldChg chg="del">
        <pc:chgData name="Irina Neaga" userId="13ef5b0c-644d-4705-8b70-f94d4b718805" providerId="ADAL" clId="{EB2C8F0F-84EA-4BEB-A004-F6D14992CAAA}" dt="2024-11-05T14:04:23.470" v="35" actId="47"/>
        <pc:sldMkLst>
          <pc:docMk/>
          <pc:sldMk cId="633863389" sldId="391"/>
        </pc:sldMkLst>
      </pc:sldChg>
      <pc:sldChg chg="del">
        <pc:chgData name="Irina Neaga" userId="13ef5b0c-644d-4705-8b70-f94d4b718805" providerId="ADAL" clId="{EB2C8F0F-84EA-4BEB-A004-F6D14992CAAA}" dt="2024-11-07T11:24:26.216" v="65" actId="2696"/>
        <pc:sldMkLst>
          <pc:docMk/>
          <pc:sldMk cId="1196972113" sldId="392"/>
        </pc:sldMkLst>
      </pc:sldChg>
      <pc:sldChg chg="modSp mod">
        <pc:chgData name="Irina Neaga" userId="13ef5b0c-644d-4705-8b70-f94d4b718805" providerId="ADAL" clId="{EB2C8F0F-84EA-4BEB-A004-F6D14992CAAA}" dt="2024-11-07T11:24:05.227" v="64" actId="1076"/>
        <pc:sldMkLst>
          <pc:docMk/>
          <pc:sldMk cId="3899504529" sldId="393"/>
        </pc:sldMkLst>
        <pc:spChg chg="mod">
          <ac:chgData name="Irina Neaga" userId="13ef5b0c-644d-4705-8b70-f94d4b718805" providerId="ADAL" clId="{EB2C8F0F-84EA-4BEB-A004-F6D14992CAAA}" dt="2024-11-07T11:24:05.227" v="64" actId="1076"/>
          <ac:spMkLst>
            <pc:docMk/>
            <pc:sldMk cId="3899504529" sldId="393"/>
            <ac:spMk id="2" creationId="{4F233B89-3886-4D07-81B0-E11F23AF3C37}"/>
          </ac:spMkLst>
        </pc:spChg>
      </pc:sldChg>
      <pc:sldChg chg="modSp mod">
        <pc:chgData name="Irina Neaga" userId="13ef5b0c-644d-4705-8b70-f94d4b718805" providerId="ADAL" clId="{EB2C8F0F-84EA-4BEB-A004-F6D14992CAAA}" dt="2024-11-05T14:04:46.713" v="37" actId="14100"/>
        <pc:sldMkLst>
          <pc:docMk/>
          <pc:sldMk cId="1285105005" sldId="394"/>
        </pc:sldMkLst>
        <pc:spChg chg="mod">
          <ac:chgData name="Irina Neaga" userId="13ef5b0c-644d-4705-8b70-f94d4b718805" providerId="ADAL" clId="{EB2C8F0F-84EA-4BEB-A004-F6D14992CAAA}" dt="2024-11-05T14:04:46.713" v="37" actId="14100"/>
          <ac:spMkLst>
            <pc:docMk/>
            <pc:sldMk cId="1285105005" sldId="394"/>
            <ac:spMk id="5" creationId="{00000000-0000-0000-0000-000000000000}"/>
          </ac:spMkLst>
        </pc:spChg>
      </pc:sldChg>
      <pc:sldChg chg="modSp mod">
        <pc:chgData name="Irina Neaga" userId="13ef5b0c-644d-4705-8b70-f94d4b718805" providerId="ADAL" clId="{EB2C8F0F-84EA-4BEB-A004-F6D14992CAAA}" dt="2024-11-05T14:06:06.051" v="40" actId="1076"/>
        <pc:sldMkLst>
          <pc:docMk/>
          <pc:sldMk cId="4003727899" sldId="399"/>
        </pc:sldMkLst>
        <pc:spChg chg="mod">
          <ac:chgData name="Irina Neaga" userId="13ef5b0c-644d-4705-8b70-f94d4b718805" providerId="ADAL" clId="{EB2C8F0F-84EA-4BEB-A004-F6D14992CAAA}" dt="2024-11-05T14:06:06.051" v="40" actId="1076"/>
          <ac:spMkLst>
            <pc:docMk/>
            <pc:sldMk cId="4003727899" sldId="399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D7B5F1-D0D0-49F8-9A1C-6AFE93604869}" type="datetimeFigureOut">
              <a:rPr lang="en-US" smtClean="0"/>
              <a:pPr/>
              <a:t>11/7/2024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E59C40-8A52-4801-A432-BAC6F78520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282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Templateswise.com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2668"/>
            <a:ext cx="7772400" cy="914532"/>
          </a:xfrm>
        </p:spPr>
        <p:txBody>
          <a:bodyPr>
            <a:noAutofit/>
          </a:bodyPr>
          <a:lstStyle>
            <a:lvl1pPr>
              <a:lnSpc>
                <a:spcPct val="120000"/>
              </a:lnSpc>
              <a:defRPr sz="6000" b="1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4506310"/>
            <a:ext cx="8686800" cy="1371600"/>
          </a:xfrm>
        </p:spPr>
        <p:txBody>
          <a:bodyPr anchor="ctr"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buNone/>
              <a:defRPr sz="3600" b="1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457200" y="6019800"/>
            <a:ext cx="8229600" cy="365760"/>
          </a:xfrm>
        </p:spPr>
        <p:txBody>
          <a:bodyPr>
            <a:no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457200" y="6532180"/>
            <a:ext cx="8229600" cy="228600"/>
          </a:xfrm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662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- Templateswise.com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516648"/>
            <a:ext cx="8229600" cy="1371600"/>
          </a:xfrm>
        </p:spPr>
        <p:txBody>
          <a:bodyPr>
            <a:noAutofit/>
          </a:bodyPr>
          <a:lstStyle>
            <a:lvl1pPr>
              <a:lnSpc>
                <a:spcPct val="120000"/>
              </a:lnSpc>
              <a:defRPr sz="4800" b="1">
                <a:solidFill>
                  <a:schemeClr val="bg1"/>
                </a:solidFill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6607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Templateswise.com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195736" y="274639"/>
            <a:ext cx="6492240" cy="1005840"/>
          </a:xfrm>
        </p:spPr>
        <p:txBody>
          <a:bodyPr/>
          <a:lstStyle>
            <a:lvl1pPr algn="l">
              <a:defRPr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0"/>
          </p:nvPr>
        </p:nvSpPr>
        <p:spPr>
          <a:xfrm>
            <a:off x="2195736" y="1447800"/>
            <a:ext cx="6492240" cy="4846320"/>
          </a:xfrm>
        </p:spPr>
        <p:txBody>
          <a:bodyPr/>
          <a:lstStyle>
            <a:lvl1pPr marL="342900" indent="-3429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1pPr>
            <a:lvl2pPr marL="742950" indent="-28575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2pPr>
            <a:lvl3pPr marL="11430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3pPr>
            <a:lvl4pPr marL="16002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4pPr>
            <a:lvl5pPr marL="20574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1905000" y="6448097"/>
            <a:ext cx="662072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dirty="0"/>
              <a:t>© 2019 Cengage. May not be scanned, copied  or duplicated, or posted to a publicly accessible website, in whole or in part. 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8442960" y="6448097"/>
            <a:ext cx="5486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fld id="{9452F392-83E4-4E80-8DD9-B50ECB2F8C1D}" type="slidenum">
              <a:rPr lang="en-US" sz="1200" smtClean="0"/>
              <a:pPr algn="r"/>
              <a:t>‹#›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2295876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 2 - Templateswise.com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836712"/>
            <a:ext cx="8229600" cy="1143000"/>
          </a:xfrm>
        </p:spPr>
        <p:txBody>
          <a:bodyPr/>
          <a:lstStyle>
            <a:lvl1pPr>
              <a:defRPr b="0">
                <a:latin typeface="Rockwell" pitchFamily="18" charset="0"/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8839"/>
            <a:ext cx="8229600" cy="4137324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800">
                <a:latin typeface="Constantia" pitchFamily="18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2400" y="6492875"/>
            <a:ext cx="7543800" cy="365125"/>
          </a:xfrm>
        </p:spPr>
        <p:txBody>
          <a:bodyPr/>
          <a:lstStyle>
            <a:lvl1pPr algn="l">
              <a:defRPr sz="800">
                <a:solidFill>
                  <a:schemeClr val="tx1">
                    <a:lumMod val="65000"/>
                    <a:lumOff val="35000"/>
                  </a:schemeClr>
                </a:solidFill>
                <a:latin typeface="Rockwell" pitchFamily="18" charset="0"/>
              </a:defRPr>
            </a:lvl1pPr>
          </a:lstStyle>
          <a:p>
            <a:r>
              <a:rPr lang="en-US"/>
              <a:t>© 2015 Cengage Learning. All Rights Reserved. May not be scanned, copied  or duplicated, or posted to a publicly accessible website, in whole or in part.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96200" y="6356351"/>
            <a:ext cx="990600" cy="365125"/>
          </a:xfrm>
        </p:spPr>
        <p:txBody>
          <a:bodyPr/>
          <a:lstStyle>
            <a:lvl1pPr>
              <a:defRPr>
                <a:latin typeface="Rockwell" pitchFamily="18" charset="0"/>
              </a:defRPr>
            </a:lvl1pPr>
          </a:lstStyle>
          <a:p>
            <a:fld id="{52713451-F6E1-4628-A8E3-1405590B0C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493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 - Templateswise.com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762000"/>
            <a:ext cx="9144000" cy="1600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807720"/>
            <a:ext cx="9144000" cy="822960"/>
          </a:xfrm>
        </p:spPr>
        <p:txBody>
          <a:bodyPr>
            <a:normAutofit/>
          </a:bodyPr>
          <a:lstStyle>
            <a:lvl1pPr>
              <a:defRPr sz="4000"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57200" y="1752600"/>
            <a:ext cx="8229600" cy="4572000"/>
          </a:xfrm>
        </p:spPr>
        <p:txBody>
          <a:bodyPr/>
          <a:lstStyle>
            <a:lvl1pPr marL="342900" indent="-3429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1pPr>
            <a:lvl2pPr marL="742950" indent="-28575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2pPr>
            <a:lvl3pPr marL="11430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3pPr>
            <a:lvl4pPr marL="16002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4pPr>
            <a:lvl5pPr marL="20574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extBox 9"/>
          <p:cNvSpPr txBox="1"/>
          <p:nvPr userDrawn="1"/>
        </p:nvSpPr>
        <p:spPr>
          <a:xfrm>
            <a:off x="457200" y="6448097"/>
            <a:ext cx="662072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dirty="0"/>
              <a:t>© 2019 Cengage. May not be scanned, copied  or duplicated, or posted to a publicly accessible website, in whole or in part. </a:t>
            </a:r>
          </a:p>
        </p:txBody>
      </p:sp>
      <p:sp>
        <p:nvSpPr>
          <p:cNvPr id="12" name="TextBox 11"/>
          <p:cNvSpPr txBox="1"/>
          <p:nvPr userDrawn="1"/>
        </p:nvSpPr>
        <p:spPr>
          <a:xfrm>
            <a:off x="8442960" y="6448097"/>
            <a:ext cx="5486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fld id="{9452F392-83E4-4E80-8DD9-B50ECB2F8C1D}" type="slidenum">
              <a:rPr lang="en-US" sz="1200" smtClean="0"/>
              <a:pPr algn="r"/>
              <a:t>‹#›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236493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 2 - Templateswise.com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762000"/>
            <a:ext cx="9144000" cy="1600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807720"/>
            <a:ext cx="9144000" cy="1097280"/>
          </a:xfrm>
        </p:spPr>
        <p:txBody>
          <a:bodyPr>
            <a:normAutofit/>
          </a:bodyPr>
          <a:lstStyle>
            <a:lvl1pPr>
              <a:defRPr sz="4000"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57200" y="1981200"/>
            <a:ext cx="8229600" cy="4297680"/>
          </a:xfrm>
        </p:spPr>
        <p:txBody>
          <a:bodyPr/>
          <a:lstStyle>
            <a:lvl1pPr marL="342900" indent="-3429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1pPr>
            <a:lvl2pPr marL="742950" indent="-28575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2pPr>
            <a:lvl3pPr marL="11430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3pPr>
            <a:lvl4pPr marL="16002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4pPr>
            <a:lvl5pPr marL="20574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extBox 9"/>
          <p:cNvSpPr txBox="1"/>
          <p:nvPr userDrawn="1"/>
        </p:nvSpPr>
        <p:spPr>
          <a:xfrm>
            <a:off x="457200" y="6448097"/>
            <a:ext cx="662072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dirty="0"/>
              <a:t>© 2019 Cengage. May not be scanned, copied  or duplicated, or posted to a publicly accessible website, in whole or in part. </a:t>
            </a:r>
          </a:p>
        </p:txBody>
      </p:sp>
      <p:sp>
        <p:nvSpPr>
          <p:cNvPr id="12" name="TextBox 11"/>
          <p:cNvSpPr txBox="1"/>
          <p:nvPr userDrawn="1"/>
        </p:nvSpPr>
        <p:spPr>
          <a:xfrm>
            <a:off x="8442960" y="6448097"/>
            <a:ext cx="5486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fld id="{9452F392-83E4-4E80-8DD9-B50ECB2F8C1D}" type="slidenum">
              <a:rPr lang="en-US" sz="1200" smtClean="0"/>
              <a:pPr algn="r"/>
              <a:t>‹#›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187234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 2 - Templateswise.com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762000"/>
            <a:ext cx="9144000" cy="1600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807720"/>
            <a:ext cx="9144000" cy="1097280"/>
          </a:xfrm>
        </p:spPr>
        <p:txBody>
          <a:bodyPr>
            <a:normAutofit/>
          </a:bodyPr>
          <a:lstStyle>
            <a:lvl1pPr>
              <a:defRPr sz="4000"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57200" y="1981200"/>
            <a:ext cx="4023360" cy="4297680"/>
          </a:xfrm>
        </p:spPr>
        <p:txBody>
          <a:bodyPr/>
          <a:lstStyle>
            <a:lvl1pPr marL="342900" indent="-3429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1pPr>
            <a:lvl2pPr marL="742950" indent="-28575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2pPr>
            <a:lvl3pPr marL="11430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3pPr>
            <a:lvl4pPr marL="16002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4pPr>
            <a:lvl5pPr marL="20574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extBox 9"/>
          <p:cNvSpPr txBox="1"/>
          <p:nvPr userDrawn="1"/>
        </p:nvSpPr>
        <p:spPr>
          <a:xfrm>
            <a:off x="457200" y="6448097"/>
            <a:ext cx="662072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dirty="0"/>
              <a:t>© 2019 Cengage. May not be scanned, copied  or duplicated, or posted to a publicly accessible website, in whole or in part. </a:t>
            </a:r>
          </a:p>
        </p:txBody>
      </p:sp>
      <p:sp>
        <p:nvSpPr>
          <p:cNvPr id="12" name="TextBox 11"/>
          <p:cNvSpPr txBox="1"/>
          <p:nvPr userDrawn="1"/>
        </p:nvSpPr>
        <p:spPr>
          <a:xfrm>
            <a:off x="8442960" y="6448097"/>
            <a:ext cx="5486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fld id="{9452F392-83E4-4E80-8DD9-B50ECB2F8C1D}" type="slidenum">
              <a:rPr lang="en-US" sz="1200" smtClean="0"/>
              <a:pPr algn="r"/>
              <a:t>‹#›</a:t>
            </a:fld>
            <a:endParaRPr lang="en-US" sz="1200" dirty="0"/>
          </a:p>
        </p:txBody>
      </p:sp>
      <p:sp>
        <p:nvSpPr>
          <p:cNvPr id="8" name="Content Placeholder 8"/>
          <p:cNvSpPr>
            <a:spLocks noGrp="1"/>
          </p:cNvSpPr>
          <p:nvPr>
            <p:ph sz="quarter" idx="14"/>
          </p:nvPr>
        </p:nvSpPr>
        <p:spPr>
          <a:xfrm>
            <a:off x="4663440" y="1981200"/>
            <a:ext cx="4023360" cy="4297680"/>
          </a:xfrm>
        </p:spPr>
        <p:txBody>
          <a:bodyPr/>
          <a:lstStyle>
            <a:lvl1pPr marL="342900" indent="-3429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1pPr>
            <a:lvl2pPr marL="742950" indent="-28575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2pPr>
            <a:lvl3pPr marL="11430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3pPr>
            <a:lvl4pPr marL="16002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4pPr>
            <a:lvl5pPr marL="20574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21615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 2 - Templateswise.com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762000"/>
            <a:ext cx="9144000" cy="1600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807720"/>
            <a:ext cx="9144000" cy="1097280"/>
          </a:xfrm>
        </p:spPr>
        <p:txBody>
          <a:bodyPr>
            <a:normAutofit/>
          </a:bodyPr>
          <a:lstStyle>
            <a:lvl1pPr>
              <a:defRPr sz="4000"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57200" y="1981200"/>
            <a:ext cx="8229600" cy="2103120"/>
          </a:xfrm>
        </p:spPr>
        <p:txBody>
          <a:bodyPr/>
          <a:lstStyle>
            <a:lvl1pPr marL="342900" indent="-3429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1pPr>
            <a:lvl2pPr marL="742950" indent="-28575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2pPr>
            <a:lvl3pPr marL="11430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3pPr>
            <a:lvl4pPr marL="16002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4pPr>
            <a:lvl5pPr marL="20574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extBox 9"/>
          <p:cNvSpPr txBox="1"/>
          <p:nvPr userDrawn="1"/>
        </p:nvSpPr>
        <p:spPr>
          <a:xfrm>
            <a:off x="457200" y="6448097"/>
            <a:ext cx="662072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dirty="0"/>
              <a:t>© 2019 Cengage. May not be scanned, copied  or duplicated, or posted to a publicly accessible website, in whole or in part. </a:t>
            </a:r>
          </a:p>
        </p:txBody>
      </p:sp>
      <p:sp>
        <p:nvSpPr>
          <p:cNvPr id="12" name="TextBox 11"/>
          <p:cNvSpPr txBox="1"/>
          <p:nvPr userDrawn="1"/>
        </p:nvSpPr>
        <p:spPr>
          <a:xfrm>
            <a:off x="8442960" y="6448097"/>
            <a:ext cx="5486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fld id="{9452F392-83E4-4E80-8DD9-B50ECB2F8C1D}" type="slidenum">
              <a:rPr lang="en-US" sz="1200" smtClean="0"/>
              <a:pPr algn="r"/>
              <a:t>‹#›</a:t>
            </a:fld>
            <a:endParaRPr lang="en-US" sz="1200" dirty="0"/>
          </a:p>
        </p:txBody>
      </p:sp>
      <p:sp>
        <p:nvSpPr>
          <p:cNvPr id="8" name="Content Placeholder 8"/>
          <p:cNvSpPr>
            <a:spLocks noGrp="1"/>
          </p:cNvSpPr>
          <p:nvPr>
            <p:ph sz="quarter" idx="14"/>
          </p:nvPr>
        </p:nvSpPr>
        <p:spPr>
          <a:xfrm>
            <a:off x="457200" y="4191000"/>
            <a:ext cx="8229600" cy="2103120"/>
          </a:xfrm>
        </p:spPr>
        <p:txBody>
          <a:bodyPr/>
          <a:lstStyle>
            <a:lvl1pPr marL="342900" indent="-3429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1pPr>
            <a:lvl2pPr marL="742950" indent="-28575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2pPr>
            <a:lvl3pPr marL="11430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3pPr>
            <a:lvl4pPr marL="16002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4pPr>
            <a:lvl5pPr marL="20574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92487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 2 - Templateswise.com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762000"/>
            <a:ext cx="9144000" cy="1600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807720"/>
            <a:ext cx="9144000" cy="1097280"/>
          </a:xfrm>
        </p:spPr>
        <p:txBody>
          <a:bodyPr>
            <a:normAutofit/>
          </a:bodyPr>
          <a:lstStyle>
            <a:lvl1pPr>
              <a:defRPr sz="4000"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57200" y="1981200"/>
            <a:ext cx="8229600" cy="1005840"/>
          </a:xfrm>
        </p:spPr>
        <p:txBody>
          <a:bodyPr/>
          <a:lstStyle>
            <a:lvl1pPr marL="342900" indent="-3429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1pPr>
            <a:lvl2pPr marL="742950" indent="-28575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2pPr>
            <a:lvl3pPr marL="11430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3pPr>
            <a:lvl4pPr marL="16002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4pPr>
            <a:lvl5pPr marL="20574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extBox 9"/>
          <p:cNvSpPr txBox="1"/>
          <p:nvPr userDrawn="1"/>
        </p:nvSpPr>
        <p:spPr>
          <a:xfrm>
            <a:off x="457200" y="6448097"/>
            <a:ext cx="662072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dirty="0"/>
              <a:t>© 2019 Cengage. May not be scanned, copied  or duplicated, or posted to a publicly accessible website, in whole or in part. </a:t>
            </a:r>
          </a:p>
        </p:txBody>
      </p:sp>
      <p:sp>
        <p:nvSpPr>
          <p:cNvPr id="12" name="TextBox 11"/>
          <p:cNvSpPr txBox="1"/>
          <p:nvPr userDrawn="1"/>
        </p:nvSpPr>
        <p:spPr>
          <a:xfrm>
            <a:off x="8442960" y="6448097"/>
            <a:ext cx="5486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fld id="{9452F392-83E4-4E80-8DD9-B50ECB2F8C1D}" type="slidenum">
              <a:rPr lang="en-US" sz="1200" smtClean="0"/>
              <a:pPr algn="r"/>
              <a:t>‹#›</a:t>
            </a:fld>
            <a:endParaRPr lang="en-US" sz="1200" dirty="0"/>
          </a:p>
        </p:txBody>
      </p:sp>
      <p:sp>
        <p:nvSpPr>
          <p:cNvPr id="8" name="Content Placeholder 8"/>
          <p:cNvSpPr>
            <a:spLocks noGrp="1"/>
          </p:cNvSpPr>
          <p:nvPr>
            <p:ph sz="quarter" idx="14"/>
          </p:nvPr>
        </p:nvSpPr>
        <p:spPr>
          <a:xfrm>
            <a:off x="457200" y="3098800"/>
            <a:ext cx="8229600" cy="1005840"/>
          </a:xfrm>
        </p:spPr>
        <p:txBody>
          <a:bodyPr/>
          <a:lstStyle>
            <a:lvl1pPr marL="342900" indent="-3429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1pPr>
            <a:lvl2pPr marL="742950" indent="-28575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2pPr>
            <a:lvl3pPr marL="11430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3pPr>
            <a:lvl4pPr marL="16002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4pPr>
            <a:lvl5pPr marL="20574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Content Placeholder 8"/>
          <p:cNvSpPr>
            <a:spLocks noGrp="1"/>
          </p:cNvSpPr>
          <p:nvPr>
            <p:ph sz="quarter" idx="15"/>
          </p:nvPr>
        </p:nvSpPr>
        <p:spPr>
          <a:xfrm>
            <a:off x="457200" y="4216400"/>
            <a:ext cx="8229600" cy="1005840"/>
          </a:xfrm>
        </p:spPr>
        <p:txBody>
          <a:bodyPr/>
          <a:lstStyle>
            <a:lvl1pPr marL="342900" indent="-3429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1pPr>
            <a:lvl2pPr marL="742950" indent="-28575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2pPr>
            <a:lvl3pPr marL="11430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3pPr>
            <a:lvl4pPr marL="16002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4pPr>
            <a:lvl5pPr marL="20574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Content Placeholder 8"/>
          <p:cNvSpPr>
            <a:spLocks noGrp="1"/>
          </p:cNvSpPr>
          <p:nvPr>
            <p:ph sz="quarter" idx="16"/>
          </p:nvPr>
        </p:nvSpPr>
        <p:spPr>
          <a:xfrm>
            <a:off x="457200" y="5334000"/>
            <a:ext cx="8229600" cy="1005840"/>
          </a:xfrm>
        </p:spPr>
        <p:txBody>
          <a:bodyPr/>
          <a:lstStyle>
            <a:lvl1pPr marL="342900" indent="-3429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1pPr>
            <a:lvl2pPr marL="742950" indent="-28575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2pPr>
            <a:lvl3pPr marL="11430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3pPr>
            <a:lvl4pPr marL="16002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4pPr>
            <a:lvl5pPr marL="2057400" indent="-228600">
              <a:buSzPct val="100000"/>
              <a:buFont typeface="Arial" panose="020B0604020202020204" pitchFamily="34" charset="0"/>
              <a:buChar char="•"/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52836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Title Slide - Templateswise.com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85118"/>
            <a:ext cx="7772400" cy="914532"/>
          </a:xfrm>
        </p:spPr>
        <p:txBody>
          <a:bodyPr/>
          <a:lstStyle>
            <a:lvl1pPr>
              <a:lnSpc>
                <a:spcPct val="120000"/>
              </a:lnSpc>
              <a:defRPr sz="4000">
                <a:solidFill>
                  <a:schemeClr val="bg1"/>
                </a:solidFill>
                <a:latin typeface="Rockwell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157192"/>
            <a:ext cx="6400800" cy="790939"/>
          </a:xfrm>
        </p:spPr>
        <p:txBody>
          <a:bodyPr>
            <a:norm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buNone/>
              <a:defRPr sz="2800">
                <a:solidFill>
                  <a:schemeClr val="bg1"/>
                </a:solidFill>
                <a:latin typeface="Constantia" pitchFamily="18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88526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356351"/>
            <a:ext cx="708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  <a:latin typeface="Rockwell" pitchFamily="18" charset="0"/>
              </a:defRPr>
            </a:lvl1pPr>
          </a:lstStyle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© 2015 Cengage Learning. All Rights Reserved. May not be scanned, copied  or duplicated, or posted to a publicly accessible website, in whole or in part.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1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  <a:latin typeface="Rockwell" pitchFamily="18" charset="0"/>
              </a:defRPr>
            </a:lvl1pPr>
          </a:lstStyle>
          <a:p>
            <a:fld id="{52713451-F6E1-4628-A8E3-1405590B0C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8416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5" r:id="rId2"/>
    <p:sldLayoutId id="2147483662" r:id="rId3"/>
    <p:sldLayoutId id="2147483664" r:id="rId4"/>
    <p:sldLayoutId id="2147483663" r:id="rId5"/>
    <p:sldLayoutId id="2147483669" r:id="rId6"/>
    <p:sldLayoutId id="2147483666" r:id="rId7"/>
    <p:sldLayoutId id="2147483667" r:id="rId8"/>
    <p:sldLayoutId id="2147483668" r:id="rId9"/>
    <p:sldLayoutId id="2147483670" r:id="rId10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Rockwell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0"/>
        </a:spcBef>
        <a:spcAft>
          <a:spcPts val="1000"/>
        </a:spcAft>
        <a:buClr>
          <a:schemeClr val="accent5">
            <a:lumMod val="75000"/>
          </a:schemeClr>
        </a:buClr>
        <a:buSzPct val="80000"/>
        <a:buFont typeface="Wingdings 2" pitchFamily="18" charset="2"/>
        <a:buChar char=""/>
        <a:defRPr sz="3200" kern="1200">
          <a:solidFill>
            <a:schemeClr val="tx1"/>
          </a:solidFill>
          <a:latin typeface="Constantia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ts val="0"/>
        </a:spcBef>
        <a:spcAft>
          <a:spcPts val="800"/>
        </a:spcAft>
        <a:buClr>
          <a:schemeClr val="accent5"/>
        </a:buClr>
        <a:buSzPct val="80000"/>
        <a:buFont typeface="Webdings" pitchFamily="18" charset="2"/>
        <a:buChar char=""/>
        <a:defRPr sz="2800" kern="1200">
          <a:solidFill>
            <a:schemeClr val="tx1"/>
          </a:solidFill>
          <a:latin typeface="Constantia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ts val="0"/>
        </a:spcBef>
        <a:spcAft>
          <a:spcPts val="300"/>
        </a:spcAft>
        <a:buClr>
          <a:schemeClr val="accent2"/>
        </a:buClr>
        <a:buSzPct val="80000"/>
        <a:buFont typeface="Wingdings" pitchFamily="2" charset="2"/>
        <a:buChar char=""/>
        <a:defRPr sz="2400" kern="1200">
          <a:solidFill>
            <a:schemeClr val="tx1"/>
          </a:solidFill>
          <a:latin typeface="Constantia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ts val="0"/>
        </a:spcBef>
        <a:spcAft>
          <a:spcPts val="300"/>
        </a:spcAft>
        <a:buSzPct val="80000"/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Constantia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ts val="0"/>
        </a:spcBef>
        <a:spcAft>
          <a:spcPts val="300"/>
        </a:spcAft>
        <a:buClr>
          <a:schemeClr val="accent2"/>
        </a:buClr>
        <a:buSzPct val="80000"/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Constantia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28800"/>
            <a:ext cx="8229600" cy="137160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4400" dirty="0"/>
              <a:t>Transportation Infrastructure and Sustainability</a:t>
            </a:r>
          </a:p>
        </p:txBody>
      </p:sp>
    </p:spTree>
    <p:extLst>
      <p:ext uri="{BB962C8B-B14F-4D97-AF65-F5344CB8AC3E}">
        <p14:creationId xmlns:p14="http://schemas.microsoft.com/office/powerpoint/2010/main" val="31167159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2195736" y="1447800"/>
            <a:ext cx="6492240" cy="3200400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n-US" dirty="0"/>
              <a:t>Transportation infrastructure</a:t>
            </a:r>
          </a:p>
          <a:p>
            <a:pPr>
              <a:spcAft>
                <a:spcPts val="1200"/>
              </a:spcAft>
            </a:pPr>
            <a:r>
              <a:rPr lang="en-US" dirty="0"/>
              <a:t>Environmental sustainability and the transportation industry</a:t>
            </a:r>
          </a:p>
          <a:p>
            <a:pPr>
              <a:spcAft>
                <a:spcPts val="1200"/>
              </a:spcAft>
            </a:pPr>
            <a:r>
              <a:rPr lang="en-US" dirty="0"/>
              <a:t>Relative impact of fuel costs on transportation modes</a:t>
            </a:r>
          </a:p>
        </p:txBody>
      </p:sp>
    </p:spTree>
    <p:extLst>
      <p:ext uri="{BB962C8B-B14F-4D97-AF65-F5344CB8AC3E}">
        <p14:creationId xmlns:p14="http://schemas.microsoft.com/office/powerpoint/2010/main" val="2923811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700AA-2332-492F-A27C-217A803E7F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Traffic and Infrastructure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C1EF2F8-62D3-48C2-8774-E4D140F9714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sz="1800" dirty="0"/>
              <a:t>Congestion causes direct operating cost increases for carriers and customers, causes indirect social costs, threatens U.S. economic health and growth, and threatens national security</a:t>
            </a:r>
          </a:p>
          <a:p>
            <a:r>
              <a:rPr lang="en-US" sz="1800" dirty="0"/>
              <a:t>Motor Carriers</a:t>
            </a:r>
          </a:p>
          <a:p>
            <a:pPr lvl="1"/>
            <a:r>
              <a:rPr lang="en-US" sz="1800" dirty="0"/>
              <a:t>Revenues to maintain and improve highways need to grow as congestion spreads.</a:t>
            </a:r>
          </a:p>
          <a:p>
            <a:r>
              <a:rPr lang="en-US" sz="1800" dirty="0"/>
              <a:t>Railroads</a:t>
            </a:r>
          </a:p>
          <a:p>
            <a:pPr lvl="1"/>
            <a:r>
              <a:rPr lang="en-US" sz="1800" dirty="0"/>
              <a:t>Increased demand requires additional investments in rail tracks and equipment.</a:t>
            </a:r>
          </a:p>
          <a:p>
            <a:pPr lvl="1"/>
            <a:r>
              <a:rPr lang="en-US" sz="1800" dirty="0"/>
              <a:t>Double tracks offer simplest solution.</a:t>
            </a:r>
          </a:p>
          <a:p>
            <a:r>
              <a:rPr lang="en-US" sz="1800" dirty="0"/>
              <a:t>Water Carriers</a:t>
            </a:r>
          </a:p>
          <a:p>
            <a:pPr lvl="1"/>
            <a:r>
              <a:rPr lang="en-US" sz="1800" dirty="0"/>
              <a:t>Inland waterways and seaports are most congested.</a:t>
            </a:r>
          </a:p>
          <a:p>
            <a:pPr lvl="1"/>
            <a:r>
              <a:rPr lang="en-US" sz="1800" dirty="0"/>
              <a:t>West Coast container handling capacity is pressing.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1925823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233B89-3886-4D07-81B0-E11F23AF3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929640"/>
            <a:ext cx="9144000" cy="822960"/>
          </a:xfrm>
        </p:spPr>
        <p:txBody>
          <a:bodyPr/>
          <a:lstStyle/>
          <a:p>
            <a:r>
              <a:rPr lang="en-US" dirty="0"/>
              <a:t>Going Green </a:t>
            </a:r>
            <a:r>
              <a:rPr lang="en-US" sz="1800" dirty="0"/>
              <a:t>(1)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sz="quarter" idx="13"/>
          </p:nvPr>
        </p:nvSpPr>
        <p:spPr>
          <a:prstGeom prst="rect">
            <a:avLst/>
          </a:prstGeom>
        </p:spPr>
        <p:txBody>
          <a:bodyPr numCol="2"/>
          <a:lstStyle/>
          <a:p>
            <a:pPr marL="0" lvl="0" indent="0" algn="ctr">
              <a:buNone/>
            </a:pPr>
            <a:r>
              <a:rPr lang="en-US" b="1" dirty="0"/>
              <a:t>Reasons</a:t>
            </a:r>
          </a:p>
          <a:p>
            <a:pPr lvl="1">
              <a:buClr>
                <a:schemeClr val="accent5">
                  <a:lumMod val="75000"/>
                </a:schemeClr>
              </a:buClr>
            </a:pPr>
            <a:r>
              <a:rPr lang="en-US" sz="2400" dirty="0"/>
              <a:t>Reduce carbon footprint</a:t>
            </a:r>
          </a:p>
          <a:p>
            <a:pPr lvl="1">
              <a:buClr>
                <a:schemeClr val="accent5">
                  <a:lumMod val="75000"/>
                </a:schemeClr>
              </a:buClr>
            </a:pPr>
            <a:r>
              <a:rPr lang="en-US" sz="2400" dirty="0"/>
              <a:t>Fuel price variations</a:t>
            </a:r>
          </a:p>
          <a:p>
            <a:pPr lvl="1">
              <a:buClr>
                <a:schemeClr val="accent5">
                  <a:lumMod val="75000"/>
                </a:schemeClr>
              </a:buClr>
            </a:pPr>
            <a:r>
              <a:rPr lang="en-US" sz="2400" dirty="0"/>
              <a:t>Corporate responsibility</a:t>
            </a:r>
          </a:p>
          <a:p>
            <a:pPr lvl="1">
              <a:buClr>
                <a:schemeClr val="accent5">
                  <a:lumMod val="75000"/>
                </a:schemeClr>
              </a:buClr>
            </a:pPr>
            <a:r>
              <a:rPr lang="en-US" sz="2400" dirty="0"/>
              <a:t>Brand reputation</a:t>
            </a:r>
          </a:p>
          <a:p>
            <a:pPr lvl="1">
              <a:buClr>
                <a:schemeClr val="accent5">
                  <a:lumMod val="75000"/>
                </a:schemeClr>
              </a:buClr>
            </a:pPr>
            <a:r>
              <a:rPr lang="en-US" sz="2400" dirty="0"/>
              <a:t>Competitive pressures</a:t>
            </a:r>
          </a:p>
          <a:p>
            <a:pPr lvl="1">
              <a:buClr>
                <a:schemeClr val="accent5">
                  <a:lumMod val="75000"/>
                </a:schemeClr>
              </a:buClr>
            </a:pPr>
            <a:r>
              <a:rPr lang="en-US" sz="2400" dirty="0"/>
              <a:t>Stakeholder pressure</a:t>
            </a:r>
          </a:p>
          <a:p>
            <a:pPr lvl="1">
              <a:buClr>
                <a:schemeClr val="accent5">
                  <a:lumMod val="75000"/>
                </a:schemeClr>
              </a:buClr>
            </a:pPr>
            <a:r>
              <a:rPr lang="en-US" sz="2400" dirty="0"/>
              <a:t>Regulation</a:t>
            </a:r>
          </a:p>
          <a:p>
            <a:pPr lvl="1">
              <a:buClr>
                <a:schemeClr val="accent5">
                  <a:lumMod val="75000"/>
                </a:schemeClr>
              </a:buClr>
            </a:pPr>
            <a:endParaRPr lang="en-US" sz="2400" dirty="0"/>
          </a:p>
          <a:p>
            <a:pPr marL="0" lvl="0" indent="0" algn="ctr">
              <a:buNone/>
            </a:pPr>
            <a:r>
              <a:rPr lang="en-US" b="1" dirty="0"/>
              <a:t>Impacts</a:t>
            </a:r>
          </a:p>
          <a:p>
            <a:pPr lvl="1">
              <a:buClr>
                <a:schemeClr val="accent5">
                  <a:lumMod val="75000"/>
                </a:schemeClr>
              </a:buClr>
            </a:pPr>
            <a:r>
              <a:rPr lang="en-US" sz="2400" dirty="0"/>
              <a:t>Fuel efficiency</a:t>
            </a:r>
          </a:p>
          <a:p>
            <a:pPr lvl="1">
              <a:buClr>
                <a:schemeClr val="accent5">
                  <a:lumMod val="75000"/>
                </a:schemeClr>
              </a:buClr>
            </a:pPr>
            <a:r>
              <a:rPr lang="en-US" sz="2400" dirty="0"/>
              <a:t>Packaging</a:t>
            </a:r>
          </a:p>
          <a:p>
            <a:pPr lvl="1">
              <a:buClr>
                <a:schemeClr val="accent5">
                  <a:lumMod val="75000"/>
                </a:schemeClr>
              </a:buClr>
            </a:pPr>
            <a:r>
              <a:rPr lang="en-US" sz="2400" dirty="0"/>
              <a:t>Facilities</a:t>
            </a:r>
          </a:p>
          <a:p>
            <a:pPr lvl="1">
              <a:buClr>
                <a:schemeClr val="accent5">
                  <a:lumMod val="75000"/>
                </a:schemeClr>
              </a:buClr>
            </a:pPr>
            <a:r>
              <a:rPr lang="en-US" sz="2400" dirty="0"/>
              <a:t>Waste disposal</a:t>
            </a:r>
          </a:p>
        </p:txBody>
      </p:sp>
    </p:spTree>
    <p:extLst>
      <p:ext uri="{BB962C8B-B14F-4D97-AF65-F5344CB8AC3E}">
        <p14:creationId xmlns:p14="http://schemas.microsoft.com/office/powerpoint/2010/main" val="38995045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233B89-3886-4D07-81B0-E11F23AF3C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Going Green </a:t>
            </a:r>
            <a:r>
              <a:rPr lang="en-US" sz="1800" dirty="0"/>
              <a:t>(2)</a:t>
            </a:r>
            <a:endParaRPr lang="en-US" sz="2800" i="1" dirty="0"/>
          </a:p>
        </p:txBody>
      </p:sp>
      <p:sp>
        <p:nvSpPr>
          <p:cNvPr id="5" name="Content Placeholder 2"/>
          <p:cNvSpPr>
            <a:spLocks noGrp="1"/>
          </p:cNvSpPr>
          <p:nvPr>
            <p:ph sz="quarter" idx="13"/>
          </p:nvPr>
        </p:nvSpPr>
        <p:spPr>
          <a:xfrm>
            <a:off x="-381000" y="1752600"/>
            <a:ext cx="9601200" cy="4572000"/>
          </a:xfrm>
          <a:prstGeom prst="rect">
            <a:avLst/>
          </a:prstGeom>
        </p:spPr>
        <p:txBody>
          <a:bodyPr numCol="2"/>
          <a:lstStyle/>
          <a:p>
            <a:pPr marL="0" lvl="0" indent="0" algn="ctr">
              <a:buNone/>
            </a:pPr>
            <a:r>
              <a:rPr lang="en-US" sz="2400" b="1" dirty="0"/>
              <a:t>Systems Impact</a:t>
            </a:r>
          </a:p>
          <a:p>
            <a:pPr lvl="1">
              <a:buClr>
                <a:schemeClr val="accent5">
                  <a:lumMod val="75000"/>
                </a:schemeClr>
              </a:buClr>
            </a:pPr>
            <a:r>
              <a:rPr lang="en-US" sz="2000" dirty="0"/>
              <a:t>“Do not ship air”</a:t>
            </a:r>
          </a:p>
          <a:p>
            <a:pPr lvl="2">
              <a:buClr>
                <a:schemeClr val="accent5">
                  <a:lumMod val="75000"/>
                </a:schemeClr>
              </a:buClr>
            </a:pPr>
            <a:r>
              <a:rPr lang="en-US" sz="1800" dirty="0"/>
              <a:t>Less-than-capacity dispatches and empty backhauls</a:t>
            </a:r>
          </a:p>
          <a:p>
            <a:pPr lvl="2">
              <a:buClr>
                <a:schemeClr val="accent5">
                  <a:lumMod val="75000"/>
                </a:schemeClr>
              </a:buClr>
            </a:pPr>
            <a:r>
              <a:rPr lang="en-US" sz="1800" dirty="0"/>
              <a:t>Freight matching, mixing, and consolidation</a:t>
            </a:r>
          </a:p>
          <a:p>
            <a:pPr lvl="2">
              <a:buClr>
                <a:schemeClr val="accent5">
                  <a:lumMod val="75000"/>
                </a:schemeClr>
              </a:buClr>
            </a:pPr>
            <a:r>
              <a:rPr lang="en-US" sz="1800" dirty="0"/>
              <a:t>Product packaging</a:t>
            </a:r>
          </a:p>
          <a:p>
            <a:pPr lvl="1">
              <a:buClr>
                <a:schemeClr val="accent5">
                  <a:lumMod val="75000"/>
                </a:schemeClr>
              </a:buClr>
            </a:pPr>
            <a:r>
              <a:rPr lang="en-US" sz="2000" dirty="0"/>
              <a:t>“Do not ship water”</a:t>
            </a:r>
          </a:p>
          <a:p>
            <a:pPr lvl="2">
              <a:buClr>
                <a:schemeClr val="accent5">
                  <a:lumMod val="75000"/>
                </a:schemeClr>
              </a:buClr>
            </a:pPr>
            <a:r>
              <a:rPr lang="en-US" sz="1800" dirty="0"/>
              <a:t>Add water close to point of consumption</a:t>
            </a:r>
          </a:p>
          <a:p>
            <a:pPr lvl="2">
              <a:buClr>
                <a:schemeClr val="accent5">
                  <a:lumMod val="75000"/>
                </a:schemeClr>
              </a:buClr>
            </a:pPr>
            <a:r>
              <a:rPr lang="en-US" sz="1800" dirty="0"/>
              <a:t>Add less water</a:t>
            </a:r>
          </a:p>
          <a:p>
            <a:pPr lvl="0"/>
            <a:endParaRPr lang="en-US" sz="2400" dirty="0"/>
          </a:p>
          <a:p>
            <a:pPr marL="0" lvl="0" indent="0" algn="ctr">
              <a:buNone/>
            </a:pPr>
            <a:r>
              <a:rPr lang="en-US" sz="2400" b="1" dirty="0"/>
              <a:t>Initiatives</a:t>
            </a:r>
          </a:p>
          <a:p>
            <a:pPr lvl="1">
              <a:buClr>
                <a:schemeClr val="accent5">
                  <a:lumMod val="75000"/>
                </a:schemeClr>
              </a:buClr>
            </a:pPr>
            <a:r>
              <a:rPr lang="en-US" sz="2000" dirty="0"/>
              <a:t>Short-run improvements</a:t>
            </a:r>
          </a:p>
          <a:p>
            <a:pPr lvl="1">
              <a:buClr>
                <a:schemeClr val="accent5">
                  <a:lumMod val="75000"/>
                </a:schemeClr>
              </a:buClr>
            </a:pPr>
            <a:r>
              <a:rPr lang="en-US" sz="2000" dirty="0"/>
              <a:t>Long-run changes</a:t>
            </a:r>
          </a:p>
          <a:p>
            <a:pPr lvl="1">
              <a:buClr>
                <a:schemeClr val="accent5">
                  <a:lumMod val="75000"/>
                </a:schemeClr>
              </a:buClr>
            </a:pPr>
            <a:r>
              <a:rPr lang="en-US" sz="2000" dirty="0" err="1"/>
              <a:t>SmartWay</a:t>
            </a:r>
            <a:r>
              <a:rPr lang="en-US" sz="2000" dirty="0"/>
              <a:t> Transport Partnership</a:t>
            </a:r>
          </a:p>
          <a:p>
            <a:pPr lvl="2">
              <a:buClr>
                <a:schemeClr val="accent5">
                  <a:lumMod val="75000"/>
                </a:schemeClr>
              </a:buClr>
            </a:pPr>
            <a:r>
              <a:rPr lang="en-US" sz="2000" dirty="0"/>
              <a:t>EPA initiative (2004)</a:t>
            </a:r>
          </a:p>
          <a:p>
            <a:pPr lvl="2">
              <a:buClr>
                <a:schemeClr val="accent5">
                  <a:lumMod val="75000"/>
                </a:schemeClr>
              </a:buClr>
            </a:pPr>
            <a:r>
              <a:rPr lang="en-US" sz="2000" dirty="0"/>
              <a:t>Transportation providers, large shippers, non-profits</a:t>
            </a:r>
          </a:p>
          <a:p>
            <a:pPr lvl="2">
              <a:buClr>
                <a:schemeClr val="accent5">
                  <a:lumMod val="75000"/>
                </a:schemeClr>
              </a:buClr>
            </a:pPr>
            <a:r>
              <a:rPr lang="en-US" sz="2000" dirty="0"/>
              <a:t>Tools and recommendations to save fuel and reduce emissions</a:t>
            </a:r>
          </a:p>
        </p:txBody>
      </p:sp>
    </p:spTree>
    <p:extLst>
      <p:ext uri="{BB962C8B-B14F-4D97-AF65-F5344CB8AC3E}">
        <p14:creationId xmlns:p14="http://schemas.microsoft.com/office/powerpoint/2010/main" val="12851050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4400" dirty="0"/>
              <a:t>Fuel Cost</a:t>
            </a:r>
          </a:p>
        </p:txBody>
      </p:sp>
    </p:spTree>
    <p:extLst>
      <p:ext uri="{BB962C8B-B14F-4D97-AF65-F5344CB8AC3E}">
        <p14:creationId xmlns:p14="http://schemas.microsoft.com/office/powerpoint/2010/main" val="38578676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700AA-2332-492F-A27C-217A803E7F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Impact on Transportation Modes </a:t>
            </a:r>
            <a:r>
              <a:rPr lang="en-US" sz="1800" dirty="0"/>
              <a:t>(1)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C1EF2F8-62D3-48C2-8774-E4D140F9714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Fuel price volatility increases with the expectation of price increases over time.</a:t>
            </a:r>
          </a:p>
          <a:p>
            <a:r>
              <a:rPr lang="en-US" sz="2400" dirty="0"/>
              <a:t>Motor Carriers</a:t>
            </a:r>
          </a:p>
          <a:p>
            <a:pPr lvl="1">
              <a:buClr>
                <a:schemeClr val="accent5">
                  <a:lumMod val="75000"/>
                </a:schemeClr>
              </a:buClr>
            </a:pPr>
            <a:r>
              <a:rPr lang="en-US" sz="2000" dirty="0"/>
              <a:t>Highly fuel intensive</a:t>
            </a:r>
          </a:p>
          <a:p>
            <a:pPr lvl="1">
              <a:buClr>
                <a:schemeClr val="accent5">
                  <a:lumMod val="75000"/>
                </a:schemeClr>
              </a:buClr>
            </a:pPr>
            <a:r>
              <a:rPr lang="en-US" sz="2000" dirty="0"/>
              <a:t>Congestion impact</a:t>
            </a:r>
          </a:p>
          <a:p>
            <a:pPr lvl="1">
              <a:buClr>
                <a:schemeClr val="accent5">
                  <a:lumMod val="75000"/>
                </a:schemeClr>
              </a:buClr>
            </a:pPr>
            <a:r>
              <a:rPr lang="en-US" sz="2000" dirty="0"/>
              <a:t>Very sensitive to fuel price volatility and price increases</a:t>
            </a:r>
            <a:endParaRPr lang="en-US" sz="2000" dirty="0">
              <a:solidFill>
                <a:srgbClr val="0070C0"/>
              </a:solidFill>
            </a:endParaRPr>
          </a:p>
          <a:p>
            <a:r>
              <a:rPr lang="en-US" sz="2400" dirty="0"/>
              <a:t>Water Carriers</a:t>
            </a:r>
          </a:p>
          <a:p>
            <a:pPr lvl="1">
              <a:buClr>
                <a:schemeClr val="accent5">
                  <a:lumMod val="75000"/>
                </a:schemeClr>
              </a:buClr>
            </a:pPr>
            <a:r>
              <a:rPr lang="en-US" sz="2000" dirty="0"/>
              <a:t>Fuel efficient</a:t>
            </a:r>
          </a:p>
          <a:p>
            <a:pPr lvl="1">
              <a:buClr>
                <a:schemeClr val="accent5">
                  <a:lumMod val="75000"/>
                </a:schemeClr>
              </a:buClr>
            </a:pPr>
            <a:r>
              <a:rPr lang="en-US" sz="2000" dirty="0"/>
              <a:t>Sensitive to price increases due to fuel consumption volume, and dependence on trucks and rail for intermodal services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34860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700AA-2332-492F-A27C-217A803E7F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Impact on Transportation Modes </a:t>
            </a:r>
            <a:r>
              <a:rPr lang="en-US" sz="1800" dirty="0"/>
              <a:t>(2)</a:t>
            </a:r>
            <a:endParaRPr lang="en-US" sz="2800" i="1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C1EF2F8-62D3-48C2-8774-E4D140F9714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2800" dirty="0"/>
              <a:t>Railroads</a:t>
            </a:r>
          </a:p>
          <a:p>
            <a:pPr lvl="1">
              <a:buClr>
                <a:schemeClr val="accent5">
                  <a:lumMod val="75000"/>
                </a:schemeClr>
              </a:buClr>
            </a:pPr>
            <a:r>
              <a:rPr lang="en-US" sz="2400" dirty="0"/>
              <a:t>Relatively fuel efficient compared to trucking</a:t>
            </a:r>
          </a:p>
          <a:p>
            <a:pPr lvl="1">
              <a:buClr>
                <a:schemeClr val="accent5">
                  <a:lumMod val="75000"/>
                </a:schemeClr>
              </a:buClr>
            </a:pPr>
            <a:r>
              <a:rPr lang="en-US" sz="2400" dirty="0"/>
              <a:t>Higher fuel prices benefit rail as trucking is more sensitive</a:t>
            </a:r>
          </a:p>
          <a:p>
            <a:r>
              <a:rPr lang="en-US" sz="2800" dirty="0"/>
              <a:t>Airlines</a:t>
            </a:r>
          </a:p>
          <a:p>
            <a:pPr lvl="1">
              <a:buClr>
                <a:schemeClr val="accent5">
                  <a:lumMod val="75000"/>
                </a:schemeClr>
              </a:buClr>
            </a:pPr>
            <a:r>
              <a:rPr lang="en-US" sz="2400" dirty="0"/>
              <a:t>Most fuel intensive and sensitive to price increases</a:t>
            </a:r>
          </a:p>
          <a:p>
            <a:pPr lvl="1">
              <a:buClr>
                <a:schemeClr val="accent5">
                  <a:lumMod val="75000"/>
                </a:schemeClr>
              </a:buClr>
            </a:pPr>
            <a:r>
              <a:rPr lang="en-US" sz="2400" dirty="0"/>
              <a:t>Responded with fuel surcharges, equipment changes, and flight elimination</a:t>
            </a:r>
          </a:p>
          <a:p>
            <a:r>
              <a:rPr lang="en-US" sz="2800" dirty="0"/>
              <a:t>Pipelines</a:t>
            </a:r>
          </a:p>
          <a:p>
            <a:pPr lvl="1">
              <a:buClr>
                <a:schemeClr val="accent5">
                  <a:lumMod val="75000"/>
                </a:schemeClr>
              </a:buClr>
            </a:pPr>
            <a:r>
              <a:rPr lang="en-US" sz="2400" dirty="0"/>
              <a:t>Very fuel efficient and insensitive to fuel price increases</a:t>
            </a:r>
          </a:p>
        </p:txBody>
      </p:sp>
    </p:spTree>
    <p:extLst>
      <p:ext uri="{BB962C8B-B14F-4D97-AF65-F5344CB8AC3E}">
        <p14:creationId xmlns:p14="http://schemas.microsoft.com/office/powerpoint/2010/main" val="33941258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F775D4-00AD-4663-934C-1B345E4C4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Carriers’ Responses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D70E74E-84E3-4986-9F6A-3564B823C10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2800" dirty="0"/>
              <a:t>Fuel surcharges with more sophisticated surcharge formulas and contract clauses</a:t>
            </a:r>
          </a:p>
          <a:p>
            <a:r>
              <a:rPr lang="en-US" sz="2800" dirty="0"/>
              <a:t>Service capacity and network rationalization</a:t>
            </a:r>
          </a:p>
          <a:p>
            <a:r>
              <a:rPr lang="en-US" sz="2800" dirty="0"/>
              <a:t>Reduced cruise speeds</a:t>
            </a:r>
          </a:p>
          <a:p>
            <a:r>
              <a:rPr lang="en-US" sz="2800" dirty="0"/>
              <a:t>Night-delivery strategies</a:t>
            </a:r>
          </a:p>
          <a:p>
            <a:r>
              <a:rPr lang="en-US" sz="2800" dirty="0"/>
              <a:t>Improved operational efficiency through fleet upgrades and equipment replacement</a:t>
            </a:r>
          </a:p>
          <a:p>
            <a:r>
              <a:rPr lang="en-US" sz="2800" dirty="0"/>
              <a:t>Technology solutions to increase fleet and equipment visibility</a:t>
            </a:r>
          </a:p>
        </p:txBody>
      </p:sp>
    </p:spTree>
    <p:extLst>
      <p:ext uri="{BB962C8B-B14F-4D97-AF65-F5344CB8AC3E}">
        <p14:creationId xmlns:p14="http://schemas.microsoft.com/office/powerpoint/2010/main" val="27542296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2191083" y="1638300"/>
            <a:ext cx="6492240" cy="3581400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Transportation has an important role to play as the future value of U.S. freight shipments is projected to increase significantly over the next 20 years.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Infrastructure growth and maintenance is urgently needed to ease growing transportation congestion.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Improvement of supply chain sustainability mainly relates to fuel efficiency improvements.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Transportation modes differ in fuel efficiency and sensitivity to fuel price variations.</a:t>
            </a:r>
          </a:p>
        </p:txBody>
      </p:sp>
    </p:spTree>
    <p:extLst>
      <p:ext uri="{BB962C8B-B14F-4D97-AF65-F5344CB8AC3E}">
        <p14:creationId xmlns:p14="http://schemas.microsoft.com/office/powerpoint/2010/main" val="4003727899"/>
      </p:ext>
    </p:extLst>
  </p:cSld>
  <p:clrMapOvr>
    <a:masterClrMapping/>
  </p:clrMapOvr>
</p:sld>
</file>

<file path=ppt/theme/theme1.xml><?xml version="1.0" encoding="utf-8"?>
<a:theme xmlns:a="http://schemas.openxmlformats.org/drawingml/2006/main" name="226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428</Words>
  <Application>Microsoft Office PowerPoint</Application>
  <PresentationFormat>On-screen Show (4:3)</PresentationFormat>
  <Paragraphs>78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Calibri</vt:lpstr>
      <vt:lpstr>Constantia</vt:lpstr>
      <vt:lpstr>Rockwell</vt:lpstr>
      <vt:lpstr>Webdings</vt:lpstr>
      <vt:lpstr>Wingdings</vt:lpstr>
      <vt:lpstr>Wingdings 2</vt:lpstr>
      <vt:lpstr>226</vt:lpstr>
      <vt:lpstr>Transportation Infrastructure and Sustainability</vt:lpstr>
      <vt:lpstr>Contents</vt:lpstr>
      <vt:lpstr>Traffic and Infrastructure</vt:lpstr>
      <vt:lpstr>Going Green (1)</vt:lpstr>
      <vt:lpstr>Going Green (2)</vt:lpstr>
      <vt:lpstr>Fuel Cost</vt:lpstr>
      <vt:lpstr>Impact on Transportation Modes (1)</vt:lpstr>
      <vt:lpstr>Impact on Transportation Modes (2)</vt:lpstr>
      <vt:lpstr>Carriers’ Responses</vt:lpstr>
      <vt:lpstr>Summary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Coyle et al.</dc:creator>
  <cp:lastModifiedBy>Irina Neaga</cp:lastModifiedBy>
  <cp:revision>400</cp:revision>
  <dcterms:created xsi:type="dcterms:W3CDTF">2015-03-04T01:48:45Z</dcterms:created>
  <dcterms:modified xsi:type="dcterms:W3CDTF">2024-11-07T11:24:26Z</dcterms:modified>
</cp:coreProperties>
</file>