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374" r:id="rId3"/>
    <p:sldId id="372" r:id="rId4"/>
    <p:sldId id="331" r:id="rId5"/>
    <p:sldId id="342" r:id="rId6"/>
    <p:sldId id="343" r:id="rId7"/>
    <p:sldId id="345" r:id="rId8"/>
    <p:sldId id="346" r:id="rId9"/>
    <p:sldId id="347" r:id="rId10"/>
    <p:sldId id="348" r:id="rId11"/>
    <p:sldId id="349" r:id="rId12"/>
    <p:sldId id="373" r:id="rId13"/>
    <p:sldId id="365" r:id="rId14"/>
    <p:sldId id="366" r:id="rId15"/>
    <p:sldId id="367" r:id="rId16"/>
    <p:sldId id="368" r:id="rId17"/>
    <p:sldId id="369" r:id="rId18"/>
    <p:sldId id="370" r:id="rId19"/>
    <p:sldId id="371" r:id="rId20"/>
    <p:sldId id="375" r:id="rId21"/>
    <p:sldId id="37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4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CB4670-2F01-46F6-B284-B94FC432A9C9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C7D26A4-27B4-4F48-9751-42DC4841CF0B}">
      <dgm:prSet phldrT="[Text]"/>
      <dgm:spPr/>
      <dgm:t>
        <a:bodyPr/>
        <a:lstStyle/>
        <a:p>
          <a:endParaRPr lang="en-GB" dirty="0"/>
        </a:p>
      </dgm:t>
    </dgm:pt>
    <dgm:pt modelId="{D7569688-CB99-4BE0-83D2-E0534EB75073}" type="parTrans" cxnId="{07982E12-FBBD-4823-B61D-EA263EE7ED56}">
      <dgm:prSet/>
      <dgm:spPr/>
      <dgm:t>
        <a:bodyPr/>
        <a:lstStyle/>
        <a:p>
          <a:endParaRPr lang="en-GB"/>
        </a:p>
      </dgm:t>
    </dgm:pt>
    <dgm:pt modelId="{A16EE3D3-5C82-45D2-A2EF-E9D24E126CEB}" type="sibTrans" cxnId="{07982E12-FBBD-4823-B61D-EA263EE7ED56}">
      <dgm:prSet/>
      <dgm:spPr/>
      <dgm:t>
        <a:bodyPr/>
        <a:lstStyle/>
        <a:p>
          <a:endParaRPr lang="en-GB"/>
        </a:p>
      </dgm:t>
    </dgm:pt>
    <dgm:pt modelId="{9BF4A146-0A56-406D-BFB1-25B101E92B27}">
      <dgm:prSet phldrT="[Text]"/>
      <dgm:spPr/>
      <dgm:t>
        <a:bodyPr/>
        <a:lstStyle/>
        <a:p>
          <a:r>
            <a:rPr lang="en-GB" dirty="0"/>
            <a:t>Problem Identification</a:t>
          </a:r>
        </a:p>
      </dgm:t>
    </dgm:pt>
    <dgm:pt modelId="{C087876F-873E-48ED-90CD-1390D8F4A6C3}" type="parTrans" cxnId="{AB37AAC6-023F-45D0-A9AF-3B337FAB9D98}">
      <dgm:prSet/>
      <dgm:spPr/>
      <dgm:t>
        <a:bodyPr/>
        <a:lstStyle/>
        <a:p>
          <a:endParaRPr lang="en-GB"/>
        </a:p>
      </dgm:t>
    </dgm:pt>
    <dgm:pt modelId="{2813F95A-756D-4CBE-9972-39E1896EB9AE}" type="sibTrans" cxnId="{AB37AAC6-023F-45D0-A9AF-3B337FAB9D98}">
      <dgm:prSet/>
      <dgm:spPr/>
      <dgm:t>
        <a:bodyPr/>
        <a:lstStyle/>
        <a:p>
          <a:endParaRPr lang="en-GB"/>
        </a:p>
      </dgm:t>
    </dgm:pt>
    <dgm:pt modelId="{B0EA5390-7D5C-4404-9D58-71BAD386A8E7}">
      <dgm:prSet phldrT="[Text]"/>
      <dgm:spPr/>
      <dgm:t>
        <a:bodyPr/>
        <a:lstStyle/>
        <a:p>
          <a:endParaRPr lang="en-GB" dirty="0"/>
        </a:p>
      </dgm:t>
    </dgm:pt>
    <dgm:pt modelId="{F5C35E99-3994-4BC0-B1BE-C6EA2F3DDBBC}" type="parTrans" cxnId="{E55044DD-FEDC-4B09-B25A-A88F3BA6D5A3}">
      <dgm:prSet/>
      <dgm:spPr/>
      <dgm:t>
        <a:bodyPr/>
        <a:lstStyle/>
        <a:p>
          <a:endParaRPr lang="en-GB"/>
        </a:p>
      </dgm:t>
    </dgm:pt>
    <dgm:pt modelId="{76828F87-61D3-413E-BB97-C96A3F3CB334}" type="sibTrans" cxnId="{E55044DD-FEDC-4B09-B25A-A88F3BA6D5A3}">
      <dgm:prSet/>
      <dgm:spPr/>
      <dgm:t>
        <a:bodyPr/>
        <a:lstStyle/>
        <a:p>
          <a:endParaRPr lang="en-GB"/>
        </a:p>
      </dgm:t>
    </dgm:pt>
    <dgm:pt modelId="{2B2E94FD-D34B-494E-A8B9-2D26029F2746}">
      <dgm:prSet/>
      <dgm:spPr/>
      <dgm:t>
        <a:bodyPr/>
        <a:lstStyle/>
        <a:p>
          <a:r>
            <a:rPr lang="en-GB" dirty="0"/>
            <a:t>Implementation </a:t>
          </a:r>
        </a:p>
      </dgm:t>
    </dgm:pt>
    <dgm:pt modelId="{B4619F87-166E-4953-9A3F-88E023B8221B}" type="parTrans" cxnId="{09CAA32A-E92C-4A98-937B-B4922F85B41A}">
      <dgm:prSet/>
      <dgm:spPr/>
      <dgm:t>
        <a:bodyPr/>
        <a:lstStyle/>
        <a:p>
          <a:endParaRPr lang="en-GB"/>
        </a:p>
      </dgm:t>
    </dgm:pt>
    <dgm:pt modelId="{EBDBC62B-E0C7-4A0E-84CA-C4BC80D02FAB}" type="sibTrans" cxnId="{09CAA32A-E92C-4A98-937B-B4922F85B41A}">
      <dgm:prSet/>
      <dgm:spPr/>
      <dgm:t>
        <a:bodyPr/>
        <a:lstStyle/>
        <a:p>
          <a:endParaRPr lang="en-GB"/>
        </a:p>
      </dgm:t>
    </dgm:pt>
    <dgm:pt modelId="{7AEEF965-1DC6-4B07-8D66-775FDB2567C9}">
      <dgm:prSet phldrT="[Text]"/>
      <dgm:spPr/>
      <dgm:t>
        <a:bodyPr/>
        <a:lstStyle/>
        <a:p>
          <a:r>
            <a:rPr lang="en-GB" dirty="0"/>
            <a:t>Alternative generation and evaluation </a:t>
          </a:r>
        </a:p>
      </dgm:t>
    </dgm:pt>
    <dgm:pt modelId="{4498C584-AE7B-410E-913B-132B0E7EF633}" type="parTrans" cxnId="{F8BAD545-5CC0-4B82-BA9B-6C757A9E3F2A}">
      <dgm:prSet/>
      <dgm:spPr/>
      <dgm:t>
        <a:bodyPr/>
        <a:lstStyle/>
        <a:p>
          <a:endParaRPr lang="en-GB"/>
        </a:p>
      </dgm:t>
    </dgm:pt>
    <dgm:pt modelId="{234946AE-C7E6-4BE2-8D3F-4E7CF99DDB3E}" type="sibTrans" cxnId="{F8BAD545-5CC0-4B82-BA9B-6C757A9E3F2A}">
      <dgm:prSet/>
      <dgm:spPr/>
      <dgm:t>
        <a:bodyPr/>
        <a:lstStyle/>
        <a:p>
          <a:endParaRPr lang="en-GB"/>
        </a:p>
      </dgm:t>
    </dgm:pt>
    <dgm:pt modelId="{07FC7CBA-FADC-4BC2-A11D-DBB79FC3B740}">
      <dgm:prSet phldrT="[Text]"/>
      <dgm:spPr/>
      <dgm:t>
        <a:bodyPr/>
        <a:lstStyle/>
        <a:p>
          <a:r>
            <a:rPr lang="en-GB" dirty="0"/>
            <a:t>Criteria definition </a:t>
          </a:r>
        </a:p>
      </dgm:t>
    </dgm:pt>
    <dgm:pt modelId="{F77A590E-D1A7-48E4-911E-7F4482DCFA00}" type="parTrans" cxnId="{341B745D-FE2D-4DAC-A35F-3766A336A7F8}">
      <dgm:prSet/>
      <dgm:spPr/>
      <dgm:t>
        <a:bodyPr/>
        <a:lstStyle/>
        <a:p>
          <a:endParaRPr lang="en-GB"/>
        </a:p>
      </dgm:t>
    </dgm:pt>
    <dgm:pt modelId="{2291FCFE-CDCA-4237-9639-A33C9E1F05F0}" type="sibTrans" cxnId="{341B745D-FE2D-4DAC-A35F-3766A336A7F8}">
      <dgm:prSet/>
      <dgm:spPr/>
      <dgm:t>
        <a:bodyPr/>
        <a:lstStyle/>
        <a:p>
          <a:endParaRPr lang="en-GB"/>
        </a:p>
      </dgm:t>
    </dgm:pt>
    <dgm:pt modelId="{3155ACE6-CD92-4A2E-87CE-0BEF08006824}">
      <dgm:prSet phldrT="[Text]"/>
      <dgm:spPr/>
      <dgm:t>
        <a:bodyPr/>
        <a:lstStyle/>
        <a:p>
          <a:endParaRPr lang="en-GB" dirty="0"/>
        </a:p>
      </dgm:t>
    </dgm:pt>
    <dgm:pt modelId="{AA6D2A7F-1D49-4F03-B71D-E9106B614F72}" type="parTrans" cxnId="{879D1034-8D8D-4ACE-8334-49110526A678}">
      <dgm:prSet/>
      <dgm:spPr/>
      <dgm:t>
        <a:bodyPr/>
        <a:lstStyle/>
        <a:p>
          <a:endParaRPr lang="en-GB"/>
        </a:p>
      </dgm:t>
    </dgm:pt>
    <dgm:pt modelId="{C690BCE7-2633-45C7-914D-25BA3AE4DB8C}" type="sibTrans" cxnId="{879D1034-8D8D-4ACE-8334-49110526A678}">
      <dgm:prSet/>
      <dgm:spPr/>
      <dgm:t>
        <a:bodyPr/>
        <a:lstStyle/>
        <a:p>
          <a:endParaRPr lang="en-GB"/>
        </a:p>
      </dgm:t>
    </dgm:pt>
    <dgm:pt modelId="{D40C34B5-F01E-4EA7-8AF8-9D3397C5E916}">
      <dgm:prSet phldrT="[Text]"/>
      <dgm:spPr/>
      <dgm:t>
        <a:bodyPr/>
        <a:lstStyle/>
        <a:p>
          <a:endParaRPr lang="en-GB" dirty="0"/>
        </a:p>
      </dgm:t>
    </dgm:pt>
    <dgm:pt modelId="{3BF88225-B4F7-4CD8-A5B7-8450F8DB8126}" type="parTrans" cxnId="{30F656F5-6B71-497A-A2BB-2E8660924AE6}">
      <dgm:prSet/>
      <dgm:spPr/>
      <dgm:t>
        <a:bodyPr/>
        <a:lstStyle/>
        <a:p>
          <a:endParaRPr lang="en-GB"/>
        </a:p>
      </dgm:t>
    </dgm:pt>
    <dgm:pt modelId="{6CB24768-B858-48B8-B1BC-692817468C52}" type="sibTrans" cxnId="{30F656F5-6B71-497A-A2BB-2E8660924AE6}">
      <dgm:prSet/>
      <dgm:spPr/>
      <dgm:t>
        <a:bodyPr/>
        <a:lstStyle/>
        <a:p>
          <a:endParaRPr lang="en-GB"/>
        </a:p>
      </dgm:t>
    </dgm:pt>
    <dgm:pt modelId="{21671F8E-ADCC-43CD-A990-2DD52719121E}" type="pres">
      <dgm:prSet presAssocID="{60CB4670-2F01-46F6-B284-B94FC432A9C9}" presName="linearFlow" presStyleCnt="0">
        <dgm:presLayoutVars>
          <dgm:dir/>
          <dgm:animLvl val="lvl"/>
          <dgm:resizeHandles val="exact"/>
        </dgm:presLayoutVars>
      </dgm:prSet>
      <dgm:spPr/>
    </dgm:pt>
    <dgm:pt modelId="{7F840A27-E365-43F1-B68F-B9A9784C142B}" type="pres">
      <dgm:prSet presAssocID="{BC7D26A4-27B4-4F48-9751-42DC4841CF0B}" presName="composite" presStyleCnt="0"/>
      <dgm:spPr/>
    </dgm:pt>
    <dgm:pt modelId="{073DBC79-9026-42B8-AD6A-6F9188664387}" type="pres">
      <dgm:prSet presAssocID="{BC7D26A4-27B4-4F48-9751-42DC4841CF0B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94B3EB65-0575-4447-986C-53F81E98CCF0}" type="pres">
      <dgm:prSet presAssocID="{BC7D26A4-27B4-4F48-9751-42DC4841CF0B}" presName="descendantText" presStyleLbl="alignAcc1" presStyleIdx="0" presStyleCnt="4">
        <dgm:presLayoutVars>
          <dgm:bulletEnabled val="1"/>
        </dgm:presLayoutVars>
      </dgm:prSet>
      <dgm:spPr/>
    </dgm:pt>
    <dgm:pt modelId="{450E6773-BBBF-4D89-AA6C-1B9DF66BC2DB}" type="pres">
      <dgm:prSet presAssocID="{A16EE3D3-5C82-45D2-A2EF-E9D24E126CEB}" presName="sp" presStyleCnt="0"/>
      <dgm:spPr/>
    </dgm:pt>
    <dgm:pt modelId="{4A271C8C-9A75-4A18-8A2A-D91F851D532C}" type="pres">
      <dgm:prSet presAssocID="{3155ACE6-CD92-4A2E-87CE-0BEF08006824}" presName="composite" presStyleCnt="0"/>
      <dgm:spPr/>
    </dgm:pt>
    <dgm:pt modelId="{D2D7A8F7-83A2-4F76-852C-A2B844E6BE04}" type="pres">
      <dgm:prSet presAssocID="{3155ACE6-CD92-4A2E-87CE-0BEF08006824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F65089E1-0C3E-4A73-8C23-5355D0F4B166}" type="pres">
      <dgm:prSet presAssocID="{3155ACE6-CD92-4A2E-87CE-0BEF08006824}" presName="descendantText" presStyleLbl="alignAcc1" presStyleIdx="1" presStyleCnt="4">
        <dgm:presLayoutVars>
          <dgm:bulletEnabled val="1"/>
        </dgm:presLayoutVars>
      </dgm:prSet>
      <dgm:spPr/>
    </dgm:pt>
    <dgm:pt modelId="{83368F3C-EE38-451B-9A69-A7337462AEF4}" type="pres">
      <dgm:prSet presAssocID="{C690BCE7-2633-45C7-914D-25BA3AE4DB8C}" presName="sp" presStyleCnt="0"/>
      <dgm:spPr/>
    </dgm:pt>
    <dgm:pt modelId="{F1EE0011-633F-4847-8126-4AD757EA4A3F}" type="pres">
      <dgm:prSet presAssocID="{D40C34B5-F01E-4EA7-8AF8-9D3397C5E916}" presName="composite" presStyleCnt="0"/>
      <dgm:spPr/>
    </dgm:pt>
    <dgm:pt modelId="{DCD5F3C3-47D5-49A3-B27A-194E51A20986}" type="pres">
      <dgm:prSet presAssocID="{D40C34B5-F01E-4EA7-8AF8-9D3397C5E916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7659A367-3A94-4881-9E1C-0860B3A1FEB4}" type="pres">
      <dgm:prSet presAssocID="{D40C34B5-F01E-4EA7-8AF8-9D3397C5E916}" presName="descendantText" presStyleLbl="alignAcc1" presStyleIdx="2" presStyleCnt="4">
        <dgm:presLayoutVars>
          <dgm:bulletEnabled val="1"/>
        </dgm:presLayoutVars>
      </dgm:prSet>
      <dgm:spPr/>
    </dgm:pt>
    <dgm:pt modelId="{A4E31F18-2C98-4ACA-AB02-3377C4B2A2C8}" type="pres">
      <dgm:prSet presAssocID="{6CB24768-B858-48B8-B1BC-692817468C52}" presName="sp" presStyleCnt="0"/>
      <dgm:spPr/>
    </dgm:pt>
    <dgm:pt modelId="{DAD7FB37-47D8-456D-ACDE-5F87125725BB}" type="pres">
      <dgm:prSet presAssocID="{B0EA5390-7D5C-4404-9D58-71BAD386A8E7}" presName="composite" presStyleCnt="0"/>
      <dgm:spPr/>
    </dgm:pt>
    <dgm:pt modelId="{7C8B86ED-55D2-4511-9846-1D118167798D}" type="pres">
      <dgm:prSet presAssocID="{B0EA5390-7D5C-4404-9D58-71BAD386A8E7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64B104E8-073B-416B-A1DD-58CCA88FB8E4}" type="pres">
      <dgm:prSet presAssocID="{B0EA5390-7D5C-4404-9D58-71BAD386A8E7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07982E12-FBBD-4823-B61D-EA263EE7ED56}" srcId="{60CB4670-2F01-46F6-B284-B94FC432A9C9}" destId="{BC7D26A4-27B4-4F48-9751-42DC4841CF0B}" srcOrd="0" destOrd="0" parTransId="{D7569688-CB99-4BE0-83D2-E0534EB75073}" sibTransId="{A16EE3D3-5C82-45D2-A2EF-E9D24E126CEB}"/>
    <dgm:cxn modelId="{09CAA32A-E92C-4A98-937B-B4922F85B41A}" srcId="{B0EA5390-7D5C-4404-9D58-71BAD386A8E7}" destId="{2B2E94FD-D34B-494E-A8B9-2D26029F2746}" srcOrd="0" destOrd="0" parTransId="{B4619F87-166E-4953-9A3F-88E023B8221B}" sibTransId="{EBDBC62B-E0C7-4A0E-84CA-C4BC80D02FAB}"/>
    <dgm:cxn modelId="{BFCD2A31-CE85-454C-9C96-D20A58AE45A3}" type="presOf" srcId="{60CB4670-2F01-46F6-B284-B94FC432A9C9}" destId="{21671F8E-ADCC-43CD-A990-2DD52719121E}" srcOrd="0" destOrd="0" presId="urn:microsoft.com/office/officeart/2005/8/layout/chevron2"/>
    <dgm:cxn modelId="{879D1034-8D8D-4ACE-8334-49110526A678}" srcId="{60CB4670-2F01-46F6-B284-B94FC432A9C9}" destId="{3155ACE6-CD92-4A2E-87CE-0BEF08006824}" srcOrd="1" destOrd="0" parTransId="{AA6D2A7F-1D49-4F03-B71D-E9106B614F72}" sibTransId="{C690BCE7-2633-45C7-914D-25BA3AE4DB8C}"/>
    <dgm:cxn modelId="{341B745D-FE2D-4DAC-A35F-3766A336A7F8}" srcId="{3155ACE6-CD92-4A2E-87CE-0BEF08006824}" destId="{07FC7CBA-FADC-4BC2-A11D-DBB79FC3B740}" srcOrd="0" destOrd="0" parTransId="{F77A590E-D1A7-48E4-911E-7F4482DCFA00}" sibTransId="{2291FCFE-CDCA-4237-9639-A33C9E1F05F0}"/>
    <dgm:cxn modelId="{6074015F-7124-4CC5-B6A8-727D3C9DA673}" type="presOf" srcId="{7AEEF965-1DC6-4B07-8D66-775FDB2567C9}" destId="{7659A367-3A94-4881-9E1C-0860B3A1FEB4}" srcOrd="0" destOrd="0" presId="urn:microsoft.com/office/officeart/2005/8/layout/chevron2"/>
    <dgm:cxn modelId="{F8BAD545-5CC0-4B82-BA9B-6C757A9E3F2A}" srcId="{D40C34B5-F01E-4EA7-8AF8-9D3397C5E916}" destId="{7AEEF965-1DC6-4B07-8D66-775FDB2567C9}" srcOrd="0" destOrd="0" parTransId="{4498C584-AE7B-410E-913B-132B0E7EF633}" sibTransId="{234946AE-C7E6-4BE2-8D3F-4E7CF99DDB3E}"/>
    <dgm:cxn modelId="{765DFF69-1734-4982-B16C-3479DECE9178}" type="presOf" srcId="{D40C34B5-F01E-4EA7-8AF8-9D3397C5E916}" destId="{DCD5F3C3-47D5-49A3-B27A-194E51A20986}" srcOrd="0" destOrd="0" presId="urn:microsoft.com/office/officeart/2005/8/layout/chevron2"/>
    <dgm:cxn modelId="{3ADCE96C-6EA7-41D7-B58F-AB339776B398}" type="presOf" srcId="{2B2E94FD-D34B-494E-A8B9-2D26029F2746}" destId="{64B104E8-073B-416B-A1DD-58CCA88FB8E4}" srcOrd="0" destOrd="0" presId="urn:microsoft.com/office/officeart/2005/8/layout/chevron2"/>
    <dgm:cxn modelId="{39F9B494-2F13-45DE-A25C-F79D573A21CE}" type="presOf" srcId="{B0EA5390-7D5C-4404-9D58-71BAD386A8E7}" destId="{7C8B86ED-55D2-4511-9846-1D118167798D}" srcOrd="0" destOrd="0" presId="urn:microsoft.com/office/officeart/2005/8/layout/chevron2"/>
    <dgm:cxn modelId="{ADC056B9-52FF-4343-91C1-FE654071B7CD}" type="presOf" srcId="{9BF4A146-0A56-406D-BFB1-25B101E92B27}" destId="{94B3EB65-0575-4447-986C-53F81E98CCF0}" srcOrd="0" destOrd="0" presId="urn:microsoft.com/office/officeart/2005/8/layout/chevron2"/>
    <dgm:cxn modelId="{AB37AAC6-023F-45D0-A9AF-3B337FAB9D98}" srcId="{BC7D26A4-27B4-4F48-9751-42DC4841CF0B}" destId="{9BF4A146-0A56-406D-BFB1-25B101E92B27}" srcOrd="0" destOrd="0" parTransId="{C087876F-873E-48ED-90CD-1390D8F4A6C3}" sibTransId="{2813F95A-756D-4CBE-9972-39E1896EB9AE}"/>
    <dgm:cxn modelId="{437E97D0-F90F-4D03-AC60-5301284D1BE0}" type="presOf" srcId="{BC7D26A4-27B4-4F48-9751-42DC4841CF0B}" destId="{073DBC79-9026-42B8-AD6A-6F9188664387}" srcOrd="0" destOrd="0" presId="urn:microsoft.com/office/officeart/2005/8/layout/chevron2"/>
    <dgm:cxn modelId="{2E4BCFD6-612C-49D4-8E7D-0F37F1BAF408}" type="presOf" srcId="{3155ACE6-CD92-4A2E-87CE-0BEF08006824}" destId="{D2D7A8F7-83A2-4F76-852C-A2B844E6BE04}" srcOrd="0" destOrd="0" presId="urn:microsoft.com/office/officeart/2005/8/layout/chevron2"/>
    <dgm:cxn modelId="{E55044DD-FEDC-4B09-B25A-A88F3BA6D5A3}" srcId="{60CB4670-2F01-46F6-B284-B94FC432A9C9}" destId="{B0EA5390-7D5C-4404-9D58-71BAD386A8E7}" srcOrd="3" destOrd="0" parTransId="{F5C35E99-3994-4BC0-B1BE-C6EA2F3DDBBC}" sibTransId="{76828F87-61D3-413E-BB97-C96A3F3CB334}"/>
    <dgm:cxn modelId="{E9164CE5-34B4-48A7-BB35-6A0F4F19F260}" type="presOf" srcId="{07FC7CBA-FADC-4BC2-A11D-DBB79FC3B740}" destId="{F65089E1-0C3E-4A73-8C23-5355D0F4B166}" srcOrd="0" destOrd="0" presId="urn:microsoft.com/office/officeart/2005/8/layout/chevron2"/>
    <dgm:cxn modelId="{30F656F5-6B71-497A-A2BB-2E8660924AE6}" srcId="{60CB4670-2F01-46F6-B284-B94FC432A9C9}" destId="{D40C34B5-F01E-4EA7-8AF8-9D3397C5E916}" srcOrd="2" destOrd="0" parTransId="{3BF88225-B4F7-4CD8-A5B7-8450F8DB8126}" sibTransId="{6CB24768-B858-48B8-B1BC-692817468C52}"/>
    <dgm:cxn modelId="{2213A2A1-6E1E-4CE8-8E64-358DF8A09CD9}" type="presParOf" srcId="{21671F8E-ADCC-43CD-A990-2DD52719121E}" destId="{7F840A27-E365-43F1-B68F-B9A9784C142B}" srcOrd="0" destOrd="0" presId="urn:microsoft.com/office/officeart/2005/8/layout/chevron2"/>
    <dgm:cxn modelId="{E272A65E-0855-42BD-97E4-D035A7112095}" type="presParOf" srcId="{7F840A27-E365-43F1-B68F-B9A9784C142B}" destId="{073DBC79-9026-42B8-AD6A-6F9188664387}" srcOrd="0" destOrd="0" presId="urn:microsoft.com/office/officeart/2005/8/layout/chevron2"/>
    <dgm:cxn modelId="{9B892C4A-7BF0-479A-B14C-DD3C15F6F665}" type="presParOf" srcId="{7F840A27-E365-43F1-B68F-B9A9784C142B}" destId="{94B3EB65-0575-4447-986C-53F81E98CCF0}" srcOrd="1" destOrd="0" presId="urn:microsoft.com/office/officeart/2005/8/layout/chevron2"/>
    <dgm:cxn modelId="{41E48188-7873-4EB9-8868-A528D23DF563}" type="presParOf" srcId="{21671F8E-ADCC-43CD-A990-2DD52719121E}" destId="{450E6773-BBBF-4D89-AA6C-1B9DF66BC2DB}" srcOrd="1" destOrd="0" presId="urn:microsoft.com/office/officeart/2005/8/layout/chevron2"/>
    <dgm:cxn modelId="{13BDDDAB-BD8A-4A14-A24A-C806E0B73E86}" type="presParOf" srcId="{21671F8E-ADCC-43CD-A990-2DD52719121E}" destId="{4A271C8C-9A75-4A18-8A2A-D91F851D532C}" srcOrd="2" destOrd="0" presId="urn:microsoft.com/office/officeart/2005/8/layout/chevron2"/>
    <dgm:cxn modelId="{90D468B3-6E82-4715-AC2A-482943921E0D}" type="presParOf" srcId="{4A271C8C-9A75-4A18-8A2A-D91F851D532C}" destId="{D2D7A8F7-83A2-4F76-852C-A2B844E6BE04}" srcOrd="0" destOrd="0" presId="urn:microsoft.com/office/officeart/2005/8/layout/chevron2"/>
    <dgm:cxn modelId="{E95047EE-383C-4331-9335-DB7AAF53D55F}" type="presParOf" srcId="{4A271C8C-9A75-4A18-8A2A-D91F851D532C}" destId="{F65089E1-0C3E-4A73-8C23-5355D0F4B166}" srcOrd="1" destOrd="0" presId="urn:microsoft.com/office/officeart/2005/8/layout/chevron2"/>
    <dgm:cxn modelId="{E6321EE9-8671-43B1-ADC8-4476EBC97CA9}" type="presParOf" srcId="{21671F8E-ADCC-43CD-A990-2DD52719121E}" destId="{83368F3C-EE38-451B-9A69-A7337462AEF4}" srcOrd="3" destOrd="0" presId="urn:microsoft.com/office/officeart/2005/8/layout/chevron2"/>
    <dgm:cxn modelId="{E1E92F87-963E-45B5-AD05-6D788974EB73}" type="presParOf" srcId="{21671F8E-ADCC-43CD-A990-2DD52719121E}" destId="{F1EE0011-633F-4847-8126-4AD757EA4A3F}" srcOrd="4" destOrd="0" presId="urn:microsoft.com/office/officeart/2005/8/layout/chevron2"/>
    <dgm:cxn modelId="{E45F807D-7C1B-4F1F-96F7-6CBE8E8099A6}" type="presParOf" srcId="{F1EE0011-633F-4847-8126-4AD757EA4A3F}" destId="{DCD5F3C3-47D5-49A3-B27A-194E51A20986}" srcOrd="0" destOrd="0" presId="urn:microsoft.com/office/officeart/2005/8/layout/chevron2"/>
    <dgm:cxn modelId="{5712C4E7-3E54-4047-BA5F-B15B30802180}" type="presParOf" srcId="{F1EE0011-633F-4847-8126-4AD757EA4A3F}" destId="{7659A367-3A94-4881-9E1C-0860B3A1FEB4}" srcOrd="1" destOrd="0" presId="urn:microsoft.com/office/officeart/2005/8/layout/chevron2"/>
    <dgm:cxn modelId="{1BF0644B-4A57-4616-82AD-B2966A59FF5A}" type="presParOf" srcId="{21671F8E-ADCC-43CD-A990-2DD52719121E}" destId="{A4E31F18-2C98-4ACA-AB02-3377C4B2A2C8}" srcOrd="5" destOrd="0" presId="urn:microsoft.com/office/officeart/2005/8/layout/chevron2"/>
    <dgm:cxn modelId="{5201D55B-975D-4576-815F-B56CF3A4B08B}" type="presParOf" srcId="{21671F8E-ADCC-43CD-A990-2DD52719121E}" destId="{DAD7FB37-47D8-456D-ACDE-5F87125725BB}" srcOrd="6" destOrd="0" presId="urn:microsoft.com/office/officeart/2005/8/layout/chevron2"/>
    <dgm:cxn modelId="{E5AE30F3-83E9-4000-8D3B-3240DE3DF38F}" type="presParOf" srcId="{DAD7FB37-47D8-456D-ACDE-5F87125725BB}" destId="{7C8B86ED-55D2-4511-9846-1D118167798D}" srcOrd="0" destOrd="0" presId="urn:microsoft.com/office/officeart/2005/8/layout/chevron2"/>
    <dgm:cxn modelId="{B2742130-11C7-4AB3-8E44-0F68DC4B9609}" type="presParOf" srcId="{DAD7FB37-47D8-456D-ACDE-5F87125725BB}" destId="{64B104E8-073B-416B-A1DD-58CCA88FB8E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3DBC79-9026-42B8-AD6A-6F9188664387}">
      <dsp:nvSpPr>
        <dsp:cNvPr id="0" name=""/>
        <dsp:cNvSpPr/>
      </dsp:nvSpPr>
      <dsp:spPr>
        <a:xfrm rot="5400000">
          <a:off x="-178445" y="180361"/>
          <a:ext cx="1189635" cy="83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</dsp:txBody>
      <dsp:txXfrm rot="-5400000">
        <a:off x="1" y="418287"/>
        <a:ext cx="832744" cy="356891"/>
      </dsp:txXfrm>
    </dsp:sp>
    <dsp:sp modelId="{94B3EB65-0575-4447-986C-53F81E98CCF0}">
      <dsp:nvSpPr>
        <dsp:cNvPr id="0" name=""/>
        <dsp:cNvSpPr/>
      </dsp:nvSpPr>
      <dsp:spPr>
        <a:xfrm rot="5400000">
          <a:off x="4144540" y="-3309879"/>
          <a:ext cx="773263" cy="7396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Problem Identification</a:t>
          </a:r>
        </a:p>
      </dsp:txBody>
      <dsp:txXfrm rot="-5400000">
        <a:off x="832744" y="39665"/>
        <a:ext cx="7359107" cy="697767"/>
      </dsp:txXfrm>
    </dsp:sp>
    <dsp:sp modelId="{D2D7A8F7-83A2-4F76-852C-A2B844E6BE04}">
      <dsp:nvSpPr>
        <dsp:cNvPr id="0" name=""/>
        <dsp:cNvSpPr/>
      </dsp:nvSpPr>
      <dsp:spPr>
        <a:xfrm rot="5400000">
          <a:off x="-178445" y="1222475"/>
          <a:ext cx="1189635" cy="83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</dsp:txBody>
      <dsp:txXfrm rot="-5400000">
        <a:off x="1" y="1460401"/>
        <a:ext cx="832744" cy="356891"/>
      </dsp:txXfrm>
    </dsp:sp>
    <dsp:sp modelId="{F65089E1-0C3E-4A73-8C23-5355D0F4B166}">
      <dsp:nvSpPr>
        <dsp:cNvPr id="0" name=""/>
        <dsp:cNvSpPr/>
      </dsp:nvSpPr>
      <dsp:spPr>
        <a:xfrm rot="5400000">
          <a:off x="4144540" y="-2267765"/>
          <a:ext cx="773263" cy="7396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Criteria definition </a:t>
          </a:r>
        </a:p>
      </dsp:txBody>
      <dsp:txXfrm rot="-5400000">
        <a:off x="832744" y="1081779"/>
        <a:ext cx="7359107" cy="697767"/>
      </dsp:txXfrm>
    </dsp:sp>
    <dsp:sp modelId="{DCD5F3C3-47D5-49A3-B27A-194E51A20986}">
      <dsp:nvSpPr>
        <dsp:cNvPr id="0" name=""/>
        <dsp:cNvSpPr/>
      </dsp:nvSpPr>
      <dsp:spPr>
        <a:xfrm rot="5400000">
          <a:off x="-178445" y="2264590"/>
          <a:ext cx="1189635" cy="83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</dsp:txBody>
      <dsp:txXfrm rot="-5400000">
        <a:off x="1" y="2502516"/>
        <a:ext cx="832744" cy="356891"/>
      </dsp:txXfrm>
    </dsp:sp>
    <dsp:sp modelId="{7659A367-3A94-4881-9E1C-0860B3A1FEB4}">
      <dsp:nvSpPr>
        <dsp:cNvPr id="0" name=""/>
        <dsp:cNvSpPr/>
      </dsp:nvSpPr>
      <dsp:spPr>
        <a:xfrm rot="5400000">
          <a:off x="4144540" y="-1225651"/>
          <a:ext cx="773263" cy="7396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Alternative generation and evaluation </a:t>
          </a:r>
        </a:p>
      </dsp:txBody>
      <dsp:txXfrm rot="-5400000">
        <a:off x="832744" y="2123893"/>
        <a:ext cx="7359107" cy="697767"/>
      </dsp:txXfrm>
    </dsp:sp>
    <dsp:sp modelId="{7C8B86ED-55D2-4511-9846-1D118167798D}">
      <dsp:nvSpPr>
        <dsp:cNvPr id="0" name=""/>
        <dsp:cNvSpPr/>
      </dsp:nvSpPr>
      <dsp:spPr>
        <a:xfrm rot="5400000">
          <a:off x="-178445" y="3306704"/>
          <a:ext cx="1189635" cy="83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</dsp:txBody>
      <dsp:txXfrm rot="-5400000">
        <a:off x="1" y="3544630"/>
        <a:ext cx="832744" cy="356891"/>
      </dsp:txXfrm>
    </dsp:sp>
    <dsp:sp modelId="{64B104E8-073B-416B-A1DD-58CCA88FB8E4}">
      <dsp:nvSpPr>
        <dsp:cNvPr id="0" name=""/>
        <dsp:cNvSpPr/>
      </dsp:nvSpPr>
      <dsp:spPr>
        <a:xfrm rot="5400000">
          <a:off x="4144540" y="-183536"/>
          <a:ext cx="773263" cy="73968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Implementation </a:t>
          </a:r>
        </a:p>
      </dsp:txBody>
      <dsp:txXfrm rot="-5400000">
        <a:off x="832744" y="3166008"/>
        <a:ext cx="7359107" cy="6977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88940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7Jnmi2BkS8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languages.oup.com/google-dictionary-en/" TargetMode="External"/><Relationship Id="rId2" Type="http://schemas.openxmlformats.org/officeDocument/2006/relationships/hyperlink" Target="https://thebaguide.com/blog/why-problem-identification-is-the-critical-first-step-in-every-projec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1600" y="1268760"/>
            <a:ext cx="6400800" cy="1079375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tx1"/>
                </a:solidFill>
              </a:rPr>
              <a:t>LCLM 4004: </a:t>
            </a:r>
            <a:r>
              <a:rPr lang="en-GB" altLang="en-US" sz="3600" b="1" dirty="0">
                <a:solidFill>
                  <a:schemeClr val="tx1"/>
                </a:solidFill>
              </a:rPr>
              <a:t>Problem solving and decision making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70A2F22D-A815-4922-AD43-3037D1AAE639}"/>
              </a:ext>
            </a:extLst>
          </p:cNvPr>
          <p:cNvSpPr txBox="1">
            <a:spLocks/>
          </p:cNvSpPr>
          <p:nvPr/>
        </p:nvSpPr>
        <p:spPr bwMode="auto">
          <a:xfrm>
            <a:off x="251520" y="2781673"/>
            <a:ext cx="900100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2800" b="1" dirty="0">
                <a:solidFill>
                  <a:srgbClr val="FF0000"/>
                </a:solidFill>
                <a:highlight>
                  <a:srgbClr val="FFFF00"/>
                </a:highlight>
              </a:rPr>
              <a:t>Week 5</a:t>
            </a:r>
          </a:p>
          <a:p>
            <a:pPr eaLnBrk="1" hangingPunct="1"/>
            <a:r>
              <a:rPr lang="en-GB" altLang="en-US" sz="2800" b="1" dirty="0">
                <a:solidFill>
                  <a:srgbClr val="FF0000"/>
                </a:solidFill>
                <a:highlight>
                  <a:srgbClr val="FFFF00"/>
                </a:highlight>
              </a:rPr>
              <a:t>Effective </a:t>
            </a:r>
            <a:r>
              <a:rPr lang="en-GB" altLang="en-US" sz="2800" b="1">
                <a:solidFill>
                  <a:srgbClr val="FF0000"/>
                </a:solidFill>
                <a:highlight>
                  <a:srgbClr val="FFFF00"/>
                </a:highlight>
              </a:rPr>
              <a:t>Decision Making-Session </a:t>
            </a:r>
            <a:r>
              <a:rPr lang="en-GB" altLang="en-US" sz="2800" b="1" dirty="0">
                <a:solidFill>
                  <a:srgbClr val="FF0000"/>
                </a:solidFill>
                <a:highlight>
                  <a:srgbClr val="FFFF00"/>
                </a:highlight>
              </a:rPr>
              <a:t>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FD102-24D2-925E-D3CC-DD5EFC4A7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C22B3-3A40-F513-0596-8D35D1AE5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understand the difference between problem solving and decision making</a:t>
            </a:r>
          </a:p>
          <a:p>
            <a:endParaRPr lang="en-GB" dirty="0"/>
          </a:p>
          <a:p>
            <a:r>
              <a:rPr lang="en-GB" dirty="0"/>
              <a:t>To understand what decision making is and the steps to effective decision making.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0AC69-7829-0DAE-8791-01A79E204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42D208-B790-8A4F-A66C-304B3829D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5652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72741" y="116632"/>
            <a:ext cx="8229600" cy="70609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0070C0"/>
                </a:solidFill>
              </a:rPr>
              <a:t>Problem Solving &amp; Decision Making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3024336"/>
          </a:xfrm>
        </p:spPr>
        <p:txBody>
          <a:bodyPr/>
          <a:lstStyle/>
          <a:p>
            <a:r>
              <a:rPr lang="en-GB" sz="2000" dirty="0"/>
              <a:t>The terms ‘decision making’ and ‘problem solving’ are often used interchangeably but are not identical.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‘problem solving’ </a:t>
            </a:r>
            <a:r>
              <a:rPr lang="en-GB" sz="2000" dirty="0">
                <a:sym typeface="Wingdings" panose="05000000000000000000" pitchFamily="2" charset="2"/>
              </a:rPr>
              <a:t></a:t>
            </a:r>
            <a:r>
              <a:rPr lang="en-GB" sz="2000" dirty="0"/>
              <a:t>starts with the identification of a problem</a:t>
            </a:r>
          </a:p>
          <a:p>
            <a:r>
              <a:rPr lang="en-GB" sz="2000" dirty="0"/>
              <a:t>the solution of a problem requires decision making skills</a:t>
            </a:r>
          </a:p>
          <a:p>
            <a:pPr marL="0" indent="0">
              <a:buNone/>
            </a:pPr>
            <a:endParaRPr lang="en-GB" altLang="en-US" sz="20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2" name="Picture 2" descr="Decision-Making Models: Five Agile Methods to Help You">
            <a:extLst>
              <a:ext uri="{FF2B5EF4-FFF2-40B4-BE49-F238E27FC236}">
                <a16:creationId xmlns:a16="http://schemas.microsoft.com/office/drawing/2014/main" id="{81A47A49-9EE2-F407-5834-B1D9A28892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352839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10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72741" y="116632"/>
            <a:ext cx="8229600" cy="706090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70C0"/>
                </a:solidFill>
              </a:rPr>
              <a:t>What is Decision Making?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052736"/>
            <a:ext cx="8229600" cy="38884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CMI (Chartered Management Institute) defined </a:t>
            </a:r>
            <a:r>
              <a:rPr lang="en-GB" sz="2000" i="1" dirty="0"/>
              <a:t>Decision making as “the process of choosing between alternative courses of action”.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Decision making is the process of making choices based on the available information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It can take place at an individual or organisational level.</a:t>
            </a:r>
          </a:p>
          <a:p>
            <a:endParaRPr lang="en-GB" sz="2000" dirty="0"/>
          </a:p>
          <a:p>
            <a:r>
              <a:rPr lang="en-GB" sz="2000" dirty="0"/>
              <a:t>Decision making skills enable a manager to consider alternatives and use judgement to choose an appropriate and timely course of action.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E6EE4-ECDE-481B-998B-1E7E2B5DD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92088"/>
          </a:xfrm>
        </p:spPr>
        <p:txBody>
          <a:bodyPr/>
          <a:lstStyle/>
          <a:p>
            <a:r>
              <a:rPr lang="en-GB" sz="4000" b="1" dirty="0"/>
              <a:t>The rational decision process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B8A50D1-9F91-40B9-BF5A-17210D668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770727"/>
              </p:ext>
            </p:extLst>
          </p:nvPr>
        </p:nvGraphicFramePr>
        <p:xfrm>
          <a:off x="457200" y="1269094"/>
          <a:ext cx="8229600" cy="4319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11831-C2A0-431E-82A6-FF49CCDA1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AAB01F-4CE5-42CC-8DF6-CEFD2AA2B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5992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0494-50F2-4B94-96D6-6D0AF4D15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090"/>
          </a:xfrm>
        </p:spPr>
        <p:txBody>
          <a:bodyPr/>
          <a:lstStyle/>
          <a:p>
            <a:r>
              <a:rPr lang="en-GB" sz="4000" b="1" dirty="0">
                <a:solidFill>
                  <a:srgbClr val="0070C0"/>
                </a:solidFill>
              </a:rPr>
              <a:t>Problem identification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69D0B-1D08-473C-8E5F-0F3D589A8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r>
              <a:rPr lang="en-GB" sz="2400" b="0" i="0" dirty="0">
                <a:solidFill>
                  <a:srgbClr val="23232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Albert Einstein once said, “if I were given one hour to save the planet, I would spend 59 minutes defining the problem and one minute resolving it.” (BA Guide, 2023)</a:t>
            </a:r>
          </a:p>
          <a:p>
            <a:endParaRPr lang="en-GB" sz="2400" dirty="0">
              <a:solidFill>
                <a:srgbClr val="23232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problem must be identified in order to find a rational solution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23232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a project doesn’t start with a well-defined problem, it will be harder to get accurate objectives, scope and requirements.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FB70D-FAE2-4235-9352-3222617BF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6F72C8-E889-4B16-A33B-3D5C22EAD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741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428D-5666-41E4-A3EF-5003C05CC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solidFill>
                  <a:srgbClr val="0070C0"/>
                </a:solidFill>
              </a:rPr>
              <a:t>Criteria definition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0A1CE-3637-4482-99E1-E16156EDA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248472"/>
          </a:xfrm>
        </p:spPr>
        <p:txBody>
          <a:bodyPr/>
          <a:lstStyle/>
          <a:p>
            <a:r>
              <a:rPr lang="en-GB" sz="2400" dirty="0"/>
              <a:t>Most problems can be viewed as multidimensional.</a:t>
            </a:r>
          </a:p>
          <a:p>
            <a:endParaRPr lang="en-GB" sz="2400" dirty="0"/>
          </a:p>
          <a:p>
            <a:r>
              <a:rPr lang="en-GB" sz="2400" dirty="0"/>
              <a:t>Decision makers should identify the main factors  and causes which lead to a problem.</a:t>
            </a:r>
          </a:p>
          <a:p>
            <a:endParaRPr lang="en-GB" sz="2400" dirty="0"/>
          </a:p>
          <a:p>
            <a:r>
              <a:rPr lang="en-GB" sz="2400" dirty="0"/>
              <a:t>Examples of possible problems in an organisation include: price, quality, quantity, features, etc.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5967C-80F0-40B5-9116-069F6A40B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8D57C-2718-4EC5-BF4C-02344E2FA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8848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7F3A8-85AA-476D-920C-DD6720679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</a:rPr>
              <a:t>Alternative generation &amp;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99813-9B10-4FB0-9FE3-2E19E1FC3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052" y="1412776"/>
            <a:ext cx="8229600" cy="3816424"/>
          </a:xfrm>
        </p:spPr>
        <p:txBody>
          <a:bodyPr/>
          <a:lstStyle/>
          <a:p>
            <a:r>
              <a:rPr lang="en-GB" sz="2400" dirty="0"/>
              <a:t>During this stage different possible courses of action are identified </a:t>
            </a:r>
          </a:p>
          <a:p>
            <a:endParaRPr lang="en-GB" sz="2400" dirty="0"/>
          </a:p>
          <a:p>
            <a:r>
              <a:rPr lang="en-GB" sz="2400" dirty="0"/>
              <a:t>Evaluate each course of action based on the previous two stages (The problem itself and the criteria or factors).</a:t>
            </a:r>
          </a:p>
          <a:p>
            <a:endParaRPr lang="en-GB" sz="2400" dirty="0"/>
          </a:p>
          <a:p>
            <a:r>
              <a:rPr lang="en-GB" sz="2400" dirty="0"/>
              <a:t>Advantages and disadvantages of each course of action should be considered  so that the most appropriate solution can be taken.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59EA1-4CD4-4923-BAA9-A76C8D94F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973F0-8863-49F7-9BD9-2AA1472E2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4863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8DB85-5C1B-475A-93AD-D3DF18361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</a:rPr>
              <a:t>Alternative generation &amp;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D7564-8F78-4320-8FB4-690D3FF1A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257" y="1620096"/>
            <a:ext cx="8229600" cy="3321072"/>
          </a:xfrm>
        </p:spPr>
        <p:txBody>
          <a:bodyPr/>
          <a:lstStyle/>
          <a:p>
            <a:r>
              <a:rPr lang="en-GB" sz="2800" dirty="0"/>
              <a:t>Consequences of each solution suggested should be considered to enable a successful process of rational decision making based on the given facts/analysis.</a:t>
            </a:r>
          </a:p>
          <a:p>
            <a:endParaRPr lang="en-GB" sz="2800" dirty="0"/>
          </a:p>
          <a:p>
            <a:r>
              <a:rPr lang="en-GB" sz="2800" dirty="0"/>
              <a:t>Evaluation is required to further clarify the given actions.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AE9F7-97AC-4CEC-8E4B-F69D00702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69A912-B917-4B3E-846E-C2E15F09F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4507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BB127-A3C2-412D-8B8F-241F0AACA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solidFill>
                  <a:srgbClr val="0070C0"/>
                </a:solidFill>
              </a:rPr>
              <a:t>Implementation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96894-46F4-4863-92D3-A2549ADB7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40768"/>
            <a:ext cx="8641655" cy="4248472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Once the most appropriate solution is chosen, it must be implemented.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Implementation -</a:t>
            </a:r>
            <a:r>
              <a:rPr lang="en-GB" sz="2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process of putting a decision or plan into effect; execution (Oxford Languages, 2024)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Implementation - Create a plan with tasks, timelines, and milestones.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problems may arise during the implementation stage.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AEAAE-EF74-4ABA-80CE-AF0031EFE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69339B-D91F-49BA-81A1-E6F021C5B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231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7EC77-504E-45BF-8ACA-398628FE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/>
          <a:lstStyle/>
          <a:p>
            <a:r>
              <a:rPr lang="en-GB" sz="4000" b="1" dirty="0">
                <a:solidFill>
                  <a:srgbClr val="0070C0"/>
                </a:solidFill>
              </a:rPr>
              <a:t>Monitoring/Seeking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27C21-BDB3-44DE-9EBA-B564E15D4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4320480"/>
          </a:xfrm>
        </p:spPr>
        <p:txBody>
          <a:bodyPr/>
          <a:lstStyle/>
          <a:p>
            <a:pPr algn="just"/>
            <a:r>
              <a:rPr lang="en-GB" sz="2400" dirty="0"/>
              <a:t>The final stage of problem solving is concerned with checking that the process was successful. </a:t>
            </a:r>
          </a:p>
          <a:p>
            <a:pPr algn="just"/>
            <a:r>
              <a:rPr lang="en-GB" sz="2400" dirty="0"/>
              <a:t>The outcomes of problem solving should be reviewed over a period of time</a:t>
            </a:r>
          </a:p>
          <a:p>
            <a:pPr algn="just"/>
            <a:r>
              <a:rPr lang="en-GB" sz="2400" dirty="0"/>
              <a:t>This can be achieved by monitoring and gaining feedback related to the success of the outcomes of the chosen solution.</a:t>
            </a:r>
          </a:p>
          <a:p>
            <a:pPr algn="just"/>
            <a:r>
              <a:rPr lang="en-GB" sz="2400" dirty="0"/>
              <a:t>Keep a record of outcomes and all the problems that have occurred.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7C22C-9BB7-429F-BDBF-0207DDF1C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F6A81-514A-4E68-AB7E-BFAD7545A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817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F3396-7304-7E1D-A1D4-AD3B0AC38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Decision Making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570E9-0772-5B6D-568F-65C0FC37E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A6E4D-4DAC-BAC1-8C4E-A973FCCFD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026" name="Picture 2" descr="Decision-making process | UMass Dartmouth">
            <a:extLst>
              <a:ext uri="{FF2B5EF4-FFF2-40B4-BE49-F238E27FC236}">
                <a16:creationId xmlns:a16="http://schemas.microsoft.com/office/drawing/2014/main" id="{48AEFD21-2442-0809-02E8-1AA89EE0D8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81940"/>
            <a:ext cx="6408712" cy="409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532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9BD2D-947C-4DF6-ABE4-D683AF8C2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solidFill>
                  <a:srgbClr val="00B050"/>
                </a:solidFill>
              </a:rPr>
              <a:t>Step 1: Identify the decision</a:t>
            </a:r>
            <a:endParaRPr lang="en-GB" sz="40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E319C-3020-4EEB-9A11-DDCED48AD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7287"/>
            <a:ext cx="8229600" cy="2260847"/>
          </a:xfrm>
        </p:spPr>
        <p:txBody>
          <a:bodyPr/>
          <a:lstStyle/>
          <a:p>
            <a:r>
              <a:rPr lang="en-GB" sz="2800" dirty="0"/>
              <a:t>You need to make a decision.</a:t>
            </a:r>
          </a:p>
          <a:p>
            <a:endParaRPr lang="en-GB" sz="2800" dirty="0"/>
          </a:p>
          <a:p>
            <a:r>
              <a:rPr lang="en-GB" sz="2800" dirty="0"/>
              <a:t>Try to define the nature of the decision you must make.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44205-5AB4-4CF8-8C9B-AF7E20E1B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81D41-DA6D-410D-840F-987FD7626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553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DF017-153D-44E9-8F34-395CCD7BB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>
                <a:solidFill>
                  <a:srgbClr val="00B050"/>
                </a:solidFill>
              </a:rPr>
              <a:t>Step 2: Gather relevant information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98583-1D0B-4EA5-AA5E-762FABDE5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90" y="1736812"/>
            <a:ext cx="8229600" cy="3384376"/>
          </a:xfrm>
        </p:spPr>
        <p:txBody>
          <a:bodyPr/>
          <a:lstStyle/>
          <a:p>
            <a:r>
              <a:rPr lang="en-GB" sz="2400" dirty="0"/>
              <a:t>Collect relevant information before you make your final decision: what information is needed, the best sources of information, and how to get it.</a:t>
            </a:r>
          </a:p>
          <a:p>
            <a:endParaRPr lang="en-GB" sz="2400" dirty="0"/>
          </a:p>
          <a:p>
            <a:r>
              <a:rPr lang="en-GB" sz="2400" dirty="0"/>
              <a:t>Some information is internal and some is external </a:t>
            </a:r>
          </a:p>
          <a:p>
            <a:endParaRPr lang="en-GB" sz="2400" dirty="0"/>
          </a:p>
          <a:p>
            <a:r>
              <a:rPr lang="en-GB" sz="2400" dirty="0"/>
              <a:t>Use tools such as SWOT analysis, PESTLE analysis, Fishbone analysis.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39ED7-DA51-4498-9DEE-28398EC4F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FD9233-E4E5-4938-8FC2-F09C5ACBB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34199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7FE0-25F4-43A5-8892-FDFA12FDA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4000" b="1" dirty="0">
                <a:solidFill>
                  <a:srgbClr val="00B050"/>
                </a:solidFill>
              </a:rPr>
              <a:t>Step 3: Identify the alternatives</a:t>
            </a:r>
            <a:endParaRPr lang="en-GB" sz="40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BD92B-D42F-4EC8-B6A7-A9FB0EBD1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Try to list all possible and desirable alternatives</a:t>
            </a:r>
          </a:p>
          <a:p>
            <a:endParaRPr lang="en-GB" sz="2800" dirty="0"/>
          </a:p>
          <a:p>
            <a:r>
              <a:rPr lang="en-GB" sz="2800" dirty="0"/>
              <a:t>Any additional information can be used to  construct new alternatives.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57C33-869F-4F3D-9A77-973A216DF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8E287-7446-4509-8A23-C6ADA1F12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9637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6EDF5-7515-492F-BF6E-3D03457F4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4000" b="1" dirty="0">
                <a:solidFill>
                  <a:srgbClr val="00B050"/>
                </a:solidFill>
              </a:rPr>
              <a:t>Step 4: Weigh the evidence</a:t>
            </a:r>
            <a:endParaRPr lang="en-GB" sz="40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63D5F-326D-410C-81DB-36FE4A824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100" y="1196752"/>
            <a:ext cx="8229600" cy="3917032"/>
          </a:xfrm>
        </p:spPr>
        <p:txBody>
          <a:bodyPr/>
          <a:lstStyle/>
          <a:p>
            <a:r>
              <a:rPr lang="en-GB" sz="2400" dirty="0"/>
              <a:t>Thinking about the information you have gathered and your emotions, try to imagine what it would be like if you carried out each of the alternatives to the end.</a:t>
            </a:r>
          </a:p>
          <a:p>
            <a:endParaRPr lang="en-GB" sz="2400" dirty="0"/>
          </a:p>
          <a:p>
            <a:r>
              <a:rPr lang="en-GB" sz="2400" dirty="0"/>
              <a:t>Evaluate whether the need identified in Step 1 would be met or resolved through the use of each alternative.</a:t>
            </a:r>
          </a:p>
          <a:p>
            <a:endParaRPr lang="en-GB" sz="2400" dirty="0"/>
          </a:p>
          <a:p>
            <a:r>
              <a:rPr lang="en-GB" sz="2400" dirty="0"/>
              <a:t>Place the alternatives in a priority order, based upon your own value system.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F4251-9AC2-45DF-8583-617CB2918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E7780-37F0-4147-8BFB-439E4AC46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22926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E58DE-73C8-40E7-B235-FCE11AB08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090"/>
          </a:xfrm>
        </p:spPr>
        <p:txBody>
          <a:bodyPr/>
          <a:lstStyle/>
          <a:p>
            <a:r>
              <a:rPr lang="en-GB" sz="3600" b="1" dirty="0">
                <a:solidFill>
                  <a:srgbClr val="00B050"/>
                </a:solidFill>
              </a:rPr>
              <a:t>Step 5: Choose among alternatives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BC9D5-13D8-4F04-BDA9-2DBA4840A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816424"/>
          </a:xfrm>
        </p:spPr>
        <p:txBody>
          <a:bodyPr/>
          <a:lstStyle/>
          <a:p>
            <a:r>
              <a:rPr lang="en-GB" sz="2800" dirty="0"/>
              <a:t>After weighing all the evidence, select the alternative that seems to be the best for you.</a:t>
            </a:r>
          </a:p>
          <a:p>
            <a:endParaRPr lang="en-GB" sz="2800" dirty="0"/>
          </a:p>
          <a:p>
            <a:r>
              <a:rPr lang="en-GB" sz="2800" dirty="0"/>
              <a:t>A combination of alternatives can be chosen.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ABEBB-4EE6-40B3-B14E-230E9786B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1874B0-58CA-4F11-BBC1-BD14E7675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1026" name="Picture 2" descr="Decision Making - Choosing Among Alternatives - YouTube">
            <a:extLst>
              <a:ext uri="{FF2B5EF4-FFF2-40B4-BE49-F238E27FC236}">
                <a16:creationId xmlns:a16="http://schemas.microsoft.com/office/drawing/2014/main" id="{28601FB9-64FA-B09E-D426-0012320D3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28235"/>
            <a:ext cx="4211960" cy="2369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5753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A7CCD-E5AE-4F7A-86A3-CB61290BC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4000" b="1" dirty="0">
                <a:solidFill>
                  <a:srgbClr val="00B050"/>
                </a:solidFill>
              </a:rPr>
              <a:t>Step 6: Take action</a:t>
            </a:r>
            <a:endParaRPr lang="en-GB" sz="40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AD584-C0DE-4908-9FD3-C698D0FAE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168352"/>
          </a:xfrm>
        </p:spPr>
        <p:txBody>
          <a:bodyPr/>
          <a:lstStyle/>
          <a:p>
            <a:r>
              <a:rPr lang="en-GB" dirty="0"/>
              <a:t>Take some positive action by beginning to implement the alternative you chose in Step 5.</a:t>
            </a:r>
          </a:p>
          <a:p>
            <a:r>
              <a:rPr lang="en-GB" dirty="0"/>
              <a:t>Design a plan with clear stages, timelines and state who would be responsible for each stage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F1C95-2848-43E1-B50D-E5F9E0325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3DDB0-4C72-4BAD-B84E-E3310FE38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511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93B9F-1DDF-4AA7-A227-40715CD67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285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rgbClr val="00B050"/>
                </a:solidFill>
              </a:rPr>
              <a:t>Step 7: Review your decision &amp; its consequences</a:t>
            </a:r>
            <a:endParaRPr lang="en-GB" sz="400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4C478-1AC6-47AD-BBFB-EBA5D8275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6508"/>
            <a:ext cx="8229600" cy="3484983"/>
          </a:xfrm>
        </p:spPr>
        <p:txBody>
          <a:bodyPr/>
          <a:lstStyle/>
          <a:p>
            <a:r>
              <a:rPr lang="en-GB" sz="2400" dirty="0"/>
              <a:t>Consider the results of the decision  taken and evaluate whether or not it has resolved the problem you identified in Step 1.</a:t>
            </a:r>
          </a:p>
          <a:p>
            <a:r>
              <a:rPr lang="en-GB" sz="2400" dirty="0"/>
              <a:t>If the decision has not resolved the problem, </a:t>
            </a:r>
            <a:r>
              <a:rPr lang="en-GB" sz="2400" dirty="0" err="1"/>
              <a:t>severalsteps</a:t>
            </a:r>
            <a:r>
              <a:rPr lang="en-GB" sz="2400" dirty="0"/>
              <a:t> of the process can be repeated in order to make a new decision.</a:t>
            </a:r>
          </a:p>
          <a:p>
            <a:r>
              <a:rPr lang="en-GB" sz="2400" dirty="0"/>
              <a:t>More detailed or different information can be gathered or additional alternatives can be explored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21F36-9C15-4D99-856A-37B07A583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D825A2-C852-4051-A511-F177362A7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4923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FA2CA-0716-D4D4-1FB5-11992AB05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83593-7ABA-D542-E1FA-3B9B3E4FD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820472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Watch the video and make notes (12:52 mins):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https://www.youtube.com/watch?v=d7Jnmi2BkS8</a:t>
            </a:r>
            <a:endParaRPr lang="en-GB" sz="24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68F12-D07E-F175-45D2-1BEB0CE65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BF7D36-EE93-4BD4-0B05-205804BE8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9054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B50F-2149-3BE3-2D96-09E09B625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4AE33-CFF8-65F2-04B4-E55B4FFC2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 Guide (2023) </a:t>
            </a:r>
            <a:r>
              <a:rPr lang="en-GB" sz="2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Problem Identification is the Critical First Step in Every Project </a:t>
            </a: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https://thebaguide.com/blog/why-problem-identification-is-the-critical-first-step-in-every-project/</a:t>
            </a:r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March 2024).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Oxford Languages (2024) </a:t>
            </a:r>
            <a:r>
              <a:rPr lang="en-GB" sz="2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Implementation 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https://languages.oup.com/google-dictionary-en/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March 2024).</a:t>
            </a:r>
            <a:endParaRPr lang="en-GB" sz="24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139AB-A531-8EA1-D49B-88E333E32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63D6D7-9020-35A7-FD67-43AE16A6C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5292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1475</TotalTime>
  <Words>954</Words>
  <Application>Microsoft Office PowerPoint</Application>
  <PresentationFormat>On-screen Show (4:3)</PresentationFormat>
  <Paragraphs>142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Myriad Pro</vt:lpstr>
      <vt:lpstr>Arial</vt:lpstr>
      <vt:lpstr>Verdana</vt:lpstr>
      <vt:lpstr>Wingdings</vt:lpstr>
      <vt:lpstr>20140311PresentationUWTSDTemplate</vt:lpstr>
      <vt:lpstr>PowerPoint Presentation</vt:lpstr>
      <vt:lpstr>Lesson aims</vt:lpstr>
      <vt:lpstr>Problem Solving &amp; Decision Making</vt:lpstr>
      <vt:lpstr>What is Decision Making?</vt:lpstr>
      <vt:lpstr>The rational decision process </vt:lpstr>
      <vt:lpstr>Problem identification </vt:lpstr>
      <vt:lpstr>Criteria definition </vt:lpstr>
      <vt:lpstr>Alternative generation &amp; evaluation </vt:lpstr>
      <vt:lpstr>Alternative generation &amp; evaluation </vt:lpstr>
      <vt:lpstr>Implementation </vt:lpstr>
      <vt:lpstr>Monitoring/Seeking Feedback </vt:lpstr>
      <vt:lpstr>Effective Decision Making </vt:lpstr>
      <vt:lpstr>Step 1: Identify the decision</vt:lpstr>
      <vt:lpstr>Step 2: Gather relevant information</vt:lpstr>
      <vt:lpstr>Step 3: Identify the alternatives</vt:lpstr>
      <vt:lpstr>Step 4: Weigh the evidence</vt:lpstr>
      <vt:lpstr>Step 5: Choose among alternatives</vt:lpstr>
      <vt:lpstr>Step 6: Take action</vt:lpstr>
      <vt:lpstr>Step 7: Review your decision &amp; its consequences</vt:lpstr>
      <vt:lpstr>Video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Anita Nan</cp:lastModifiedBy>
  <cp:revision>74</cp:revision>
  <cp:lastPrinted>2018-07-09T15:27:01Z</cp:lastPrinted>
  <dcterms:created xsi:type="dcterms:W3CDTF">2002-10-07T19:43:58Z</dcterms:created>
  <dcterms:modified xsi:type="dcterms:W3CDTF">2024-11-26T15:15:02Z</dcterms:modified>
</cp:coreProperties>
</file>