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webextensions/webextension1.xml" ContentType="application/vnd.ms-office.webextension+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59" r:id="rId3"/>
    <p:sldId id="261" r:id="rId4"/>
    <p:sldId id="337" r:id="rId5"/>
    <p:sldId id="357" r:id="rId6"/>
    <p:sldId id="258" r:id="rId7"/>
    <p:sldId id="339" r:id="rId8"/>
    <p:sldId id="340" r:id="rId9"/>
    <p:sldId id="341" r:id="rId10"/>
    <p:sldId id="257" r:id="rId11"/>
    <p:sldId id="296" r:id="rId12"/>
    <p:sldId id="297" r:id="rId13"/>
    <p:sldId id="343" r:id="rId14"/>
    <p:sldId id="344" r:id="rId15"/>
    <p:sldId id="345" r:id="rId16"/>
    <p:sldId id="346" r:id="rId17"/>
    <p:sldId id="352" r:id="rId18"/>
    <p:sldId id="292" r:id="rId19"/>
    <p:sldId id="299" r:id="rId20"/>
    <p:sldId id="300" r:id="rId21"/>
    <p:sldId id="353" r:id="rId22"/>
    <p:sldId id="354" r:id="rId23"/>
    <p:sldId id="305" r:id="rId24"/>
    <p:sldId id="355" r:id="rId25"/>
    <p:sldId id="308" r:id="rId26"/>
    <p:sldId id="309" r:id="rId27"/>
    <p:sldId id="316" r:id="rId28"/>
    <p:sldId id="317" r:id="rId29"/>
    <p:sldId id="318" r:id="rId30"/>
    <p:sldId id="319" r:id="rId31"/>
    <p:sldId id="356" r:id="rId32"/>
    <p:sldId id="321" r:id="rId33"/>
    <p:sldId id="32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70918" autoAdjust="0"/>
  </p:normalViewPr>
  <p:slideViewPr>
    <p:cSldViewPr snapToGrid="0">
      <p:cViewPr varScale="1">
        <p:scale>
          <a:sx n="111" d="100"/>
          <a:sy n="111" d="100"/>
        </p:scale>
        <p:origin x="4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DB3DC9-CEDE-4AF1-AD69-31381E1A8187}" type="datetimeFigureOut">
              <a:rPr lang="en-GB" smtClean="0"/>
              <a:t>06/10/2023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409F68-ACBF-4285-9B17-CC4B56E6DA9C}" type="slidenum">
              <a:rPr lang="en-GB" smtClean="0"/>
              <a:t>‹#›</a:t>
            </a:fld>
            <a:endParaRPr lang="en-GB"/>
          </a:p>
        </p:txBody>
      </p:sp>
    </p:spTree>
    <p:extLst>
      <p:ext uri="{BB962C8B-B14F-4D97-AF65-F5344CB8AC3E}">
        <p14:creationId xmlns:p14="http://schemas.microsoft.com/office/powerpoint/2010/main" val="1322810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excelcharts.com/blog/minard-tufte-kosslyn-godin-napoleon/"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slide you can see 7 steps to make a sandwich, however they are not in correct sequence.</a:t>
            </a:r>
          </a:p>
          <a:p>
            <a:r>
              <a:rPr lang="en-US" dirty="0"/>
              <a:t>In the worksheet provided, write down the sequence numbers below each description to identify the correct sequence</a:t>
            </a:r>
          </a:p>
          <a:p>
            <a:br>
              <a:rPr lang="en-US" dirty="0"/>
            </a:br>
            <a:endParaRPr lang="en-GB" dirty="0"/>
          </a:p>
        </p:txBody>
      </p:sp>
      <p:sp>
        <p:nvSpPr>
          <p:cNvPr id="4" name="Slide Number Placeholder 3"/>
          <p:cNvSpPr>
            <a:spLocks noGrp="1"/>
          </p:cNvSpPr>
          <p:nvPr>
            <p:ph type="sldNum" sz="quarter" idx="5"/>
          </p:nvPr>
        </p:nvSpPr>
        <p:spPr/>
        <p:txBody>
          <a:bodyPr/>
          <a:lstStyle/>
          <a:p>
            <a:fld id="{6D5EEA81-6DEA-4669-8CC1-446A6261EA03}" type="slidenum">
              <a:rPr lang="en-GB" smtClean="0"/>
              <a:t>2</a:t>
            </a:fld>
            <a:endParaRPr lang="en-GB"/>
          </a:p>
        </p:txBody>
      </p:sp>
    </p:spTree>
    <p:extLst>
      <p:ext uri="{BB962C8B-B14F-4D97-AF65-F5344CB8AC3E}">
        <p14:creationId xmlns:p14="http://schemas.microsoft.com/office/powerpoint/2010/main" val="2657319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slide you can see 7 steps to make a sandwich, however they are not in correct sequence.</a:t>
            </a:r>
          </a:p>
          <a:p>
            <a:r>
              <a:rPr lang="en-US" dirty="0"/>
              <a:t>In the worksheet provided, write down the sequence numbers below each description to identify the correct sequence</a:t>
            </a:r>
          </a:p>
          <a:p>
            <a:br>
              <a:rPr lang="en-US" dirty="0"/>
            </a:br>
            <a:endParaRPr lang="en-GB" dirty="0"/>
          </a:p>
        </p:txBody>
      </p:sp>
      <p:sp>
        <p:nvSpPr>
          <p:cNvPr id="4" name="Slide Number Placeholder 3"/>
          <p:cNvSpPr>
            <a:spLocks noGrp="1"/>
          </p:cNvSpPr>
          <p:nvPr>
            <p:ph type="sldNum" sz="quarter" idx="5"/>
          </p:nvPr>
        </p:nvSpPr>
        <p:spPr/>
        <p:txBody>
          <a:bodyPr/>
          <a:lstStyle/>
          <a:p>
            <a:fld id="{6D5EEA81-6DEA-4669-8CC1-446A6261EA03}" type="slidenum">
              <a:rPr lang="en-GB" smtClean="0"/>
              <a:t>3</a:t>
            </a:fld>
            <a:endParaRPr lang="en-GB"/>
          </a:p>
        </p:txBody>
      </p:sp>
    </p:spTree>
    <p:extLst>
      <p:ext uri="{BB962C8B-B14F-4D97-AF65-F5344CB8AC3E}">
        <p14:creationId xmlns:p14="http://schemas.microsoft.com/office/powerpoint/2010/main" val="852681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Merriweather" panose="020B0604020202020204" pitchFamily="2" charset="0"/>
              </a:rPr>
              <a:t>In 1812, Napoleon marched to Moscow in order to conquer the city. It was a disaster: having started with around 470,000 soldiers, he returned with just 10,000. This chart tells the story of that campaign and has become one of the most famous visualisations of all time.</a:t>
            </a:r>
          </a:p>
          <a:p>
            <a:pPr algn="l"/>
            <a:r>
              <a:rPr lang="en-GB" b="0" i="0" dirty="0">
                <a:solidFill>
                  <a:srgbClr val="333333"/>
                </a:solidFill>
                <a:effectLst/>
                <a:latin typeface="Merriweather" panose="020B0604020202020204" pitchFamily="2" charset="0"/>
              </a:rPr>
              <a:t>The map details the out-and-back journey of Napoleon’s troops. The width of the line represents the total number of soldiers and the colour represents the direction (yellow for towards Moscow, black for the return trip). Below the central visualisation is also a simple temperature line graph illustrating the rapidly dropping winter cold. It is effective, detailed and paints a staggering picture of the journey’s devastation.</a:t>
            </a:r>
          </a:p>
          <a:p>
            <a:pPr algn="l"/>
            <a:r>
              <a:rPr lang="en-GB" b="0" i="0" dirty="0">
                <a:solidFill>
                  <a:srgbClr val="333333"/>
                </a:solidFill>
                <a:effectLst/>
                <a:latin typeface="Merriweather" panose="020B0604020202020204" pitchFamily="2" charset="0"/>
              </a:rPr>
              <a:t>Because of its fame, there is a lot of critical commentary about this chart (</a:t>
            </a:r>
            <a:r>
              <a:rPr lang="en-GB" b="0" i="0" dirty="0">
                <a:solidFill>
                  <a:srgbClr val="0B5CAB"/>
                </a:solidFill>
                <a:effectLst/>
                <a:latin typeface="Merriweather" panose="020B0604020202020204" pitchFamily="2" charset="0"/>
                <a:hlinkClick r:id="rId3"/>
              </a:rPr>
              <a:t>this post from Excelcharts.com is a good example</a:t>
            </a:r>
            <a:r>
              <a:rPr lang="en-GB" b="0" i="0" dirty="0">
                <a:solidFill>
                  <a:srgbClr val="333333"/>
                </a:solidFill>
                <a:effectLst/>
                <a:latin typeface="Merriweather" panose="020B0604020202020204" pitchFamily="2" charset="0"/>
              </a:rPr>
              <a:t>). A lot of it is reasonable criticism, but this remains a hugely influential and successful chart, one which excels in telling a story with rich detail at each data point and encourages curiosity.</a:t>
            </a:r>
          </a:p>
          <a:p>
            <a:endParaRPr lang="en-GB" dirty="0"/>
          </a:p>
          <a:p>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8</a:t>
            </a:fld>
            <a:endParaRPr lang="en-GB"/>
          </a:p>
        </p:txBody>
      </p:sp>
    </p:spTree>
    <p:extLst>
      <p:ext uri="{BB962C8B-B14F-4D97-AF65-F5344CB8AC3E}">
        <p14:creationId xmlns:p14="http://schemas.microsoft.com/office/powerpoint/2010/main" val="581848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u="none" strike="noStrike" baseline="0" dirty="0">
                <a:solidFill>
                  <a:srgbClr val="353843"/>
                </a:solidFill>
                <a:latin typeface="Times New Roman" panose="02020603050405020304" pitchFamily="18" charset="0"/>
              </a:rPr>
              <a:t>There was an outbreak of cholera in London's Soho district in the year 1845. The medical officer for London at that time, Dr John Snow, had the task of</a:t>
            </a:r>
          </a:p>
          <a:p>
            <a:pPr algn="l"/>
            <a:r>
              <a:rPr lang="en-GB" sz="1200" b="0" i="0" u="none" strike="noStrike" baseline="0" dirty="0">
                <a:solidFill>
                  <a:srgbClr val="353843"/>
                </a:solidFill>
                <a:latin typeface="Times New Roman" panose="02020603050405020304" pitchFamily="18" charset="0"/>
              </a:rPr>
              <a:t>bringing that outbreak under control. Although the detailed story behind John Snow's investigation makes fascinating reading (Tufte, </a:t>
            </a:r>
            <a:r>
              <a:rPr lang="en-GB" sz="1200" b="0" i="0" u="none" strike="noStrike" baseline="0" dirty="0">
                <a:solidFill>
                  <a:srgbClr val="000000"/>
                </a:solidFill>
                <a:latin typeface="Times New Roman" panose="02020603050405020304" pitchFamily="18" charset="0"/>
              </a:rPr>
              <a:t>1997), </a:t>
            </a:r>
            <a:r>
              <a:rPr lang="en-GB" sz="1200" b="0" i="0" u="none" strike="noStrike" baseline="0" dirty="0">
                <a:solidFill>
                  <a:srgbClr val="353843"/>
                </a:solidFill>
                <a:latin typeface="Times New Roman" panose="02020603050405020304" pitchFamily="18" charset="0"/>
              </a:rPr>
              <a:t>the relevance to</a:t>
            </a:r>
          </a:p>
          <a:p>
            <a:pPr algn="l"/>
            <a:r>
              <a:rPr lang="en-GB" sz="1200" b="0" i="0" u="none" strike="noStrike" baseline="0" dirty="0">
                <a:solidFill>
                  <a:srgbClr val="353843"/>
                </a:solidFill>
                <a:latin typeface="Times New Roman" panose="02020603050405020304" pitchFamily="18" charset="0"/>
              </a:rPr>
              <a:t>information visualization is clear from Figure 1.6. Here we see John </a:t>
            </a:r>
            <a:r>
              <a:rPr lang="en-GB" sz="1200" b="0" i="0" u="none" strike="noStrike" baseline="0" dirty="0">
                <a:solidFill>
                  <a:srgbClr val="000000"/>
                </a:solidFill>
                <a:latin typeface="Times New Roman" panose="02020603050405020304" pitchFamily="18" charset="0"/>
              </a:rPr>
              <a:t>Snow's </a:t>
            </a:r>
            <a:r>
              <a:rPr lang="en-GB" sz="1200" b="0" i="0" u="none" strike="noStrike" baseline="0" dirty="0">
                <a:solidFill>
                  <a:srgbClr val="353843"/>
                </a:solidFill>
                <a:latin typeface="Times New Roman" panose="02020603050405020304" pitchFamily="18" charset="0"/>
              </a:rPr>
              <a:t>map of the area: black dots represent individual deaths from cholera and </a:t>
            </a:r>
            <a:r>
              <a:rPr lang="en-GB" sz="1200" b="0" i="0" u="none" strike="noStrike" baseline="0" dirty="0">
                <a:solidFill>
                  <a:srgbClr val="000000"/>
                </a:solidFill>
                <a:latin typeface="Arial" panose="020B0604020202020204" pitchFamily="34" charset="0"/>
              </a:rPr>
              <a:t>X </a:t>
            </a:r>
            <a:r>
              <a:rPr lang="en-GB" sz="1200" b="0" i="0" u="none" strike="noStrike" baseline="0" dirty="0">
                <a:solidFill>
                  <a:srgbClr val="353843"/>
                </a:solidFill>
                <a:latin typeface="Times New Roman" panose="02020603050405020304" pitchFamily="18" charset="0"/>
              </a:rPr>
              <a:t>marks the</a:t>
            </a:r>
          </a:p>
          <a:p>
            <a:pPr algn="l"/>
            <a:r>
              <a:rPr lang="en-GB" sz="1200" b="0" i="0" u="none" strike="noStrike" baseline="0" dirty="0">
                <a:solidFill>
                  <a:srgbClr val="353843"/>
                </a:solidFill>
                <a:latin typeface="Times New Roman" panose="02020603050405020304" pitchFamily="18" charset="0"/>
              </a:rPr>
              <a:t>positions of the water pumps. Snow observed that most of the deaths were concentrated around the Broad Street pump. His disablement of that pump was</a:t>
            </a:r>
          </a:p>
          <a:p>
            <a:pPr algn="l"/>
            <a:r>
              <a:rPr lang="en-GB" sz="1200" b="0" i="0" u="none" strike="noStrike" baseline="0" dirty="0">
                <a:solidFill>
                  <a:srgbClr val="353843"/>
                </a:solidFill>
                <a:latin typeface="Times New Roman" panose="02020603050405020304" pitchFamily="18" charset="0"/>
              </a:rPr>
              <a:t>followed by a decrease in the number of deaths from cholera. Workers at the nearby brewery were noted to be relatively free from cholera, for reasons that</a:t>
            </a:r>
          </a:p>
          <a:p>
            <a:pPr algn="l"/>
            <a:r>
              <a:rPr lang="en-GB" sz="1200" b="0" i="0" u="none" strike="noStrike" baseline="0" dirty="0">
                <a:solidFill>
                  <a:srgbClr val="353843"/>
                </a:solidFill>
                <a:latin typeface="Times New Roman" panose="02020603050405020304" pitchFamily="18" charset="0"/>
              </a:rPr>
              <a:t>can be left to the reader's imagination.</a:t>
            </a:r>
          </a:p>
          <a:p>
            <a:pPr algn="l"/>
            <a:endParaRPr lang="en-GB" sz="1200" b="0" i="0" u="none" strike="noStrike" baseline="0" dirty="0">
              <a:solidFill>
                <a:srgbClr val="353843"/>
              </a:solidFill>
              <a:latin typeface="Times New Roman" panose="02020603050405020304" pitchFamily="18" charset="0"/>
            </a:endParaRPr>
          </a:p>
          <a:p>
            <a:pPr algn="l"/>
            <a:r>
              <a:rPr lang="en-GB" sz="1200" b="0" i="0" u="none" strike="noStrike" baseline="0" dirty="0">
                <a:solidFill>
                  <a:srgbClr val="353843"/>
                </a:solidFill>
                <a:latin typeface="Times New Roman" panose="02020603050405020304" pitchFamily="18" charset="0"/>
              </a:rPr>
              <a:t>A present-day John Snow would find, in Broad Street, neither pump nor (at the time of writing) a</a:t>
            </a:r>
          </a:p>
          <a:p>
            <a:pPr algn="l"/>
            <a:r>
              <a:rPr lang="en-GB" sz="1200" b="0" i="0" u="none" strike="noStrike" baseline="0" dirty="0">
                <a:solidFill>
                  <a:srgbClr val="353843"/>
                </a:solidFill>
                <a:latin typeface="Times New Roman" panose="02020603050405020304" pitchFamily="18" charset="0"/>
              </a:rPr>
              <a:t>cholera epidemic, merely </a:t>
            </a:r>
            <a:r>
              <a:rPr lang="en-GB" sz="1200" b="1" i="0" u="none" strike="noStrike" baseline="0" dirty="0">
                <a:solidFill>
                  <a:srgbClr val="353843"/>
                </a:solidFill>
                <a:latin typeface="Times New Roman" panose="02020603050405020304" pitchFamily="18" charset="0"/>
              </a:rPr>
              <a:t>a </a:t>
            </a:r>
            <a:r>
              <a:rPr lang="en-GB" sz="1200" b="0" i="0" u="none" strike="noStrike" baseline="0" dirty="0">
                <a:solidFill>
                  <a:srgbClr val="353843"/>
                </a:solidFill>
                <a:latin typeface="Times New Roman" panose="02020603050405020304" pitchFamily="18" charset="0"/>
              </a:rPr>
              <a:t>rather pleasant pub. Its name? The John Snow.</a:t>
            </a:r>
            <a:endParaRPr lang="en-GB" dirty="0"/>
          </a:p>
          <a:p>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9</a:t>
            </a:fld>
            <a:endParaRPr lang="en-GB"/>
          </a:p>
        </p:txBody>
      </p:sp>
    </p:spTree>
    <p:extLst>
      <p:ext uri="{BB962C8B-B14F-4D97-AF65-F5344CB8AC3E}">
        <p14:creationId xmlns:p14="http://schemas.microsoft.com/office/powerpoint/2010/main" val="33100688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solidFill>
                  <a:srgbClr val="25232D"/>
                </a:solidFill>
                <a:latin typeface="Times New Roman" panose="02020603050405020304" pitchFamily="18" charset="0"/>
              </a:rPr>
              <a:t>There </a:t>
            </a:r>
            <a:r>
              <a:rPr lang="en-GB" sz="1800" b="0" i="0" u="none" strike="noStrike" baseline="0" dirty="0">
                <a:solidFill>
                  <a:srgbClr val="19171D"/>
                </a:solidFill>
                <a:latin typeface="Times New Roman" panose="02020603050405020304" pitchFamily="18" charset="0"/>
              </a:rPr>
              <a:t>are </a:t>
            </a:r>
            <a:r>
              <a:rPr lang="en-GB" sz="1800" b="0" i="0" u="none" strike="noStrike" baseline="0" dirty="0">
                <a:solidFill>
                  <a:srgbClr val="232029"/>
                </a:solidFill>
                <a:latin typeface="Times New Roman" panose="02020603050405020304" pitchFamily="18" charset="0"/>
              </a:rPr>
              <a:t>many </a:t>
            </a:r>
            <a:r>
              <a:rPr lang="en-GB" sz="1800" b="0" i="0" u="none" strike="noStrike" baseline="0" dirty="0">
                <a:solidFill>
                  <a:srgbClr val="212027"/>
                </a:solidFill>
                <a:latin typeface="Times New Roman" panose="02020603050405020304" pitchFamily="18" charset="0"/>
              </a:rPr>
              <a:t>situations </a:t>
            </a:r>
            <a:r>
              <a:rPr lang="en-GB" sz="1800" b="0" i="0" u="none" strike="noStrike" baseline="0" dirty="0">
                <a:solidFill>
                  <a:srgbClr val="1E1B28"/>
                </a:solidFill>
                <a:latin typeface="Times New Roman" panose="02020603050405020304" pitchFamily="18" charset="0"/>
              </a:rPr>
              <a:t>in </a:t>
            </a:r>
            <a:r>
              <a:rPr lang="en-GB" sz="1800" b="0" i="0" u="none" strike="noStrike" baseline="0" dirty="0">
                <a:solidFill>
                  <a:srgbClr val="27232A"/>
                </a:solidFill>
                <a:latin typeface="Times New Roman" panose="02020603050405020304" pitchFamily="18" charset="0"/>
              </a:rPr>
              <a:t>which </a:t>
            </a:r>
            <a:r>
              <a:rPr lang="en-GB" sz="1800" b="0" i="0" u="none" strike="noStrike" baseline="0" dirty="0">
                <a:solidFill>
                  <a:srgbClr val="232228"/>
                </a:solidFill>
                <a:latin typeface="Times New Roman" panose="02020603050405020304" pitchFamily="18" charset="0"/>
              </a:rPr>
              <a:t>data </a:t>
            </a:r>
            <a:r>
              <a:rPr lang="en-GB" sz="1800" b="0" i="0" u="none" strike="noStrike" baseline="0" dirty="0">
                <a:solidFill>
                  <a:srgbClr val="252129"/>
                </a:solidFill>
                <a:latin typeface="Times New Roman" panose="02020603050405020304" pitchFamily="18" charset="0"/>
              </a:rPr>
              <a:t>is </a:t>
            </a:r>
            <a:r>
              <a:rPr lang="en-GB" sz="1800" b="0" i="0" u="none" strike="noStrike" baseline="0" dirty="0">
                <a:solidFill>
                  <a:srgbClr val="2D2A31"/>
                </a:solidFill>
                <a:latin typeface="Times New Roman" panose="02020603050405020304" pitchFamily="18" charset="0"/>
              </a:rPr>
              <a:t>available, </a:t>
            </a:r>
            <a:r>
              <a:rPr lang="en-GB" sz="1800" b="0" i="0" u="none" strike="noStrike" baseline="0" dirty="0">
                <a:solidFill>
                  <a:srgbClr val="28262E"/>
                </a:solidFill>
                <a:latin typeface="Times New Roman" panose="02020603050405020304" pitchFamily="18" charset="0"/>
              </a:rPr>
              <a:t>sometimes </a:t>
            </a:r>
            <a:r>
              <a:rPr lang="en-GB" sz="1800" b="0" i="0" u="none" strike="noStrike" baseline="0" dirty="0">
                <a:solidFill>
                  <a:srgbClr val="212125"/>
                </a:solidFill>
                <a:latin typeface="Times New Roman" panose="02020603050405020304" pitchFamily="18" charset="0"/>
              </a:rPr>
              <a:t>in </a:t>
            </a:r>
            <a:r>
              <a:rPr lang="en-GB" sz="1800" b="0" i="0" u="none" strike="noStrike" baseline="0" dirty="0">
                <a:solidFill>
                  <a:srgbClr val="2F2A32"/>
                </a:solidFill>
                <a:latin typeface="Times New Roman" panose="02020603050405020304" pitchFamily="18" charset="0"/>
              </a:rPr>
              <a:t>very </a:t>
            </a:r>
            <a:r>
              <a:rPr lang="en-GB" sz="1800" b="0" i="0" u="none" strike="noStrike" baseline="0" dirty="0">
                <a:solidFill>
                  <a:srgbClr val="25242D"/>
                </a:solidFill>
                <a:latin typeface="Times New Roman" panose="02020603050405020304" pitchFamily="18" charset="0"/>
              </a:rPr>
              <a:t>large </a:t>
            </a:r>
            <a:r>
              <a:rPr lang="en-GB" sz="1800" b="0" i="0" u="none" strike="noStrike" baseline="0" dirty="0">
                <a:solidFill>
                  <a:srgbClr val="27252D"/>
                </a:solidFill>
                <a:latin typeface="Times New Roman" panose="02020603050405020304" pitchFamily="18" charset="0"/>
              </a:rPr>
              <a:t>quantities, </a:t>
            </a:r>
            <a:r>
              <a:rPr lang="en-GB" sz="1800" b="0" i="0" u="none" strike="noStrike" baseline="0" dirty="0">
                <a:solidFill>
                  <a:srgbClr val="25222D"/>
                </a:solidFill>
                <a:latin typeface="Times New Roman" panose="02020603050405020304" pitchFamily="18" charset="0"/>
              </a:rPr>
              <a:t>and </a:t>
            </a:r>
            <a:r>
              <a:rPr lang="en-GB" sz="1800" b="0" i="0" u="none" strike="noStrike" baseline="0" dirty="0">
                <a:solidFill>
                  <a:srgbClr val="25262B"/>
                </a:solidFill>
                <a:latin typeface="Times New Roman" panose="02020603050405020304" pitchFamily="18" charset="0"/>
              </a:rPr>
              <a:t>where </a:t>
            </a:r>
            <a:r>
              <a:rPr lang="en-GB" sz="1800" b="0" i="0" u="none" strike="noStrike" baseline="0" dirty="0">
                <a:solidFill>
                  <a:srgbClr val="232129"/>
                </a:solidFill>
                <a:latin typeface="Times New Roman" panose="02020603050405020304" pitchFamily="18" charset="0"/>
              </a:rPr>
              <a:t>some </a:t>
            </a:r>
            <a:r>
              <a:rPr lang="en-GB" sz="1800" b="0" i="0" u="none" strike="noStrike" baseline="0" dirty="0">
                <a:solidFill>
                  <a:srgbClr val="1E1D23"/>
                </a:solidFill>
                <a:latin typeface="Times New Roman" panose="02020603050405020304" pitchFamily="18" charset="0"/>
              </a:rPr>
              <a:t>human </a:t>
            </a:r>
            <a:r>
              <a:rPr lang="en-GB" sz="1800" b="0" i="0" u="none" strike="noStrike" baseline="0" dirty="0">
                <a:solidFill>
                  <a:srgbClr val="28262D"/>
                </a:solidFill>
                <a:latin typeface="Times New Roman" panose="02020603050405020304" pitchFamily="18" charset="0"/>
              </a:rPr>
              <a:t>insight </a:t>
            </a:r>
            <a:r>
              <a:rPr lang="en-GB" sz="1800" b="0" i="0" u="none" strike="noStrike" baseline="0" dirty="0">
                <a:solidFill>
                  <a:srgbClr val="282530"/>
                </a:solidFill>
                <a:latin typeface="Times New Roman" panose="02020603050405020304" pitchFamily="18" charset="0"/>
              </a:rPr>
              <a:t>into </a:t>
            </a:r>
            <a:r>
              <a:rPr lang="en-GB" sz="1800" b="0" i="0" u="none" strike="noStrike" baseline="0" dirty="0">
                <a:solidFill>
                  <a:srgbClr val="292830"/>
                </a:solidFill>
                <a:latin typeface="Times New Roman" panose="02020603050405020304" pitchFamily="18" charset="0"/>
              </a:rPr>
              <a:t>that </a:t>
            </a:r>
            <a:r>
              <a:rPr lang="en-GB" sz="1800" b="0" i="0" u="none" strike="noStrike" baseline="0" dirty="0">
                <a:solidFill>
                  <a:srgbClr val="2B292F"/>
                </a:solidFill>
                <a:latin typeface="Times New Roman" panose="02020603050405020304" pitchFamily="18" charset="0"/>
              </a:rPr>
              <a:t>data </a:t>
            </a:r>
            <a:r>
              <a:rPr lang="en-GB" sz="1800" b="0" i="0" u="none" strike="noStrike" baseline="0" dirty="0">
                <a:solidFill>
                  <a:srgbClr val="26242C"/>
                </a:solidFill>
                <a:latin typeface="Times New Roman" panose="02020603050405020304" pitchFamily="18" charset="0"/>
              </a:rPr>
              <a:t>is </a:t>
            </a:r>
            <a:r>
              <a:rPr lang="en-GB" sz="1800" b="0" i="0" u="none" strike="noStrike" baseline="0" dirty="0">
                <a:solidFill>
                  <a:srgbClr val="2C2C32"/>
                </a:solidFill>
                <a:latin typeface="Times New Roman" panose="02020603050405020304" pitchFamily="18" charset="0"/>
              </a:rPr>
              <a:t>required. </a:t>
            </a:r>
            <a:r>
              <a:rPr lang="en-GB" sz="1800" b="0" i="0" u="none" strike="noStrike" baseline="0" dirty="0">
                <a:solidFill>
                  <a:srgbClr val="1F1F26"/>
                </a:solidFill>
                <a:latin typeface="Times New Roman" panose="02020603050405020304" pitchFamily="18" charset="0"/>
              </a:rPr>
              <a:t>Two </a:t>
            </a:r>
            <a:r>
              <a:rPr lang="en-GB" sz="1800" b="0" i="0" u="none" strike="noStrike" baseline="0" dirty="0">
                <a:solidFill>
                  <a:srgbClr val="29272E"/>
                </a:solidFill>
                <a:latin typeface="Times New Roman" panose="02020603050405020304" pitchFamily="18" charset="0"/>
              </a:rPr>
              <a:t>simple </a:t>
            </a:r>
            <a:r>
              <a:rPr lang="en-GB" sz="1800" b="0" i="0" u="none" strike="noStrike" baseline="0" dirty="0">
                <a:solidFill>
                  <a:srgbClr val="26262D"/>
                </a:solidFill>
                <a:latin typeface="Times New Roman" panose="02020603050405020304" pitchFamily="18" charset="0"/>
              </a:rPr>
              <a:t>examples </a:t>
            </a:r>
            <a:r>
              <a:rPr lang="en-GB" sz="1800" b="0" i="0" u="none" strike="noStrike" baseline="0" dirty="0">
                <a:solidFill>
                  <a:srgbClr val="26252A"/>
                </a:solidFill>
                <a:latin typeface="Times New Roman" panose="02020603050405020304" pitchFamily="18" charset="0"/>
              </a:rPr>
              <a:t>will </a:t>
            </a:r>
            <a:r>
              <a:rPr lang="en-GB" sz="1800" b="0" i="0" u="none" strike="noStrike" baseline="0" dirty="0">
                <a:solidFill>
                  <a:srgbClr val="25232D"/>
                </a:solidFill>
                <a:latin typeface="Times New Roman" panose="02020603050405020304" pitchFamily="18" charset="0"/>
              </a:rPr>
              <a:t>suffice </a:t>
            </a:r>
            <a:r>
              <a:rPr lang="en-GB" sz="1800" b="0" i="0" u="none" strike="noStrike" baseline="0" dirty="0">
                <a:solidFill>
                  <a:srgbClr val="25272F"/>
                </a:solidFill>
                <a:latin typeface="Times New Roman" panose="02020603050405020304" pitchFamily="18" charset="0"/>
              </a:rPr>
              <a:t>for </a:t>
            </a:r>
            <a:r>
              <a:rPr lang="en-GB" sz="1800" b="0" i="0" u="none" strike="noStrike" baseline="0" dirty="0">
                <a:solidFill>
                  <a:srgbClr val="1F1B21"/>
                </a:solidFill>
                <a:latin typeface="Times New Roman" panose="02020603050405020304" pitchFamily="18" charset="0"/>
              </a:rPr>
              <a:t>the </a:t>
            </a:r>
            <a:r>
              <a:rPr lang="en-GB" sz="1800" b="0" i="0" u="none" strike="noStrike" baseline="0" dirty="0">
                <a:solidFill>
                  <a:srgbClr val="28262D"/>
                </a:solidFill>
                <a:latin typeface="Times New Roman" panose="02020603050405020304" pitchFamily="18" charset="0"/>
              </a:rPr>
              <a:t>moment. </a:t>
            </a:r>
            <a:r>
              <a:rPr lang="en-GB" sz="1800" b="0" i="0" u="none" strike="noStrike" baseline="0" dirty="0">
                <a:solidFill>
                  <a:srgbClr val="24232A"/>
                </a:solidFill>
                <a:latin typeface="Times New Roman" panose="02020603050405020304" pitchFamily="18" charset="0"/>
              </a:rPr>
              <a:t>One </a:t>
            </a:r>
            <a:r>
              <a:rPr lang="en-GB" sz="1800" b="0" i="0" u="none" strike="noStrike" baseline="0" dirty="0">
                <a:solidFill>
                  <a:srgbClr val="2D2B33"/>
                </a:solidFill>
                <a:latin typeface="Times New Roman" panose="02020603050405020304" pitchFamily="18" charset="0"/>
              </a:rPr>
              <a:t>is </a:t>
            </a:r>
            <a:r>
              <a:rPr lang="en-GB" sz="1800" b="0" i="0" u="none" strike="noStrike" baseline="0" dirty="0">
                <a:solidFill>
                  <a:srgbClr val="2C2931"/>
                </a:solidFill>
                <a:latin typeface="Times New Roman" panose="02020603050405020304" pitchFamily="18" charset="0"/>
              </a:rPr>
              <a:t>associated </a:t>
            </a:r>
            <a:r>
              <a:rPr lang="en-GB" sz="1800" b="0" i="0" u="none" strike="noStrike" baseline="0" dirty="0">
                <a:solidFill>
                  <a:srgbClr val="2A2A2E"/>
                </a:solidFill>
                <a:latin typeface="Times New Roman" panose="02020603050405020304" pitchFamily="18" charset="0"/>
              </a:rPr>
              <a:t>with </a:t>
            </a:r>
            <a:r>
              <a:rPr lang="en-GB" sz="1800" b="0" i="0" u="none" strike="noStrike" baseline="0" dirty="0">
                <a:solidFill>
                  <a:srgbClr val="25232B"/>
                </a:solidFill>
                <a:latin typeface="Times New Roman" panose="02020603050405020304" pitchFamily="18" charset="0"/>
              </a:rPr>
              <a:t>the </a:t>
            </a:r>
            <a:r>
              <a:rPr lang="en-GB" sz="1800" b="0" i="0" u="none" strike="noStrike" baseline="0" dirty="0">
                <a:solidFill>
                  <a:srgbClr val="24232A"/>
                </a:solidFill>
                <a:latin typeface="Times New Roman" panose="02020603050405020304" pitchFamily="18" charset="0"/>
              </a:rPr>
              <a:t>familiar </a:t>
            </a:r>
            <a:r>
              <a:rPr lang="en-GB" sz="1800" b="0" i="0" u="none" strike="noStrike" baseline="0" dirty="0">
                <a:solidFill>
                  <a:srgbClr val="2A272F"/>
                </a:solidFill>
                <a:latin typeface="Times New Roman" panose="02020603050405020304" pitchFamily="18" charset="0"/>
              </a:rPr>
              <a:t>London </a:t>
            </a:r>
            <a:r>
              <a:rPr lang="en-GB" sz="1800" b="0" i="0" u="none" strike="noStrike" baseline="0" dirty="0">
                <a:solidFill>
                  <a:srgbClr val="29272C"/>
                </a:solidFill>
                <a:latin typeface="Times New Roman" panose="02020603050405020304" pitchFamily="18" charset="0"/>
              </a:rPr>
              <a:t>Underground </a:t>
            </a:r>
            <a:r>
              <a:rPr lang="en-GB" sz="1800" b="0" i="0" u="none" strike="noStrike" baseline="0" dirty="0">
                <a:solidFill>
                  <a:srgbClr val="2B2A30"/>
                </a:solidFill>
                <a:latin typeface="Times New Roman" panose="02020603050405020304" pitchFamily="18" charset="0"/>
              </a:rPr>
              <a:t>railway </a:t>
            </a:r>
            <a:r>
              <a:rPr lang="en-GB" sz="1800" b="0" i="0" u="none" strike="noStrike" baseline="0" dirty="0">
                <a:solidFill>
                  <a:srgbClr val="222026"/>
                </a:solidFill>
                <a:latin typeface="Times New Roman" panose="02020603050405020304" pitchFamily="18" charset="0"/>
              </a:rPr>
              <a:t>map </a:t>
            </a:r>
            <a:r>
              <a:rPr lang="en-GB" sz="1800" b="0" i="0" u="none" strike="noStrike" baseline="0" dirty="0">
                <a:solidFill>
                  <a:srgbClr val="24232B"/>
                </a:solidFill>
                <a:latin typeface="Times New Roman" panose="02020603050405020304" pitchFamily="18" charset="0"/>
              </a:rPr>
              <a:t>(Figure </a:t>
            </a:r>
            <a:r>
              <a:rPr lang="en-GB" sz="1800" b="0" i="0" u="none" strike="noStrike" baseline="0" dirty="0">
                <a:solidFill>
                  <a:srgbClr val="37373B"/>
                </a:solidFill>
                <a:latin typeface="Times New Roman" panose="02020603050405020304" pitchFamily="18" charset="0"/>
              </a:rPr>
              <a:t>1.1). </a:t>
            </a:r>
            <a:r>
              <a:rPr lang="en-GB" sz="1800" b="0" i="0" u="none" strike="noStrike" baseline="0" dirty="0">
                <a:solidFill>
                  <a:srgbClr val="29262D"/>
                </a:solidFill>
                <a:latin typeface="Times New Roman" panose="02020603050405020304" pitchFamily="18" charset="0"/>
              </a:rPr>
              <a:t>Sight </a:t>
            </a:r>
            <a:r>
              <a:rPr lang="en-GB" sz="1800" b="0" i="0" u="none" strike="noStrike" baseline="0" dirty="0">
                <a:solidFill>
                  <a:srgbClr val="212024"/>
                </a:solidFill>
                <a:latin typeface="Times New Roman" panose="02020603050405020304" pitchFamily="18" charset="0"/>
              </a:rPr>
              <a:t>of </a:t>
            </a:r>
            <a:r>
              <a:rPr lang="en-GB" sz="1800" b="0" i="0" u="none" strike="noStrike" baseline="0" dirty="0">
                <a:solidFill>
                  <a:srgbClr val="25242B"/>
                </a:solidFill>
                <a:latin typeface="Times New Roman" panose="02020603050405020304" pitchFamily="18" charset="0"/>
              </a:rPr>
              <a:t>the </a:t>
            </a:r>
            <a:r>
              <a:rPr lang="en-GB" sz="1800" b="0" i="0" u="none" strike="noStrike" baseline="0" dirty="0">
                <a:solidFill>
                  <a:srgbClr val="262329"/>
                </a:solidFill>
                <a:latin typeface="Times New Roman" panose="02020603050405020304" pitchFamily="18" charset="0"/>
              </a:rPr>
              <a:t>map </a:t>
            </a:r>
            <a:r>
              <a:rPr lang="en-GB" sz="1800" b="0" i="0" u="none" strike="noStrike" baseline="0" dirty="0">
                <a:solidFill>
                  <a:srgbClr val="2C2B34"/>
                </a:solidFill>
                <a:latin typeface="Times New Roman" panose="02020603050405020304" pitchFamily="18" charset="0"/>
              </a:rPr>
              <a:t>results </a:t>
            </a:r>
            <a:r>
              <a:rPr lang="en-GB" sz="1800" b="0" i="0" u="none" strike="noStrike" baseline="0" dirty="0">
                <a:solidFill>
                  <a:srgbClr val="222126"/>
                </a:solidFill>
                <a:latin typeface="Times New Roman" panose="02020603050405020304" pitchFamily="18" charset="0"/>
              </a:rPr>
              <a:t>in </a:t>
            </a:r>
            <a:r>
              <a:rPr lang="en-GB" sz="1800" b="0" i="0" u="none" strike="noStrike" baseline="0" dirty="0">
                <a:solidFill>
                  <a:srgbClr val="2A2731"/>
                </a:solidFill>
                <a:latin typeface="Times New Roman" panose="02020603050405020304" pitchFamily="18" charset="0"/>
              </a:rPr>
              <a:t>the </a:t>
            </a:r>
            <a:r>
              <a:rPr lang="en-GB" sz="1800" b="0" i="0" u="none" strike="noStrike" baseline="0" dirty="0">
                <a:solidFill>
                  <a:srgbClr val="27282D"/>
                </a:solidFill>
                <a:latin typeface="Times New Roman" panose="02020603050405020304" pitchFamily="18" charset="0"/>
              </a:rPr>
              <a:t>viewer </a:t>
            </a:r>
            <a:r>
              <a:rPr lang="en-GB" sz="1800" b="0" i="0" u="none" strike="noStrike" baseline="0" dirty="0">
                <a:solidFill>
                  <a:srgbClr val="2D2B33"/>
                </a:solidFill>
                <a:latin typeface="Times New Roman" panose="02020603050405020304" pitchFamily="18" charset="0"/>
              </a:rPr>
              <a:t>forming </a:t>
            </a:r>
            <a:r>
              <a:rPr lang="en-GB" sz="1800" b="0" i="0" u="none" strike="noStrike" baseline="0" dirty="0">
                <a:solidFill>
                  <a:srgbClr val="1E1B1D"/>
                </a:solidFill>
                <a:latin typeface="Times New Roman" panose="02020603050405020304" pitchFamily="18" charset="0"/>
              </a:rPr>
              <a:t>in </a:t>
            </a:r>
            <a:r>
              <a:rPr lang="en-GB" sz="1800" b="0" i="0" u="none" strike="noStrike" baseline="0" dirty="0">
                <a:solidFill>
                  <a:srgbClr val="27272E"/>
                </a:solidFill>
                <a:latin typeface="Times New Roman" panose="02020603050405020304" pitchFamily="18" charset="0"/>
              </a:rPr>
              <a:t>his </a:t>
            </a:r>
            <a:r>
              <a:rPr lang="en-GB" sz="1800" b="0" i="0" u="none" strike="noStrike" baseline="0" dirty="0">
                <a:solidFill>
                  <a:srgbClr val="1D1B23"/>
                </a:solidFill>
                <a:latin typeface="Times New Roman" panose="02020603050405020304" pitchFamily="18" charset="0"/>
              </a:rPr>
              <a:t>or </a:t>
            </a:r>
            <a:r>
              <a:rPr lang="en-GB" sz="1800" b="0" i="0" u="none" strike="noStrike" baseline="0" dirty="0">
                <a:solidFill>
                  <a:srgbClr val="23232C"/>
                </a:solidFill>
                <a:latin typeface="Times New Roman" panose="02020603050405020304" pitchFamily="18" charset="0"/>
              </a:rPr>
              <a:t>her </a:t>
            </a:r>
            <a:r>
              <a:rPr lang="en-GB" sz="1800" b="0" i="0" u="none" strike="noStrike" baseline="0" dirty="0">
                <a:solidFill>
                  <a:srgbClr val="262429"/>
                </a:solidFill>
                <a:latin typeface="Times New Roman" panose="02020603050405020304" pitchFamily="18" charset="0"/>
              </a:rPr>
              <a:t>mind </a:t>
            </a:r>
            <a:r>
              <a:rPr lang="en-GB" sz="1800" b="0" i="0" u="none" strike="noStrike" baseline="0" dirty="0">
                <a:solidFill>
                  <a:srgbClr val="1B1920"/>
                </a:solidFill>
                <a:latin typeface="Times New Roman" panose="02020603050405020304" pitchFamily="18" charset="0"/>
              </a:rPr>
              <a:t>some </a:t>
            </a:r>
            <a:r>
              <a:rPr lang="en-GB" sz="1800" b="0" i="0" u="none" strike="noStrike" baseline="0" dirty="0">
                <a:solidFill>
                  <a:srgbClr val="2E2C33"/>
                </a:solidFill>
                <a:latin typeface="Times New Roman" panose="02020603050405020304" pitchFamily="18" charset="0"/>
              </a:rPr>
              <a:t>understanding </a:t>
            </a:r>
            <a:r>
              <a:rPr lang="en-GB" sz="1800" b="0" i="0" u="none" strike="noStrike" baseline="0" dirty="0">
                <a:solidFill>
                  <a:srgbClr val="39393C"/>
                </a:solidFill>
                <a:latin typeface="Arial" panose="020B0604020202020204" pitchFamily="34" charset="0"/>
              </a:rPr>
              <a:t>- </a:t>
            </a:r>
            <a:r>
              <a:rPr lang="en-GB" sz="1800" b="0" i="0" u="none" strike="noStrike" baseline="0" dirty="0">
                <a:solidFill>
                  <a:srgbClr val="232227"/>
                </a:solidFill>
                <a:latin typeface="Times New Roman" panose="02020603050405020304" pitchFamily="18" charset="0"/>
              </a:rPr>
              <a:t>though </a:t>
            </a:r>
            <a:r>
              <a:rPr lang="en-GB" sz="1800" b="0" i="0" u="none" strike="noStrike" baseline="0" dirty="0">
                <a:solidFill>
                  <a:srgbClr val="24222B"/>
                </a:solidFill>
                <a:latin typeface="Times New Roman" panose="02020603050405020304" pitchFamily="18" charset="0"/>
              </a:rPr>
              <a:t>not </a:t>
            </a:r>
            <a:r>
              <a:rPr lang="en-GB" sz="1800" b="0" i="0" u="none" strike="noStrike" baseline="0" dirty="0">
                <a:solidFill>
                  <a:srgbClr val="201D22"/>
                </a:solidFill>
                <a:latin typeface="Times New Roman" panose="02020603050405020304" pitchFamily="18" charset="0"/>
              </a:rPr>
              <a:t>a </a:t>
            </a:r>
            <a:r>
              <a:rPr lang="en-GB" sz="1800" b="0" i="0" u="none" strike="noStrike" baseline="0" dirty="0">
                <a:solidFill>
                  <a:srgbClr val="23212A"/>
                </a:solidFill>
                <a:latin typeface="Times New Roman" panose="02020603050405020304" pitchFamily="18" charset="0"/>
              </a:rPr>
              <a:t>com</a:t>
            </a:r>
            <a:r>
              <a:rPr lang="en-GB" sz="1800" b="0" i="0" u="none" strike="noStrike" baseline="0" dirty="0">
                <a:solidFill>
                  <a:srgbClr val="232227"/>
                </a:solidFill>
                <a:latin typeface="Times New Roman" panose="02020603050405020304" pitchFamily="18" charset="0"/>
              </a:rPr>
              <a:t>pletely </a:t>
            </a:r>
            <a:r>
              <a:rPr lang="en-GB" sz="1800" b="0" i="0" u="none" strike="noStrike" baseline="0" dirty="0">
                <a:solidFill>
                  <a:srgbClr val="24222A"/>
                </a:solidFill>
                <a:latin typeface="Times New Roman" panose="02020603050405020304" pitchFamily="18" charset="0"/>
              </a:rPr>
              <a:t>memorized </a:t>
            </a:r>
            <a:r>
              <a:rPr lang="en-GB" sz="1800" b="0" i="0" u="none" strike="noStrike" baseline="0" dirty="0">
                <a:solidFill>
                  <a:srgbClr val="2E2D35"/>
                </a:solidFill>
                <a:latin typeface="Times New Roman" panose="02020603050405020304" pitchFamily="18" charset="0"/>
              </a:rPr>
              <a:t>image </a:t>
            </a:r>
            <a:r>
              <a:rPr lang="en-GB" sz="1800" b="0" i="0" u="none" strike="noStrike" baseline="0" dirty="0">
                <a:solidFill>
                  <a:srgbClr val="39393C"/>
                </a:solidFill>
                <a:latin typeface="Arial" panose="020B0604020202020204" pitchFamily="34" charset="0"/>
              </a:rPr>
              <a:t>- </a:t>
            </a:r>
            <a:r>
              <a:rPr lang="en-GB" sz="1800" b="0" i="0" u="none" strike="noStrike" baseline="0" dirty="0">
                <a:solidFill>
                  <a:srgbClr val="26242F"/>
                </a:solidFill>
                <a:latin typeface="Times New Roman" panose="02020603050405020304" pitchFamily="18" charset="0"/>
              </a:rPr>
              <a:t>of </a:t>
            </a:r>
            <a:r>
              <a:rPr lang="en-GB" sz="1800" b="0" i="0" u="none" strike="noStrike" baseline="0" dirty="0">
                <a:solidFill>
                  <a:srgbClr val="2A2832"/>
                </a:solidFill>
                <a:latin typeface="Times New Roman" panose="02020603050405020304" pitchFamily="18" charset="0"/>
              </a:rPr>
              <a:t>the </a:t>
            </a:r>
            <a:r>
              <a:rPr lang="en-GB" sz="1800" b="0" i="0" u="none" strike="noStrike" baseline="0" dirty="0">
                <a:solidFill>
                  <a:srgbClr val="2B292F"/>
                </a:solidFill>
                <a:latin typeface="Times New Roman" panose="02020603050405020304" pitchFamily="18" charset="0"/>
              </a:rPr>
              <a:t>underground </a:t>
            </a:r>
            <a:r>
              <a:rPr lang="en-GB" sz="1800" b="0" i="0" u="none" strike="noStrike" baseline="0" dirty="0">
                <a:solidFill>
                  <a:srgbClr val="29292D"/>
                </a:solidFill>
                <a:latin typeface="Times New Roman" panose="02020603050405020304" pitchFamily="18" charset="0"/>
              </a:rPr>
              <a:t>railway </a:t>
            </a:r>
            <a:r>
              <a:rPr lang="en-GB" sz="1800" b="0" i="0" u="none" strike="noStrike" baseline="0" dirty="0">
                <a:solidFill>
                  <a:srgbClr val="28262E"/>
                </a:solidFill>
                <a:latin typeface="Times New Roman" panose="02020603050405020304" pitchFamily="18" charset="0"/>
              </a:rPr>
              <a:t>routes </a:t>
            </a:r>
            <a:r>
              <a:rPr lang="en-GB" sz="1800" b="0" i="0" u="none" strike="noStrike" baseline="0" dirty="0">
                <a:solidFill>
                  <a:srgbClr val="201E23"/>
                </a:solidFill>
                <a:latin typeface="Times New Roman" panose="02020603050405020304" pitchFamily="18" charset="0"/>
              </a:rPr>
              <a:t>and </a:t>
            </a:r>
            <a:r>
              <a:rPr lang="en-GB" sz="1800" b="0" i="0" u="none" strike="noStrike" baseline="0" dirty="0">
                <a:solidFill>
                  <a:srgbClr val="201E26"/>
                </a:solidFill>
                <a:latin typeface="Times New Roman" panose="02020603050405020304" pitchFamily="18" charset="0"/>
              </a:rPr>
              <a:t>their </a:t>
            </a:r>
            <a:r>
              <a:rPr lang="en-GB" sz="1800" b="0" i="0" u="none" strike="noStrike" baseline="0" dirty="0">
                <a:solidFill>
                  <a:srgbClr val="2A2931"/>
                </a:solidFill>
                <a:latin typeface="Times New Roman" panose="02020603050405020304" pitchFamily="18" charset="0"/>
              </a:rPr>
              <a:t>regular </a:t>
            </a:r>
            <a:r>
              <a:rPr lang="en-GB" sz="1800" b="0" i="0" u="none" strike="noStrike" baseline="0" dirty="0">
                <a:solidFill>
                  <a:srgbClr val="211E25"/>
                </a:solidFill>
                <a:latin typeface="Times New Roman" panose="02020603050405020304" pitchFamily="18" charset="0"/>
              </a:rPr>
              <a:t>and </a:t>
            </a:r>
            <a:r>
              <a:rPr lang="en-GB" sz="1800" b="0" i="0" u="none" strike="noStrike" baseline="0" dirty="0">
                <a:solidFill>
                  <a:srgbClr val="292830"/>
                </a:solidFill>
                <a:latin typeface="Times New Roman" panose="02020603050405020304" pitchFamily="18" charset="0"/>
              </a:rPr>
              <a:t>interchange </a:t>
            </a:r>
            <a:r>
              <a:rPr lang="en-GB" sz="1800" b="0" i="0" u="none" strike="noStrike" baseline="0" dirty="0">
                <a:solidFill>
                  <a:srgbClr val="27242C"/>
                </a:solidFill>
                <a:latin typeface="Times New Roman" panose="02020603050405020304" pitchFamily="18" charset="0"/>
              </a:rPr>
              <a:t>stations. </a:t>
            </a:r>
            <a:r>
              <a:rPr lang="en-GB" sz="1800" b="0" i="0" u="none" strike="noStrike" baseline="0" dirty="0">
                <a:solidFill>
                  <a:srgbClr val="26242C"/>
                </a:solidFill>
                <a:latin typeface="Times New Roman" panose="02020603050405020304" pitchFamily="18" charset="0"/>
              </a:rPr>
              <a:t>Typically, </a:t>
            </a:r>
            <a:r>
              <a:rPr lang="en-GB" sz="1800" b="0" i="0" u="none" strike="noStrike" baseline="0" dirty="0">
                <a:solidFill>
                  <a:srgbClr val="222129"/>
                </a:solidFill>
                <a:latin typeface="Times New Roman" panose="02020603050405020304" pitchFamily="18" charset="0"/>
              </a:rPr>
              <a:t>attention </a:t>
            </a:r>
            <a:r>
              <a:rPr lang="en-GB" sz="1800" b="0" i="0" u="none" strike="noStrike" baseline="0" dirty="0">
                <a:solidFill>
                  <a:srgbClr val="1C1A1F"/>
                </a:solidFill>
                <a:latin typeface="Times New Roman" panose="02020603050405020304" pitchFamily="18" charset="0"/>
              </a:rPr>
              <a:t>will </a:t>
            </a:r>
            <a:r>
              <a:rPr lang="en-GB" sz="1800" b="0" i="0" u="none" strike="noStrike" baseline="0" dirty="0">
                <a:solidFill>
                  <a:srgbClr val="29272F"/>
                </a:solidFill>
                <a:latin typeface="Times New Roman" panose="02020603050405020304" pitchFamily="18" charset="0"/>
              </a:rPr>
              <a:t>focus </a:t>
            </a:r>
            <a:r>
              <a:rPr lang="en-GB" sz="1800" b="0" i="0" u="none" strike="noStrike" baseline="0" dirty="0">
                <a:solidFill>
                  <a:srgbClr val="1A181C"/>
                </a:solidFill>
                <a:latin typeface="Times New Roman" panose="02020603050405020304" pitchFamily="18" charset="0"/>
              </a:rPr>
              <a:t>on </a:t>
            </a:r>
            <a:r>
              <a:rPr lang="en-GB" sz="1800" b="0" i="0" u="none" strike="noStrike" baseline="0" dirty="0">
                <a:solidFill>
                  <a:srgbClr val="232226"/>
                </a:solidFill>
                <a:latin typeface="Times New Roman" panose="02020603050405020304" pitchFamily="18" charset="0"/>
              </a:rPr>
              <a:t>the </a:t>
            </a:r>
            <a:r>
              <a:rPr lang="en-GB" sz="1800" b="0" i="0" u="none" strike="noStrike" baseline="0" dirty="0">
                <a:solidFill>
                  <a:srgbClr val="2B2930"/>
                </a:solidFill>
                <a:latin typeface="Times New Roman" panose="02020603050405020304" pitchFamily="18" charset="0"/>
              </a:rPr>
              <a:t>planned </a:t>
            </a:r>
            <a:r>
              <a:rPr lang="en-GB" sz="1800" b="0" i="0" u="none" strike="noStrike" baseline="0" dirty="0">
                <a:solidFill>
                  <a:srgbClr val="2A272E"/>
                </a:solidFill>
                <a:latin typeface="Times New Roman" panose="02020603050405020304" pitchFamily="18" charset="0"/>
              </a:rPr>
              <a:t>journey, </a:t>
            </a:r>
            <a:r>
              <a:rPr lang="en-GB" sz="1800" b="0" i="0" u="none" strike="noStrike" baseline="0" dirty="0">
                <a:solidFill>
                  <a:srgbClr val="242228"/>
                </a:solidFill>
                <a:latin typeface="Times New Roman" panose="02020603050405020304" pitchFamily="18" charset="0"/>
              </a:rPr>
              <a:t>and </a:t>
            </a:r>
            <a:r>
              <a:rPr lang="en-GB" sz="1800" b="0" i="0" u="none" strike="noStrike" baseline="0" dirty="0">
                <a:solidFill>
                  <a:srgbClr val="22222A"/>
                </a:solidFill>
                <a:latin typeface="Times New Roman" panose="02020603050405020304" pitchFamily="18" charset="0"/>
              </a:rPr>
              <a:t>hence </a:t>
            </a:r>
            <a:r>
              <a:rPr lang="en-GB" sz="1800" b="0" i="0" u="none" strike="noStrike" baseline="0" dirty="0">
                <a:solidFill>
                  <a:srgbClr val="1E1C22"/>
                </a:solidFill>
                <a:latin typeface="Times New Roman" panose="02020603050405020304" pitchFamily="18" charset="0"/>
              </a:rPr>
              <a:t>on </a:t>
            </a:r>
            <a:r>
              <a:rPr lang="en-GB" sz="1800" b="0" i="0" u="none" strike="noStrike" baseline="0" dirty="0">
                <a:solidFill>
                  <a:srgbClr val="201D26"/>
                </a:solidFill>
                <a:latin typeface="Times New Roman" panose="02020603050405020304" pitchFamily="18" charset="0"/>
              </a:rPr>
              <a:t>the </a:t>
            </a:r>
            <a:r>
              <a:rPr lang="en-GB" sz="1800" b="0" i="0" u="none" strike="noStrike" baseline="0" dirty="0">
                <a:solidFill>
                  <a:srgbClr val="232328"/>
                </a:solidFill>
                <a:latin typeface="Times New Roman" panose="02020603050405020304" pitchFamily="18" charset="0"/>
              </a:rPr>
              <a:t>intended </a:t>
            </a:r>
            <a:r>
              <a:rPr lang="en-GB" sz="1800" b="0" i="0" u="none" strike="noStrike" baseline="0" dirty="0">
                <a:solidFill>
                  <a:srgbClr val="25222B"/>
                </a:solidFill>
                <a:latin typeface="Times New Roman" panose="02020603050405020304" pitchFamily="18" charset="0"/>
              </a:rPr>
              <a:t>departure </a:t>
            </a:r>
            <a:r>
              <a:rPr lang="en-GB" sz="1800" b="0" i="0" u="none" strike="noStrike" baseline="0" dirty="0">
                <a:solidFill>
                  <a:srgbClr val="222227"/>
                </a:solidFill>
                <a:latin typeface="Times New Roman" panose="02020603050405020304" pitchFamily="18" charset="0"/>
              </a:rPr>
              <a:t>and </a:t>
            </a:r>
            <a:r>
              <a:rPr lang="en-GB" sz="1800" b="0" i="0" u="none" strike="noStrike" baseline="0" dirty="0">
                <a:solidFill>
                  <a:srgbClr val="28262D"/>
                </a:solidFill>
                <a:latin typeface="Times New Roman" panose="02020603050405020304" pitchFamily="18" charset="0"/>
              </a:rPr>
              <a:t>destination </a:t>
            </a:r>
            <a:r>
              <a:rPr lang="en-GB" sz="1800" b="0" i="0" u="none" strike="noStrike" baseline="0" dirty="0">
                <a:solidFill>
                  <a:srgbClr val="232028"/>
                </a:solidFill>
                <a:latin typeface="Times New Roman" panose="02020603050405020304" pitchFamily="18" charset="0"/>
              </a:rPr>
              <a:t>stations </a:t>
            </a:r>
            <a:r>
              <a:rPr lang="en-GB" sz="1800" b="0" i="0" u="none" strike="noStrike" baseline="0" dirty="0">
                <a:solidFill>
                  <a:srgbClr val="22202A"/>
                </a:solidFill>
                <a:latin typeface="Times New Roman" panose="02020603050405020304" pitchFamily="18" charset="0"/>
              </a:rPr>
              <a:t>and </a:t>
            </a:r>
            <a:r>
              <a:rPr lang="en-GB" sz="1800" b="0" i="0" u="none" strike="noStrike" baseline="0" dirty="0">
                <a:solidFill>
                  <a:srgbClr val="1F1E29"/>
                </a:solidFill>
                <a:latin typeface="Times New Roman" panose="02020603050405020304" pitchFamily="18" charset="0"/>
              </a:rPr>
              <a:t>a </a:t>
            </a:r>
            <a:r>
              <a:rPr lang="en-GB" sz="1800" b="0" i="0" u="none" strike="noStrike" baseline="0" dirty="0">
                <a:solidFill>
                  <a:srgbClr val="211F25"/>
                </a:solidFill>
                <a:latin typeface="Times New Roman" panose="02020603050405020304" pitchFamily="18" charset="0"/>
              </a:rPr>
              <a:t>viable </a:t>
            </a:r>
            <a:r>
              <a:rPr lang="en-GB" sz="1800" b="0" i="0" u="none" strike="noStrike" baseline="0" dirty="0">
                <a:solidFill>
                  <a:srgbClr val="242128"/>
                </a:solidFill>
                <a:latin typeface="Times New Roman" panose="02020603050405020304" pitchFamily="18" charset="0"/>
              </a:rPr>
              <a:t>route </a:t>
            </a:r>
            <a:r>
              <a:rPr lang="en-GB" sz="1800" b="0" i="0" u="none" strike="noStrike" baseline="0" dirty="0">
                <a:solidFill>
                  <a:srgbClr val="2D2A31"/>
                </a:solidFill>
                <a:latin typeface="Times New Roman" panose="02020603050405020304" pitchFamily="18" charset="0"/>
              </a:rPr>
              <a:t>between </a:t>
            </a:r>
            <a:r>
              <a:rPr lang="en-GB" sz="1800" b="0" i="0" u="none" strike="noStrike" baseline="0" dirty="0">
                <a:solidFill>
                  <a:srgbClr val="2A2931"/>
                </a:solidFill>
                <a:latin typeface="Times New Roman" panose="02020603050405020304" pitchFamily="18" charset="0"/>
              </a:rPr>
              <a:t>them. </a:t>
            </a:r>
            <a:r>
              <a:rPr lang="en-GB" sz="1800" b="0" i="0" u="none" strike="noStrike" baseline="0" dirty="0">
                <a:solidFill>
                  <a:srgbClr val="201D20"/>
                </a:solidFill>
                <a:latin typeface="Times New Roman" panose="02020603050405020304" pitchFamily="18" charset="0"/>
              </a:rPr>
              <a:t>The </a:t>
            </a:r>
            <a:r>
              <a:rPr lang="en-GB" sz="1800" b="0" i="0" u="none" strike="noStrike" baseline="0" dirty="0">
                <a:solidFill>
                  <a:srgbClr val="201D25"/>
                </a:solidFill>
                <a:latin typeface="Times New Roman" panose="02020603050405020304" pitchFamily="18" charset="0"/>
              </a:rPr>
              <a:t>route </a:t>
            </a:r>
            <a:r>
              <a:rPr lang="en-GB" sz="1800" b="0" i="0" u="none" strike="noStrike" baseline="0" dirty="0">
                <a:solidFill>
                  <a:srgbClr val="21222A"/>
                </a:solidFill>
                <a:latin typeface="Times New Roman" panose="02020603050405020304" pitchFamily="18" charset="0"/>
              </a:rPr>
              <a:t>may </a:t>
            </a:r>
            <a:r>
              <a:rPr lang="en-GB" sz="1800" b="0" i="0" u="none" strike="noStrike" baseline="0" dirty="0">
                <a:solidFill>
                  <a:srgbClr val="212027"/>
                </a:solidFill>
                <a:latin typeface="Times New Roman" panose="02020603050405020304" pitchFamily="18" charset="0"/>
              </a:rPr>
              <a:t>well </a:t>
            </a:r>
            <a:r>
              <a:rPr lang="en-GB" sz="1800" b="0" i="0" u="none" strike="noStrike" baseline="0" dirty="0">
                <a:solidFill>
                  <a:srgbClr val="24232A"/>
                </a:solidFill>
                <a:latin typeface="Times New Roman" panose="02020603050405020304" pitchFamily="18" charset="0"/>
              </a:rPr>
              <a:t>be </a:t>
            </a:r>
            <a:r>
              <a:rPr lang="en-GB" sz="1800" b="0" i="0" u="none" strike="noStrike" baseline="0" dirty="0">
                <a:solidFill>
                  <a:srgbClr val="25232B"/>
                </a:solidFill>
                <a:latin typeface="Times New Roman" panose="02020603050405020304" pitchFamily="18" charset="0"/>
              </a:rPr>
              <a:t>memorized </a:t>
            </a:r>
            <a:r>
              <a:rPr lang="en-GB" sz="1800" b="0" i="0" u="none" strike="noStrike" baseline="0" dirty="0">
                <a:solidFill>
                  <a:srgbClr val="292629"/>
                </a:solidFill>
                <a:latin typeface="Times New Roman" panose="02020603050405020304" pitchFamily="18" charset="0"/>
              </a:rPr>
              <a:t>by </a:t>
            </a:r>
            <a:r>
              <a:rPr lang="en-GB" sz="1800" b="0" i="0" u="none" strike="noStrike" baseline="0" dirty="0">
                <a:solidFill>
                  <a:srgbClr val="201E23"/>
                </a:solidFill>
                <a:latin typeface="Times New Roman" panose="02020603050405020304" pitchFamily="18" charset="0"/>
              </a:rPr>
              <a:t>the </a:t>
            </a:r>
            <a:r>
              <a:rPr lang="en-GB" sz="1800" b="0" i="0" u="none" strike="noStrike" baseline="0" dirty="0">
                <a:solidFill>
                  <a:srgbClr val="29272D"/>
                </a:solidFill>
                <a:latin typeface="Times New Roman" panose="02020603050405020304" pitchFamily="18" charset="0"/>
              </a:rPr>
              <a:t>colour </a:t>
            </a:r>
            <a:r>
              <a:rPr lang="en-GB" sz="1800" b="0" i="0" u="none" strike="noStrike" baseline="0" dirty="0">
                <a:solidFill>
                  <a:srgbClr val="211E27"/>
                </a:solidFill>
                <a:latin typeface="Times New Roman" panose="02020603050405020304" pitchFamily="18" charset="0"/>
              </a:rPr>
              <a:t>and </a:t>
            </a:r>
            <a:r>
              <a:rPr lang="en-GB" sz="1800" b="0" i="0" u="none" strike="noStrike" baseline="0" dirty="0">
                <a:solidFill>
                  <a:srgbClr val="1D1C23"/>
                </a:solidFill>
                <a:latin typeface="Times New Roman" panose="02020603050405020304" pitchFamily="18" charset="0"/>
              </a:rPr>
              <a:t>the </a:t>
            </a:r>
            <a:r>
              <a:rPr lang="en-GB" sz="1800" b="0" i="0" u="none" strike="noStrike" baseline="0" dirty="0">
                <a:solidFill>
                  <a:srgbClr val="26252B"/>
                </a:solidFill>
                <a:latin typeface="Times New Roman" panose="02020603050405020304" pitchFamily="18" charset="0"/>
              </a:rPr>
              <a:t>direction </a:t>
            </a:r>
            <a:r>
              <a:rPr lang="en-GB" sz="1800" b="0" i="0" u="none" strike="noStrike" baseline="0" dirty="0">
                <a:solidFill>
                  <a:srgbClr val="36353A"/>
                </a:solidFill>
                <a:latin typeface="Times New Roman" panose="02020603050405020304" pitchFamily="18" charset="0"/>
              </a:rPr>
              <a:t>of the </a:t>
            </a:r>
            <a:r>
              <a:rPr lang="en-GB" sz="1800" b="0" i="0" u="none" strike="noStrike" baseline="0" dirty="0">
                <a:solidFill>
                  <a:srgbClr val="000000"/>
                </a:solidFill>
                <a:latin typeface="Times New Roman" panose="02020603050405020304" pitchFamily="18" charset="0"/>
              </a:rPr>
              <a:t>line(s) </a:t>
            </a:r>
            <a:r>
              <a:rPr lang="en-GB" sz="1800" b="0" i="0" u="none" strike="noStrike" baseline="0" dirty="0">
                <a:solidFill>
                  <a:srgbClr val="36353A"/>
                </a:solidFill>
                <a:latin typeface="Times New Roman" panose="02020603050405020304" pitchFamily="18" charset="0"/>
              </a:rPr>
              <a:t>involved and any interchange station, or it may be memorized verbally as 'east on the blue line then west on the red line.</a:t>
            </a:r>
          </a:p>
          <a:p>
            <a:pPr algn="l"/>
            <a:endParaRPr lang="en-GB" sz="1800" b="0" i="0" u="none" strike="noStrike" baseline="0" dirty="0">
              <a:solidFill>
                <a:srgbClr val="36353A"/>
              </a:solidFill>
              <a:latin typeface="Times New Roman" panose="02020603050405020304" pitchFamily="18" charset="0"/>
            </a:endParaRPr>
          </a:p>
          <a:p>
            <a:pPr algn="l"/>
            <a:endParaRPr lang="en-GB" sz="1800" b="0" i="0" u="none" strike="noStrike" baseline="0" dirty="0">
              <a:solidFill>
                <a:srgbClr val="36353A"/>
              </a:solidFill>
              <a:latin typeface="Times New Roman" panose="02020603050405020304" pitchFamily="18" charset="0"/>
            </a:endParaRPr>
          </a:p>
          <a:p>
            <a:pPr algn="l"/>
            <a:r>
              <a:rPr lang="en-GB" sz="1800" b="1" i="0" u="none" strike="noStrike" baseline="0" dirty="0">
                <a:solidFill>
                  <a:srgbClr val="36353A"/>
                </a:solidFill>
                <a:latin typeface="Times New Roman" panose="02020603050405020304" pitchFamily="18" charset="0"/>
              </a:rPr>
              <a:t>In a simple</a:t>
            </a:r>
            <a:r>
              <a:rPr lang="en-GB" sz="1800" b="1" i="0" u="none" strike="noStrike" baseline="0" dirty="0">
                <a:solidFill>
                  <a:srgbClr val="36353A"/>
                </a:solidFill>
                <a:latin typeface="Arial" panose="020B0604020202020204" pitchFamily="34" charset="0"/>
              </a:rPr>
              <a:t> </a:t>
            </a:r>
            <a:r>
              <a:rPr lang="en-GB" sz="1800" b="1" i="0" u="none" strike="noStrike" baseline="0" dirty="0">
                <a:solidFill>
                  <a:srgbClr val="36353A"/>
                </a:solidFill>
                <a:latin typeface="Times New Roman" panose="02020603050405020304" pitchFamily="18" charset="0"/>
              </a:rPr>
              <a:t>sense the printed underground map is a visualization tool.</a:t>
            </a:r>
            <a:endParaRPr lang="en-GB" b="1" dirty="0"/>
          </a:p>
        </p:txBody>
      </p:sp>
      <p:sp>
        <p:nvSpPr>
          <p:cNvPr id="4" name="Slide Number Placeholder 3"/>
          <p:cNvSpPr>
            <a:spLocks noGrp="1"/>
          </p:cNvSpPr>
          <p:nvPr>
            <p:ph type="sldNum" sz="quarter" idx="5"/>
          </p:nvPr>
        </p:nvSpPr>
        <p:spPr/>
        <p:txBody>
          <a:bodyPr/>
          <a:lstStyle/>
          <a:p>
            <a:fld id="{51409F68-ACBF-4285-9B17-CC4B56E6DA9C}" type="slidenum">
              <a:rPr lang="en-GB" smtClean="0"/>
              <a:t>10</a:t>
            </a:fld>
            <a:endParaRPr lang="en-GB"/>
          </a:p>
        </p:txBody>
      </p:sp>
    </p:spTree>
    <p:extLst>
      <p:ext uri="{BB962C8B-B14F-4D97-AF65-F5344CB8AC3E}">
        <p14:creationId xmlns:p14="http://schemas.microsoft.com/office/powerpoint/2010/main" val="217387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solidFill>
                  <a:srgbClr val="353843"/>
                </a:solidFill>
                <a:latin typeface="Times New Roman" panose="02020603050405020304" pitchFamily="18" charset="0"/>
              </a:rPr>
              <a:t>More recently (Figure 1.1) we have the invention, in 1931, of the famous London Underground map by Harry Beck (Figure </a:t>
            </a:r>
            <a:r>
              <a:rPr lang="en-GB" sz="1800" b="0" i="0" u="none" strike="noStrike" baseline="0" dirty="0">
                <a:solidFill>
                  <a:srgbClr val="000000"/>
                </a:solidFill>
                <a:latin typeface="Times New Roman" panose="02020603050405020304" pitchFamily="18" charset="0"/>
              </a:rPr>
              <a:t>1.7), </a:t>
            </a:r>
            <a:r>
              <a:rPr lang="en-GB" sz="1800" b="0" i="0" u="none" strike="noStrike" baseline="0" dirty="0">
                <a:solidFill>
                  <a:srgbClr val="353843"/>
                </a:solidFill>
                <a:latin typeface="Times New Roman" panose="02020603050405020304" pitchFamily="18" charset="0"/>
              </a:rPr>
              <a:t>an out-of-work draughtsman</a:t>
            </a:r>
          </a:p>
          <a:p>
            <a:pPr algn="l"/>
            <a:r>
              <a:rPr lang="en-GB" sz="1800" b="0" i="0" u="none" strike="noStrike" baseline="0" dirty="0">
                <a:solidFill>
                  <a:srgbClr val="353843"/>
                </a:solidFill>
                <a:latin typeface="Times New Roman" panose="02020603050405020304" pitchFamily="18" charset="0"/>
              </a:rPr>
              <a:t>'who realized that when you are underground it doesn't matter where you are. Beck saw </a:t>
            </a:r>
            <a:r>
              <a:rPr lang="en-GB" sz="1800" b="0" i="0" u="none" strike="noStrike" baseline="0" dirty="0">
                <a:solidFill>
                  <a:srgbClr val="353843"/>
                </a:solidFill>
                <a:latin typeface="Arial" panose="020B0604020202020204" pitchFamily="34" charset="0"/>
              </a:rPr>
              <a:t>- </a:t>
            </a:r>
            <a:r>
              <a:rPr lang="en-GB" sz="1800" b="0" i="0" u="none" strike="noStrike" baseline="0" dirty="0">
                <a:solidFill>
                  <a:srgbClr val="353843"/>
                </a:solidFill>
                <a:latin typeface="Times New Roman" panose="02020603050405020304" pitchFamily="18" charset="0"/>
              </a:rPr>
              <a:t>and what an intuitive stroke this was </a:t>
            </a:r>
            <a:r>
              <a:rPr lang="en-GB" sz="1800" b="0" i="0" u="none" strike="noStrike" baseline="0" dirty="0">
                <a:solidFill>
                  <a:srgbClr val="353843"/>
                </a:solidFill>
                <a:latin typeface="Arial" panose="020B0604020202020204" pitchFamily="34" charset="0"/>
              </a:rPr>
              <a:t>- </a:t>
            </a:r>
            <a:r>
              <a:rPr lang="en-GB" sz="1800" b="0" i="0" u="none" strike="noStrike" baseline="0" dirty="0">
                <a:solidFill>
                  <a:srgbClr val="353843"/>
                </a:solidFill>
                <a:latin typeface="Times New Roman" panose="02020603050405020304" pitchFamily="18" charset="0"/>
              </a:rPr>
              <a:t>that as long as the stations</a:t>
            </a:r>
          </a:p>
          <a:p>
            <a:pPr algn="l"/>
            <a:r>
              <a:rPr lang="en-GB" sz="1800" b="0" i="0" u="none" strike="noStrike" baseline="0" dirty="0">
                <a:solidFill>
                  <a:srgbClr val="353843"/>
                </a:solidFill>
                <a:latin typeface="Times New Roman" panose="02020603050405020304" pitchFamily="18" charset="0"/>
              </a:rPr>
              <a:t>were presented in their correct sequence with their interchanges clearly </a:t>
            </a:r>
            <a:r>
              <a:rPr lang="en-GB" sz="1800" b="0" i="0" u="none" strike="noStrike" baseline="0" dirty="0">
                <a:latin typeface="Times New Roman" panose="02020603050405020304" pitchFamily="18" charset="0"/>
              </a:rPr>
              <a:t>delineated, he could freely distort the scale and, indeed, abandon it altogether!</a:t>
            </a:r>
          </a:p>
          <a:p>
            <a:pPr algn="l"/>
            <a:r>
              <a:rPr lang="en-GB" sz="1800" b="0" i="0" u="none" strike="noStrike" baseline="0" dirty="0">
                <a:latin typeface="Times New Roman" panose="02020603050405020304" pitchFamily="18" charset="0"/>
              </a:rPr>
              <a:t>He gave his map the orderly precision of an electrical wiring system, and in so doing created an entirely new, imaginary London that has very little to do with</a:t>
            </a:r>
          </a:p>
          <a:p>
            <a:pPr algn="l"/>
            <a:r>
              <a:rPr lang="en-GB" sz="1800" b="0" i="0" u="none" strike="noStrike" baseline="0" dirty="0">
                <a:latin typeface="Times New Roman" panose="02020603050405020304" pitchFamily="18" charset="0"/>
              </a:rPr>
              <a:t>the disorderly geography of the city above' (Bryson, 1998). The story of Harry Beck and his map is a fascinating one (Garland, 1994).</a:t>
            </a:r>
          </a:p>
          <a:p>
            <a:pPr algn="l"/>
            <a:r>
              <a:rPr lang="en-GB" sz="1800" b="0" i="0" u="none" strike="noStrike" baseline="0" dirty="0">
                <a:latin typeface="Times New Roman" panose="02020603050405020304" pitchFamily="18" charset="0"/>
              </a:rPr>
              <a:t>Since 1931 the map has, not surprisingly, undergone many additions and modifications, but still retains Beck's brilliant idea; it is copied worldwide.</a:t>
            </a:r>
            <a:endParaRPr lang="en-GB" b="1" dirty="0"/>
          </a:p>
        </p:txBody>
      </p:sp>
      <p:sp>
        <p:nvSpPr>
          <p:cNvPr id="4" name="Slide Number Placeholder 3"/>
          <p:cNvSpPr>
            <a:spLocks noGrp="1"/>
          </p:cNvSpPr>
          <p:nvPr>
            <p:ph type="sldNum" sz="quarter" idx="5"/>
          </p:nvPr>
        </p:nvSpPr>
        <p:spPr/>
        <p:txBody>
          <a:bodyPr/>
          <a:lstStyle/>
          <a:p>
            <a:fld id="{51409F68-ACBF-4285-9B17-CC4B56E6DA9C}" type="slidenum">
              <a:rPr lang="en-GB" smtClean="0"/>
              <a:t>11</a:t>
            </a:fld>
            <a:endParaRPr lang="en-GB"/>
          </a:p>
        </p:txBody>
      </p:sp>
    </p:spTree>
    <p:extLst>
      <p:ext uri="{BB962C8B-B14F-4D97-AF65-F5344CB8AC3E}">
        <p14:creationId xmlns:p14="http://schemas.microsoft.com/office/powerpoint/2010/main" val="3239602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solidFill>
                  <a:srgbClr val="2B282F"/>
                </a:solidFill>
                <a:latin typeface="Times New Roman" panose="02020603050405020304" pitchFamily="18" charset="0"/>
              </a:rPr>
              <a:t>A </a:t>
            </a:r>
            <a:r>
              <a:rPr lang="en-GB" sz="1800" b="0" i="0" u="none" strike="noStrike" baseline="0" dirty="0">
                <a:solidFill>
                  <a:srgbClr val="1F1E26"/>
                </a:solidFill>
                <a:latin typeface="Times New Roman" panose="02020603050405020304" pitchFamily="18" charset="0"/>
              </a:rPr>
              <a:t>fire </a:t>
            </a:r>
            <a:r>
              <a:rPr lang="en-GB" sz="1800" b="0" i="0" u="none" strike="noStrike" baseline="0" dirty="0">
                <a:solidFill>
                  <a:srgbClr val="201E26"/>
                </a:solidFill>
                <a:latin typeface="Times New Roman" panose="02020603050405020304" pitchFamily="18" charset="0"/>
              </a:rPr>
              <a:t>that </a:t>
            </a:r>
            <a:r>
              <a:rPr lang="en-GB" sz="1800" b="0" i="0" u="none" strike="noStrike" baseline="0" dirty="0">
                <a:solidFill>
                  <a:srgbClr val="26252D"/>
                </a:solidFill>
                <a:latin typeface="Times New Roman" panose="02020603050405020304" pitchFamily="18" charset="0"/>
              </a:rPr>
              <a:t>is </a:t>
            </a:r>
            <a:r>
              <a:rPr lang="en-GB" sz="1800" b="0" i="0" u="none" strike="noStrike" baseline="0" dirty="0">
                <a:solidFill>
                  <a:srgbClr val="211F28"/>
                </a:solidFill>
                <a:latin typeface="Times New Roman" panose="02020603050405020304" pitchFamily="18" charset="0"/>
              </a:rPr>
              <a:t>out </a:t>
            </a:r>
            <a:r>
              <a:rPr lang="en-GB" sz="1800" b="0" i="0" u="none" strike="noStrike" baseline="0" dirty="0">
                <a:solidFill>
                  <a:srgbClr val="23232A"/>
                </a:solidFill>
                <a:latin typeface="Times New Roman" panose="02020603050405020304" pitchFamily="18" charset="0"/>
              </a:rPr>
              <a:t>of </a:t>
            </a:r>
            <a:r>
              <a:rPr lang="en-GB" sz="1800" b="0" i="0" u="none" strike="noStrike" baseline="0" dirty="0">
                <a:solidFill>
                  <a:srgbClr val="211E28"/>
                </a:solidFill>
                <a:latin typeface="Times New Roman" panose="02020603050405020304" pitchFamily="18" charset="0"/>
              </a:rPr>
              <a:t>control </a:t>
            </a:r>
            <a:r>
              <a:rPr lang="en-GB" sz="1800" b="0" i="0" u="none" strike="noStrike" baseline="0" dirty="0">
                <a:solidFill>
                  <a:srgbClr val="25212A"/>
                </a:solidFill>
                <a:latin typeface="Times New Roman" panose="02020603050405020304" pitchFamily="18" charset="0"/>
              </a:rPr>
              <a:t>is </a:t>
            </a:r>
            <a:r>
              <a:rPr lang="en-GB" sz="1800" b="0" i="0" u="none" strike="noStrike" baseline="0" dirty="0">
                <a:solidFill>
                  <a:srgbClr val="27272C"/>
                </a:solidFill>
                <a:latin typeface="Times New Roman" panose="02020603050405020304" pitchFamily="18" charset="0"/>
              </a:rPr>
              <a:t>terrifying, </a:t>
            </a:r>
            <a:r>
              <a:rPr lang="en-GB" sz="1800" b="0" i="0" u="none" strike="noStrike" baseline="0" dirty="0">
                <a:solidFill>
                  <a:srgbClr val="1C1B23"/>
                </a:solidFill>
                <a:latin typeface="Times New Roman" panose="02020603050405020304" pitchFamily="18" charset="0"/>
              </a:rPr>
              <a:t>and </a:t>
            </a:r>
            <a:r>
              <a:rPr lang="en-GB" sz="1800" b="0" i="0" u="none" strike="noStrike" baseline="0" dirty="0">
                <a:solidFill>
                  <a:srgbClr val="27272F"/>
                </a:solidFill>
                <a:latin typeface="Times New Roman" panose="02020603050405020304" pitchFamily="18" charset="0"/>
              </a:rPr>
              <a:t>forest </a:t>
            </a:r>
            <a:r>
              <a:rPr lang="en-GB" sz="1800" b="0" i="0" u="none" strike="noStrike" baseline="0" dirty="0">
                <a:solidFill>
                  <a:srgbClr val="211F27"/>
                </a:solidFill>
                <a:latin typeface="Times New Roman" panose="02020603050405020304" pitchFamily="18" charset="0"/>
              </a:rPr>
              <a:t>fires </a:t>
            </a:r>
            <a:r>
              <a:rPr lang="en-GB" sz="1800" b="0" i="0" u="none" strike="noStrike" baseline="0" dirty="0">
                <a:solidFill>
                  <a:srgbClr val="1C1923"/>
                </a:solidFill>
                <a:latin typeface="Times New Roman" panose="02020603050405020304" pitchFamily="18" charset="0"/>
              </a:rPr>
              <a:t>are </a:t>
            </a:r>
            <a:r>
              <a:rPr lang="en-GB" sz="1800" b="0" i="0" u="none" strike="noStrike" baseline="0" dirty="0">
                <a:solidFill>
                  <a:srgbClr val="29272F"/>
                </a:solidFill>
                <a:latin typeface="Times New Roman" panose="02020603050405020304" pitchFamily="18" charset="0"/>
              </a:rPr>
              <a:t>especially </a:t>
            </a:r>
            <a:r>
              <a:rPr lang="en-GB" sz="1800" b="0" i="0" u="none" strike="noStrike" baseline="0" dirty="0">
                <a:solidFill>
                  <a:srgbClr val="1D1C25"/>
                </a:solidFill>
                <a:latin typeface="Times New Roman" panose="02020603050405020304" pitchFamily="18" charset="0"/>
              </a:rPr>
              <a:t>awesome.</a:t>
            </a:r>
          </a:p>
          <a:p>
            <a:pPr algn="l"/>
            <a:r>
              <a:rPr lang="en-GB" sz="1800" b="0" i="0" u="none" strike="noStrike" baseline="0" dirty="0">
                <a:solidFill>
                  <a:srgbClr val="211F25"/>
                </a:solidFill>
                <a:latin typeface="Times New Roman" panose="02020603050405020304" pitchFamily="18" charset="0"/>
              </a:rPr>
              <a:t>On </a:t>
            </a:r>
            <a:r>
              <a:rPr lang="en-GB" sz="1800" b="0" i="0" u="none" strike="noStrike" baseline="0" dirty="0">
                <a:solidFill>
                  <a:srgbClr val="252227"/>
                </a:solidFill>
                <a:latin typeface="Times New Roman" panose="02020603050405020304" pitchFamily="18" charset="0"/>
              </a:rPr>
              <a:t>the </a:t>
            </a:r>
            <a:r>
              <a:rPr lang="en-GB" sz="1800" b="0" i="0" u="none" strike="noStrike" baseline="0" dirty="0">
                <a:solidFill>
                  <a:srgbClr val="2F2E30"/>
                </a:solidFill>
                <a:latin typeface="Times New Roman" panose="02020603050405020304" pitchFamily="18" charset="0"/>
              </a:rPr>
              <a:t>night </a:t>
            </a:r>
            <a:r>
              <a:rPr lang="en-GB" sz="1800" b="0" i="0" u="none" strike="noStrike" baseline="0" dirty="0">
                <a:solidFill>
                  <a:srgbClr val="1E1E27"/>
                </a:solidFill>
                <a:latin typeface="Times New Roman" panose="02020603050405020304" pitchFamily="18" charset="0"/>
              </a:rPr>
              <a:t>of </a:t>
            </a:r>
            <a:r>
              <a:rPr lang="en-GB" sz="1800" b="0" i="0" u="none" strike="noStrike" baseline="0" dirty="0">
                <a:solidFill>
                  <a:srgbClr val="221B22"/>
                </a:solidFill>
                <a:latin typeface="Times New Roman" panose="02020603050405020304" pitchFamily="18" charset="0"/>
              </a:rPr>
              <a:t>5 </a:t>
            </a:r>
            <a:r>
              <a:rPr lang="en-GB" sz="1800" b="0" i="0" u="none" strike="noStrike" baseline="0" dirty="0">
                <a:solidFill>
                  <a:srgbClr val="242228"/>
                </a:solidFill>
                <a:latin typeface="Times New Roman" panose="02020603050405020304" pitchFamily="18" charset="0"/>
              </a:rPr>
              <a:t>August </a:t>
            </a:r>
            <a:r>
              <a:rPr lang="en-GB" sz="1800" b="0" i="0" u="none" strike="noStrike" baseline="0" dirty="0">
                <a:solidFill>
                  <a:srgbClr val="2B242C"/>
                </a:solidFill>
                <a:latin typeface="Times New Roman" panose="02020603050405020304" pitchFamily="18" charset="0"/>
              </a:rPr>
              <a:t>1949 </a:t>
            </a:r>
            <a:r>
              <a:rPr lang="en-GB" sz="1800" b="0" i="0" u="none" strike="noStrike" baseline="0" dirty="0">
                <a:solidFill>
                  <a:srgbClr val="26262B"/>
                </a:solidFill>
                <a:latin typeface="Times New Roman" panose="02020603050405020304" pitchFamily="18" charset="0"/>
              </a:rPr>
              <a:t>(Maclean, </a:t>
            </a:r>
            <a:r>
              <a:rPr lang="en-GB" sz="1800" b="0" i="0" u="none" strike="noStrike" baseline="0" dirty="0">
                <a:solidFill>
                  <a:srgbClr val="211F25"/>
                </a:solidFill>
                <a:latin typeface="Times New Roman" panose="02020603050405020304" pitchFamily="18" charset="0"/>
              </a:rPr>
              <a:t>1992; </a:t>
            </a:r>
            <a:r>
              <a:rPr lang="en-GB" sz="1800" b="0" i="0" u="none" strike="noStrike" baseline="0" dirty="0" err="1">
                <a:solidFill>
                  <a:srgbClr val="26252C"/>
                </a:solidFill>
                <a:latin typeface="Times New Roman" panose="02020603050405020304" pitchFamily="18" charset="0"/>
              </a:rPr>
              <a:t>Wainer</a:t>
            </a:r>
            <a:r>
              <a:rPr lang="en-GB" sz="1800" b="0" i="0" u="none" strike="noStrike" baseline="0" dirty="0">
                <a:solidFill>
                  <a:srgbClr val="26252C"/>
                </a:solidFill>
                <a:latin typeface="Times New Roman" panose="02020603050405020304" pitchFamily="18" charset="0"/>
              </a:rPr>
              <a:t>, </a:t>
            </a:r>
            <a:r>
              <a:rPr lang="en-GB" sz="1800" b="0" i="0" u="none" strike="noStrike" baseline="0" dirty="0">
                <a:solidFill>
                  <a:srgbClr val="000000"/>
                </a:solidFill>
                <a:latin typeface="Times New Roman" panose="02020603050405020304" pitchFamily="18" charset="0"/>
              </a:rPr>
              <a:t>1997), </a:t>
            </a:r>
            <a:r>
              <a:rPr lang="en-GB" sz="1800" b="0" i="0" u="none" strike="noStrike" baseline="0" dirty="0">
                <a:solidFill>
                  <a:srgbClr val="28262D"/>
                </a:solidFill>
                <a:latin typeface="Times New Roman" panose="02020603050405020304" pitchFamily="18" charset="0"/>
              </a:rPr>
              <a:t>lightning </a:t>
            </a:r>
            <a:r>
              <a:rPr lang="en-GB" sz="1800" b="0" i="0" u="none" strike="noStrike" baseline="0" dirty="0">
                <a:solidFill>
                  <a:srgbClr val="222229"/>
                </a:solidFill>
                <a:latin typeface="Times New Roman" panose="02020603050405020304" pitchFamily="18" charset="0"/>
              </a:rPr>
              <a:t>struck</a:t>
            </a:r>
          </a:p>
          <a:p>
            <a:pPr algn="l"/>
            <a:r>
              <a:rPr lang="en-GB" sz="1800" b="0" i="0" u="none" strike="noStrike" baseline="0" dirty="0">
                <a:solidFill>
                  <a:srgbClr val="282531"/>
                </a:solidFill>
                <a:latin typeface="Times New Roman" panose="02020603050405020304" pitchFamily="18" charset="0"/>
              </a:rPr>
              <a:t>trees </a:t>
            </a:r>
            <a:r>
              <a:rPr lang="en-GB" sz="1800" b="0" i="0" u="none" strike="noStrike" baseline="0" dirty="0">
                <a:solidFill>
                  <a:srgbClr val="12121B"/>
                </a:solidFill>
                <a:latin typeface="Times New Roman" panose="02020603050405020304" pitchFamily="18" charset="0"/>
              </a:rPr>
              <a:t>in </a:t>
            </a:r>
            <a:r>
              <a:rPr lang="en-GB" sz="1800" b="0" i="0" u="none" strike="noStrike" baseline="0" dirty="0">
                <a:solidFill>
                  <a:srgbClr val="232229"/>
                </a:solidFill>
                <a:latin typeface="Times New Roman" panose="02020603050405020304" pitchFamily="18" charset="0"/>
              </a:rPr>
              <a:t>the </a:t>
            </a:r>
            <a:r>
              <a:rPr lang="en-GB" sz="1800" b="0" i="0" u="none" strike="noStrike" baseline="0" dirty="0">
                <a:solidFill>
                  <a:srgbClr val="221E25"/>
                </a:solidFill>
                <a:latin typeface="Times New Roman" panose="02020603050405020304" pitchFamily="18" charset="0"/>
              </a:rPr>
              <a:t>Helena </a:t>
            </a:r>
            <a:r>
              <a:rPr lang="en-GB" sz="1800" b="0" i="0" u="none" strike="noStrike" baseline="0" dirty="0">
                <a:solidFill>
                  <a:srgbClr val="24222A"/>
                </a:solidFill>
                <a:latin typeface="Times New Roman" panose="02020603050405020304" pitchFamily="18" charset="0"/>
              </a:rPr>
              <a:t>National </a:t>
            </a:r>
            <a:r>
              <a:rPr lang="en-GB" sz="1800" b="0" i="0" u="none" strike="noStrike" baseline="0" dirty="0">
                <a:solidFill>
                  <a:srgbClr val="1E1E27"/>
                </a:solidFill>
                <a:latin typeface="Times New Roman" panose="02020603050405020304" pitchFamily="18" charset="0"/>
              </a:rPr>
              <a:t>Forest </a:t>
            </a:r>
            <a:r>
              <a:rPr lang="en-GB" sz="1800" b="0" i="0" u="none" strike="noStrike" baseline="0" dirty="0">
                <a:solidFill>
                  <a:srgbClr val="1A1822"/>
                </a:solidFill>
                <a:latin typeface="Times New Roman" panose="02020603050405020304" pitchFamily="18" charset="0"/>
              </a:rPr>
              <a:t>in </a:t>
            </a:r>
            <a:r>
              <a:rPr lang="en-GB" sz="1800" b="0" i="0" u="none" strike="noStrike" baseline="0" dirty="0">
                <a:solidFill>
                  <a:srgbClr val="222027"/>
                </a:solidFill>
                <a:latin typeface="Times New Roman" panose="02020603050405020304" pitchFamily="18" charset="0"/>
              </a:rPr>
              <a:t>the </a:t>
            </a:r>
            <a:r>
              <a:rPr lang="en-GB" sz="1800" b="0" i="0" u="none" strike="noStrike" baseline="0" dirty="0">
                <a:solidFill>
                  <a:srgbClr val="231F2A"/>
                </a:solidFill>
                <a:latin typeface="Times New Roman" panose="02020603050405020304" pitchFamily="18" charset="0"/>
              </a:rPr>
              <a:t>state </a:t>
            </a:r>
            <a:r>
              <a:rPr lang="en-GB" sz="1800" b="0" i="0" u="none" strike="noStrike" baseline="0" dirty="0">
                <a:solidFill>
                  <a:srgbClr val="1B1B21"/>
                </a:solidFill>
                <a:latin typeface="Times New Roman" panose="02020603050405020304" pitchFamily="18" charset="0"/>
              </a:rPr>
              <a:t>of </a:t>
            </a:r>
            <a:r>
              <a:rPr lang="en-GB" sz="1800" b="0" i="0" u="none" strike="noStrike" baseline="0" dirty="0">
                <a:solidFill>
                  <a:srgbClr val="282429"/>
                </a:solidFill>
                <a:latin typeface="Times New Roman" panose="02020603050405020304" pitchFamily="18" charset="0"/>
              </a:rPr>
              <a:t>Montana </a:t>
            </a:r>
            <a:r>
              <a:rPr lang="en-GB" sz="1800" b="0" i="0" u="none" strike="noStrike" baseline="0" dirty="0">
                <a:solidFill>
                  <a:srgbClr val="2B2A32"/>
                </a:solidFill>
                <a:latin typeface="Times New Roman" panose="02020603050405020304" pitchFamily="18" charset="0"/>
              </a:rPr>
              <a:t>(Figure </a:t>
            </a:r>
            <a:r>
              <a:rPr lang="en-GB" sz="1800" b="0" i="0" u="none" strike="noStrike" baseline="0" dirty="0">
                <a:solidFill>
                  <a:srgbClr val="23232A"/>
                </a:solidFill>
                <a:latin typeface="Times New Roman" panose="02020603050405020304" pitchFamily="18" charset="0"/>
              </a:rPr>
              <a:t>1.8). </a:t>
            </a:r>
            <a:r>
              <a:rPr lang="en-GB" sz="1800" b="0" i="0" u="none" strike="noStrike" baseline="0" dirty="0">
                <a:solidFill>
                  <a:srgbClr val="24212D"/>
                </a:solidFill>
                <a:latin typeface="Times New Roman" panose="02020603050405020304" pitchFamily="18" charset="0"/>
              </a:rPr>
              <a:t>Sixteen</a:t>
            </a:r>
          </a:p>
          <a:p>
            <a:pPr algn="l"/>
            <a:r>
              <a:rPr lang="en-GB" sz="1800" b="0" i="0" u="none" strike="noStrike" baseline="0" dirty="0">
                <a:solidFill>
                  <a:srgbClr val="27242B"/>
                </a:solidFill>
                <a:latin typeface="Times New Roman" panose="02020603050405020304" pitchFamily="18" charset="0"/>
              </a:rPr>
              <a:t>Forest </a:t>
            </a:r>
            <a:r>
              <a:rPr lang="en-GB" sz="1800" b="0" i="0" u="none" strike="noStrike" baseline="0" dirty="0">
                <a:solidFill>
                  <a:srgbClr val="26242B"/>
                </a:solidFill>
                <a:latin typeface="Times New Roman" panose="02020603050405020304" pitchFamily="18" charset="0"/>
              </a:rPr>
              <a:t>Service </a:t>
            </a:r>
            <a:r>
              <a:rPr lang="en-GB" sz="1800" b="0" i="0" u="none" strike="noStrike" baseline="0" dirty="0">
                <a:solidFill>
                  <a:srgbClr val="241F29"/>
                </a:solidFill>
                <a:latin typeface="Times New Roman" panose="02020603050405020304" pitchFamily="18" charset="0"/>
              </a:rPr>
              <a:t>'smoke </a:t>
            </a:r>
            <a:r>
              <a:rPr lang="en-GB" sz="1800" b="0" i="0" u="none" strike="noStrike" baseline="0" dirty="0">
                <a:solidFill>
                  <a:srgbClr val="2D2D33"/>
                </a:solidFill>
                <a:latin typeface="Times New Roman" panose="02020603050405020304" pitchFamily="18" charset="0"/>
              </a:rPr>
              <a:t>jumpers' </a:t>
            </a:r>
            <a:r>
              <a:rPr lang="en-GB" sz="1800" b="0" i="0" u="none" strike="noStrike" baseline="0" dirty="0">
                <a:solidFill>
                  <a:srgbClr val="232229"/>
                </a:solidFill>
                <a:latin typeface="Times New Roman" panose="02020603050405020304" pitchFamily="18" charset="0"/>
              </a:rPr>
              <a:t>parachuted </a:t>
            </a:r>
            <a:r>
              <a:rPr lang="en-GB" sz="1800" b="0" i="0" u="none" strike="noStrike" baseline="0" dirty="0">
                <a:solidFill>
                  <a:srgbClr val="1E1E28"/>
                </a:solidFill>
                <a:latin typeface="Times New Roman" panose="02020603050405020304" pitchFamily="18" charset="0"/>
              </a:rPr>
              <a:t>in </a:t>
            </a:r>
            <a:r>
              <a:rPr lang="en-GB" sz="1800" b="0" i="0" u="none" strike="noStrike" baseline="0" dirty="0">
                <a:solidFill>
                  <a:srgbClr val="23242C"/>
                </a:solidFill>
                <a:latin typeface="Times New Roman" panose="02020603050405020304" pitchFamily="18" charset="0"/>
              </a:rPr>
              <a:t>to </a:t>
            </a:r>
            <a:r>
              <a:rPr lang="en-GB" sz="1800" b="0" i="0" u="none" strike="noStrike" baseline="0" dirty="0">
                <a:solidFill>
                  <a:srgbClr val="25242A"/>
                </a:solidFill>
                <a:latin typeface="Times New Roman" panose="02020603050405020304" pitchFamily="18" charset="0"/>
              </a:rPr>
              <a:t>fight </a:t>
            </a:r>
            <a:r>
              <a:rPr lang="en-GB" sz="1800" b="0" i="0" u="none" strike="noStrike" baseline="0" dirty="0">
                <a:solidFill>
                  <a:srgbClr val="241C24"/>
                </a:solidFill>
                <a:latin typeface="Times New Roman" panose="02020603050405020304" pitchFamily="18" charset="0"/>
              </a:rPr>
              <a:t>the </a:t>
            </a:r>
            <a:r>
              <a:rPr lang="en-GB" sz="1800" b="0" i="0" u="none" strike="noStrike" baseline="0" dirty="0">
                <a:solidFill>
                  <a:srgbClr val="222128"/>
                </a:solidFill>
                <a:latin typeface="Times New Roman" panose="02020603050405020304" pitchFamily="18" charset="0"/>
              </a:rPr>
              <a:t>blaze. </a:t>
            </a:r>
            <a:r>
              <a:rPr lang="en-GB" sz="1800" b="0" i="0" u="none" strike="noStrike" baseline="0" dirty="0">
                <a:solidFill>
                  <a:srgbClr val="1C1A23"/>
                </a:solidFill>
                <a:latin typeface="Times New Roman" panose="02020603050405020304" pitchFamily="18" charset="0"/>
              </a:rPr>
              <a:t>But </a:t>
            </a:r>
            <a:r>
              <a:rPr lang="en-GB" sz="1800" b="0" i="0" u="none" strike="noStrike" baseline="0" dirty="0">
                <a:solidFill>
                  <a:srgbClr val="23242A"/>
                </a:solidFill>
                <a:latin typeface="Times New Roman" panose="02020603050405020304" pitchFamily="18" charset="0"/>
              </a:rPr>
              <a:t>when </a:t>
            </a:r>
            <a:r>
              <a:rPr lang="en-GB" sz="1800" b="0" i="0" u="none" strike="noStrike" baseline="0" dirty="0">
                <a:solidFill>
                  <a:srgbClr val="323033"/>
                </a:solidFill>
                <a:latin typeface="Times New Roman" panose="02020603050405020304" pitchFamily="18" charset="0"/>
              </a:rPr>
              <a:t>they</a:t>
            </a:r>
          </a:p>
          <a:p>
            <a:pPr algn="l"/>
            <a:r>
              <a:rPr lang="en-GB" sz="1800" b="0" i="0" u="none" strike="noStrike" baseline="0" dirty="0">
                <a:solidFill>
                  <a:srgbClr val="22222C"/>
                </a:solidFill>
                <a:latin typeface="Times New Roman" panose="02020603050405020304" pitchFamily="18" charset="0"/>
              </a:rPr>
              <a:t>were </a:t>
            </a:r>
            <a:r>
              <a:rPr lang="en-GB" sz="1800" b="0" i="0" u="none" strike="noStrike" baseline="0" dirty="0">
                <a:solidFill>
                  <a:srgbClr val="25252C"/>
                </a:solidFill>
                <a:latin typeface="Times New Roman" panose="02020603050405020304" pitchFamily="18" charset="0"/>
              </a:rPr>
              <a:t>close </a:t>
            </a:r>
            <a:r>
              <a:rPr lang="en-GB" sz="1800" b="0" i="0" u="none" strike="noStrike" baseline="0" dirty="0">
                <a:solidFill>
                  <a:srgbClr val="1B1921"/>
                </a:solidFill>
                <a:latin typeface="Times New Roman" panose="02020603050405020304" pitchFamily="18" charset="0"/>
              </a:rPr>
              <a:t>to </a:t>
            </a:r>
            <a:r>
              <a:rPr lang="en-GB" sz="1800" b="0" i="0" u="none" strike="noStrike" baseline="0" dirty="0">
                <a:solidFill>
                  <a:srgbClr val="19171F"/>
                </a:solidFill>
                <a:latin typeface="Times New Roman" panose="02020603050405020304" pitchFamily="18" charset="0"/>
              </a:rPr>
              <a:t>the </a:t>
            </a:r>
            <a:r>
              <a:rPr lang="en-GB" sz="1800" b="0" i="0" u="none" strike="noStrike" baseline="0" dirty="0">
                <a:solidFill>
                  <a:srgbClr val="232229"/>
                </a:solidFill>
                <a:latin typeface="Times New Roman" panose="02020603050405020304" pitchFamily="18" charset="0"/>
              </a:rPr>
              <a:t>fire </a:t>
            </a:r>
            <a:r>
              <a:rPr lang="en-GB" sz="1800" b="0" i="0" u="none" strike="noStrike" baseline="0" dirty="0">
                <a:solidFill>
                  <a:srgbClr val="18171D"/>
                </a:solidFill>
                <a:latin typeface="Times New Roman" panose="02020603050405020304" pitchFamily="18" charset="0"/>
              </a:rPr>
              <a:t>it </a:t>
            </a:r>
            <a:r>
              <a:rPr lang="en-GB" sz="1800" b="0" i="0" u="none" strike="noStrike" baseline="0" dirty="0">
                <a:solidFill>
                  <a:srgbClr val="23212C"/>
                </a:solidFill>
                <a:latin typeface="Times New Roman" panose="02020603050405020304" pitchFamily="18" charset="0"/>
              </a:rPr>
              <a:t>became </a:t>
            </a:r>
            <a:r>
              <a:rPr lang="en-GB" sz="1800" b="0" i="0" u="none" strike="noStrike" baseline="0" dirty="0">
                <a:solidFill>
                  <a:srgbClr val="221D26"/>
                </a:solidFill>
                <a:latin typeface="Times New Roman" panose="02020603050405020304" pitchFamily="18" charset="0"/>
              </a:rPr>
              <a:t>clear </a:t>
            </a:r>
            <a:r>
              <a:rPr lang="en-GB" sz="1800" b="0" i="0" u="none" strike="noStrike" baseline="0" dirty="0">
                <a:solidFill>
                  <a:srgbClr val="211C23"/>
                </a:solidFill>
                <a:latin typeface="Times New Roman" panose="02020603050405020304" pitchFamily="18" charset="0"/>
              </a:rPr>
              <a:t>that </a:t>
            </a:r>
            <a:r>
              <a:rPr lang="en-GB" sz="1800" b="0" i="0" u="none" strike="noStrike" baseline="0" dirty="0">
                <a:solidFill>
                  <a:srgbClr val="29272F"/>
                </a:solidFill>
                <a:latin typeface="Times New Roman" panose="02020603050405020304" pitchFamily="18" charset="0"/>
              </a:rPr>
              <a:t>the </a:t>
            </a:r>
            <a:r>
              <a:rPr lang="en-GB" sz="1800" b="0" i="0" u="none" strike="noStrike" baseline="0" dirty="0">
                <a:solidFill>
                  <a:srgbClr val="1D1C24"/>
                </a:solidFill>
                <a:latin typeface="Times New Roman" panose="02020603050405020304" pitchFamily="18" charset="0"/>
              </a:rPr>
              <a:t>blaze </a:t>
            </a:r>
            <a:r>
              <a:rPr lang="en-GB" sz="1800" b="0" i="0" u="none" strike="noStrike" baseline="0" dirty="0">
                <a:solidFill>
                  <a:srgbClr val="201E26"/>
                </a:solidFill>
                <a:latin typeface="Times New Roman" panose="02020603050405020304" pitchFamily="18" charset="0"/>
              </a:rPr>
              <a:t>was </a:t>
            </a:r>
            <a:r>
              <a:rPr lang="en-GB" sz="1800" b="0" i="0" u="none" strike="noStrike" baseline="0" dirty="0">
                <a:solidFill>
                  <a:srgbClr val="201E25"/>
                </a:solidFill>
                <a:latin typeface="Times New Roman" panose="02020603050405020304" pitchFamily="18" charset="0"/>
              </a:rPr>
              <a:t>out </a:t>
            </a:r>
            <a:r>
              <a:rPr lang="en-GB" sz="1800" b="0" i="0" u="none" strike="noStrike" baseline="0" dirty="0">
                <a:solidFill>
                  <a:srgbClr val="27262D"/>
                </a:solidFill>
                <a:latin typeface="Times New Roman" panose="02020603050405020304" pitchFamily="18" charset="0"/>
              </a:rPr>
              <a:t>of </a:t>
            </a:r>
            <a:r>
              <a:rPr lang="en-GB" sz="1800" b="0" i="0" u="none" strike="noStrike" baseline="0" dirty="0">
                <a:solidFill>
                  <a:srgbClr val="26222B"/>
                </a:solidFill>
                <a:latin typeface="Times New Roman" panose="02020603050405020304" pitchFamily="18" charset="0"/>
              </a:rPr>
              <a:t>control </a:t>
            </a:r>
            <a:r>
              <a:rPr lang="en-GB" sz="1800" b="0" i="0" u="none" strike="noStrike" baseline="0" dirty="0">
                <a:solidFill>
                  <a:srgbClr val="1E1D22"/>
                </a:solidFill>
                <a:latin typeface="Times New Roman" panose="02020603050405020304" pitchFamily="18" charset="0"/>
              </a:rPr>
              <a:t>and </a:t>
            </a:r>
            <a:r>
              <a:rPr lang="en-GB" sz="1800" b="0" i="0" u="none" strike="noStrike" baseline="0" dirty="0">
                <a:solidFill>
                  <a:srgbClr val="1D1B23"/>
                </a:solidFill>
                <a:latin typeface="Times New Roman" panose="02020603050405020304" pitchFamily="18" charset="0"/>
              </a:rPr>
              <a:t>that</a:t>
            </a:r>
          </a:p>
          <a:p>
            <a:pPr algn="l"/>
            <a:r>
              <a:rPr lang="en-GB" sz="1800" b="0" i="0" u="none" strike="noStrike" baseline="0" dirty="0">
                <a:solidFill>
                  <a:srgbClr val="29262D"/>
                </a:solidFill>
                <a:latin typeface="Times New Roman" panose="02020603050405020304" pitchFamily="18" charset="0"/>
              </a:rPr>
              <a:t>their </a:t>
            </a:r>
            <a:r>
              <a:rPr lang="en-GB" sz="1800" b="0" i="0" u="none" strike="noStrike" baseline="0" dirty="0">
                <a:solidFill>
                  <a:srgbClr val="26252E"/>
                </a:solidFill>
                <a:latin typeface="Times New Roman" panose="02020603050405020304" pitchFamily="18" charset="0"/>
              </a:rPr>
              <a:t>very </a:t>
            </a:r>
            <a:r>
              <a:rPr lang="en-GB" sz="1800" b="0" i="0" u="none" strike="noStrike" baseline="0" dirty="0">
                <a:solidFill>
                  <a:srgbClr val="25222C"/>
                </a:solidFill>
                <a:latin typeface="Times New Roman" panose="02020603050405020304" pitchFamily="18" charset="0"/>
              </a:rPr>
              <a:t>survival </a:t>
            </a:r>
            <a:r>
              <a:rPr lang="en-GB" sz="1800" b="0" i="0" u="none" strike="noStrike" baseline="0" dirty="0">
                <a:solidFill>
                  <a:srgbClr val="28272E"/>
                </a:solidFill>
                <a:latin typeface="Times New Roman" panose="02020603050405020304" pitchFamily="18" charset="0"/>
              </a:rPr>
              <a:t>depended </a:t>
            </a:r>
            <a:r>
              <a:rPr lang="en-GB" sz="1800" b="0" i="0" u="none" strike="noStrike" baseline="0" dirty="0">
                <a:solidFill>
                  <a:srgbClr val="212027"/>
                </a:solidFill>
                <a:latin typeface="Times New Roman" panose="02020603050405020304" pitchFamily="18" charset="0"/>
              </a:rPr>
              <a:t>upon </a:t>
            </a:r>
            <a:r>
              <a:rPr lang="en-GB" sz="1800" b="0" i="0" u="none" strike="noStrike" baseline="0" dirty="0">
                <a:solidFill>
                  <a:srgbClr val="222229"/>
                </a:solidFill>
                <a:latin typeface="Times New Roman" panose="02020603050405020304" pitchFamily="18" charset="0"/>
              </a:rPr>
              <a:t>quick </a:t>
            </a:r>
            <a:r>
              <a:rPr lang="en-GB" sz="1800" b="0" i="0" u="none" strike="noStrike" baseline="0" dirty="0">
                <a:solidFill>
                  <a:srgbClr val="1F1D26"/>
                </a:solidFill>
                <a:latin typeface="Times New Roman" panose="02020603050405020304" pitchFamily="18" charset="0"/>
              </a:rPr>
              <a:t>action. </a:t>
            </a:r>
            <a:r>
              <a:rPr lang="en-GB" sz="1800" b="0" i="0" u="none" strike="noStrike" baseline="0" dirty="0">
                <a:solidFill>
                  <a:srgbClr val="222128"/>
                </a:solidFill>
                <a:latin typeface="Times New Roman" panose="02020603050405020304" pitchFamily="18" charset="0"/>
              </a:rPr>
              <a:t>But </a:t>
            </a:r>
            <a:r>
              <a:rPr lang="en-GB" sz="1800" b="0" i="0" u="none" strike="noStrike" baseline="0" dirty="0">
                <a:solidFill>
                  <a:srgbClr val="2B252C"/>
                </a:solidFill>
                <a:latin typeface="Times New Roman" panose="02020603050405020304" pitchFamily="18" charset="0"/>
              </a:rPr>
              <a:t>the </a:t>
            </a:r>
            <a:r>
              <a:rPr lang="en-GB" sz="1800" b="0" i="0" u="none" strike="noStrike" baseline="0" dirty="0">
                <a:solidFill>
                  <a:srgbClr val="212027"/>
                </a:solidFill>
                <a:latin typeface="Times New Roman" panose="02020603050405020304" pitchFamily="18" charset="0"/>
              </a:rPr>
              <a:t>fire </a:t>
            </a:r>
            <a:r>
              <a:rPr lang="en-GB" sz="1800" b="0" i="0" u="none" strike="noStrike" baseline="0" dirty="0">
                <a:solidFill>
                  <a:srgbClr val="23232A"/>
                </a:solidFill>
                <a:latin typeface="Times New Roman" panose="02020603050405020304" pitchFamily="18" charset="0"/>
              </a:rPr>
              <a:t>moved </a:t>
            </a:r>
            <a:r>
              <a:rPr lang="en-GB" sz="1800" b="0" i="0" u="none" strike="noStrike" baseline="0" dirty="0">
                <a:solidFill>
                  <a:srgbClr val="2B2930"/>
                </a:solidFill>
                <a:latin typeface="Times New Roman" panose="02020603050405020304" pitchFamily="18" charset="0"/>
              </a:rPr>
              <a:t>faster, </a:t>
            </a:r>
            <a:r>
              <a:rPr lang="en-GB" sz="1800" b="0" i="0" u="none" strike="noStrike" baseline="0" dirty="0">
                <a:solidFill>
                  <a:srgbClr val="1C1A25"/>
                </a:solidFill>
                <a:latin typeface="Times New Roman" panose="02020603050405020304" pitchFamily="18" charset="0"/>
              </a:rPr>
              <a:t>and</a:t>
            </a:r>
          </a:p>
          <a:p>
            <a:pPr algn="l"/>
            <a:r>
              <a:rPr lang="en-GB" sz="1800" b="0" i="0" u="none" strike="noStrike" baseline="0" dirty="0">
                <a:solidFill>
                  <a:srgbClr val="27282D"/>
                </a:solidFill>
                <a:latin typeface="Times New Roman" panose="02020603050405020304" pitchFamily="18" charset="0"/>
              </a:rPr>
              <a:t>eventually </a:t>
            </a:r>
            <a:r>
              <a:rPr lang="en-GB" sz="1800" b="0" i="0" u="none" strike="noStrike" baseline="0" dirty="0">
                <a:solidFill>
                  <a:srgbClr val="1B1C23"/>
                </a:solidFill>
                <a:latin typeface="Times New Roman" panose="02020603050405020304" pitchFamily="18" charset="0"/>
              </a:rPr>
              <a:t>all </a:t>
            </a:r>
            <a:r>
              <a:rPr lang="en-GB" sz="1800" b="0" i="0" u="none" strike="noStrike" baseline="0" dirty="0">
                <a:solidFill>
                  <a:srgbClr val="201F27"/>
                </a:solidFill>
                <a:latin typeface="Times New Roman" panose="02020603050405020304" pitchFamily="18" charset="0"/>
              </a:rPr>
              <a:t>the </a:t>
            </a:r>
            <a:r>
              <a:rPr lang="en-GB" sz="1800" b="0" i="0" u="none" strike="noStrike" baseline="0" dirty="0">
                <a:solidFill>
                  <a:srgbClr val="232229"/>
                </a:solidFill>
                <a:latin typeface="Times New Roman" panose="02020603050405020304" pitchFamily="18" charset="0"/>
              </a:rPr>
              <a:t>firefighters </a:t>
            </a:r>
            <a:r>
              <a:rPr lang="en-GB" sz="1800" b="0" i="0" u="none" strike="noStrike" baseline="0" dirty="0">
                <a:solidFill>
                  <a:srgbClr val="000000"/>
                </a:solidFill>
                <a:latin typeface="Arial" panose="020B0604020202020204" pitchFamily="34" charset="0"/>
              </a:rPr>
              <a:t>- </a:t>
            </a:r>
            <a:r>
              <a:rPr lang="en-GB" sz="1800" b="0" i="0" u="none" strike="noStrike" baseline="0" dirty="0">
                <a:solidFill>
                  <a:srgbClr val="1F1E28"/>
                </a:solidFill>
                <a:latin typeface="Times New Roman" panose="02020603050405020304" pitchFamily="18" charset="0"/>
              </a:rPr>
              <a:t>within </a:t>
            </a:r>
            <a:r>
              <a:rPr lang="en-GB" sz="1800" b="0" i="0" u="none" strike="noStrike" baseline="0" dirty="0">
                <a:solidFill>
                  <a:srgbClr val="241E24"/>
                </a:solidFill>
                <a:latin typeface="Times New Roman" panose="02020603050405020304" pitchFamily="18" charset="0"/>
              </a:rPr>
              <a:t>200 </a:t>
            </a:r>
            <a:r>
              <a:rPr lang="en-GB" sz="1800" b="0" i="0" u="none" strike="noStrike" baseline="0" dirty="0">
                <a:solidFill>
                  <a:srgbClr val="2D2D33"/>
                </a:solidFill>
                <a:latin typeface="Times New Roman" panose="02020603050405020304" pitchFamily="18" charset="0"/>
              </a:rPr>
              <a:t>yards </a:t>
            </a:r>
            <a:r>
              <a:rPr lang="en-GB" sz="1800" b="0" i="0" u="none" strike="noStrike" baseline="0" dirty="0">
                <a:solidFill>
                  <a:srgbClr val="24242A"/>
                </a:solidFill>
                <a:latin typeface="Times New Roman" panose="02020603050405020304" pitchFamily="18" charset="0"/>
              </a:rPr>
              <a:t>of </a:t>
            </a:r>
            <a:r>
              <a:rPr lang="en-GB" sz="1800" b="0" i="0" u="none" strike="noStrike" baseline="0" dirty="0">
                <a:solidFill>
                  <a:srgbClr val="22202B"/>
                </a:solidFill>
                <a:latin typeface="Times New Roman" panose="02020603050405020304" pitchFamily="18" charset="0"/>
              </a:rPr>
              <a:t>a </a:t>
            </a:r>
            <a:r>
              <a:rPr lang="en-GB" sz="1800" b="0" i="0" u="none" strike="noStrike" baseline="0" dirty="0">
                <a:solidFill>
                  <a:srgbClr val="1D1C22"/>
                </a:solidFill>
                <a:latin typeface="Times New Roman" panose="02020603050405020304" pitchFamily="18" charset="0"/>
              </a:rPr>
              <a:t>safe </a:t>
            </a:r>
            <a:r>
              <a:rPr lang="en-GB" sz="1800" b="0" i="0" u="none" strike="noStrike" baseline="0" dirty="0">
                <a:solidFill>
                  <a:srgbClr val="27272E"/>
                </a:solidFill>
                <a:latin typeface="Times New Roman" panose="02020603050405020304" pitchFamily="18" charset="0"/>
              </a:rPr>
              <a:t>haven </a:t>
            </a:r>
            <a:r>
              <a:rPr lang="en-GB" sz="1800" b="0" i="0" u="none" strike="noStrike" baseline="0" dirty="0">
                <a:solidFill>
                  <a:srgbClr val="1F1E28"/>
                </a:solidFill>
                <a:latin typeface="Times New Roman" panose="02020603050405020304" pitchFamily="18" charset="0"/>
              </a:rPr>
              <a:t>at </a:t>
            </a:r>
            <a:r>
              <a:rPr lang="en-GB" sz="1800" b="0" i="0" u="none" strike="noStrike" baseline="0" dirty="0">
                <a:solidFill>
                  <a:srgbClr val="221B22"/>
                </a:solidFill>
                <a:latin typeface="Times New Roman" panose="02020603050405020304" pitchFamily="18" charset="0"/>
              </a:rPr>
              <a:t>the </a:t>
            </a:r>
            <a:r>
              <a:rPr lang="en-GB" sz="1800" b="0" i="0" u="none" strike="noStrike" baseline="0" dirty="0">
                <a:solidFill>
                  <a:srgbClr val="28262C"/>
                </a:solidFill>
                <a:latin typeface="Times New Roman" panose="02020603050405020304" pitchFamily="18" charset="0"/>
              </a:rPr>
              <a:t>top </a:t>
            </a:r>
            <a:r>
              <a:rPr lang="en-GB" sz="1800" b="0" i="0" u="none" strike="noStrike" baseline="0" dirty="0">
                <a:solidFill>
                  <a:srgbClr val="212027"/>
                </a:solidFill>
                <a:latin typeface="Times New Roman" panose="02020603050405020304" pitchFamily="18" charset="0"/>
              </a:rPr>
              <a:t>of</a:t>
            </a:r>
          </a:p>
          <a:p>
            <a:pPr algn="l"/>
            <a:r>
              <a:rPr lang="en-GB" sz="1800" b="0" i="0" u="none" strike="noStrike" baseline="0" dirty="0">
                <a:solidFill>
                  <a:srgbClr val="2B262E"/>
                </a:solidFill>
                <a:latin typeface="Times New Roman" panose="02020603050405020304" pitchFamily="18" charset="0"/>
              </a:rPr>
              <a:t>Mann </a:t>
            </a:r>
            <a:r>
              <a:rPr lang="en-GB" sz="1800" b="0" i="0" u="none" strike="noStrike" baseline="0" dirty="0">
                <a:solidFill>
                  <a:srgbClr val="252028"/>
                </a:solidFill>
                <a:latin typeface="Times New Roman" panose="02020603050405020304" pitchFamily="18" charset="0"/>
              </a:rPr>
              <a:t>Gulch </a:t>
            </a:r>
            <a:r>
              <a:rPr lang="en-GB" sz="1800" b="0" i="0" u="none" strike="noStrike" baseline="0" dirty="0">
                <a:solidFill>
                  <a:srgbClr val="000000"/>
                </a:solidFill>
                <a:latin typeface="Arial" panose="020B0604020202020204" pitchFamily="34" charset="0"/>
              </a:rPr>
              <a:t>- </a:t>
            </a:r>
            <a:r>
              <a:rPr lang="en-GB" sz="1800" b="0" i="0" u="none" strike="noStrike" baseline="0" dirty="0">
                <a:solidFill>
                  <a:srgbClr val="211F2A"/>
                </a:solidFill>
                <a:latin typeface="Times New Roman" panose="02020603050405020304" pitchFamily="18" charset="0"/>
              </a:rPr>
              <a:t>were </a:t>
            </a:r>
            <a:r>
              <a:rPr lang="en-GB" sz="1800" b="0" i="0" u="none" strike="noStrike" baseline="0" dirty="0">
                <a:solidFill>
                  <a:srgbClr val="1D1E25"/>
                </a:solidFill>
                <a:latin typeface="Times New Roman" panose="02020603050405020304" pitchFamily="18" charset="0"/>
              </a:rPr>
              <a:t>killed. </a:t>
            </a:r>
            <a:r>
              <a:rPr lang="en-GB" sz="1800" b="0" i="0" u="none" strike="noStrike" baseline="0" dirty="0">
                <a:solidFill>
                  <a:srgbClr val="20202A"/>
                </a:solidFill>
                <a:latin typeface="Times New Roman" panose="02020603050405020304" pitchFamily="18" charset="0"/>
              </a:rPr>
              <a:t>The </a:t>
            </a:r>
            <a:r>
              <a:rPr lang="en-GB" sz="1800" b="0" i="0" u="none" strike="noStrike" baseline="0" dirty="0">
                <a:solidFill>
                  <a:srgbClr val="25242B"/>
                </a:solidFill>
                <a:latin typeface="Times New Roman" panose="02020603050405020304" pitchFamily="18" charset="0"/>
              </a:rPr>
              <a:t>movement </a:t>
            </a:r>
            <a:r>
              <a:rPr lang="en-GB" sz="1800" b="0" i="0" u="none" strike="noStrike" baseline="0" dirty="0">
                <a:solidFill>
                  <a:srgbClr val="27272E"/>
                </a:solidFill>
                <a:latin typeface="Times New Roman" panose="02020603050405020304" pitchFamily="18" charset="0"/>
              </a:rPr>
              <a:t>of </a:t>
            </a:r>
            <a:r>
              <a:rPr lang="en-GB" sz="1800" b="0" i="0" u="none" strike="noStrike" baseline="0" dirty="0">
                <a:solidFill>
                  <a:srgbClr val="242129"/>
                </a:solidFill>
                <a:latin typeface="Times New Roman" panose="02020603050405020304" pitchFamily="18" charset="0"/>
              </a:rPr>
              <a:t>the </a:t>
            </a:r>
            <a:r>
              <a:rPr lang="en-GB" sz="1800" b="0" i="0" u="none" strike="noStrike" baseline="0" dirty="0">
                <a:solidFill>
                  <a:srgbClr val="241D25"/>
                </a:solidFill>
                <a:latin typeface="Times New Roman" panose="02020603050405020304" pitchFamily="18" charset="0"/>
              </a:rPr>
              <a:t>fire </a:t>
            </a:r>
            <a:r>
              <a:rPr lang="en-GB" sz="1800" b="0" i="0" u="none" strike="noStrike" baseline="0" dirty="0">
                <a:solidFill>
                  <a:srgbClr val="252227"/>
                </a:solidFill>
                <a:latin typeface="Times New Roman" panose="02020603050405020304" pitchFamily="18" charset="0"/>
              </a:rPr>
              <a:t>and </a:t>
            </a:r>
            <a:r>
              <a:rPr lang="en-GB" sz="1800" b="0" i="0" u="none" strike="noStrike" baseline="0" dirty="0">
                <a:solidFill>
                  <a:srgbClr val="22232B"/>
                </a:solidFill>
                <a:latin typeface="Times New Roman" panose="02020603050405020304" pitchFamily="18" charset="0"/>
              </a:rPr>
              <a:t>the </a:t>
            </a:r>
            <a:r>
              <a:rPr lang="en-GB" sz="1800" b="0" i="0" u="none" strike="noStrike" baseline="0" dirty="0">
                <a:solidFill>
                  <a:srgbClr val="23222A"/>
                </a:solidFill>
                <a:latin typeface="Times New Roman" panose="02020603050405020304" pitchFamily="18" charset="0"/>
              </a:rPr>
              <a:t>firefighters </a:t>
            </a:r>
            <a:r>
              <a:rPr lang="en-GB" sz="1800" b="0" i="0" u="none" strike="noStrike" baseline="0" dirty="0">
                <a:solidFill>
                  <a:srgbClr val="272631"/>
                </a:solidFill>
                <a:latin typeface="Times New Roman" panose="02020603050405020304" pitchFamily="18" charset="0"/>
              </a:rPr>
              <a:t>is </a:t>
            </a:r>
            <a:r>
              <a:rPr lang="en-GB" sz="1800" b="0" i="0" u="none" strike="noStrike" baseline="0" dirty="0">
                <a:solidFill>
                  <a:srgbClr val="25222B"/>
                </a:solidFill>
                <a:latin typeface="Times New Roman" panose="02020603050405020304" pitchFamily="18" charset="0"/>
              </a:rPr>
              <a:t>tragi</a:t>
            </a:r>
            <a:r>
              <a:rPr lang="en-GB" sz="1800" b="0" i="0" u="none" strike="noStrike" baseline="0" dirty="0">
                <a:solidFill>
                  <a:srgbClr val="252127"/>
                </a:solidFill>
                <a:latin typeface="Times New Roman" panose="02020603050405020304" pitchFamily="18" charset="0"/>
              </a:rPr>
              <a:t>cally</a:t>
            </a:r>
          </a:p>
          <a:p>
            <a:pPr algn="l"/>
            <a:r>
              <a:rPr lang="en-GB" sz="1800" b="0" i="0" u="none" strike="noStrike" baseline="0" dirty="0">
                <a:solidFill>
                  <a:srgbClr val="25232A"/>
                </a:solidFill>
                <a:latin typeface="Times New Roman" panose="02020603050405020304" pitchFamily="18" charset="0"/>
              </a:rPr>
              <a:t>told </a:t>
            </a:r>
            <a:r>
              <a:rPr lang="en-GB" sz="1800" b="0" i="0" u="none" strike="noStrike" baseline="0" dirty="0">
                <a:solidFill>
                  <a:srgbClr val="29282D"/>
                </a:solidFill>
                <a:latin typeface="Times New Roman" panose="02020603050405020304" pitchFamily="18" charset="0"/>
              </a:rPr>
              <a:t>by </a:t>
            </a:r>
            <a:r>
              <a:rPr lang="en-GB" sz="1800" b="0" i="0" u="none" strike="noStrike" baseline="0" dirty="0">
                <a:solidFill>
                  <a:srgbClr val="211E25"/>
                </a:solidFill>
                <a:latin typeface="Times New Roman" panose="02020603050405020304" pitchFamily="18" charset="0"/>
              </a:rPr>
              <a:t>the </a:t>
            </a:r>
            <a:r>
              <a:rPr lang="en-GB" sz="1800" b="0" i="0" u="none" strike="noStrike" baseline="0" dirty="0">
                <a:solidFill>
                  <a:srgbClr val="25232D"/>
                </a:solidFill>
                <a:latin typeface="Times New Roman" panose="02020603050405020304" pitchFamily="18" charset="0"/>
              </a:rPr>
              <a:t>two </a:t>
            </a:r>
            <a:r>
              <a:rPr lang="en-GB" sz="1800" b="0" i="0" u="none" strike="noStrike" baseline="0" dirty="0">
                <a:solidFill>
                  <a:srgbClr val="1B1A24"/>
                </a:solidFill>
                <a:latin typeface="Times New Roman" panose="02020603050405020304" pitchFamily="18" charset="0"/>
              </a:rPr>
              <a:t>curves </a:t>
            </a:r>
            <a:r>
              <a:rPr lang="en-GB" sz="1800" b="0" i="0" u="none" strike="noStrike" baseline="0" dirty="0">
                <a:solidFill>
                  <a:srgbClr val="292830"/>
                </a:solidFill>
                <a:latin typeface="Times New Roman" panose="02020603050405020304" pitchFamily="18" charset="0"/>
              </a:rPr>
              <a:t>of </a:t>
            </a:r>
            <a:r>
              <a:rPr lang="en-GB" sz="1800" b="0" i="0" u="none" strike="noStrike" baseline="0" dirty="0">
                <a:solidFill>
                  <a:srgbClr val="29272F"/>
                </a:solidFill>
                <a:latin typeface="Times New Roman" panose="02020603050405020304" pitchFamily="18" charset="0"/>
              </a:rPr>
              <a:t>Figure </a:t>
            </a:r>
            <a:r>
              <a:rPr lang="en-GB" sz="1800" b="0" i="0" u="none" strike="noStrike" baseline="0" dirty="0">
                <a:solidFill>
                  <a:srgbClr val="23242B"/>
                </a:solidFill>
                <a:latin typeface="Times New Roman" panose="02020603050405020304" pitchFamily="18" charset="0"/>
              </a:rPr>
              <a:t>1.9. </a:t>
            </a:r>
            <a:r>
              <a:rPr lang="en-GB" sz="1800" b="0" i="0" u="none" strike="noStrike" baseline="0" dirty="0">
                <a:solidFill>
                  <a:srgbClr val="29232B"/>
                </a:solidFill>
                <a:latin typeface="Times New Roman" panose="02020603050405020304" pitchFamily="18" charset="0"/>
              </a:rPr>
              <a:t>One </a:t>
            </a:r>
            <a:r>
              <a:rPr lang="en-GB" sz="1800" b="0" i="0" u="none" strike="noStrike" baseline="0" dirty="0">
                <a:solidFill>
                  <a:srgbClr val="211C23"/>
                </a:solidFill>
                <a:latin typeface="Times New Roman" panose="02020603050405020304" pitchFamily="18" charset="0"/>
              </a:rPr>
              <a:t>can </a:t>
            </a:r>
            <a:r>
              <a:rPr lang="en-GB" sz="1800" b="0" i="0" u="none" strike="noStrike" baseline="0" dirty="0">
                <a:solidFill>
                  <a:srgbClr val="23242C"/>
                </a:solidFill>
                <a:latin typeface="Times New Roman" panose="02020603050405020304" pitchFamily="18" charset="0"/>
              </a:rPr>
              <a:t>imagine </a:t>
            </a:r>
            <a:r>
              <a:rPr lang="en-GB" sz="1800" b="0" i="0" u="none" strike="noStrike" baseline="0" dirty="0">
                <a:solidFill>
                  <a:srgbClr val="1F2029"/>
                </a:solidFill>
                <a:latin typeface="Times New Roman" panose="02020603050405020304" pitchFamily="18" charset="0"/>
              </a:rPr>
              <a:t>the </a:t>
            </a:r>
            <a:r>
              <a:rPr lang="en-GB" sz="1800" b="0" i="0" u="none" strike="noStrike" baseline="0" dirty="0">
                <a:solidFill>
                  <a:srgbClr val="222029"/>
                </a:solidFill>
                <a:latin typeface="Times New Roman" panose="02020603050405020304" pitchFamily="18" charset="0"/>
              </a:rPr>
              <a:t>race </a:t>
            </a:r>
            <a:r>
              <a:rPr lang="en-GB" sz="1800" b="0" i="0" u="none" strike="noStrike" baseline="0" dirty="0">
                <a:solidFill>
                  <a:srgbClr val="28252D"/>
                </a:solidFill>
                <a:latin typeface="Times New Roman" panose="02020603050405020304" pitchFamily="18" charset="0"/>
              </a:rPr>
              <a:t>between</a:t>
            </a:r>
          </a:p>
          <a:p>
            <a:pPr algn="l"/>
            <a:r>
              <a:rPr lang="en-GB" sz="1800" b="0" i="0" u="none" strike="noStrike" baseline="0" dirty="0">
                <a:solidFill>
                  <a:srgbClr val="2D282C"/>
                </a:solidFill>
                <a:latin typeface="Times New Roman" panose="02020603050405020304" pitchFamily="18" charset="0"/>
              </a:rPr>
              <a:t>firefighters </a:t>
            </a:r>
            <a:r>
              <a:rPr lang="en-GB" sz="1800" b="0" i="0" u="none" strike="noStrike" baseline="0" dirty="0">
                <a:solidFill>
                  <a:srgbClr val="211E26"/>
                </a:solidFill>
                <a:latin typeface="Times New Roman" panose="02020603050405020304" pitchFamily="18" charset="0"/>
              </a:rPr>
              <a:t>and </a:t>
            </a:r>
            <a:r>
              <a:rPr lang="en-GB" sz="1800" b="0" i="0" u="none" strike="noStrike" baseline="0" dirty="0">
                <a:solidFill>
                  <a:srgbClr val="292933"/>
                </a:solidFill>
                <a:latin typeface="Times New Roman" panose="02020603050405020304" pitchFamily="18" charset="0"/>
              </a:rPr>
              <a:t>fire, </a:t>
            </a:r>
            <a:r>
              <a:rPr lang="en-GB" sz="1800" b="0" i="0" u="none" strike="noStrike" baseline="0" dirty="0">
                <a:solidFill>
                  <a:srgbClr val="25252D"/>
                </a:solidFill>
                <a:latin typeface="Times New Roman" panose="02020603050405020304" pitchFamily="18" charset="0"/>
              </a:rPr>
              <a:t>especially </a:t>
            </a:r>
            <a:r>
              <a:rPr lang="en-GB" sz="1800" b="0" i="0" u="none" strike="noStrike" baseline="0" dirty="0">
                <a:solidFill>
                  <a:srgbClr val="29272D"/>
                </a:solidFill>
                <a:latin typeface="Times New Roman" panose="02020603050405020304" pitchFamily="18" charset="0"/>
              </a:rPr>
              <a:t>after </a:t>
            </a:r>
            <a:r>
              <a:rPr lang="en-GB" sz="1800" b="0" i="0" u="none" strike="noStrike" baseline="0" dirty="0">
                <a:solidFill>
                  <a:srgbClr val="28222B"/>
                </a:solidFill>
                <a:latin typeface="Times New Roman" panose="02020603050405020304" pitchFamily="18" charset="0"/>
              </a:rPr>
              <a:t>5.52 </a:t>
            </a:r>
            <a:r>
              <a:rPr lang="en-GB" sz="1800" b="0" i="0" u="none" strike="noStrike" baseline="0" dirty="0">
                <a:solidFill>
                  <a:srgbClr val="221F27"/>
                </a:solidFill>
                <a:latin typeface="Times New Roman" panose="02020603050405020304" pitchFamily="18" charset="0"/>
              </a:rPr>
              <a:t>pm, </a:t>
            </a:r>
            <a:r>
              <a:rPr lang="en-GB" sz="1800" b="0" i="0" u="none" strike="noStrike" baseline="0" dirty="0">
                <a:solidFill>
                  <a:srgbClr val="1F1A25"/>
                </a:solidFill>
                <a:latin typeface="Times New Roman" panose="02020603050405020304" pitchFamily="18" charset="0"/>
              </a:rPr>
              <a:t>as </a:t>
            </a:r>
            <a:r>
              <a:rPr lang="en-GB" sz="1800" b="0" i="0" u="none" strike="noStrike" baseline="0" dirty="0">
                <a:solidFill>
                  <a:srgbClr val="27232A"/>
                </a:solidFill>
                <a:latin typeface="Times New Roman" panose="02020603050405020304" pitchFamily="18" charset="0"/>
              </a:rPr>
              <a:t>the </a:t>
            </a:r>
            <a:r>
              <a:rPr lang="en-GB" sz="1800" b="0" i="0" u="none" strike="noStrike" baseline="0" dirty="0">
                <a:solidFill>
                  <a:srgbClr val="24232B"/>
                </a:solidFill>
                <a:latin typeface="Times New Roman" panose="02020603050405020304" pitchFamily="18" charset="0"/>
              </a:rPr>
              <a:t>separation </a:t>
            </a:r>
            <a:r>
              <a:rPr lang="en-GB" sz="1800" b="0" i="0" u="none" strike="noStrike" baseline="0" dirty="0">
                <a:solidFill>
                  <a:srgbClr val="202029"/>
                </a:solidFill>
                <a:latin typeface="Times New Roman" panose="02020603050405020304" pitchFamily="18" charset="0"/>
              </a:rPr>
              <a:t>between </a:t>
            </a:r>
            <a:r>
              <a:rPr lang="en-GB" sz="1800" b="0" i="0" u="none" strike="noStrike" baseline="0" dirty="0">
                <a:solidFill>
                  <a:srgbClr val="1B181F"/>
                </a:solidFill>
                <a:latin typeface="Times New Roman" panose="02020603050405020304" pitchFamily="18" charset="0"/>
              </a:rPr>
              <a:t>the </a:t>
            </a:r>
            <a:r>
              <a:rPr lang="en-GB" sz="1800" b="0" i="0" u="none" strike="noStrike" baseline="0" dirty="0">
                <a:solidFill>
                  <a:srgbClr val="202028"/>
                </a:solidFill>
                <a:latin typeface="Times New Roman" panose="02020603050405020304" pitchFamily="18" charset="0"/>
              </a:rPr>
              <a:t>two</a:t>
            </a:r>
          </a:p>
          <a:p>
            <a:pPr algn="l"/>
            <a:r>
              <a:rPr lang="en-GB" sz="1800" b="0" i="0" u="none" strike="noStrike" baseline="0" dirty="0">
                <a:solidFill>
                  <a:srgbClr val="24212B"/>
                </a:solidFill>
                <a:latin typeface="Times New Roman" panose="02020603050405020304" pitchFamily="18" charset="0"/>
              </a:rPr>
              <a:t>curves </a:t>
            </a:r>
            <a:r>
              <a:rPr lang="en-GB" sz="1800" b="0" i="0" u="none" strike="noStrike" baseline="0" dirty="0">
                <a:solidFill>
                  <a:srgbClr val="24232C"/>
                </a:solidFill>
                <a:latin typeface="Times New Roman" panose="02020603050405020304" pitchFamily="18" charset="0"/>
              </a:rPr>
              <a:t>becomes </a:t>
            </a:r>
            <a:r>
              <a:rPr lang="en-GB" sz="1800" b="0" i="0" u="none" strike="noStrike" baseline="0" dirty="0">
                <a:solidFill>
                  <a:srgbClr val="292A31"/>
                </a:solidFill>
                <a:latin typeface="Times New Roman" panose="02020603050405020304" pitchFamily="18" charset="0"/>
              </a:rPr>
              <a:t>inexorably </a:t>
            </a:r>
            <a:r>
              <a:rPr lang="en-GB" sz="1800" b="0" i="0" u="none" strike="noStrike" baseline="0" dirty="0">
                <a:solidFill>
                  <a:srgbClr val="27272C"/>
                </a:solidFill>
                <a:latin typeface="Times New Roman" panose="02020603050405020304" pitchFamily="18" charset="0"/>
              </a:rPr>
              <a:t>smaller, </a:t>
            </a:r>
            <a:r>
              <a:rPr lang="en-GB" sz="1800" b="0" i="0" u="none" strike="noStrike" baseline="0" dirty="0">
                <a:solidFill>
                  <a:srgbClr val="2C2B31"/>
                </a:solidFill>
                <a:latin typeface="Times New Roman" panose="02020603050405020304" pitchFamily="18" charset="0"/>
              </a:rPr>
              <a:t>only </a:t>
            </a:r>
            <a:r>
              <a:rPr lang="en-GB" sz="1800" b="0" i="0" u="none" strike="noStrike" baseline="0" dirty="0">
                <a:solidFill>
                  <a:srgbClr val="201B20"/>
                </a:solidFill>
                <a:latin typeface="Times New Roman" panose="02020603050405020304" pitchFamily="18" charset="0"/>
              </a:rPr>
              <a:t>200 </a:t>
            </a:r>
            <a:r>
              <a:rPr lang="en-GB" sz="1800" b="0" i="0" u="none" strike="noStrike" baseline="0" dirty="0">
                <a:solidFill>
                  <a:srgbClr val="2A282F"/>
                </a:solidFill>
                <a:latin typeface="Times New Roman" panose="02020603050405020304" pitchFamily="18" charset="0"/>
              </a:rPr>
              <a:t>yards </a:t>
            </a:r>
            <a:r>
              <a:rPr lang="en-GB" sz="1800" b="0" i="0" u="none" strike="noStrike" baseline="0" dirty="0">
                <a:solidFill>
                  <a:srgbClr val="1D1D27"/>
                </a:solidFill>
                <a:latin typeface="Times New Roman" panose="02020603050405020304" pitchFamily="18" charset="0"/>
              </a:rPr>
              <a:t>from </a:t>
            </a:r>
            <a:r>
              <a:rPr lang="en-GB" sz="1800" b="0" i="0" u="none" strike="noStrike" baseline="0" dirty="0">
                <a:solidFill>
                  <a:srgbClr val="303036"/>
                </a:solidFill>
                <a:latin typeface="Times New Roman" panose="02020603050405020304" pitchFamily="18" charset="0"/>
              </a:rPr>
              <a:t>safety. </a:t>
            </a:r>
            <a:r>
              <a:rPr lang="en-GB" sz="1800" b="0" i="0" u="none" strike="noStrike" baseline="0" dirty="0">
                <a:solidFill>
                  <a:srgbClr val="17171D"/>
                </a:solidFill>
                <a:latin typeface="Times New Roman" panose="02020603050405020304" pitchFamily="18" charset="0"/>
              </a:rPr>
              <a:t>If </a:t>
            </a:r>
            <a:r>
              <a:rPr lang="en-GB" sz="1800" b="0" i="0" u="none" strike="noStrike" baseline="0" dirty="0">
                <a:solidFill>
                  <a:srgbClr val="28272D"/>
                </a:solidFill>
                <a:latin typeface="Times New Roman" panose="02020603050405020304" pitchFamily="18" charset="0"/>
              </a:rPr>
              <a:t>only </a:t>
            </a:r>
            <a:r>
              <a:rPr lang="en-GB" sz="1800" b="0" i="0" u="none" strike="noStrike" baseline="0" dirty="0">
                <a:solidFill>
                  <a:srgbClr val="1B1920"/>
                </a:solidFill>
                <a:latin typeface="Times New Roman" panose="02020603050405020304" pitchFamily="18" charset="0"/>
              </a:rPr>
              <a:t>we </a:t>
            </a:r>
            <a:r>
              <a:rPr lang="en-GB" sz="1800" b="0" i="0" u="none" strike="noStrike" baseline="0" dirty="0">
                <a:solidFill>
                  <a:srgbClr val="232026"/>
                </a:solidFill>
                <a:latin typeface="Times New Roman" panose="02020603050405020304" pitchFamily="18" charset="0"/>
              </a:rPr>
              <a:t>could</a:t>
            </a:r>
          </a:p>
          <a:p>
            <a:pPr algn="l"/>
            <a:r>
              <a:rPr lang="en-GB" sz="1800" b="0" i="0" u="none" strike="noStrike" baseline="0" dirty="0">
                <a:solidFill>
                  <a:srgbClr val="26242D"/>
                </a:solidFill>
                <a:latin typeface="Times New Roman" panose="02020603050405020304" pitchFamily="18" charset="0"/>
              </a:rPr>
              <a:t>separate </a:t>
            </a:r>
            <a:r>
              <a:rPr lang="en-GB" sz="1800" b="0" i="0" u="none" strike="noStrike" baseline="0" dirty="0">
                <a:solidFill>
                  <a:srgbClr val="252027"/>
                </a:solidFill>
                <a:latin typeface="Times New Roman" panose="02020603050405020304" pitchFamily="18" charset="0"/>
              </a:rPr>
              <a:t>those </a:t>
            </a:r>
            <a:r>
              <a:rPr lang="en-GB" sz="1800" b="0" i="0" u="none" strike="noStrike" baseline="0" dirty="0">
                <a:solidFill>
                  <a:srgbClr val="212029"/>
                </a:solidFill>
                <a:latin typeface="Times New Roman" panose="02020603050405020304" pitchFamily="18" charset="0"/>
              </a:rPr>
              <a:t>two </a:t>
            </a:r>
            <a:r>
              <a:rPr lang="en-GB" sz="1800" b="0" i="0" u="none" strike="noStrike" baseline="0" dirty="0">
                <a:solidFill>
                  <a:srgbClr val="23222B"/>
                </a:solidFill>
                <a:latin typeface="Times New Roman" panose="02020603050405020304" pitchFamily="18" charset="0"/>
              </a:rPr>
              <a:t>curves </a:t>
            </a:r>
            <a:r>
              <a:rPr lang="en-GB" sz="1800" b="0" i="0" u="none" strike="noStrike" baseline="0" dirty="0">
                <a:solidFill>
                  <a:srgbClr val="303339"/>
                </a:solidFill>
                <a:latin typeface="Times New Roman" panose="02020603050405020304" pitchFamily="18" charset="0"/>
              </a:rPr>
              <a:t>by </a:t>
            </a:r>
            <a:r>
              <a:rPr lang="en-GB" sz="1800" b="0" i="0" u="none" strike="noStrike" baseline="0" dirty="0">
                <a:solidFill>
                  <a:srgbClr val="191724"/>
                </a:solidFill>
                <a:latin typeface="Times New Roman" panose="02020603050405020304" pitchFamily="18" charset="0"/>
              </a:rPr>
              <a:t>5 </a:t>
            </a:r>
            <a:r>
              <a:rPr lang="en-GB" sz="1800" b="0" i="0" u="none" strike="noStrike" baseline="0" dirty="0">
                <a:solidFill>
                  <a:srgbClr val="1D1C26"/>
                </a:solidFill>
                <a:latin typeface="Times New Roman" panose="02020603050405020304" pitchFamily="18" charset="0"/>
              </a:rPr>
              <a:t>minutes </a:t>
            </a:r>
            <a:r>
              <a:rPr lang="en-GB" sz="1800" b="0" i="0" u="none" strike="noStrike" baseline="0" dirty="0">
                <a:solidFill>
                  <a:srgbClr val="19181F"/>
                </a:solidFill>
                <a:latin typeface="Times New Roman" panose="02020603050405020304" pitchFamily="18" charset="0"/>
              </a:rPr>
              <a:t>or </a:t>
            </a:r>
            <a:r>
              <a:rPr lang="en-GB" sz="1800" b="0" i="0" u="none" strike="noStrike" baseline="0" dirty="0">
                <a:solidFill>
                  <a:srgbClr val="1B1A25"/>
                </a:solidFill>
                <a:latin typeface="Times New Roman" panose="02020603050405020304" pitchFamily="18" charset="0"/>
              </a:rPr>
              <a:t>200 </a:t>
            </a:r>
            <a:r>
              <a:rPr lang="en-GB" sz="1800" b="0" i="0" u="none" strike="noStrike" baseline="0" dirty="0">
                <a:solidFill>
                  <a:srgbClr val="29272F"/>
                </a:solidFill>
                <a:latin typeface="Times New Roman" panose="02020603050405020304" pitchFamily="18" charset="0"/>
              </a:rPr>
              <a:t>yards </a:t>
            </a:r>
            <a:r>
              <a:rPr lang="en-GB" sz="1800" b="0" i="0" u="none" strike="noStrike" baseline="0" dirty="0">
                <a:solidFill>
                  <a:srgbClr val="000000"/>
                </a:solidFill>
                <a:latin typeface="Arial" panose="020B0604020202020204" pitchFamily="34" charset="0"/>
              </a:rPr>
              <a:t>. </a:t>
            </a:r>
            <a:r>
              <a:rPr lang="en-GB" sz="1800" b="0" i="0" u="none" strike="noStrike" baseline="0" dirty="0">
                <a:solidFill>
                  <a:srgbClr val="0B091D"/>
                </a:solidFill>
                <a:latin typeface="Arial" panose="020B0604020202020204" pitchFamily="34" charset="0"/>
              </a:rPr>
              <a:t>. </a:t>
            </a:r>
            <a:r>
              <a:rPr lang="en-GB" sz="1800" b="0" i="0" u="none" strike="noStrike" baseline="0" dirty="0">
                <a:solidFill>
                  <a:srgbClr val="000000"/>
                </a:solidFill>
                <a:latin typeface="Arial" panose="020B0604020202020204" pitchFamily="34" charset="0"/>
              </a:rPr>
              <a:t>. </a:t>
            </a:r>
            <a:r>
              <a:rPr lang="en-GB" sz="1800" b="0" i="0" u="none" strike="noStrike" baseline="0" dirty="0">
                <a:solidFill>
                  <a:srgbClr val="100811"/>
                </a:solidFill>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12</a:t>
            </a:fld>
            <a:endParaRPr lang="en-GB"/>
          </a:p>
        </p:txBody>
      </p:sp>
    </p:spTree>
    <p:extLst>
      <p:ext uri="{BB962C8B-B14F-4D97-AF65-F5344CB8AC3E}">
        <p14:creationId xmlns:p14="http://schemas.microsoft.com/office/powerpoint/2010/main" val="1047961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AEC5D1"/>
                </a:solidFill>
                <a:effectLst/>
                <a:latin typeface="Open Sans" panose="020B0606030504020204" pitchFamily="34" charset="0"/>
              </a:rPr>
              <a:t>In this first example, we have taken the case of a 3D Model which is presented for the purpose of Data Visualization. Firstly, the graph involves too many variables which makes it difficult for the viewer to comprehend it immediately. Secondly, the 3D design has resulted in undue complexity wherein some bars are simply seemed to be hidden behind those in the front. It makes the information more and more difficult to understand and is certainly one of the clear cases of Bad Data Visualizations.</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14</a:t>
            </a:fld>
            <a:endParaRPr lang="en-GB"/>
          </a:p>
        </p:txBody>
      </p:sp>
    </p:spTree>
    <p:extLst>
      <p:ext uri="{BB962C8B-B14F-4D97-AF65-F5344CB8AC3E}">
        <p14:creationId xmlns:p14="http://schemas.microsoft.com/office/powerpoint/2010/main" val="29751592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AEC5D1"/>
                </a:solidFill>
                <a:effectLst/>
                <a:latin typeface="Open Sans" panose="020B0606030504020204" pitchFamily="34" charset="0"/>
              </a:rPr>
              <a:t>The choice of right chart or graph is an extremely important component of producing Good Data Visualizations. In this case, we see the way in which the choice of a pie chart was definitely a poor one. Pie charts show parts of a whole wherein the value of the whole adds up to 100%. This is fundamental mathematical knowledge. However, the sum of the parts presented in the image below adds up to 139%, which is technically absurd to be presented through a pie chart.</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15</a:t>
            </a:fld>
            <a:endParaRPr lang="en-GB"/>
          </a:p>
        </p:txBody>
      </p:sp>
    </p:spTree>
    <p:extLst>
      <p:ext uri="{BB962C8B-B14F-4D97-AF65-F5344CB8AC3E}">
        <p14:creationId xmlns:p14="http://schemas.microsoft.com/office/powerpoint/2010/main" val="3967377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AEC5D1"/>
                </a:solidFill>
                <a:effectLst/>
                <a:latin typeface="Open Sans" panose="020B0606030504020204" pitchFamily="34" charset="0"/>
              </a:rPr>
              <a:t>This is one of the classic Misleading Data Visualization Examples wherein cumulative instead of annual data is used in order to give a sense of a continuous increase. In 2013, Apple was criticized for the same blunder when Tim Cook used the particular chart to showcase the rising sale of iPads between the years 2008-2013. However, the chart did not have any scale which means that the viewer will be unable to understand whether it depicted billion of iPads or thousands or hundreds. Moreover, the chart simply showed cumulative data instead of the annual data which would in fact have revealed a far truer picture.</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16</a:t>
            </a:fld>
            <a:endParaRPr lang="en-GB"/>
          </a:p>
        </p:txBody>
      </p:sp>
    </p:spTree>
    <p:extLst>
      <p:ext uri="{BB962C8B-B14F-4D97-AF65-F5344CB8AC3E}">
        <p14:creationId xmlns:p14="http://schemas.microsoft.com/office/powerpoint/2010/main" val="12997059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baseline="0" dirty="0">
                <a:latin typeface="Times New Roman" panose="02020603050405020304" pitchFamily="18" charset="0"/>
              </a:rPr>
              <a:t>partly because there is no means of rearranging the data to provide a new and possibly much more valuable view of it. </a:t>
            </a:r>
          </a:p>
          <a:p>
            <a:r>
              <a:rPr lang="en-GB" sz="1200" b="0" i="0" u="none" strike="noStrike" baseline="0" dirty="0">
                <a:latin typeface="Times New Roman" panose="02020603050405020304" pitchFamily="18" charset="0"/>
              </a:rPr>
              <a:t>The ability to explore data by rearranging it interactively is so valuable that a great deal of effort has been invested in the invention and implementation</a:t>
            </a:r>
            <a:endParaRPr lang="en-GB" dirty="0"/>
          </a:p>
        </p:txBody>
      </p:sp>
      <p:sp>
        <p:nvSpPr>
          <p:cNvPr id="4" name="Slide Number Placeholder 3"/>
          <p:cNvSpPr>
            <a:spLocks noGrp="1"/>
          </p:cNvSpPr>
          <p:nvPr>
            <p:ph type="sldNum" sz="quarter" idx="5"/>
          </p:nvPr>
        </p:nvSpPr>
        <p:spPr/>
        <p:txBody>
          <a:bodyPr/>
          <a:lstStyle/>
          <a:p>
            <a:fld id="{7549466F-6098-48BB-A999-74F683307109}" type="slidenum">
              <a:rPr lang="en-GB" smtClean="0"/>
              <a:t>17</a:t>
            </a:fld>
            <a:endParaRPr lang="en-GB"/>
          </a:p>
        </p:txBody>
      </p:sp>
    </p:spTree>
    <p:extLst>
      <p:ext uri="{BB962C8B-B14F-4D97-AF65-F5344CB8AC3E}">
        <p14:creationId xmlns:p14="http://schemas.microsoft.com/office/powerpoint/2010/main" val="927251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baseline="0" dirty="0">
                <a:solidFill>
                  <a:srgbClr val="2B2C2E"/>
                </a:solidFill>
                <a:latin typeface="Times New Roman" panose="02020603050405020304" pitchFamily="18" charset="0"/>
              </a:rPr>
              <a:t>user's action virtually immediately, say within a fraction of a second</a:t>
            </a:r>
            <a:endParaRPr lang="en-GB" dirty="0"/>
          </a:p>
        </p:txBody>
      </p:sp>
      <p:sp>
        <p:nvSpPr>
          <p:cNvPr id="4" name="Slide Number Placeholder 3"/>
          <p:cNvSpPr>
            <a:spLocks noGrp="1"/>
          </p:cNvSpPr>
          <p:nvPr>
            <p:ph type="sldNum" sz="quarter" idx="5"/>
          </p:nvPr>
        </p:nvSpPr>
        <p:spPr/>
        <p:txBody>
          <a:bodyPr/>
          <a:lstStyle/>
          <a:p>
            <a:fld id="{7549466F-6098-48BB-A999-74F683307109}" type="slidenum">
              <a:rPr lang="en-GB" smtClean="0"/>
              <a:t>18</a:t>
            </a:fld>
            <a:endParaRPr lang="en-GB"/>
          </a:p>
        </p:txBody>
      </p:sp>
    </p:spTree>
    <p:extLst>
      <p:ext uri="{BB962C8B-B14F-4D97-AF65-F5344CB8AC3E}">
        <p14:creationId xmlns:p14="http://schemas.microsoft.com/office/powerpoint/2010/main" val="4061106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654A616-8AE2-41DB-87B3-5EA2E9F958EC}" type="slidenum">
              <a:rPr lang="en-GB"/>
              <a:pPr/>
              <a:t>19</a:t>
            </a:fld>
            <a:endParaRPr lang="en-GB"/>
          </a:p>
        </p:txBody>
      </p:sp>
      <p:sp>
        <p:nvSpPr>
          <p:cNvPr id="227330" name="Rectangle 2"/>
          <p:cNvSpPr>
            <a:spLocks noGrp="1" noRot="1" noChangeAspect="1" noChangeArrowheads="1" noTextEdit="1"/>
          </p:cNvSpPr>
          <p:nvPr>
            <p:ph type="sldImg"/>
          </p:nvPr>
        </p:nvSpPr>
        <p:spPr>
          <a:ln/>
        </p:spPr>
      </p:sp>
      <p:sp>
        <p:nvSpPr>
          <p:cNvPr id="2273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09921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39F0E61-E7E8-4D5E-8EB2-51467656D73D}" type="slidenum">
              <a:rPr lang="en-GB"/>
              <a:pPr/>
              <a:t>20</a:t>
            </a:fld>
            <a:endParaRPr lang="en-GB"/>
          </a:p>
        </p:txBody>
      </p:sp>
      <p:sp>
        <p:nvSpPr>
          <p:cNvPr id="228354" name="Rectangle 2"/>
          <p:cNvSpPr>
            <a:spLocks noGrp="1" noRot="1" noChangeAspect="1" noChangeArrowheads="1" noTextEdit="1"/>
          </p:cNvSpPr>
          <p:nvPr>
            <p:ph type="sldImg"/>
          </p:nvPr>
        </p:nvSpPr>
        <p:spPr>
          <a:ln/>
        </p:spPr>
      </p:sp>
      <p:sp>
        <p:nvSpPr>
          <p:cNvPr id="228355" name="Rectangle 3"/>
          <p:cNvSpPr>
            <a:spLocks noGrp="1" noChangeArrowheads="1"/>
          </p:cNvSpPr>
          <p:nvPr>
            <p:ph type="body" idx="1"/>
          </p:nvPr>
        </p:nvSpPr>
        <p:spPr/>
        <p:txBody>
          <a:bodyPr/>
          <a:lstStyle/>
          <a:p>
            <a:r>
              <a:rPr lang="en-GB" dirty="0"/>
              <a:t>In this arrangement it is very difficult to see if there are any relationships in the data</a:t>
            </a:r>
          </a:p>
          <a:p>
            <a:endParaRPr lang="en-GB" dirty="0"/>
          </a:p>
          <a:p>
            <a:r>
              <a:rPr lang="en-GB" dirty="0"/>
              <a:t>Suppose we cut the diagram into columns and rearrange the order of those columns such that the clear squares are placed as far left as possible, first in row A, then row B etc…</a:t>
            </a:r>
            <a:endParaRPr lang="en-US" dirty="0"/>
          </a:p>
          <a:p>
            <a:endParaRPr lang="en-US" dirty="0"/>
          </a:p>
        </p:txBody>
      </p:sp>
    </p:spTree>
    <p:extLst>
      <p:ext uri="{BB962C8B-B14F-4D97-AF65-F5344CB8AC3E}">
        <p14:creationId xmlns:p14="http://schemas.microsoft.com/office/powerpoint/2010/main" val="33692055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solidFill>
                  <a:srgbClr val="2B2C2E"/>
                </a:solidFill>
                <a:latin typeface="Times New Roman" panose="02020603050405020304" pitchFamily="18" charset="0"/>
              </a:rPr>
              <a:t>imagine the diagram to be cut into</a:t>
            </a:r>
          </a:p>
          <a:p>
            <a:pPr algn="l"/>
            <a:r>
              <a:rPr lang="en-GB" sz="1800" b="0" i="0" u="none" strike="noStrike" baseline="0" dirty="0">
                <a:solidFill>
                  <a:srgbClr val="2B2C2E"/>
                </a:solidFill>
                <a:latin typeface="Times New Roman" panose="02020603050405020304" pitchFamily="18" charset="0"/>
              </a:rPr>
              <a:t>rows as shown in Figure </a:t>
            </a:r>
            <a:r>
              <a:rPr lang="en-GB" sz="1800" b="0" i="0" u="none" strike="noStrike" baseline="0" dirty="0">
                <a:solidFill>
                  <a:srgbClr val="000000"/>
                </a:solidFill>
                <a:latin typeface="Times New Roman" panose="02020603050405020304" pitchFamily="18" charset="0"/>
              </a:rPr>
              <a:t>2.1(b) </a:t>
            </a:r>
            <a:r>
              <a:rPr lang="en-GB" sz="1800" b="0" i="0" u="none" strike="noStrike" baseline="0" dirty="0">
                <a:solidFill>
                  <a:srgbClr val="2B2C2E"/>
                </a:solidFill>
                <a:latin typeface="Times New Roman" panose="02020603050405020304" pitchFamily="18" charset="0"/>
              </a:rPr>
              <a:t>and for these rows to be rearranged in an order</a:t>
            </a:r>
          </a:p>
          <a:p>
            <a:pPr algn="l"/>
            <a:r>
              <a:rPr lang="en-GB" sz="1800" b="0" i="0" u="none" strike="noStrike" baseline="0" dirty="0">
                <a:solidFill>
                  <a:srgbClr val="2B2C2E"/>
                </a:solidFill>
                <a:latin typeface="Times New Roman" panose="02020603050405020304" pitchFamily="18" charset="0"/>
              </a:rPr>
              <a:t>which assigns priority to placing black squares as high as possible, first in column</a:t>
            </a:r>
          </a:p>
          <a:p>
            <a:pPr algn="l"/>
            <a:r>
              <a:rPr lang="en-GB" sz="1800" b="0" i="0" u="none" strike="noStrike" baseline="0" dirty="0">
                <a:solidFill>
                  <a:srgbClr val="2B2C2E"/>
                </a:solidFill>
                <a:latin typeface="Times New Roman" panose="02020603050405020304" pitchFamily="18" charset="0"/>
              </a:rPr>
              <a:t>A, then in column B, and so on (Figure </a:t>
            </a:r>
            <a:r>
              <a:rPr lang="en-GB" sz="1800" b="0" i="0" u="none" strike="noStrike" baseline="0" dirty="0">
                <a:solidFill>
                  <a:srgbClr val="000000"/>
                </a:solidFill>
                <a:latin typeface="Times New Roman" panose="02020603050405020304" pitchFamily="18" charset="0"/>
              </a:rPr>
              <a:t>2.1(c))</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21</a:t>
            </a:fld>
            <a:endParaRPr lang="en-GB"/>
          </a:p>
        </p:txBody>
      </p:sp>
    </p:spTree>
    <p:extLst>
      <p:ext uri="{BB962C8B-B14F-4D97-AF65-F5344CB8AC3E}">
        <p14:creationId xmlns:p14="http://schemas.microsoft.com/office/powerpoint/2010/main" val="17157134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now see some sort of pattern emerging</a:t>
            </a:r>
          </a:p>
          <a:p>
            <a:endParaRPr lang="en-GB" dirty="0"/>
          </a:p>
          <a:p>
            <a:r>
              <a:rPr lang="en-GB" dirty="0"/>
              <a:t>Suppose we also cut the diagram into rows and rearrange the order of those</a:t>
            </a:r>
          </a:p>
          <a:p>
            <a:endParaRPr lang="en-GB" dirty="0"/>
          </a:p>
          <a:p>
            <a:r>
              <a:rPr lang="en-GB" dirty="0"/>
              <a:t>We still have the same data but the presentation has changed</a:t>
            </a:r>
          </a:p>
          <a:p>
            <a:pPr algn="l"/>
            <a:r>
              <a:rPr lang="en-GB" sz="1800" b="0" i="1" u="none" strike="noStrike" baseline="0" dirty="0">
                <a:latin typeface="Times New Roman" panose="02020603050405020304" pitchFamily="18" charset="0"/>
              </a:rPr>
              <a:t>Graphing data needs to be iterative because we often do not know what to</a:t>
            </a:r>
          </a:p>
          <a:p>
            <a:pPr algn="l"/>
            <a:r>
              <a:rPr lang="en-GB" sz="1800" b="0" i="1" u="none" strike="noStrike" baseline="0" dirty="0">
                <a:latin typeface="Times New Roman" panose="02020603050405020304" pitchFamily="18" charset="0"/>
              </a:rPr>
              <a:t>expect of the data; a graph can help discover unknown aspects of the data,</a:t>
            </a:r>
          </a:p>
          <a:p>
            <a:pPr algn="l"/>
            <a:r>
              <a:rPr lang="en-GB" sz="1800" b="0" i="1" u="none" strike="noStrike" baseline="0" dirty="0">
                <a:latin typeface="Times New Roman" panose="02020603050405020304" pitchFamily="18" charset="0"/>
              </a:rPr>
              <a:t>and once the unknown is known, we frequently find ourselves formulating</a:t>
            </a:r>
          </a:p>
          <a:p>
            <a:pPr algn="l"/>
            <a:r>
              <a:rPr lang="en-GB" sz="1800" b="0" i="1" u="none" strike="noStrike" baseline="0" dirty="0">
                <a:latin typeface="Times New Roman" panose="02020603050405020304" pitchFamily="18" charset="0"/>
              </a:rPr>
              <a:t>new questions about the data.</a:t>
            </a:r>
            <a:endParaRPr lang="en-US" dirty="0"/>
          </a:p>
          <a:p>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22</a:t>
            </a:fld>
            <a:endParaRPr lang="en-GB"/>
          </a:p>
        </p:txBody>
      </p:sp>
    </p:spTree>
    <p:extLst>
      <p:ext uri="{BB962C8B-B14F-4D97-AF65-F5344CB8AC3E}">
        <p14:creationId xmlns:p14="http://schemas.microsoft.com/office/powerpoint/2010/main" val="311031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465D50-1B00-46D1-9CC6-7A2B9E331902}" type="slidenum">
              <a:rPr lang="en-GB"/>
              <a:pPr/>
              <a:t>23</a:t>
            </a:fld>
            <a:endParaRPr lang="en-GB"/>
          </a:p>
        </p:txBody>
      </p:sp>
      <p:sp>
        <p:nvSpPr>
          <p:cNvPr id="233474" name="Rectangle 2"/>
          <p:cNvSpPr>
            <a:spLocks noGrp="1" noRot="1" noChangeAspect="1" noChangeArrowheads="1" noTextEdit="1"/>
          </p:cNvSpPr>
          <p:nvPr>
            <p:ph type="sldImg"/>
          </p:nvPr>
        </p:nvSpPr>
        <p:spPr>
          <a:ln/>
        </p:spPr>
      </p:sp>
      <p:sp>
        <p:nvSpPr>
          <p:cNvPr id="2334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609443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E4349"/>
                </a:solidFill>
                <a:effectLst/>
                <a:latin typeface="Georgia" panose="02040502050405020303" pitchFamily="18" charset="0"/>
              </a:rPr>
              <a:t>The </a:t>
            </a:r>
            <a:r>
              <a:rPr lang="en-GB" b="1" i="0" dirty="0">
                <a:solidFill>
                  <a:srgbClr val="3E4349"/>
                </a:solidFill>
                <a:effectLst/>
                <a:latin typeface="Georgia" panose="02040502050405020303" pitchFamily="18" charset="0"/>
              </a:rPr>
              <a:t>Mosaic plot</a:t>
            </a:r>
            <a:r>
              <a:rPr lang="en-GB" b="0" i="0" dirty="0">
                <a:solidFill>
                  <a:srgbClr val="3E4349"/>
                </a:solidFill>
                <a:effectLst/>
                <a:latin typeface="Georgia" panose="02040502050405020303" pitchFamily="18" charset="0"/>
              </a:rPr>
              <a:t> is a graphical representation of a two-way frequency table or a contingency table. It is used for visualizing data from two or more qualitative variables </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24</a:t>
            </a:fld>
            <a:endParaRPr lang="en-GB"/>
          </a:p>
        </p:txBody>
      </p:sp>
    </p:spTree>
    <p:extLst>
      <p:ext uri="{BB962C8B-B14F-4D97-AF65-F5344CB8AC3E}">
        <p14:creationId xmlns:p14="http://schemas.microsoft.com/office/powerpoint/2010/main" val="5394295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7A8D9E-76CC-4068-A620-2C7793E33B14}" type="slidenum">
              <a:rPr lang="en-GB"/>
              <a:pPr/>
              <a:t>25</a:t>
            </a:fld>
            <a:endParaRPr lang="en-GB"/>
          </a:p>
        </p:txBody>
      </p:sp>
      <p:sp>
        <p:nvSpPr>
          <p:cNvPr id="244738" name="Rectangle 2"/>
          <p:cNvSpPr>
            <a:spLocks noGrp="1" noRot="1" noChangeAspect="1" noChangeArrowheads="1" noTextEdit="1"/>
          </p:cNvSpPr>
          <p:nvPr>
            <p:ph type="sldImg"/>
          </p:nvPr>
        </p:nvSpPr>
        <p:spPr>
          <a:ln/>
        </p:spPr>
      </p:sp>
      <p:sp>
        <p:nvSpPr>
          <p:cNvPr id="244739" name="Rectangle 3"/>
          <p:cNvSpPr>
            <a:spLocks noGrp="1" noChangeArrowheads="1"/>
          </p:cNvSpPr>
          <p:nvPr>
            <p:ph type="body" idx="1"/>
          </p:nvPr>
        </p:nvSpPr>
        <p:spPr/>
        <p:txBody>
          <a:bodyPr/>
          <a:lstStyle/>
          <a:p>
            <a:pPr algn="l"/>
            <a:r>
              <a:rPr lang="en-GB" sz="1800" b="0" i="0" u="none" strike="noStrike" baseline="0" dirty="0">
                <a:solidFill>
                  <a:srgbClr val="444146"/>
                </a:solidFill>
                <a:latin typeface="Times New Roman" panose="02020603050405020304" pitchFamily="18" charset="0"/>
              </a:rPr>
              <a:t>each of his 592 students, the colour of the student's eyes and hair. Is recorded The result is shown in Table 2.1,</a:t>
            </a:r>
          </a:p>
          <a:p>
            <a:pPr algn="l"/>
            <a:r>
              <a:rPr lang="en-GB" sz="1800" b="0" i="0" u="none" strike="noStrike" baseline="0" dirty="0">
                <a:solidFill>
                  <a:srgbClr val="444146"/>
                </a:solidFill>
                <a:latin typeface="Times New Roman" panose="02020603050405020304" pitchFamily="18" charset="0"/>
              </a:rPr>
              <a:t>Little insight can immediately be gained. Instead, we consider (Figure 2.7) a diagram </a:t>
            </a:r>
            <a:r>
              <a:rPr lang="en-GB" sz="1800" b="0" i="0" u="none" strike="noStrike" baseline="0" dirty="0">
                <a:solidFill>
                  <a:srgbClr val="5C5B5F"/>
                </a:solidFill>
                <a:latin typeface="Times New Roman" panose="02020603050405020304" pitchFamily="18" charset="0"/>
              </a:rPr>
              <a:t>to be constructed so that each rectangle, of which there are 16 corresponding</a:t>
            </a:r>
          </a:p>
          <a:p>
            <a:pPr algn="l"/>
            <a:r>
              <a:rPr lang="en-GB" sz="1800" b="0" i="0" u="none" strike="noStrike" baseline="0" dirty="0">
                <a:solidFill>
                  <a:srgbClr val="5C5B5F"/>
                </a:solidFill>
                <a:latin typeface="Times New Roman" panose="02020603050405020304" pitchFamily="18" charset="0"/>
              </a:rPr>
              <a:t>to all combinations of eye and hair colour, has a height proportional to the</a:t>
            </a:r>
          </a:p>
          <a:p>
            <a:pPr algn="l"/>
            <a:r>
              <a:rPr lang="en-GB" sz="1800" b="0" i="0" u="none" strike="noStrike" baseline="0" dirty="0">
                <a:solidFill>
                  <a:srgbClr val="5C5B5F"/>
                </a:solidFill>
                <a:latin typeface="Times New Roman" panose="02020603050405020304" pitchFamily="18" charset="0"/>
              </a:rPr>
              <a:t>number of students having a given eye colour, and a width proportional to the</a:t>
            </a:r>
          </a:p>
          <a:p>
            <a:pPr algn="l"/>
            <a:r>
              <a:rPr lang="en-GB" sz="1800" b="0" i="0" u="none" strike="noStrike" baseline="0" dirty="0">
                <a:solidFill>
                  <a:srgbClr val="5C5B5F"/>
                </a:solidFill>
                <a:latin typeface="Times New Roman" panose="02020603050405020304" pitchFamily="18" charset="0"/>
              </a:rPr>
              <a:t>number of students having a given hair colour.</a:t>
            </a:r>
            <a:endParaRPr lang="en-US" dirty="0"/>
          </a:p>
        </p:txBody>
      </p:sp>
    </p:spTree>
    <p:extLst>
      <p:ext uri="{BB962C8B-B14F-4D97-AF65-F5344CB8AC3E}">
        <p14:creationId xmlns:p14="http://schemas.microsoft.com/office/powerpoint/2010/main" val="10620985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2ED7EB-A56C-474A-91E0-68C5B6022C1A}" type="slidenum">
              <a:rPr lang="en-GB"/>
              <a:pPr/>
              <a:t>26</a:t>
            </a:fld>
            <a:endParaRPr lang="en-GB"/>
          </a:p>
        </p:txBody>
      </p:sp>
      <p:sp>
        <p:nvSpPr>
          <p:cNvPr id="245762" name="Rectangle 2"/>
          <p:cNvSpPr>
            <a:spLocks noGrp="1" noRot="1" noChangeAspect="1" noChangeArrowheads="1" noTextEdit="1"/>
          </p:cNvSpPr>
          <p:nvPr>
            <p:ph type="sldImg"/>
          </p:nvPr>
        </p:nvSpPr>
        <p:spPr>
          <a:ln/>
        </p:spPr>
      </p:sp>
      <p:sp>
        <p:nvSpPr>
          <p:cNvPr id="245763" name="Rectangle 3"/>
          <p:cNvSpPr>
            <a:spLocks noGrp="1" noChangeArrowheads="1"/>
          </p:cNvSpPr>
          <p:nvPr>
            <p:ph type="body" idx="1"/>
          </p:nvPr>
        </p:nvSpPr>
        <p:spPr/>
        <p:txBody>
          <a:bodyPr/>
          <a:lstStyle/>
          <a:p>
            <a:pPr algn="l"/>
            <a:r>
              <a:rPr lang="en-GB" sz="1800" b="0" i="0" u="none" strike="noStrike" baseline="0" dirty="0">
                <a:solidFill>
                  <a:srgbClr val="5C5B5F"/>
                </a:solidFill>
                <a:latin typeface="Times New Roman" panose="02020603050405020304" pitchFamily="18" charset="0"/>
              </a:rPr>
              <a:t>A simple modification of Figure 2.7 is all that is required to provide a far more</a:t>
            </a:r>
          </a:p>
          <a:p>
            <a:pPr algn="l"/>
            <a:r>
              <a:rPr lang="en-GB" sz="1800" b="0" i="0" u="none" strike="noStrike" baseline="0" dirty="0">
                <a:solidFill>
                  <a:srgbClr val="5C5B5F"/>
                </a:solidFill>
                <a:latin typeface="Times New Roman" panose="02020603050405020304" pitchFamily="18" charset="0"/>
              </a:rPr>
              <a:t>informative presentation: in the absence of independence the so-called Mosaic</a:t>
            </a:r>
          </a:p>
          <a:p>
            <a:pPr algn="l"/>
            <a:r>
              <a:rPr lang="en-GB" sz="1800" b="0" i="0" u="none" strike="noStrike" baseline="0" dirty="0">
                <a:solidFill>
                  <a:srgbClr val="5C5B5F"/>
                </a:solidFill>
                <a:latin typeface="Times New Roman" panose="02020603050405020304" pitchFamily="18" charset="0"/>
              </a:rPr>
              <a:t>Display of Figure 2.8, which is similar to a divided bar chart, can provide more</a:t>
            </a:r>
          </a:p>
          <a:p>
            <a:pPr algn="l"/>
            <a:r>
              <a:rPr lang="en-GB" sz="1800" b="0" i="0" u="none" strike="noStrike" baseline="0" dirty="0">
                <a:solidFill>
                  <a:srgbClr val="5C5B5F"/>
                </a:solidFill>
                <a:latin typeface="Times New Roman" panose="02020603050405020304" pitchFamily="18" charset="0"/>
              </a:rPr>
              <a:t>insight (Hartigan and Kleiner, 1981, 1984; Friendly, 1994).</a:t>
            </a:r>
            <a:endParaRPr lang="en-US" dirty="0"/>
          </a:p>
        </p:txBody>
      </p:sp>
    </p:spTree>
    <p:extLst>
      <p:ext uri="{BB962C8B-B14F-4D97-AF65-F5344CB8AC3E}">
        <p14:creationId xmlns:p14="http://schemas.microsoft.com/office/powerpoint/2010/main" val="4567379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B6572F-A3EC-43AD-BABD-09BC5D20370B}" type="slidenum">
              <a:rPr lang="en-GB"/>
              <a:pPr/>
              <a:t>27</a:t>
            </a:fld>
            <a:endParaRPr lang="en-GB"/>
          </a:p>
        </p:txBody>
      </p:sp>
      <p:sp>
        <p:nvSpPr>
          <p:cNvPr id="253954" name="Rectangle 2"/>
          <p:cNvSpPr>
            <a:spLocks noGrp="1" noRot="1" noChangeAspect="1" noChangeArrowheads="1" noTextEdit="1"/>
          </p:cNvSpPr>
          <p:nvPr>
            <p:ph type="sldImg"/>
          </p:nvPr>
        </p:nvSpPr>
        <p:spPr>
          <a:ln/>
        </p:spPr>
      </p:sp>
      <p:sp>
        <p:nvSpPr>
          <p:cNvPr id="2539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598405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0B2E4B-996D-452D-9C7D-B7D258E4EB3F}" type="slidenum">
              <a:rPr lang="en-GB"/>
              <a:pPr/>
              <a:t>28</a:t>
            </a:fld>
            <a:endParaRPr lang="en-GB"/>
          </a:p>
        </p:txBody>
      </p:sp>
      <p:sp>
        <p:nvSpPr>
          <p:cNvPr id="254978" name="Rectangle 2"/>
          <p:cNvSpPr>
            <a:spLocks noGrp="1" noRot="1" noChangeAspect="1" noChangeArrowheads="1" noTextEdit="1"/>
          </p:cNvSpPr>
          <p:nvPr>
            <p:ph type="sldImg"/>
          </p:nvPr>
        </p:nvSpPr>
        <p:spPr>
          <a:ln/>
        </p:spPr>
      </p:sp>
      <p:sp>
        <p:nvSpPr>
          <p:cNvPr id="2549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51398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00A52D-7742-4CE1-A6BA-3112ADEA45B2}" type="slidenum">
              <a:rPr lang="en-GB"/>
              <a:pPr/>
              <a:t>29</a:t>
            </a:fld>
            <a:endParaRPr lang="en-GB"/>
          </a:p>
        </p:txBody>
      </p:sp>
      <p:sp>
        <p:nvSpPr>
          <p:cNvPr id="256002" name="Rectangle 2"/>
          <p:cNvSpPr>
            <a:spLocks noGrp="1" noRot="1" noChangeAspect="1" noChangeArrowheads="1" noTextEdit="1"/>
          </p:cNvSpPr>
          <p:nvPr>
            <p:ph type="sldImg"/>
          </p:nvPr>
        </p:nvSpPr>
        <p:spPr>
          <a:ln/>
        </p:spPr>
      </p:sp>
      <p:sp>
        <p:nvSpPr>
          <p:cNvPr id="2560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196945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CC2EBE-B002-4825-B2EC-A15A3F4FB8D9}" type="slidenum">
              <a:rPr lang="en-GB"/>
              <a:pPr/>
              <a:t>30</a:t>
            </a:fld>
            <a:endParaRPr lang="en-GB"/>
          </a:p>
        </p:txBody>
      </p:sp>
      <p:sp>
        <p:nvSpPr>
          <p:cNvPr id="257026" name="Rectangle 2"/>
          <p:cNvSpPr>
            <a:spLocks noGrp="1" noRot="1" noChangeAspect="1" noChangeArrowheads="1" noTextEdit="1"/>
          </p:cNvSpPr>
          <p:nvPr>
            <p:ph type="sldImg"/>
          </p:nvPr>
        </p:nvSpPr>
        <p:spPr>
          <a:ln/>
        </p:spPr>
      </p:sp>
      <p:sp>
        <p:nvSpPr>
          <p:cNvPr id="2570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353722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FC520A-14AA-4AB9-97FA-DA04C74E955C}" type="slidenum">
              <a:rPr lang="en-GB"/>
              <a:pPr/>
              <a:t>32</a:t>
            </a:fld>
            <a:endParaRPr lang="en-GB"/>
          </a:p>
        </p:txBody>
      </p:sp>
      <p:sp>
        <p:nvSpPr>
          <p:cNvPr id="259074" name="Rectangle 2"/>
          <p:cNvSpPr>
            <a:spLocks noGrp="1" noRot="1" noChangeAspect="1" noChangeArrowheads="1" noTextEdit="1"/>
          </p:cNvSpPr>
          <p:nvPr>
            <p:ph type="sldImg"/>
          </p:nvPr>
        </p:nvSpPr>
        <p:spPr>
          <a:ln/>
        </p:spPr>
      </p:sp>
      <p:sp>
        <p:nvSpPr>
          <p:cNvPr id="259075" name="Rectangle 3"/>
          <p:cNvSpPr>
            <a:spLocks noGrp="1" noChangeArrowheads="1"/>
          </p:cNvSpPr>
          <p:nvPr>
            <p:ph type="body" idx="1"/>
          </p:nvPr>
        </p:nvSpPr>
        <p:spPr/>
        <p:txBody>
          <a:bodyPr/>
          <a:lstStyle/>
          <a:p>
            <a:pPr algn="l"/>
            <a:r>
              <a:rPr lang="en-GB" sz="1800" b="0" i="0" u="none" strike="noStrike" baseline="0" dirty="0">
                <a:solidFill>
                  <a:srgbClr val="4A494D"/>
                </a:solidFill>
                <a:latin typeface="Times New Roman" panose="02020603050405020304" pitchFamily="18" charset="0"/>
              </a:rPr>
              <a:t>We have seen, from many examples, how interactive rearrangement of the way</a:t>
            </a:r>
          </a:p>
          <a:p>
            <a:pPr algn="l"/>
            <a:r>
              <a:rPr lang="en-GB" sz="1800" b="0" i="0" u="none" strike="noStrike" baseline="0" dirty="0">
                <a:solidFill>
                  <a:srgbClr val="4A494D"/>
                </a:solidFill>
                <a:latin typeface="Times New Roman" panose="02020603050405020304" pitchFamily="18" charset="0"/>
              </a:rPr>
              <a:t>in which data is presented can provide an opportunity for additional insight</a:t>
            </a:r>
          </a:p>
          <a:p>
            <a:pPr algn="l"/>
            <a:r>
              <a:rPr lang="en-GB" sz="1800" b="0" i="0" u="none" strike="noStrike" baseline="0" dirty="0">
                <a:solidFill>
                  <a:srgbClr val="4A494D"/>
                </a:solidFill>
                <a:latin typeface="Times New Roman" panose="02020603050405020304" pitchFamily="18" charset="0"/>
              </a:rPr>
              <a:t>into that data. We have examined categorical data (crops and treatments, eye</a:t>
            </a:r>
          </a:p>
          <a:p>
            <a:pPr algn="l"/>
            <a:r>
              <a:rPr lang="en-GB" sz="1800" b="0" i="0" u="none" strike="noStrike" baseline="0" dirty="0">
                <a:solidFill>
                  <a:srgbClr val="4A494D"/>
                </a:solidFill>
                <a:latin typeface="Times New Roman" panose="02020603050405020304" pitchFamily="18" charset="0"/>
              </a:rPr>
              <a:t>and hair colour), numerical data (baseball statistics), topological data (telephone</a:t>
            </a:r>
          </a:p>
          <a:p>
            <a:pPr algn="l"/>
            <a:r>
              <a:rPr lang="en-GB" sz="1800" b="0" i="0" u="none" strike="noStrike" baseline="0" dirty="0">
                <a:solidFill>
                  <a:srgbClr val="4A494D"/>
                </a:solidFill>
                <a:latin typeface="Times New Roman" panose="02020603050405020304" pitchFamily="18" charset="0"/>
              </a:rPr>
              <a:t>connections), symbolic representations (sensitivity circles and complex</a:t>
            </a:r>
          </a:p>
          <a:p>
            <a:pPr algn="l"/>
            <a:r>
              <a:rPr lang="en-GB" sz="1800" b="0" i="0" u="none" strike="noStrike" baseline="0" dirty="0">
                <a:solidFill>
                  <a:srgbClr val="4A494D"/>
                </a:solidFill>
                <a:latin typeface="Times New Roman" panose="02020603050405020304" pitchFamily="18" charset="0"/>
              </a:rPr>
              <a:t>geographical operations) and textual data (landscapes), merely as representative</a:t>
            </a:r>
          </a:p>
          <a:p>
            <a:pPr algn="l"/>
            <a:r>
              <a:rPr lang="en-GB" sz="1800" b="0" i="0" u="none" strike="noStrike" baseline="0" dirty="0">
                <a:solidFill>
                  <a:srgbClr val="4A494D"/>
                </a:solidFill>
                <a:latin typeface="Times New Roman" panose="02020603050405020304" pitchFamily="18" charset="0"/>
              </a:rPr>
              <a:t>examples rather than to establish an exhaustive categorization</a:t>
            </a:r>
            <a:endParaRPr lang="en-US" dirty="0"/>
          </a:p>
        </p:txBody>
      </p:sp>
    </p:spTree>
    <p:extLst>
      <p:ext uri="{BB962C8B-B14F-4D97-AF65-F5344CB8AC3E}">
        <p14:creationId xmlns:p14="http://schemas.microsoft.com/office/powerpoint/2010/main" val="39207717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676494-F86E-4483-A3C7-BAC83D7350FA}" type="slidenum">
              <a:rPr lang="en-GB"/>
              <a:pPr/>
              <a:t>33</a:t>
            </a:fld>
            <a:endParaRPr lang="en-GB"/>
          </a:p>
        </p:txBody>
      </p:sp>
      <p:sp>
        <p:nvSpPr>
          <p:cNvPr id="268290" name="Rectangle 2"/>
          <p:cNvSpPr>
            <a:spLocks noGrp="1" noRot="1" noChangeAspect="1" noChangeArrowheads="1" noTextEdit="1"/>
          </p:cNvSpPr>
          <p:nvPr>
            <p:ph type="sldImg"/>
          </p:nvPr>
        </p:nvSpPr>
        <p:spPr>
          <a:ln/>
        </p:spPr>
      </p:sp>
      <p:sp>
        <p:nvSpPr>
          <p:cNvPr id="2682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36695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06/10/2023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831842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06/10/2023</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1249120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06/10/2023</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60704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06/10/2023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455383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06/10/2023</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1961164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06/10/2023</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860495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06/10/2023</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806005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06/10/2023</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1160112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06/10/2023</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3693917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06/10/2023</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064152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06/10/2023</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7843102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7813"/>
            <a:ext cx="10972800" cy="5853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609600" y="6243638"/>
            <a:ext cx="2844800" cy="457200"/>
          </a:xfrm>
          <a:prstGeom prst="rect">
            <a:avLst/>
          </a:prstGeom>
        </p:spPr>
        <p:txBody>
          <a:bodyPr/>
          <a:lstStyle>
            <a:lvl1pPr>
              <a:defRPr/>
            </a:lvl1pPr>
          </a:lstStyle>
          <a:p>
            <a:r>
              <a:rPr lang="en-US"/>
              <a:t>Dr Nik Whitehead</a:t>
            </a:r>
            <a:endParaRPr lang="en-GB"/>
          </a:p>
        </p:txBody>
      </p:sp>
      <p:sp>
        <p:nvSpPr>
          <p:cNvPr id="4" name="Footer Placeholder 3"/>
          <p:cNvSpPr>
            <a:spLocks noGrp="1"/>
          </p:cNvSpPr>
          <p:nvPr>
            <p:ph type="ftr" sz="quarter" idx="11"/>
          </p:nvPr>
        </p:nvSpPr>
        <p:spPr>
          <a:xfrm>
            <a:off x="4165600" y="6248400"/>
            <a:ext cx="3860800" cy="457200"/>
          </a:xfrm>
          <a:prstGeom prst="rect">
            <a:avLst/>
          </a:prstGeom>
        </p:spPr>
        <p:txBody>
          <a:bodyPr/>
          <a:lstStyle>
            <a:lvl1pPr>
              <a:defRPr/>
            </a:lvl1pPr>
          </a:lstStyle>
          <a:p>
            <a:endParaRPr lang="en-GB"/>
          </a:p>
        </p:txBody>
      </p:sp>
      <p:sp>
        <p:nvSpPr>
          <p:cNvPr id="5" name="Slide Number Placeholder 4"/>
          <p:cNvSpPr>
            <a:spLocks noGrp="1"/>
          </p:cNvSpPr>
          <p:nvPr>
            <p:ph type="sldNum" sz="quarter" idx="12"/>
          </p:nvPr>
        </p:nvSpPr>
        <p:spPr>
          <a:xfrm>
            <a:off x="8737600" y="6243638"/>
            <a:ext cx="2844800" cy="457200"/>
          </a:xfrm>
        </p:spPr>
        <p:txBody>
          <a:bodyPr/>
          <a:lstStyle>
            <a:lvl1pPr>
              <a:defRPr/>
            </a:lvl1pPr>
          </a:lstStyle>
          <a:p>
            <a:fld id="{5C717FB3-986B-4769-A71E-FCA15B1321D7}" type="slidenum">
              <a:rPr lang="en-GB"/>
              <a:pPr/>
              <a:t>‹#›</a:t>
            </a:fld>
            <a:endParaRPr lang="en-GB"/>
          </a:p>
        </p:txBody>
      </p:sp>
    </p:spTree>
    <p:extLst>
      <p:ext uri="{BB962C8B-B14F-4D97-AF65-F5344CB8AC3E}">
        <p14:creationId xmlns:p14="http://schemas.microsoft.com/office/powerpoint/2010/main" val="3860253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21550512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png"/><Relationship Id="rId18" Type="http://schemas.openxmlformats.org/officeDocument/2006/relationships/image" Target="../media/image20.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png"/><Relationship Id="rId17" Type="http://schemas.openxmlformats.org/officeDocument/2006/relationships/image" Target="../media/image19.png"/><Relationship Id="rId2" Type="http://schemas.openxmlformats.org/officeDocument/2006/relationships/image" Target="../media/image4.png"/><Relationship Id="rId16"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 Id="rId14" Type="http://schemas.openxmlformats.org/officeDocument/2006/relationships/image" Target="../media/image16.png"/></Relationships>
</file>

<file path=ppt/slides/_rels/slide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www.excelcharts.com/blog/minard-tufte-kosslyn-godin-napoleon/"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en.wikipedia.org/wiki/Charles_Joseph_Minard" TargetMode="Externa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1854_Broad_Street_cholera_outbrea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3.emf"/></Relationships>
</file>

<file path=ppt/slides/_rels/slide10.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32.emf"/></Relationships>
</file>

<file path=ppt/slides/_rels/slide22.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image" Target="../media/image34.wmf"/></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4F10-DA7C-60F6-96AB-A56E57A9626B}"/>
              </a:ext>
            </a:extLst>
          </p:cNvPr>
          <p:cNvSpPr>
            <a:spLocks noGrp="1"/>
          </p:cNvSpPr>
          <p:nvPr>
            <p:ph type="ctrTitle"/>
          </p:nvPr>
        </p:nvSpPr>
        <p:spPr/>
        <p:txBody>
          <a:bodyPr/>
          <a:lstStyle/>
          <a:p>
            <a:r>
              <a:rPr lang="en-GB" sz="6000" i="0" dirty="0">
                <a:latin typeface="Arial"/>
                <a:cs typeface="Arial"/>
              </a:rPr>
              <a:t>Information</a:t>
            </a:r>
            <a:r>
              <a:rPr lang="en-GB" sz="6000" i="0" spc="-50" dirty="0">
                <a:latin typeface="Arial"/>
                <a:cs typeface="Arial"/>
              </a:rPr>
              <a:t> </a:t>
            </a:r>
            <a:r>
              <a:rPr lang="en-GB" sz="6000" i="0" spc="-10" dirty="0">
                <a:latin typeface="Arial"/>
                <a:cs typeface="Arial"/>
              </a:rPr>
              <a:t>Visualization</a:t>
            </a:r>
            <a:endParaRPr lang="en-GB" dirty="0"/>
          </a:p>
        </p:txBody>
      </p:sp>
      <p:sp>
        <p:nvSpPr>
          <p:cNvPr id="3" name="Subtitle 2">
            <a:extLst>
              <a:ext uri="{FF2B5EF4-FFF2-40B4-BE49-F238E27FC236}">
                <a16:creationId xmlns:a16="http://schemas.microsoft.com/office/drawing/2014/main" id="{5B2C2366-0F7A-AB88-2BE1-894CA5EF31D9}"/>
              </a:ext>
            </a:extLst>
          </p:cNvPr>
          <p:cNvSpPr>
            <a:spLocks noGrp="1"/>
          </p:cNvSpPr>
          <p:nvPr>
            <p:ph type="subTitle" idx="1"/>
          </p:nvPr>
        </p:nvSpPr>
        <p:spPr/>
        <p:txBody>
          <a:bodyPr/>
          <a:lstStyle/>
          <a:p>
            <a:r>
              <a:rPr lang="en-GB" dirty="0"/>
              <a:t>What is it?</a:t>
            </a:r>
          </a:p>
        </p:txBody>
      </p:sp>
      <p:sp>
        <p:nvSpPr>
          <p:cNvPr id="4" name="TextBox 3">
            <a:extLst>
              <a:ext uri="{FF2B5EF4-FFF2-40B4-BE49-F238E27FC236}">
                <a16:creationId xmlns:a16="http://schemas.microsoft.com/office/drawing/2014/main" id="{38886C46-7554-7BE8-378D-9E63F4D2F839}"/>
              </a:ext>
            </a:extLst>
          </p:cNvPr>
          <p:cNvSpPr txBox="1"/>
          <p:nvPr/>
        </p:nvSpPr>
        <p:spPr>
          <a:xfrm>
            <a:off x="3206151" y="768420"/>
            <a:ext cx="5779698" cy="707886"/>
          </a:xfrm>
          <a:prstGeom prst="rect">
            <a:avLst/>
          </a:prstGeom>
          <a:noFill/>
        </p:spPr>
        <p:txBody>
          <a:bodyPr wrap="square" rtlCol="0">
            <a:spAutoFit/>
          </a:bodyPr>
          <a:lstStyle/>
          <a:p>
            <a:pPr algn="ctr"/>
            <a:r>
              <a:rPr lang="en-US" sz="4000" b="1" dirty="0"/>
              <a:t>TUTORIAL</a:t>
            </a:r>
            <a:endParaRPr lang="en-GB" sz="4000" b="1" dirty="0"/>
          </a:p>
        </p:txBody>
      </p:sp>
    </p:spTree>
    <p:extLst>
      <p:ext uri="{BB962C8B-B14F-4D97-AF65-F5344CB8AC3E}">
        <p14:creationId xmlns:p14="http://schemas.microsoft.com/office/powerpoint/2010/main" val="721499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6719C-1125-481A-A3CD-09014806C257}"/>
              </a:ext>
            </a:extLst>
          </p:cNvPr>
          <p:cNvSpPr>
            <a:spLocks noGrp="1"/>
          </p:cNvSpPr>
          <p:nvPr>
            <p:ph type="title"/>
          </p:nvPr>
        </p:nvSpPr>
        <p:spPr/>
        <p:txBody>
          <a:bodyPr/>
          <a:lstStyle/>
          <a:p>
            <a:pPr algn="ctr"/>
            <a:r>
              <a:rPr lang="en-GB" b="1" dirty="0"/>
              <a:t>Visualising</a:t>
            </a:r>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5" name="Add-in 4" title="EasyTimer">
                <a:extLst>
                  <a:ext uri="{FF2B5EF4-FFF2-40B4-BE49-F238E27FC236}">
                    <a16:creationId xmlns:a16="http://schemas.microsoft.com/office/drawing/2014/main" id="{8580CB04-07C5-86BC-5A47-53B42E3CA5F1}"/>
                  </a:ext>
                </a:extLst>
              </p:cNvPr>
              <p:cNvGraphicFramePr>
                <a:graphicFrameLocks noGrp="1"/>
              </p:cNvGraphicFramePr>
              <p:nvPr>
                <p:extLst>
                  <p:ext uri="{D42A27DB-BD31-4B8C-83A1-F6EECF244321}">
                    <p14:modId xmlns:p14="http://schemas.microsoft.com/office/powerpoint/2010/main" val="3332667644"/>
                  </p:ext>
                </p:extLst>
              </p:nvPr>
            </p:nvGraphicFramePr>
            <p:xfrm>
              <a:off x="7436979" y="4568674"/>
              <a:ext cx="3154354" cy="1013093"/>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xmlns="">
          <p:pic>
            <p:nvPicPr>
              <p:cNvPr id="5" name="Add-in 4" title="EasyTimer">
                <a:extLst>
                  <a:ext uri="{FF2B5EF4-FFF2-40B4-BE49-F238E27FC236}">
                    <a16:creationId xmlns:a16="http://schemas.microsoft.com/office/drawing/2014/main" id="{8580CB04-07C5-86BC-5A47-53B42E3CA5F1}"/>
                  </a:ext>
                </a:extLst>
              </p:cNvPr>
              <p:cNvPicPr>
                <a:picLocks noGrp="1" noRot="1" noChangeAspect="1" noMove="1" noResize="1" noEditPoints="1" noAdjustHandles="1" noChangeArrowheads="1" noChangeShapeType="1"/>
              </p:cNvPicPr>
              <p:nvPr/>
            </p:nvPicPr>
            <p:blipFill>
              <a:blip r:embed="rId4"/>
              <a:stretch>
                <a:fillRect/>
              </a:stretch>
            </p:blipFill>
            <p:spPr>
              <a:xfrm>
                <a:off x="7436979" y="4568674"/>
                <a:ext cx="3154354" cy="1013093"/>
              </a:xfrm>
              <a:prstGeom prst="rect">
                <a:avLst/>
              </a:prstGeom>
            </p:spPr>
          </p:pic>
        </mc:Fallback>
      </mc:AlternateContent>
      <p:sp>
        <p:nvSpPr>
          <p:cNvPr id="6" name="Content Placeholder 5">
            <a:extLst>
              <a:ext uri="{FF2B5EF4-FFF2-40B4-BE49-F238E27FC236}">
                <a16:creationId xmlns:a16="http://schemas.microsoft.com/office/drawing/2014/main" id="{E24C8A62-F1B9-6D8B-59D6-051FAAF8998A}"/>
              </a:ext>
            </a:extLst>
          </p:cNvPr>
          <p:cNvSpPr>
            <a:spLocks noGrp="1"/>
          </p:cNvSpPr>
          <p:nvPr>
            <p:ph idx="1"/>
          </p:nvPr>
        </p:nvSpPr>
        <p:spPr>
          <a:xfrm>
            <a:off x="838200" y="1825625"/>
            <a:ext cx="10515600" cy="2743049"/>
          </a:xfrm>
        </p:spPr>
        <p:txBody>
          <a:bodyPr/>
          <a:lstStyle/>
          <a:p>
            <a:r>
              <a:rPr lang="en-US" dirty="0"/>
              <a:t>Open a web browser – Go to informationisbeautiful.net</a:t>
            </a:r>
          </a:p>
          <a:p>
            <a:endParaRPr lang="en-GB" dirty="0"/>
          </a:p>
        </p:txBody>
      </p:sp>
      <p:pic>
        <p:nvPicPr>
          <p:cNvPr id="8" name="Picture 7">
            <a:extLst>
              <a:ext uri="{FF2B5EF4-FFF2-40B4-BE49-F238E27FC236}">
                <a16:creationId xmlns:a16="http://schemas.microsoft.com/office/drawing/2014/main" id="{89F4D897-3F0E-C7AA-1DD0-5E1D35C21DFC}"/>
              </a:ext>
            </a:extLst>
          </p:cNvPr>
          <p:cNvPicPr>
            <a:picLocks noChangeAspect="1"/>
          </p:cNvPicPr>
          <p:nvPr/>
        </p:nvPicPr>
        <p:blipFill>
          <a:blip r:embed="rId5"/>
          <a:stretch>
            <a:fillRect/>
          </a:stretch>
        </p:blipFill>
        <p:spPr>
          <a:xfrm>
            <a:off x="2601583" y="2289326"/>
            <a:ext cx="6988834" cy="3931219"/>
          </a:xfrm>
          <a:prstGeom prst="rect">
            <a:avLst/>
          </a:prstGeom>
        </p:spPr>
      </p:pic>
    </p:spTree>
    <p:extLst>
      <p:ext uri="{BB962C8B-B14F-4D97-AF65-F5344CB8AC3E}">
        <p14:creationId xmlns:p14="http://schemas.microsoft.com/office/powerpoint/2010/main" val="2751308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6719C-1125-481A-A3CD-09014806C257}"/>
              </a:ext>
            </a:extLst>
          </p:cNvPr>
          <p:cNvSpPr>
            <a:spLocks noGrp="1"/>
          </p:cNvSpPr>
          <p:nvPr>
            <p:ph type="title"/>
          </p:nvPr>
        </p:nvSpPr>
        <p:spPr/>
        <p:txBody>
          <a:bodyPr/>
          <a:lstStyle/>
          <a:p>
            <a:r>
              <a:rPr lang="en-GB" b="1" dirty="0"/>
              <a:t>Activity: Visualising </a:t>
            </a:r>
          </a:p>
        </p:txBody>
      </p:sp>
      <p:sp>
        <p:nvSpPr>
          <p:cNvPr id="5" name="Content Placeholder 4">
            <a:extLst>
              <a:ext uri="{FF2B5EF4-FFF2-40B4-BE49-F238E27FC236}">
                <a16:creationId xmlns:a16="http://schemas.microsoft.com/office/drawing/2014/main" id="{EFFBB57F-C385-13DC-442C-3A1448456E1A}"/>
              </a:ext>
            </a:extLst>
          </p:cNvPr>
          <p:cNvSpPr>
            <a:spLocks noGrp="1"/>
          </p:cNvSpPr>
          <p:nvPr>
            <p:ph idx="1"/>
          </p:nvPr>
        </p:nvSpPr>
        <p:spPr>
          <a:xfrm>
            <a:off x="838200" y="1825624"/>
            <a:ext cx="10515600" cy="3617643"/>
          </a:xfrm>
        </p:spPr>
        <p:txBody>
          <a:bodyPr/>
          <a:lstStyle/>
          <a:p>
            <a:r>
              <a:rPr lang="en-US" sz="4000" dirty="0"/>
              <a:t>Find the visualization that stands out the most</a:t>
            </a:r>
          </a:p>
          <a:p>
            <a:pPr lvl="1"/>
            <a:r>
              <a:rPr lang="en-US" sz="4000" dirty="0"/>
              <a:t>Why does it stand out?</a:t>
            </a:r>
            <a:endParaRPr lang="en-GB" sz="4000" dirty="0"/>
          </a:p>
          <a:p>
            <a:pPr lvl="1"/>
            <a:endParaRPr lang="en-US" sz="4000" dirty="0"/>
          </a:p>
          <a:p>
            <a:r>
              <a:rPr lang="en-GB" sz="4000" dirty="0"/>
              <a:t>Find the visualisation that stands out the least</a:t>
            </a:r>
          </a:p>
          <a:p>
            <a:r>
              <a:rPr lang="en-GB" sz="4000" dirty="0"/>
              <a:t>Why?</a:t>
            </a:r>
          </a:p>
        </p:txBody>
      </p:sp>
    </p:spTree>
    <p:extLst>
      <p:ext uri="{BB962C8B-B14F-4D97-AF65-F5344CB8AC3E}">
        <p14:creationId xmlns:p14="http://schemas.microsoft.com/office/powerpoint/2010/main" val="1093174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bject 19"/>
          <p:cNvSpPr/>
          <p:nvPr/>
        </p:nvSpPr>
        <p:spPr>
          <a:xfrm>
            <a:off x="3449600" y="1143826"/>
            <a:ext cx="1742738" cy="763601"/>
          </a:xfrm>
          <a:custGeom>
            <a:avLst/>
            <a:gdLst/>
            <a:ahLst/>
            <a:cxnLst/>
            <a:rect l="l" t="t" r="r" b="b"/>
            <a:pathLst>
              <a:path w="1920239" h="841375">
                <a:moveTo>
                  <a:pt x="1920229" y="0"/>
                </a:moveTo>
                <a:lnTo>
                  <a:pt x="0" y="0"/>
                </a:lnTo>
                <a:lnTo>
                  <a:pt x="0" y="841225"/>
                </a:lnTo>
                <a:lnTo>
                  <a:pt x="1920229" y="841225"/>
                </a:lnTo>
                <a:lnTo>
                  <a:pt x="1920229" y="0"/>
                </a:lnTo>
                <a:close/>
              </a:path>
            </a:pathLst>
          </a:custGeom>
          <a:solidFill>
            <a:srgbClr val="000000"/>
          </a:solidFill>
        </p:spPr>
        <p:txBody>
          <a:bodyPr wrap="square" lIns="0" tIns="0" rIns="0" bIns="0" rtlCol="0"/>
          <a:lstStyle/>
          <a:p>
            <a:endParaRPr sz="1634"/>
          </a:p>
        </p:txBody>
      </p:sp>
      <p:sp>
        <p:nvSpPr>
          <p:cNvPr id="20" name="object 20"/>
          <p:cNvSpPr txBox="1"/>
          <p:nvPr/>
        </p:nvSpPr>
        <p:spPr>
          <a:xfrm>
            <a:off x="3898666" y="1233919"/>
            <a:ext cx="931880" cy="531293"/>
          </a:xfrm>
          <a:prstGeom prst="rect">
            <a:avLst/>
          </a:prstGeom>
        </p:spPr>
        <p:txBody>
          <a:bodyPr vert="horz" wrap="square" lIns="0" tIns="14408" rIns="0" bIns="0" rtlCol="0">
            <a:spAutoFit/>
          </a:bodyPr>
          <a:lstStyle/>
          <a:p>
            <a:pPr marL="11527">
              <a:spcBef>
                <a:spcPts val="113"/>
              </a:spcBef>
            </a:pPr>
            <a:r>
              <a:rPr sz="3358" spc="-18" dirty="0">
                <a:solidFill>
                  <a:srgbClr val="FFFFFF"/>
                </a:solidFill>
                <a:latin typeface="Arial"/>
                <a:cs typeface="Arial"/>
              </a:rPr>
              <a:t>Data</a:t>
            </a:r>
            <a:endParaRPr sz="3358" dirty="0">
              <a:latin typeface="Arial"/>
              <a:cs typeface="Arial"/>
            </a:endParaRPr>
          </a:p>
        </p:txBody>
      </p:sp>
      <p:grpSp>
        <p:nvGrpSpPr>
          <p:cNvPr id="21" name="object 21"/>
          <p:cNvGrpSpPr/>
          <p:nvPr/>
        </p:nvGrpSpPr>
        <p:grpSpPr>
          <a:xfrm>
            <a:off x="6661249" y="3712312"/>
            <a:ext cx="694445" cy="786077"/>
            <a:chOff x="5969520" y="4090418"/>
            <a:chExt cx="765175" cy="866140"/>
          </a:xfrm>
        </p:grpSpPr>
        <p:sp>
          <p:nvSpPr>
            <p:cNvPr id="22" name="object 22"/>
            <p:cNvSpPr/>
            <p:nvPr/>
          </p:nvSpPr>
          <p:spPr>
            <a:xfrm>
              <a:off x="5995930" y="4096495"/>
              <a:ext cx="732790" cy="413384"/>
            </a:xfrm>
            <a:custGeom>
              <a:avLst/>
              <a:gdLst/>
              <a:ahLst/>
              <a:cxnLst/>
              <a:rect l="l" t="t" r="r" b="b"/>
              <a:pathLst>
                <a:path w="732790" h="413385">
                  <a:moveTo>
                    <a:pt x="0" y="0"/>
                  </a:moveTo>
                  <a:lnTo>
                    <a:pt x="9041" y="60393"/>
                  </a:lnTo>
                  <a:lnTo>
                    <a:pt x="36781" y="124921"/>
                  </a:lnTo>
                  <a:lnTo>
                    <a:pt x="81182" y="185095"/>
                  </a:lnTo>
                  <a:lnTo>
                    <a:pt x="109161" y="213284"/>
                  </a:lnTo>
                  <a:lnTo>
                    <a:pt x="140743" y="240065"/>
                  </a:lnTo>
                  <a:lnTo>
                    <a:pt x="175741" y="265332"/>
                  </a:lnTo>
                  <a:lnTo>
                    <a:pt x="213965" y="288980"/>
                  </a:lnTo>
                  <a:lnTo>
                    <a:pt x="255230" y="310902"/>
                  </a:lnTo>
                  <a:lnTo>
                    <a:pt x="299348" y="330991"/>
                  </a:lnTo>
                  <a:lnTo>
                    <a:pt x="346131" y="349142"/>
                  </a:lnTo>
                  <a:lnTo>
                    <a:pt x="395392" y="365248"/>
                  </a:lnTo>
                  <a:lnTo>
                    <a:pt x="446942" y="379203"/>
                  </a:lnTo>
                  <a:lnTo>
                    <a:pt x="500596" y="390901"/>
                  </a:lnTo>
                  <a:lnTo>
                    <a:pt x="556165" y="400236"/>
                  </a:lnTo>
                  <a:lnTo>
                    <a:pt x="613462" y="407101"/>
                  </a:lnTo>
                  <a:lnTo>
                    <a:pt x="672298" y="411390"/>
                  </a:lnTo>
                  <a:lnTo>
                    <a:pt x="732488" y="412997"/>
                  </a:lnTo>
                </a:path>
              </a:pathLst>
            </a:custGeom>
            <a:ln w="12153">
              <a:solidFill>
                <a:srgbClr val="000000"/>
              </a:solidFill>
            </a:ln>
          </p:spPr>
          <p:txBody>
            <a:bodyPr wrap="square" lIns="0" tIns="0" rIns="0" bIns="0" rtlCol="0"/>
            <a:lstStyle/>
            <a:p>
              <a:endParaRPr sz="1634"/>
            </a:p>
          </p:txBody>
        </p:sp>
        <p:sp>
          <p:nvSpPr>
            <p:cNvPr id="23" name="object 23"/>
            <p:cNvSpPr/>
            <p:nvPr/>
          </p:nvSpPr>
          <p:spPr>
            <a:xfrm>
              <a:off x="5995391" y="4523185"/>
              <a:ext cx="733425" cy="427355"/>
            </a:xfrm>
            <a:custGeom>
              <a:avLst/>
              <a:gdLst/>
              <a:ahLst/>
              <a:cxnLst/>
              <a:rect l="l" t="t" r="r" b="b"/>
              <a:pathLst>
                <a:path w="733425" h="427354">
                  <a:moveTo>
                    <a:pt x="733027" y="0"/>
                  </a:moveTo>
                  <a:lnTo>
                    <a:pt x="672837" y="1629"/>
                  </a:lnTo>
                  <a:lnTo>
                    <a:pt x="614000" y="5985"/>
                  </a:lnTo>
                  <a:lnTo>
                    <a:pt x="556704" y="12958"/>
                  </a:lnTo>
                  <a:lnTo>
                    <a:pt x="501135" y="22440"/>
                  </a:lnTo>
                  <a:lnTo>
                    <a:pt x="447481" y="34321"/>
                  </a:lnTo>
                  <a:lnTo>
                    <a:pt x="395930" y="48495"/>
                  </a:lnTo>
                  <a:lnTo>
                    <a:pt x="346670" y="64851"/>
                  </a:lnTo>
                  <a:lnTo>
                    <a:pt x="299887" y="83282"/>
                  </a:lnTo>
                  <a:lnTo>
                    <a:pt x="255769" y="103679"/>
                  </a:lnTo>
                  <a:lnTo>
                    <a:pt x="214504" y="125933"/>
                  </a:lnTo>
                  <a:lnTo>
                    <a:pt x="176279" y="149936"/>
                  </a:lnTo>
                  <a:lnTo>
                    <a:pt x="141282" y="175579"/>
                  </a:lnTo>
                  <a:lnTo>
                    <a:pt x="109700" y="202753"/>
                  </a:lnTo>
                  <a:lnTo>
                    <a:pt x="81721" y="231351"/>
                  </a:lnTo>
                  <a:lnTo>
                    <a:pt x="57532" y="261263"/>
                  </a:lnTo>
                  <a:lnTo>
                    <a:pt x="21274" y="324596"/>
                  </a:lnTo>
                  <a:lnTo>
                    <a:pt x="2426" y="391884"/>
                  </a:lnTo>
                  <a:lnTo>
                    <a:pt x="0" y="426740"/>
                  </a:lnTo>
                </a:path>
              </a:pathLst>
            </a:custGeom>
            <a:ln w="12153">
              <a:solidFill>
                <a:srgbClr val="000000"/>
              </a:solidFill>
            </a:ln>
          </p:spPr>
          <p:txBody>
            <a:bodyPr wrap="square" lIns="0" tIns="0" rIns="0" bIns="0" rtlCol="0"/>
            <a:lstStyle/>
            <a:p>
              <a:endParaRPr sz="1634"/>
            </a:p>
          </p:txBody>
        </p:sp>
        <p:sp>
          <p:nvSpPr>
            <p:cNvPr id="24" name="object 24"/>
            <p:cNvSpPr/>
            <p:nvPr/>
          </p:nvSpPr>
          <p:spPr>
            <a:xfrm>
              <a:off x="5981699" y="4338787"/>
              <a:ext cx="184785" cy="367665"/>
            </a:xfrm>
            <a:custGeom>
              <a:avLst/>
              <a:gdLst/>
              <a:ahLst/>
              <a:cxnLst/>
              <a:rect l="l" t="t" r="r" b="b"/>
              <a:pathLst>
                <a:path w="184785" h="367664">
                  <a:moveTo>
                    <a:pt x="92918" y="0"/>
                  </a:moveTo>
                  <a:lnTo>
                    <a:pt x="37836" y="35504"/>
                  </a:lnTo>
                  <a:lnTo>
                    <a:pt x="17790" y="75383"/>
                  </a:lnTo>
                  <a:lnTo>
                    <a:pt x="4691" y="126015"/>
                  </a:lnTo>
                  <a:lnTo>
                    <a:pt x="0" y="184397"/>
                  </a:lnTo>
                  <a:lnTo>
                    <a:pt x="4691" y="242053"/>
                  </a:lnTo>
                  <a:lnTo>
                    <a:pt x="17790" y="292244"/>
                  </a:lnTo>
                  <a:lnTo>
                    <a:pt x="37836" y="331897"/>
                  </a:lnTo>
                  <a:lnTo>
                    <a:pt x="63366" y="357942"/>
                  </a:lnTo>
                  <a:lnTo>
                    <a:pt x="92918" y="367306"/>
                  </a:lnTo>
                  <a:lnTo>
                    <a:pt x="121748" y="357942"/>
                  </a:lnTo>
                  <a:lnTo>
                    <a:pt x="146850" y="331897"/>
                  </a:lnTo>
                  <a:lnTo>
                    <a:pt x="166684" y="292244"/>
                  </a:lnTo>
                  <a:lnTo>
                    <a:pt x="179712" y="242053"/>
                  </a:lnTo>
                  <a:lnTo>
                    <a:pt x="184397" y="184397"/>
                  </a:lnTo>
                  <a:lnTo>
                    <a:pt x="179712" y="126015"/>
                  </a:lnTo>
                  <a:lnTo>
                    <a:pt x="166684" y="75383"/>
                  </a:lnTo>
                  <a:lnTo>
                    <a:pt x="146850" y="35504"/>
                  </a:lnTo>
                  <a:lnTo>
                    <a:pt x="121748" y="9376"/>
                  </a:lnTo>
                  <a:lnTo>
                    <a:pt x="92918" y="0"/>
                  </a:lnTo>
                  <a:close/>
                </a:path>
              </a:pathLst>
            </a:custGeom>
            <a:solidFill>
              <a:srgbClr val="00CBFF"/>
            </a:solidFill>
          </p:spPr>
          <p:txBody>
            <a:bodyPr wrap="square" lIns="0" tIns="0" rIns="0" bIns="0" rtlCol="0"/>
            <a:lstStyle/>
            <a:p>
              <a:endParaRPr sz="1634"/>
            </a:p>
          </p:txBody>
        </p:sp>
        <p:sp>
          <p:nvSpPr>
            <p:cNvPr id="25" name="object 25"/>
            <p:cNvSpPr/>
            <p:nvPr/>
          </p:nvSpPr>
          <p:spPr>
            <a:xfrm>
              <a:off x="5981699" y="4338787"/>
              <a:ext cx="184785" cy="367665"/>
            </a:xfrm>
            <a:custGeom>
              <a:avLst/>
              <a:gdLst/>
              <a:ahLst/>
              <a:cxnLst/>
              <a:rect l="l" t="t" r="r" b="b"/>
              <a:pathLst>
                <a:path w="184785" h="367664">
                  <a:moveTo>
                    <a:pt x="184397" y="184397"/>
                  </a:moveTo>
                  <a:lnTo>
                    <a:pt x="179712" y="126015"/>
                  </a:lnTo>
                  <a:lnTo>
                    <a:pt x="166684" y="75383"/>
                  </a:lnTo>
                  <a:lnTo>
                    <a:pt x="146850" y="35504"/>
                  </a:lnTo>
                  <a:lnTo>
                    <a:pt x="92918" y="0"/>
                  </a:lnTo>
                  <a:lnTo>
                    <a:pt x="63366" y="9376"/>
                  </a:lnTo>
                  <a:lnTo>
                    <a:pt x="37836" y="35504"/>
                  </a:lnTo>
                  <a:lnTo>
                    <a:pt x="17790" y="75383"/>
                  </a:lnTo>
                  <a:lnTo>
                    <a:pt x="4691" y="126015"/>
                  </a:lnTo>
                  <a:lnTo>
                    <a:pt x="0" y="184397"/>
                  </a:lnTo>
                  <a:lnTo>
                    <a:pt x="4691" y="242053"/>
                  </a:lnTo>
                  <a:lnTo>
                    <a:pt x="17790" y="292244"/>
                  </a:lnTo>
                  <a:lnTo>
                    <a:pt x="37836" y="331897"/>
                  </a:lnTo>
                  <a:lnTo>
                    <a:pt x="63366" y="357942"/>
                  </a:lnTo>
                  <a:lnTo>
                    <a:pt x="92918" y="367306"/>
                  </a:lnTo>
                  <a:lnTo>
                    <a:pt x="121748" y="357942"/>
                  </a:lnTo>
                  <a:lnTo>
                    <a:pt x="146850" y="331897"/>
                  </a:lnTo>
                  <a:lnTo>
                    <a:pt x="166684" y="292244"/>
                  </a:lnTo>
                  <a:lnTo>
                    <a:pt x="179712" y="242053"/>
                  </a:lnTo>
                  <a:lnTo>
                    <a:pt x="184397" y="184397"/>
                  </a:lnTo>
                  <a:close/>
                </a:path>
              </a:pathLst>
            </a:custGeom>
            <a:ln w="12153">
              <a:solidFill>
                <a:srgbClr val="000000"/>
              </a:solidFill>
            </a:ln>
          </p:spPr>
          <p:txBody>
            <a:bodyPr wrap="square" lIns="0" tIns="0" rIns="0" bIns="0" rtlCol="0"/>
            <a:lstStyle/>
            <a:p>
              <a:endParaRPr sz="1634"/>
            </a:p>
          </p:txBody>
        </p:sp>
        <p:pic>
          <p:nvPicPr>
            <p:cNvPr id="26" name="object 26"/>
            <p:cNvPicPr/>
            <p:nvPr/>
          </p:nvPicPr>
          <p:blipFill>
            <a:blip r:embed="rId2" cstate="print"/>
            <a:stretch>
              <a:fillRect/>
            </a:stretch>
          </p:blipFill>
          <p:spPr>
            <a:xfrm>
              <a:off x="6001518" y="4425678"/>
              <a:ext cx="77688" cy="195063"/>
            </a:xfrm>
            <a:prstGeom prst="rect">
              <a:avLst/>
            </a:prstGeom>
          </p:spPr>
        </p:pic>
        <p:sp>
          <p:nvSpPr>
            <p:cNvPr id="27" name="object 27"/>
            <p:cNvSpPr/>
            <p:nvPr/>
          </p:nvSpPr>
          <p:spPr>
            <a:xfrm>
              <a:off x="6001492" y="4254996"/>
              <a:ext cx="67310" cy="66040"/>
            </a:xfrm>
            <a:custGeom>
              <a:avLst/>
              <a:gdLst/>
              <a:ahLst/>
              <a:cxnLst/>
              <a:rect l="l" t="t" r="r" b="b"/>
              <a:pathLst>
                <a:path w="67310" h="66039">
                  <a:moveTo>
                    <a:pt x="67072" y="38100"/>
                  </a:moveTo>
                  <a:lnTo>
                    <a:pt x="13693" y="65534"/>
                  </a:lnTo>
                </a:path>
                <a:path w="67310" h="66039">
                  <a:moveTo>
                    <a:pt x="27434" y="0"/>
                  </a:moveTo>
                  <a:lnTo>
                    <a:pt x="0" y="12203"/>
                  </a:lnTo>
                </a:path>
              </a:pathLst>
            </a:custGeom>
            <a:ln w="12153">
              <a:solidFill>
                <a:srgbClr val="000000"/>
              </a:solidFill>
            </a:ln>
          </p:spPr>
          <p:txBody>
            <a:bodyPr wrap="square" lIns="0" tIns="0" rIns="0" bIns="0" rtlCol="0"/>
            <a:lstStyle/>
            <a:p>
              <a:endParaRPr sz="1634"/>
            </a:p>
          </p:txBody>
        </p:sp>
        <p:sp>
          <p:nvSpPr>
            <p:cNvPr id="28" name="object 28"/>
            <p:cNvSpPr/>
            <p:nvPr/>
          </p:nvSpPr>
          <p:spPr>
            <a:xfrm>
              <a:off x="5975597" y="4215358"/>
              <a:ext cx="53340" cy="12700"/>
            </a:xfrm>
            <a:custGeom>
              <a:avLst/>
              <a:gdLst/>
              <a:ahLst/>
              <a:cxnLst/>
              <a:rect l="l" t="t" r="r" b="b"/>
              <a:pathLst>
                <a:path w="53339" h="12700">
                  <a:moveTo>
                    <a:pt x="53329" y="0"/>
                  </a:moveTo>
                  <a:lnTo>
                    <a:pt x="0" y="12204"/>
                  </a:lnTo>
                </a:path>
              </a:pathLst>
            </a:custGeom>
            <a:ln w="12153">
              <a:solidFill>
                <a:srgbClr val="000000"/>
              </a:solidFill>
            </a:ln>
          </p:spPr>
          <p:txBody>
            <a:bodyPr wrap="square" lIns="0" tIns="0" rIns="0" bIns="0" rtlCol="0"/>
            <a:lstStyle/>
            <a:p>
              <a:endParaRPr sz="1634"/>
            </a:p>
          </p:txBody>
        </p:sp>
        <p:sp>
          <p:nvSpPr>
            <p:cNvPr id="29" name="object 29"/>
            <p:cNvSpPr/>
            <p:nvPr/>
          </p:nvSpPr>
          <p:spPr>
            <a:xfrm>
              <a:off x="6054823" y="4320531"/>
              <a:ext cx="79375" cy="66040"/>
            </a:xfrm>
            <a:custGeom>
              <a:avLst/>
              <a:gdLst/>
              <a:ahLst/>
              <a:cxnLst/>
              <a:rect l="l" t="t" r="r" b="b"/>
              <a:pathLst>
                <a:path w="79375" h="66039">
                  <a:moveTo>
                    <a:pt x="25895" y="0"/>
                  </a:moveTo>
                  <a:lnTo>
                    <a:pt x="0" y="39588"/>
                  </a:lnTo>
                </a:path>
                <a:path w="79375" h="66039">
                  <a:moveTo>
                    <a:pt x="79275" y="25895"/>
                  </a:moveTo>
                  <a:lnTo>
                    <a:pt x="65533" y="65533"/>
                  </a:lnTo>
                </a:path>
              </a:pathLst>
            </a:custGeom>
            <a:ln w="12153">
              <a:solidFill>
                <a:srgbClr val="000000"/>
              </a:solidFill>
            </a:ln>
          </p:spPr>
          <p:txBody>
            <a:bodyPr wrap="square" lIns="0" tIns="0" rIns="0" bIns="0" rtlCol="0"/>
            <a:lstStyle/>
            <a:p>
              <a:endParaRPr sz="1634"/>
            </a:p>
          </p:txBody>
        </p:sp>
      </p:grpSp>
      <p:grpSp>
        <p:nvGrpSpPr>
          <p:cNvPr id="30" name="object 30"/>
          <p:cNvGrpSpPr/>
          <p:nvPr/>
        </p:nvGrpSpPr>
        <p:grpSpPr>
          <a:xfrm>
            <a:off x="7526292" y="2642374"/>
            <a:ext cx="2029161" cy="812587"/>
            <a:chOff x="6922669" y="2911505"/>
            <a:chExt cx="2235835" cy="895350"/>
          </a:xfrm>
        </p:grpSpPr>
        <p:sp>
          <p:nvSpPr>
            <p:cNvPr id="31" name="object 31"/>
            <p:cNvSpPr/>
            <p:nvPr/>
          </p:nvSpPr>
          <p:spPr>
            <a:xfrm>
              <a:off x="6935687" y="2924522"/>
              <a:ext cx="2209800" cy="869315"/>
            </a:xfrm>
            <a:custGeom>
              <a:avLst/>
              <a:gdLst/>
              <a:ahLst/>
              <a:cxnLst/>
              <a:rect l="l" t="t" r="r" b="b"/>
              <a:pathLst>
                <a:path w="2209800" h="869314">
                  <a:moveTo>
                    <a:pt x="1104900" y="0"/>
                  </a:moveTo>
                  <a:lnTo>
                    <a:pt x="1037656" y="795"/>
                  </a:lnTo>
                  <a:lnTo>
                    <a:pt x="971469" y="3149"/>
                  </a:lnTo>
                  <a:lnTo>
                    <a:pt x="906455" y="7017"/>
                  </a:lnTo>
                  <a:lnTo>
                    <a:pt x="842731" y="12353"/>
                  </a:lnTo>
                  <a:lnTo>
                    <a:pt x="780412" y="19110"/>
                  </a:lnTo>
                  <a:lnTo>
                    <a:pt x="719614" y="27242"/>
                  </a:lnTo>
                  <a:lnTo>
                    <a:pt x="660454" y="36704"/>
                  </a:lnTo>
                  <a:lnTo>
                    <a:pt x="603047" y="47450"/>
                  </a:lnTo>
                  <a:lnTo>
                    <a:pt x="547511" y="59433"/>
                  </a:lnTo>
                  <a:lnTo>
                    <a:pt x="493960" y="72608"/>
                  </a:lnTo>
                  <a:lnTo>
                    <a:pt x="442512" y="86929"/>
                  </a:lnTo>
                  <a:lnTo>
                    <a:pt x="393281" y="102349"/>
                  </a:lnTo>
                  <a:lnTo>
                    <a:pt x="346386" y="118822"/>
                  </a:lnTo>
                  <a:lnTo>
                    <a:pt x="301940" y="136304"/>
                  </a:lnTo>
                  <a:lnTo>
                    <a:pt x="260062" y="154746"/>
                  </a:lnTo>
                  <a:lnTo>
                    <a:pt x="220866" y="174105"/>
                  </a:lnTo>
                  <a:lnTo>
                    <a:pt x="184470" y="194333"/>
                  </a:lnTo>
                  <a:lnTo>
                    <a:pt x="150988" y="215385"/>
                  </a:lnTo>
                  <a:lnTo>
                    <a:pt x="93235" y="259776"/>
                  </a:lnTo>
                  <a:lnTo>
                    <a:pt x="48537" y="306910"/>
                  </a:lnTo>
                  <a:lnTo>
                    <a:pt x="17821" y="356418"/>
                  </a:lnTo>
                  <a:lnTo>
                    <a:pt x="2018" y="407934"/>
                  </a:lnTo>
                  <a:lnTo>
                    <a:pt x="0" y="434329"/>
                  </a:lnTo>
                  <a:lnTo>
                    <a:pt x="2018" y="460725"/>
                  </a:lnTo>
                  <a:lnTo>
                    <a:pt x="17821" y="512243"/>
                  </a:lnTo>
                  <a:lnTo>
                    <a:pt x="48537" y="561754"/>
                  </a:lnTo>
                  <a:lnTo>
                    <a:pt x="93235" y="608892"/>
                  </a:lnTo>
                  <a:lnTo>
                    <a:pt x="150988" y="653287"/>
                  </a:lnTo>
                  <a:lnTo>
                    <a:pt x="184470" y="674341"/>
                  </a:lnTo>
                  <a:lnTo>
                    <a:pt x="220866" y="694572"/>
                  </a:lnTo>
                  <a:lnTo>
                    <a:pt x="260062" y="713933"/>
                  </a:lnTo>
                  <a:lnTo>
                    <a:pt x="301940" y="732379"/>
                  </a:lnTo>
                  <a:lnTo>
                    <a:pt x="346386" y="749863"/>
                  </a:lnTo>
                  <a:lnTo>
                    <a:pt x="393281" y="766339"/>
                  </a:lnTo>
                  <a:lnTo>
                    <a:pt x="442512" y="781762"/>
                  </a:lnTo>
                  <a:lnTo>
                    <a:pt x="493960" y="796085"/>
                  </a:lnTo>
                  <a:lnTo>
                    <a:pt x="547511" y="809262"/>
                  </a:lnTo>
                  <a:lnTo>
                    <a:pt x="603047" y="821248"/>
                  </a:lnTo>
                  <a:lnTo>
                    <a:pt x="660454" y="831996"/>
                  </a:lnTo>
                  <a:lnTo>
                    <a:pt x="719614" y="841460"/>
                  </a:lnTo>
                  <a:lnTo>
                    <a:pt x="780412" y="849594"/>
                  </a:lnTo>
                  <a:lnTo>
                    <a:pt x="842731" y="856353"/>
                  </a:lnTo>
                  <a:lnTo>
                    <a:pt x="906455" y="861689"/>
                  </a:lnTo>
                  <a:lnTo>
                    <a:pt x="971469" y="865558"/>
                  </a:lnTo>
                  <a:lnTo>
                    <a:pt x="1037656" y="867913"/>
                  </a:lnTo>
                  <a:lnTo>
                    <a:pt x="1104900" y="868709"/>
                  </a:lnTo>
                  <a:lnTo>
                    <a:pt x="1172143" y="867913"/>
                  </a:lnTo>
                  <a:lnTo>
                    <a:pt x="1238330" y="865558"/>
                  </a:lnTo>
                  <a:lnTo>
                    <a:pt x="1303344" y="861689"/>
                  </a:lnTo>
                  <a:lnTo>
                    <a:pt x="1367068" y="856353"/>
                  </a:lnTo>
                  <a:lnTo>
                    <a:pt x="1429387" y="849594"/>
                  </a:lnTo>
                  <a:lnTo>
                    <a:pt x="1490185" y="841460"/>
                  </a:lnTo>
                  <a:lnTo>
                    <a:pt x="1549345" y="831996"/>
                  </a:lnTo>
                  <a:lnTo>
                    <a:pt x="1606752" y="821248"/>
                  </a:lnTo>
                  <a:lnTo>
                    <a:pt x="1662288" y="809262"/>
                  </a:lnTo>
                  <a:lnTo>
                    <a:pt x="1715839" y="796085"/>
                  </a:lnTo>
                  <a:lnTo>
                    <a:pt x="1767287" y="781762"/>
                  </a:lnTo>
                  <a:lnTo>
                    <a:pt x="1816518" y="766339"/>
                  </a:lnTo>
                  <a:lnTo>
                    <a:pt x="1863413" y="749863"/>
                  </a:lnTo>
                  <a:lnTo>
                    <a:pt x="1907859" y="732379"/>
                  </a:lnTo>
                  <a:lnTo>
                    <a:pt x="1949737" y="713933"/>
                  </a:lnTo>
                  <a:lnTo>
                    <a:pt x="1988933" y="694572"/>
                  </a:lnTo>
                  <a:lnTo>
                    <a:pt x="2025329" y="674341"/>
                  </a:lnTo>
                  <a:lnTo>
                    <a:pt x="2058811" y="653287"/>
                  </a:lnTo>
                  <a:lnTo>
                    <a:pt x="2116564" y="608892"/>
                  </a:lnTo>
                  <a:lnTo>
                    <a:pt x="2161262" y="561754"/>
                  </a:lnTo>
                  <a:lnTo>
                    <a:pt x="2191978" y="512243"/>
                  </a:lnTo>
                  <a:lnTo>
                    <a:pt x="2207781" y="460725"/>
                  </a:lnTo>
                  <a:lnTo>
                    <a:pt x="2209800" y="434329"/>
                  </a:lnTo>
                  <a:lnTo>
                    <a:pt x="2207781" y="407934"/>
                  </a:lnTo>
                  <a:lnTo>
                    <a:pt x="2191978" y="356418"/>
                  </a:lnTo>
                  <a:lnTo>
                    <a:pt x="2161262" y="306910"/>
                  </a:lnTo>
                  <a:lnTo>
                    <a:pt x="2116564" y="259776"/>
                  </a:lnTo>
                  <a:lnTo>
                    <a:pt x="2058811" y="215385"/>
                  </a:lnTo>
                  <a:lnTo>
                    <a:pt x="2025329" y="194333"/>
                  </a:lnTo>
                  <a:lnTo>
                    <a:pt x="1988933" y="174105"/>
                  </a:lnTo>
                  <a:lnTo>
                    <a:pt x="1949737" y="154746"/>
                  </a:lnTo>
                  <a:lnTo>
                    <a:pt x="1907859" y="136304"/>
                  </a:lnTo>
                  <a:lnTo>
                    <a:pt x="1863413" y="118822"/>
                  </a:lnTo>
                  <a:lnTo>
                    <a:pt x="1816518" y="102349"/>
                  </a:lnTo>
                  <a:lnTo>
                    <a:pt x="1767287" y="86929"/>
                  </a:lnTo>
                  <a:lnTo>
                    <a:pt x="1715839" y="72608"/>
                  </a:lnTo>
                  <a:lnTo>
                    <a:pt x="1662288" y="59433"/>
                  </a:lnTo>
                  <a:lnTo>
                    <a:pt x="1606752" y="47450"/>
                  </a:lnTo>
                  <a:lnTo>
                    <a:pt x="1549345" y="36704"/>
                  </a:lnTo>
                  <a:lnTo>
                    <a:pt x="1490185" y="27242"/>
                  </a:lnTo>
                  <a:lnTo>
                    <a:pt x="1429387" y="19110"/>
                  </a:lnTo>
                  <a:lnTo>
                    <a:pt x="1367068" y="12353"/>
                  </a:lnTo>
                  <a:lnTo>
                    <a:pt x="1303344" y="7017"/>
                  </a:lnTo>
                  <a:lnTo>
                    <a:pt x="1238330" y="3149"/>
                  </a:lnTo>
                  <a:lnTo>
                    <a:pt x="1172143" y="795"/>
                  </a:lnTo>
                  <a:lnTo>
                    <a:pt x="1104900" y="0"/>
                  </a:lnTo>
                  <a:close/>
                </a:path>
              </a:pathLst>
            </a:custGeom>
            <a:solidFill>
              <a:srgbClr val="65FFFF"/>
            </a:solidFill>
          </p:spPr>
          <p:txBody>
            <a:bodyPr wrap="square" lIns="0" tIns="0" rIns="0" bIns="0" rtlCol="0"/>
            <a:lstStyle/>
            <a:p>
              <a:endParaRPr sz="1634"/>
            </a:p>
          </p:txBody>
        </p:sp>
        <p:sp>
          <p:nvSpPr>
            <p:cNvPr id="32" name="object 32"/>
            <p:cNvSpPr/>
            <p:nvPr/>
          </p:nvSpPr>
          <p:spPr>
            <a:xfrm>
              <a:off x="6935687" y="2924522"/>
              <a:ext cx="2209800" cy="869315"/>
            </a:xfrm>
            <a:custGeom>
              <a:avLst/>
              <a:gdLst/>
              <a:ahLst/>
              <a:cxnLst/>
              <a:rect l="l" t="t" r="r" b="b"/>
              <a:pathLst>
                <a:path w="2209800" h="869314">
                  <a:moveTo>
                    <a:pt x="2209800" y="434329"/>
                  </a:moveTo>
                  <a:lnTo>
                    <a:pt x="2201801" y="381948"/>
                  </a:lnTo>
                  <a:lnTo>
                    <a:pt x="2178426" y="331390"/>
                  </a:lnTo>
                  <a:lnTo>
                    <a:pt x="2140603" y="283023"/>
                  </a:lnTo>
                  <a:lnTo>
                    <a:pt x="2089261" y="237215"/>
                  </a:lnTo>
                  <a:lnTo>
                    <a:pt x="2025329" y="194333"/>
                  </a:lnTo>
                  <a:lnTo>
                    <a:pt x="1988933" y="174105"/>
                  </a:lnTo>
                  <a:lnTo>
                    <a:pt x="1949737" y="154746"/>
                  </a:lnTo>
                  <a:lnTo>
                    <a:pt x="1907859" y="136304"/>
                  </a:lnTo>
                  <a:lnTo>
                    <a:pt x="1863413" y="118822"/>
                  </a:lnTo>
                  <a:lnTo>
                    <a:pt x="1816518" y="102349"/>
                  </a:lnTo>
                  <a:lnTo>
                    <a:pt x="1767287" y="86929"/>
                  </a:lnTo>
                  <a:lnTo>
                    <a:pt x="1715839" y="72608"/>
                  </a:lnTo>
                  <a:lnTo>
                    <a:pt x="1662288" y="59433"/>
                  </a:lnTo>
                  <a:lnTo>
                    <a:pt x="1606752" y="47450"/>
                  </a:lnTo>
                  <a:lnTo>
                    <a:pt x="1549345" y="36704"/>
                  </a:lnTo>
                  <a:lnTo>
                    <a:pt x="1490185" y="27242"/>
                  </a:lnTo>
                  <a:lnTo>
                    <a:pt x="1429387" y="19110"/>
                  </a:lnTo>
                  <a:lnTo>
                    <a:pt x="1367068" y="12353"/>
                  </a:lnTo>
                  <a:lnTo>
                    <a:pt x="1303344" y="7017"/>
                  </a:lnTo>
                  <a:lnTo>
                    <a:pt x="1238330" y="3149"/>
                  </a:lnTo>
                  <a:lnTo>
                    <a:pt x="1172143" y="795"/>
                  </a:lnTo>
                  <a:lnTo>
                    <a:pt x="1104900" y="0"/>
                  </a:lnTo>
                  <a:lnTo>
                    <a:pt x="1037656" y="795"/>
                  </a:lnTo>
                  <a:lnTo>
                    <a:pt x="971469" y="3149"/>
                  </a:lnTo>
                  <a:lnTo>
                    <a:pt x="906455" y="7017"/>
                  </a:lnTo>
                  <a:lnTo>
                    <a:pt x="842731" y="12353"/>
                  </a:lnTo>
                  <a:lnTo>
                    <a:pt x="780412" y="19110"/>
                  </a:lnTo>
                  <a:lnTo>
                    <a:pt x="719614" y="27242"/>
                  </a:lnTo>
                  <a:lnTo>
                    <a:pt x="660454" y="36704"/>
                  </a:lnTo>
                  <a:lnTo>
                    <a:pt x="603047" y="47450"/>
                  </a:lnTo>
                  <a:lnTo>
                    <a:pt x="547511" y="59433"/>
                  </a:lnTo>
                  <a:lnTo>
                    <a:pt x="493960" y="72608"/>
                  </a:lnTo>
                  <a:lnTo>
                    <a:pt x="442512" y="86929"/>
                  </a:lnTo>
                  <a:lnTo>
                    <a:pt x="393281" y="102349"/>
                  </a:lnTo>
                  <a:lnTo>
                    <a:pt x="346386" y="118822"/>
                  </a:lnTo>
                  <a:lnTo>
                    <a:pt x="301940" y="136304"/>
                  </a:lnTo>
                  <a:lnTo>
                    <a:pt x="260062" y="154746"/>
                  </a:lnTo>
                  <a:lnTo>
                    <a:pt x="220866" y="174105"/>
                  </a:lnTo>
                  <a:lnTo>
                    <a:pt x="184470" y="194333"/>
                  </a:lnTo>
                  <a:lnTo>
                    <a:pt x="150988" y="215385"/>
                  </a:lnTo>
                  <a:lnTo>
                    <a:pt x="93235" y="259776"/>
                  </a:lnTo>
                  <a:lnTo>
                    <a:pt x="48537" y="306910"/>
                  </a:lnTo>
                  <a:lnTo>
                    <a:pt x="17821" y="356418"/>
                  </a:lnTo>
                  <a:lnTo>
                    <a:pt x="2018" y="407934"/>
                  </a:lnTo>
                  <a:lnTo>
                    <a:pt x="0" y="434329"/>
                  </a:lnTo>
                  <a:lnTo>
                    <a:pt x="2018" y="460725"/>
                  </a:lnTo>
                  <a:lnTo>
                    <a:pt x="17821" y="512243"/>
                  </a:lnTo>
                  <a:lnTo>
                    <a:pt x="48537" y="561754"/>
                  </a:lnTo>
                  <a:lnTo>
                    <a:pt x="93235" y="608892"/>
                  </a:lnTo>
                  <a:lnTo>
                    <a:pt x="150988" y="653287"/>
                  </a:lnTo>
                  <a:lnTo>
                    <a:pt x="184470" y="674341"/>
                  </a:lnTo>
                  <a:lnTo>
                    <a:pt x="220866" y="694572"/>
                  </a:lnTo>
                  <a:lnTo>
                    <a:pt x="260062" y="713933"/>
                  </a:lnTo>
                  <a:lnTo>
                    <a:pt x="301940" y="732379"/>
                  </a:lnTo>
                  <a:lnTo>
                    <a:pt x="346386" y="749863"/>
                  </a:lnTo>
                  <a:lnTo>
                    <a:pt x="393281" y="766339"/>
                  </a:lnTo>
                  <a:lnTo>
                    <a:pt x="442512" y="781762"/>
                  </a:lnTo>
                  <a:lnTo>
                    <a:pt x="493960" y="796085"/>
                  </a:lnTo>
                  <a:lnTo>
                    <a:pt x="547511" y="809262"/>
                  </a:lnTo>
                  <a:lnTo>
                    <a:pt x="603047" y="821248"/>
                  </a:lnTo>
                  <a:lnTo>
                    <a:pt x="660454" y="831996"/>
                  </a:lnTo>
                  <a:lnTo>
                    <a:pt x="719614" y="841460"/>
                  </a:lnTo>
                  <a:lnTo>
                    <a:pt x="780412" y="849594"/>
                  </a:lnTo>
                  <a:lnTo>
                    <a:pt x="842731" y="856353"/>
                  </a:lnTo>
                  <a:lnTo>
                    <a:pt x="906455" y="861689"/>
                  </a:lnTo>
                  <a:lnTo>
                    <a:pt x="971469" y="865558"/>
                  </a:lnTo>
                  <a:lnTo>
                    <a:pt x="1037656" y="867913"/>
                  </a:lnTo>
                  <a:lnTo>
                    <a:pt x="1104900" y="868709"/>
                  </a:lnTo>
                  <a:lnTo>
                    <a:pt x="1172143" y="867913"/>
                  </a:lnTo>
                  <a:lnTo>
                    <a:pt x="1238330" y="865558"/>
                  </a:lnTo>
                  <a:lnTo>
                    <a:pt x="1303344" y="861689"/>
                  </a:lnTo>
                  <a:lnTo>
                    <a:pt x="1367068" y="856353"/>
                  </a:lnTo>
                  <a:lnTo>
                    <a:pt x="1429387" y="849594"/>
                  </a:lnTo>
                  <a:lnTo>
                    <a:pt x="1490185" y="841460"/>
                  </a:lnTo>
                  <a:lnTo>
                    <a:pt x="1549345" y="831996"/>
                  </a:lnTo>
                  <a:lnTo>
                    <a:pt x="1606752" y="821248"/>
                  </a:lnTo>
                  <a:lnTo>
                    <a:pt x="1662288" y="809262"/>
                  </a:lnTo>
                  <a:lnTo>
                    <a:pt x="1715839" y="796085"/>
                  </a:lnTo>
                  <a:lnTo>
                    <a:pt x="1767287" y="781762"/>
                  </a:lnTo>
                  <a:lnTo>
                    <a:pt x="1816518" y="766339"/>
                  </a:lnTo>
                  <a:lnTo>
                    <a:pt x="1863413" y="749863"/>
                  </a:lnTo>
                  <a:lnTo>
                    <a:pt x="1907859" y="732379"/>
                  </a:lnTo>
                  <a:lnTo>
                    <a:pt x="1949737" y="713933"/>
                  </a:lnTo>
                  <a:lnTo>
                    <a:pt x="1988933" y="694572"/>
                  </a:lnTo>
                  <a:lnTo>
                    <a:pt x="2025329" y="674341"/>
                  </a:lnTo>
                  <a:lnTo>
                    <a:pt x="2058811" y="653287"/>
                  </a:lnTo>
                  <a:lnTo>
                    <a:pt x="2116564" y="608892"/>
                  </a:lnTo>
                  <a:lnTo>
                    <a:pt x="2161262" y="561754"/>
                  </a:lnTo>
                  <a:lnTo>
                    <a:pt x="2191978" y="512243"/>
                  </a:lnTo>
                  <a:lnTo>
                    <a:pt x="2207781" y="460725"/>
                  </a:lnTo>
                  <a:lnTo>
                    <a:pt x="2209800" y="434329"/>
                  </a:lnTo>
                  <a:close/>
                </a:path>
              </a:pathLst>
            </a:custGeom>
            <a:ln w="25895">
              <a:solidFill>
                <a:srgbClr val="000000"/>
              </a:solidFill>
            </a:ln>
          </p:spPr>
          <p:txBody>
            <a:bodyPr wrap="square" lIns="0" tIns="0" rIns="0" bIns="0" rtlCol="0"/>
            <a:lstStyle/>
            <a:p>
              <a:endParaRPr sz="1634"/>
            </a:p>
          </p:txBody>
        </p:sp>
      </p:grpSp>
      <p:grpSp>
        <p:nvGrpSpPr>
          <p:cNvPr id="33" name="object 33"/>
          <p:cNvGrpSpPr/>
          <p:nvPr/>
        </p:nvGrpSpPr>
        <p:grpSpPr>
          <a:xfrm>
            <a:off x="3444085" y="1634134"/>
            <a:ext cx="3491817" cy="3144883"/>
            <a:chOff x="2424682" y="1800573"/>
            <a:chExt cx="3847465" cy="3465195"/>
          </a:xfrm>
        </p:grpSpPr>
        <p:sp>
          <p:nvSpPr>
            <p:cNvPr id="34" name="object 34"/>
            <p:cNvSpPr/>
            <p:nvPr/>
          </p:nvSpPr>
          <p:spPr>
            <a:xfrm>
              <a:off x="3332956" y="3386287"/>
              <a:ext cx="158750" cy="183515"/>
            </a:xfrm>
            <a:custGeom>
              <a:avLst/>
              <a:gdLst/>
              <a:ahLst/>
              <a:cxnLst/>
              <a:rect l="l" t="t" r="r" b="b"/>
              <a:pathLst>
                <a:path w="158750" h="183514">
                  <a:moveTo>
                    <a:pt x="158501" y="0"/>
                  </a:moveTo>
                  <a:lnTo>
                    <a:pt x="0" y="0"/>
                  </a:lnTo>
                  <a:lnTo>
                    <a:pt x="79274" y="182909"/>
                  </a:lnTo>
                  <a:lnTo>
                    <a:pt x="158501" y="0"/>
                  </a:lnTo>
                  <a:close/>
                </a:path>
              </a:pathLst>
            </a:custGeom>
            <a:solidFill>
              <a:srgbClr val="000000"/>
            </a:solidFill>
          </p:spPr>
          <p:txBody>
            <a:bodyPr wrap="square" lIns="0" tIns="0" rIns="0" bIns="0" rtlCol="0"/>
            <a:lstStyle/>
            <a:p>
              <a:endParaRPr sz="1634"/>
            </a:p>
          </p:txBody>
        </p:sp>
        <p:sp>
          <p:nvSpPr>
            <p:cNvPr id="35" name="object 35"/>
            <p:cNvSpPr/>
            <p:nvPr/>
          </p:nvSpPr>
          <p:spPr>
            <a:xfrm>
              <a:off x="3412230" y="2321025"/>
              <a:ext cx="0" cy="1156970"/>
            </a:xfrm>
            <a:custGeom>
              <a:avLst/>
              <a:gdLst/>
              <a:ahLst/>
              <a:cxnLst/>
              <a:rect l="l" t="t" r="r" b="b"/>
              <a:pathLst>
                <a:path h="1156970">
                  <a:moveTo>
                    <a:pt x="0" y="0"/>
                  </a:moveTo>
                  <a:lnTo>
                    <a:pt x="0" y="1156741"/>
                  </a:lnTo>
                </a:path>
              </a:pathLst>
            </a:custGeom>
            <a:ln w="38100">
              <a:solidFill>
                <a:srgbClr val="000000"/>
              </a:solidFill>
            </a:ln>
          </p:spPr>
          <p:txBody>
            <a:bodyPr wrap="square" lIns="0" tIns="0" rIns="0" bIns="0" rtlCol="0"/>
            <a:lstStyle/>
            <a:p>
              <a:endParaRPr sz="1634"/>
            </a:p>
          </p:txBody>
        </p:sp>
        <p:sp>
          <p:nvSpPr>
            <p:cNvPr id="36" name="object 36"/>
            <p:cNvSpPr/>
            <p:nvPr/>
          </p:nvSpPr>
          <p:spPr>
            <a:xfrm>
              <a:off x="2430759" y="3785593"/>
              <a:ext cx="1960245" cy="1473835"/>
            </a:xfrm>
            <a:custGeom>
              <a:avLst/>
              <a:gdLst/>
              <a:ahLst/>
              <a:cxnLst/>
              <a:rect l="l" t="t" r="r" b="b"/>
              <a:pathLst>
                <a:path w="1960245" h="1473835">
                  <a:moveTo>
                    <a:pt x="1959867" y="0"/>
                  </a:moveTo>
                  <a:lnTo>
                    <a:pt x="0" y="0"/>
                  </a:lnTo>
                  <a:lnTo>
                    <a:pt x="0" y="1473695"/>
                  </a:lnTo>
                  <a:lnTo>
                    <a:pt x="1959867" y="1473695"/>
                  </a:lnTo>
                  <a:lnTo>
                    <a:pt x="1959867" y="0"/>
                  </a:lnTo>
                  <a:close/>
                </a:path>
              </a:pathLst>
            </a:custGeom>
            <a:solidFill>
              <a:srgbClr val="BABABA"/>
            </a:solidFill>
          </p:spPr>
          <p:txBody>
            <a:bodyPr wrap="square" lIns="0" tIns="0" rIns="0" bIns="0" rtlCol="0"/>
            <a:lstStyle/>
            <a:p>
              <a:endParaRPr sz="1634"/>
            </a:p>
          </p:txBody>
        </p:sp>
        <p:sp>
          <p:nvSpPr>
            <p:cNvPr id="37" name="object 37"/>
            <p:cNvSpPr/>
            <p:nvPr/>
          </p:nvSpPr>
          <p:spPr>
            <a:xfrm>
              <a:off x="2430759" y="3785593"/>
              <a:ext cx="1960245" cy="1473835"/>
            </a:xfrm>
            <a:custGeom>
              <a:avLst/>
              <a:gdLst/>
              <a:ahLst/>
              <a:cxnLst/>
              <a:rect l="l" t="t" r="r" b="b"/>
              <a:pathLst>
                <a:path w="1960245" h="1473835">
                  <a:moveTo>
                    <a:pt x="0" y="0"/>
                  </a:moveTo>
                  <a:lnTo>
                    <a:pt x="1959867" y="0"/>
                  </a:lnTo>
                  <a:lnTo>
                    <a:pt x="1959867" y="1473695"/>
                  </a:lnTo>
                  <a:lnTo>
                    <a:pt x="0" y="1473695"/>
                  </a:lnTo>
                  <a:lnTo>
                    <a:pt x="0" y="0"/>
                  </a:lnTo>
                  <a:close/>
                </a:path>
              </a:pathLst>
            </a:custGeom>
            <a:ln w="12153">
              <a:solidFill>
                <a:srgbClr val="000000"/>
              </a:solidFill>
            </a:ln>
          </p:spPr>
          <p:txBody>
            <a:bodyPr wrap="square" lIns="0" tIns="0" rIns="0" bIns="0" rtlCol="0"/>
            <a:lstStyle/>
            <a:p>
              <a:endParaRPr sz="1634"/>
            </a:p>
          </p:txBody>
        </p:sp>
        <p:sp>
          <p:nvSpPr>
            <p:cNvPr id="38" name="object 38"/>
            <p:cNvSpPr/>
            <p:nvPr/>
          </p:nvSpPr>
          <p:spPr>
            <a:xfrm>
              <a:off x="2872729" y="4594820"/>
              <a:ext cx="105410" cy="105410"/>
            </a:xfrm>
            <a:custGeom>
              <a:avLst/>
              <a:gdLst/>
              <a:ahLst/>
              <a:cxnLst/>
              <a:rect l="l" t="t" r="r" b="b"/>
              <a:pathLst>
                <a:path w="105410" h="105410">
                  <a:moveTo>
                    <a:pt x="105121" y="0"/>
                  </a:moveTo>
                  <a:lnTo>
                    <a:pt x="0" y="0"/>
                  </a:lnTo>
                  <a:lnTo>
                    <a:pt x="0" y="105172"/>
                  </a:lnTo>
                  <a:lnTo>
                    <a:pt x="105121" y="105172"/>
                  </a:lnTo>
                  <a:lnTo>
                    <a:pt x="105121" y="0"/>
                  </a:lnTo>
                  <a:close/>
                </a:path>
              </a:pathLst>
            </a:custGeom>
            <a:solidFill>
              <a:srgbClr val="FF0000"/>
            </a:solidFill>
          </p:spPr>
          <p:txBody>
            <a:bodyPr wrap="square" lIns="0" tIns="0" rIns="0" bIns="0" rtlCol="0"/>
            <a:lstStyle/>
            <a:p>
              <a:endParaRPr sz="1634"/>
            </a:p>
          </p:txBody>
        </p:sp>
        <p:sp>
          <p:nvSpPr>
            <p:cNvPr id="39" name="object 39"/>
            <p:cNvSpPr/>
            <p:nvPr/>
          </p:nvSpPr>
          <p:spPr>
            <a:xfrm>
              <a:off x="2977851" y="4594820"/>
              <a:ext cx="117475" cy="408940"/>
            </a:xfrm>
            <a:custGeom>
              <a:avLst/>
              <a:gdLst/>
              <a:ahLst/>
              <a:cxnLst/>
              <a:rect l="l" t="t" r="r" b="b"/>
              <a:pathLst>
                <a:path w="117475" h="408939">
                  <a:moveTo>
                    <a:pt x="117375" y="0"/>
                  </a:moveTo>
                  <a:lnTo>
                    <a:pt x="0" y="0"/>
                  </a:lnTo>
                  <a:lnTo>
                    <a:pt x="0" y="408434"/>
                  </a:lnTo>
                  <a:lnTo>
                    <a:pt x="117375" y="408434"/>
                  </a:lnTo>
                  <a:lnTo>
                    <a:pt x="117375" y="0"/>
                  </a:lnTo>
                  <a:close/>
                </a:path>
              </a:pathLst>
            </a:custGeom>
            <a:solidFill>
              <a:srgbClr val="00CBFF"/>
            </a:solidFill>
          </p:spPr>
          <p:txBody>
            <a:bodyPr wrap="square" lIns="0" tIns="0" rIns="0" bIns="0" rtlCol="0"/>
            <a:lstStyle/>
            <a:p>
              <a:endParaRPr sz="1634"/>
            </a:p>
          </p:txBody>
        </p:sp>
        <p:sp>
          <p:nvSpPr>
            <p:cNvPr id="40" name="object 40"/>
            <p:cNvSpPr/>
            <p:nvPr/>
          </p:nvSpPr>
          <p:spPr>
            <a:xfrm>
              <a:off x="3095227" y="4594820"/>
              <a:ext cx="105410" cy="105410"/>
            </a:xfrm>
            <a:custGeom>
              <a:avLst/>
              <a:gdLst/>
              <a:ahLst/>
              <a:cxnLst/>
              <a:rect l="l" t="t" r="r" b="b"/>
              <a:pathLst>
                <a:path w="105410" h="105410">
                  <a:moveTo>
                    <a:pt x="105172" y="0"/>
                  </a:moveTo>
                  <a:lnTo>
                    <a:pt x="0" y="0"/>
                  </a:lnTo>
                  <a:lnTo>
                    <a:pt x="0" y="105172"/>
                  </a:lnTo>
                  <a:lnTo>
                    <a:pt x="105172" y="105172"/>
                  </a:lnTo>
                  <a:lnTo>
                    <a:pt x="105172" y="0"/>
                  </a:lnTo>
                  <a:close/>
                </a:path>
              </a:pathLst>
            </a:custGeom>
            <a:solidFill>
              <a:srgbClr val="FF65FF"/>
            </a:solidFill>
          </p:spPr>
          <p:txBody>
            <a:bodyPr wrap="square" lIns="0" tIns="0" rIns="0" bIns="0" rtlCol="0"/>
            <a:lstStyle/>
            <a:p>
              <a:endParaRPr sz="1634"/>
            </a:p>
          </p:txBody>
        </p:sp>
        <p:sp>
          <p:nvSpPr>
            <p:cNvPr id="41" name="object 41"/>
            <p:cNvSpPr/>
            <p:nvPr/>
          </p:nvSpPr>
          <p:spPr>
            <a:xfrm>
              <a:off x="3200400" y="4517132"/>
              <a:ext cx="119380" cy="182880"/>
            </a:xfrm>
            <a:custGeom>
              <a:avLst/>
              <a:gdLst/>
              <a:ahLst/>
              <a:cxnLst/>
              <a:rect l="l" t="t" r="r" b="b"/>
              <a:pathLst>
                <a:path w="119379" h="182879">
                  <a:moveTo>
                    <a:pt x="118863" y="0"/>
                  </a:moveTo>
                  <a:lnTo>
                    <a:pt x="0" y="0"/>
                  </a:lnTo>
                  <a:lnTo>
                    <a:pt x="0" y="182860"/>
                  </a:lnTo>
                  <a:lnTo>
                    <a:pt x="118863" y="182860"/>
                  </a:lnTo>
                  <a:lnTo>
                    <a:pt x="118863" y="0"/>
                  </a:lnTo>
                  <a:close/>
                </a:path>
              </a:pathLst>
            </a:custGeom>
            <a:solidFill>
              <a:srgbClr val="FF0000"/>
            </a:solidFill>
          </p:spPr>
          <p:txBody>
            <a:bodyPr wrap="square" lIns="0" tIns="0" rIns="0" bIns="0" rtlCol="0"/>
            <a:lstStyle/>
            <a:p>
              <a:endParaRPr sz="1634"/>
            </a:p>
          </p:txBody>
        </p:sp>
        <p:sp>
          <p:nvSpPr>
            <p:cNvPr id="42" name="object 42"/>
            <p:cNvSpPr/>
            <p:nvPr/>
          </p:nvSpPr>
          <p:spPr>
            <a:xfrm>
              <a:off x="3319263" y="4594820"/>
              <a:ext cx="105410" cy="264160"/>
            </a:xfrm>
            <a:custGeom>
              <a:avLst/>
              <a:gdLst/>
              <a:ahLst/>
              <a:cxnLst/>
              <a:rect l="l" t="t" r="r" b="b"/>
              <a:pathLst>
                <a:path w="105410" h="264160">
                  <a:moveTo>
                    <a:pt x="105122" y="0"/>
                  </a:moveTo>
                  <a:lnTo>
                    <a:pt x="0" y="0"/>
                  </a:lnTo>
                  <a:lnTo>
                    <a:pt x="0" y="263673"/>
                  </a:lnTo>
                  <a:lnTo>
                    <a:pt x="105122" y="263673"/>
                  </a:lnTo>
                  <a:lnTo>
                    <a:pt x="105122" y="0"/>
                  </a:lnTo>
                  <a:close/>
                </a:path>
              </a:pathLst>
            </a:custGeom>
            <a:solidFill>
              <a:srgbClr val="000000"/>
            </a:solidFill>
          </p:spPr>
          <p:txBody>
            <a:bodyPr wrap="square" lIns="0" tIns="0" rIns="0" bIns="0" rtlCol="0"/>
            <a:lstStyle/>
            <a:p>
              <a:endParaRPr sz="1634"/>
            </a:p>
          </p:txBody>
        </p:sp>
        <p:sp>
          <p:nvSpPr>
            <p:cNvPr id="43" name="object 43"/>
            <p:cNvSpPr/>
            <p:nvPr/>
          </p:nvSpPr>
          <p:spPr>
            <a:xfrm>
              <a:off x="3424386" y="4594820"/>
              <a:ext cx="119380" cy="184785"/>
            </a:xfrm>
            <a:custGeom>
              <a:avLst/>
              <a:gdLst/>
              <a:ahLst/>
              <a:cxnLst/>
              <a:rect l="l" t="t" r="r" b="b"/>
              <a:pathLst>
                <a:path w="119379" h="184785">
                  <a:moveTo>
                    <a:pt x="118913" y="0"/>
                  </a:moveTo>
                  <a:lnTo>
                    <a:pt x="0" y="0"/>
                  </a:lnTo>
                  <a:lnTo>
                    <a:pt x="0" y="184398"/>
                  </a:lnTo>
                  <a:lnTo>
                    <a:pt x="118913" y="184398"/>
                  </a:lnTo>
                  <a:lnTo>
                    <a:pt x="118913" y="0"/>
                  </a:lnTo>
                  <a:close/>
                </a:path>
              </a:pathLst>
            </a:custGeom>
            <a:solidFill>
              <a:srgbClr val="98FF98"/>
            </a:solidFill>
          </p:spPr>
          <p:txBody>
            <a:bodyPr wrap="square" lIns="0" tIns="0" rIns="0" bIns="0" rtlCol="0"/>
            <a:lstStyle/>
            <a:p>
              <a:endParaRPr sz="1634"/>
            </a:p>
          </p:txBody>
        </p:sp>
        <p:sp>
          <p:nvSpPr>
            <p:cNvPr id="44" name="object 44"/>
            <p:cNvSpPr/>
            <p:nvPr/>
          </p:nvSpPr>
          <p:spPr>
            <a:xfrm>
              <a:off x="3543300" y="4594820"/>
              <a:ext cx="105410" cy="105410"/>
            </a:xfrm>
            <a:custGeom>
              <a:avLst/>
              <a:gdLst/>
              <a:ahLst/>
              <a:cxnLst/>
              <a:rect l="l" t="t" r="r" b="b"/>
              <a:pathLst>
                <a:path w="105410" h="105410">
                  <a:moveTo>
                    <a:pt x="105121" y="0"/>
                  </a:moveTo>
                  <a:lnTo>
                    <a:pt x="0" y="0"/>
                  </a:lnTo>
                  <a:lnTo>
                    <a:pt x="0" y="105172"/>
                  </a:lnTo>
                  <a:lnTo>
                    <a:pt x="105121" y="105172"/>
                  </a:lnTo>
                  <a:lnTo>
                    <a:pt x="105121" y="0"/>
                  </a:lnTo>
                  <a:close/>
                </a:path>
              </a:pathLst>
            </a:custGeom>
            <a:solidFill>
              <a:srgbClr val="FFFF00"/>
            </a:solidFill>
          </p:spPr>
          <p:txBody>
            <a:bodyPr wrap="square" lIns="0" tIns="0" rIns="0" bIns="0" rtlCol="0"/>
            <a:lstStyle/>
            <a:p>
              <a:endParaRPr sz="1634"/>
            </a:p>
          </p:txBody>
        </p:sp>
        <p:sp>
          <p:nvSpPr>
            <p:cNvPr id="45" name="object 45"/>
            <p:cNvSpPr/>
            <p:nvPr/>
          </p:nvSpPr>
          <p:spPr>
            <a:xfrm>
              <a:off x="3648421" y="4594820"/>
              <a:ext cx="117475" cy="329565"/>
            </a:xfrm>
            <a:custGeom>
              <a:avLst/>
              <a:gdLst/>
              <a:ahLst/>
              <a:cxnLst/>
              <a:rect l="l" t="t" r="r" b="b"/>
              <a:pathLst>
                <a:path w="117475" h="329564">
                  <a:moveTo>
                    <a:pt x="117375" y="0"/>
                  </a:moveTo>
                  <a:lnTo>
                    <a:pt x="0" y="0"/>
                  </a:lnTo>
                  <a:lnTo>
                    <a:pt x="0" y="329208"/>
                  </a:lnTo>
                  <a:lnTo>
                    <a:pt x="117375" y="329208"/>
                  </a:lnTo>
                  <a:lnTo>
                    <a:pt x="117375" y="0"/>
                  </a:lnTo>
                  <a:close/>
                </a:path>
              </a:pathLst>
            </a:custGeom>
            <a:solidFill>
              <a:srgbClr val="545454"/>
            </a:solidFill>
          </p:spPr>
          <p:txBody>
            <a:bodyPr wrap="square" lIns="0" tIns="0" rIns="0" bIns="0" rtlCol="0"/>
            <a:lstStyle/>
            <a:p>
              <a:endParaRPr sz="1634"/>
            </a:p>
          </p:txBody>
        </p:sp>
        <p:sp>
          <p:nvSpPr>
            <p:cNvPr id="46" name="object 46"/>
            <p:cNvSpPr/>
            <p:nvPr/>
          </p:nvSpPr>
          <p:spPr>
            <a:xfrm>
              <a:off x="3765797" y="4594820"/>
              <a:ext cx="106680" cy="105410"/>
            </a:xfrm>
            <a:custGeom>
              <a:avLst/>
              <a:gdLst/>
              <a:ahLst/>
              <a:cxnLst/>
              <a:rect l="l" t="t" r="r" b="b"/>
              <a:pathLst>
                <a:path w="106679" h="105410">
                  <a:moveTo>
                    <a:pt x="106659" y="0"/>
                  </a:moveTo>
                  <a:lnTo>
                    <a:pt x="0" y="0"/>
                  </a:lnTo>
                  <a:lnTo>
                    <a:pt x="0" y="105172"/>
                  </a:lnTo>
                  <a:lnTo>
                    <a:pt x="106659" y="105172"/>
                  </a:lnTo>
                  <a:lnTo>
                    <a:pt x="106659" y="0"/>
                  </a:lnTo>
                  <a:close/>
                </a:path>
              </a:pathLst>
            </a:custGeom>
            <a:solidFill>
              <a:srgbClr val="0098FF"/>
            </a:solidFill>
          </p:spPr>
          <p:txBody>
            <a:bodyPr wrap="square" lIns="0" tIns="0" rIns="0" bIns="0" rtlCol="0"/>
            <a:lstStyle/>
            <a:p>
              <a:endParaRPr sz="1634"/>
            </a:p>
          </p:txBody>
        </p:sp>
        <p:sp>
          <p:nvSpPr>
            <p:cNvPr id="47" name="object 47"/>
            <p:cNvSpPr/>
            <p:nvPr/>
          </p:nvSpPr>
          <p:spPr>
            <a:xfrm>
              <a:off x="2609056" y="3963888"/>
              <a:ext cx="1485900" cy="447040"/>
            </a:xfrm>
            <a:custGeom>
              <a:avLst/>
              <a:gdLst/>
              <a:ahLst/>
              <a:cxnLst/>
              <a:rect l="l" t="t" r="r" b="b"/>
              <a:pathLst>
                <a:path w="1485900" h="447039">
                  <a:moveTo>
                    <a:pt x="815329" y="0"/>
                  </a:moveTo>
                  <a:lnTo>
                    <a:pt x="446533" y="144810"/>
                  </a:lnTo>
                </a:path>
                <a:path w="1485900" h="447039">
                  <a:moveTo>
                    <a:pt x="815329" y="0"/>
                  </a:moveTo>
                  <a:lnTo>
                    <a:pt x="775741" y="144810"/>
                  </a:lnTo>
                </a:path>
                <a:path w="1485900" h="447039">
                  <a:moveTo>
                    <a:pt x="815329" y="0"/>
                  </a:moveTo>
                  <a:lnTo>
                    <a:pt x="1079003" y="144810"/>
                  </a:lnTo>
                </a:path>
                <a:path w="1485900" h="447039">
                  <a:moveTo>
                    <a:pt x="446533" y="144810"/>
                  </a:moveTo>
                  <a:lnTo>
                    <a:pt x="184397" y="289570"/>
                  </a:lnTo>
                </a:path>
                <a:path w="1485900" h="447039">
                  <a:moveTo>
                    <a:pt x="446533" y="144810"/>
                  </a:moveTo>
                  <a:lnTo>
                    <a:pt x="406895" y="249932"/>
                  </a:lnTo>
                </a:path>
                <a:path w="1485900" h="447039">
                  <a:moveTo>
                    <a:pt x="184397" y="289570"/>
                  </a:moveTo>
                  <a:lnTo>
                    <a:pt x="224035" y="408434"/>
                  </a:lnTo>
                </a:path>
                <a:path w="1485900" h="447039">
                  <a:moveTo>
                    <a:pt x="184397" y="289570"/>
                  </a:moveTo>
                  <a:lnTo>
                    <a:pt x="0" y="446534"/>
                  </a:lnTo>
                </a:path>
                <a:path w="1485900" h="447039">
                  <a:moveTo>
                    <a:pt x="775741" y="144810"/>
                  </a:moveTo>
                  <a:lnTo>
                    <a:pt x="775741" y="289570"/>
                  </a:lnTo>
                </a:path>
                <a:path w="1485900" h="447039">
                  <a:moveTo>
                    <a:pt x="775741" y="289570"/>
                  </a:moveTo>
                  <a:lnTo>
                    <a:pt x="630930" y="446534"/>
                  </a:lnTo>
                </a:path>
                <a:path w="1485900" h="447039">
                  <a:moveTo>
                    <a:pt x="775741" y="289570"/>
                  </a:moveTo>
                  <a:lnTo>
                    <a:pt x="920501" y="408434"/>
                  </a:lnTo>
                </a:path>
                <a:path w="1485900" h="447039">
                  <a:moveTo>
                    <a:pt x="1079003" y="144810"/>
                  </a:moveTo>
                  <a:lnTo>
                    <a:pt x="1118641" y="249932"/>
                  </a:lnTo>
                </a:path>
                <a:path w="1485900" h="447039">
                  <a:moveTo>
                    <a:pt x="1079003" y="144810"/>
                  </a:moveTo>
                  <a:lnTo>
                    <a:pt x="1446262" y="249932"/>
                  </a:lnTo>
                </a:path>
                <a:path w="1485900" h="447039">
                  <a:moveTo>
                    <a:pt x="1118641" y="249932"/>
                  </a:moveTo>
                  <a:lnTo>
                    <a:pt x="1144536" y="408434"/>
                  </a:lnTo>
                </a:path>
                <a:path w="1485900" h="447039">
                  <a:moveTo>
                    <a:pt x="1118641" y="249932"/>
                  </a:moveTo>
                  <a:lnTo>
                    <a:pt x="1485900" y="446534"/>
                  </a:lnTo>
                </a:path>
              </a:pathLst>
            </a:custGeom>
            <a:ln w="12153">
              <a:solidFill>
                <a:srgbClr val="FFFF00"/>
              </a:solidFill>
            </a:ln>
          </p:spPr>
          <p:txBody>
            <a:bodyPr wrap="square" lIns="0" tIns="0" rIns="0" bIns="0" rtlCol="0"/>
            <a:lstStyle/>
            <a:p>
              <a:endParaRPr sz="1634"/>
            </a:p>
          </p:txBody>
        </p:sp>
        <p:pic>
          <p:nvPicPr>
            <p:cNvPr id="48" name="object 48"/>
            <p:cNvPicPr/>
            <p:nvPr/>
          </p:nvPicPr>
          <p:blipFill>
            <a:blip r:embed="rId3" cstate="print"/>
            <a:stretch>
              <a:fillRect/>
            </a:stretch>
          </p:blipFill>
          <p:spPr>
            <a:xfrm>
              <a:off x="3305547" y="3924275"/>
              <a:ext cx="222448" cy="63995"/>
            </a:xfrm>
            <a:prstGeom prst="rect">
              <a:avLst/>
            </a:prstGeom>
          </p:spPr>
        </p:pic>
        <p:sp>
          <p:nvSpPr>
            <p:cNvPr id="49" name="object 49"/>
            <p:cNvSpPr/>
            <p:nvPr/>
          </p:nvSpPr>
          <p:spPr>
            <a:xfrm>
              <a:off x="2904727" y="4075163"/>
              <a:ext cx="276225" cy="91440"/>
            </a:xfrm>
            <a:custGeom>
              <a:avLst/>
              <a:gdLst/>
              <a:ahLst/>
              <a:cxnLst/>
              <a:rect l="l" t="t" r="r" b="b"/>
              <a:pathLst>
                <a:path w="276225" h="91439">
                  <a:moveTo>
                    <a:pt x="138658" y="0"/>
                  </a:moveTo>
                  <a:lnTo>
                    <a:pt x="84218" y="3497"/>
                  </a:lnTo>
                  <a:lnTo>
                    <a:pt x="40196" y="13133"/>
                  </a:lnTo>
                  <a:lnTo>
                    <a:pt x="10740" y="27625"/>
                  </a:lnTo>
                  <a:lnTo>
                    <a:pt x="0" y="45689"/>
                  </a:lnTo>
                  <a:lnTo>
                    <a:pt x="10740" y="63782"/>
                  </a:lnTo>
                  <a:lnTo>
                    <a:pt x="40196" y="78289"/>
                  </a:lnTo>
                  <a:lnTo>
                    <a:pt x="84218" y="87931"/>
                  </a:lnTo>
                  <a:lnTo>
                    <a:pt x="138658" y="91429"/>
                  </a:lnTo>
                  <a:lnTo>
                    <a:pt x="192238" y="87931"/>
                  </a:lnTo>
                  <a:lnTo>
                    <a:pt x="235818" y="78289"/>
                  </a:lnTo>
                  <a:lnTo>
                    <a:pt x="265111" y="63782"/>
                  </a:lnTo>
                  <a:lnTo>
                    <a:pt x="275828" y="45689"/>
                  </a:lnTo>
                  <a:lnTo>
                    <a:pt x="265111" y="27625"/>
                  </a:lnTo>
                  <a:lnTo>
                    <a:pt x="235818" y="13133"/>
                  </a:lnTo>
                  <a:lnTo>
                    <a:pt x="192238" y="3497"/>
                  </a:lnTo>
                  <a:lnTo>
                    <a:pt x="138658" y="0"/>
                  </a:lnTo>
                  <a:close/>
                </a:path>
              </a:pathLst>
            </a:custGeom>
            <a:solidFill>
              <a:srgbClr val="DC0000"/>
            </a:solidFill>
          </p:spPr>
          <p:txBody>
            <a:bodyPr wrap="square" lIns="0" tIns="0" rIns="0" bIns="0" rtlCol="0"/>
            <a:lstStyle/>
            <a:p>
              <a:endParaRPr sz="1634"/>
            </a:p>
          </p:txBody>
        </p:sp>
        <p:sp>
          <p:nvSpPr>
            <p:cNvPr id="50" name="object 50"/>
            <p:cNvSpPr/>
            <p:nvPr/>
          </p:nvSpPr>
          <p:spPr>
            <a:xfrm>
              <a:off x="2904727" y="4075163"/>
              <a:ext cx="276225" cy="91440"/>
            </a:xfrm>
            <a:custGeom>
              <a:avLst/>
              <a:gdLst/>
              <a:ahLst/>
              <a:cxnLst/>
              <a:rect l="l" t="t" r="r" b="b"/>
              <a:pathLst>
                <a:path w="276225" h="91439">
                  <a:moveTo>
                    <a:pt x="275828" y="45689"/>
                  </a:moveTo>
                  <a:lnTo>
                    <a:pt x="265111" y="27625"/>
                  </a:lnTo>
                  <a:lnTo>
                    <a:pt x="235818" y="13133"/>
                  </a:lnTo>
                  <a:lnTo>
                    <a:pt x="192238" y="3497"/>
                  </a:lnTo>
                  <a:lnTo>
                    <a:pt x="138658" y="0"/>
                  </a:lnTo>
                  <a:lnTo>
                    <a:pt x="84218" y="3497"/>
                  </a:lnTo>
                  <a:lnTo>
                    <a:pt x="40196" y="13133"/>
                  </a:lnTo>
                  <a:lnTo>
                    <a:pt x="10740" y="27625"/>
                  </a:lnTo>
                  <a:lnTo>
                    <a:pt x="0" y="45689"/>
                  </a:lnTo>
                  <a:lnTo>
                    <a:pt x="10740" y="63782"/>
                  </a:lnTo>
                  <a:lnTo>
                    <a:pt x="40196" y="78289"/>
                  </a:lnTo>
                  <a:lnTo>
                    <a:pt x="84218" y="87931"/>
                  </a:lnTo>
                  <a:lnTo>
                    <a:pt x="138658" y="91429"/>
                  </a:lnTo>
                  <a:lnTo>
                    <a:pt x="192238" y="87931"/>
                  </a:lnTo>
                  <a:lnTo>
                    <a:pt x="235818" y="78289"/>
                  </a:lnTo>
                  <a:lnTo>
                    <a:pt x="265111" y="63782"/>
                  </a:lnTo>
                  <a:lnTo>
                    <a:pt x="275828" y="45689"/>
                  </a:lnTo>
                  <a:close/>
                </a:path>
              </a:pathLst>
            </a:custGeom>
            <a:ln w="12153">
              <a:solidFill>
                <a:srgbClr val="000000"/>
              </a:solidFill>
            </a:ln>
          </p:spPr>
          <p:txBody>
            <a:bodyPr wrap="square" lIns="0" tIns="0" rIns="0" bIns="0" rtlCol="0"/>
            <a:lstStyle/>
            <a:p>
              <a:endParaRPr sz="1634"/>
            </a:p>
          </p:txBody>
        </p:sp>
        <p:pic>
          <p:nvPicPr>
            <p:cNvPr id="51" name="object 51"/>
            <p:cNvPicPr/>
            <p:nvPr/>
          </p:nvPicPr>
          <p:blipFill>
            <a:blip r:embed="rId4" cstate="print"/>
            <a:stretch>
              <a:fillRect/>
            </a:stretch>
          </p:blipFill>
          <p:spPr>
            <a:xfrm>
              <a:off x="2634977" y="4213846"/>
              <a:ext cx="222497" cy="77687"/>
            </a:xfrm>
            <a:prstGeom prst="rect">
              <a:avLst/>
            </a:prstGeom>
          </p:spPr>
        </p:pic>
        <p:sp>
          <p:nvSpPr>
            <p:cNvPr id="52" name="object 52"/>
            <p:cNvSpPr/>
            <p:nvPr/>
          </p:nvSpPr>
          <p:spPr>
            <a:xfrm>
              <a:off x="2944365" y="4219923"/>
              <a:ext cx="131445" cy="26034"/>
            </a:xfrm>
            <a:custGeom>
              <a:avLst/>
              <a:gdLst/>
              <a:ahLst/>
              <a:cxnLst/>
              <a:rect l="l" t="t" r="r" b="b"/>
              <a:pathLst>
                <a:path w="131444" h="26035">
                  <a:moveTo>
                    <a:pt x="65534" y="0"/>
                  </a:moveTo>
                  <a:lnTo>
                    <a:pt x="39848" y="1072"/>
                  </a:lnTo>
                  <a:lnTo>
                    <a:pt x="19037" y="4006"/>
                  </a:lnTo>
                  <a:lnTo>
                    <a:pt x="5091" y="8371"/>
                  </a:lnTo>
                  <a:lnTo>
                    <a:pt x="0" y="13741"/>
                  </a:lnTo>
                  <a:lnTo>
                    <a:pt x="5091" y="18215"/>
                  </a:lnTo>
                  <a:lnTo>
                    <a:pt x="19037" y="22107"/>
                  </a:lnTo>
                  <a:lnTo>
                    <a:pt x="39848" y="24855"/>
                  </a:lnTo>
                  <a:lnTo>
                    <a:pt x="65534" y="25896"/>
                  </a:lnTo>
                  <a:lnTo>
                    <a:pt x="91190" y="24855"/>
                  </a:lnTo>
                  <a:lnTo>
                    <a:pt x="111987" y="22107"/>
                  </a:lnTo>
                  <a:lnTo>
                    <a:pt x="125927" y="18215"/>
                  </a:lnTo>
                  <a:lnTo>
                    <a:pt x="131018" y="13741"/>
                  </a:lnTo>
                  <a:lnTo>
                    <a:pt x="125927" y="8371"/>
                  </a:lnTo>
                  <a:lnTo>
                    <a:pt x="111987" y="4006"/>
                  </a:lnTo>
                  <a:lnTo>
                    <a:pt x="91190" y="1072"/>
                  </a:lnTo>
                  <a:lnTo>
                    <a:pt x="65534" y="0"/>
                  </a:lnTo>
                  <a:close/>
                </a:path>
              </a:pathLst>
            </a:custGeom>
            <a:solidFill>
              <a:srgbClr val="DC0000"/>
            </a:solidFill>
          </p:spPr>
          <p:txBody>
            <a:bodyPr wrap="square" lIns="0" tIns="0" rIns="0" bIns="0" rtlCol="0"/>
            <a:lstStyle/>
            <a:p>
              <a:endParaRPr sz="1634"/>
            </a:p>
          </p:txBody>
        </p:sp>
        <p:sp>
          <p:nvSpPr>
            <p:cNvPr id="53" name="object 53"/>
            <p:cNvSpPr/>
            <p:nvPr/>
          </p:nvSpPr>
          <p:spPr>
            <a:xfrm>
              <a:off x="2944365" y="4219923"/>
              <a:ext cx="131445" cy="26034"/>
            </a:xfrm>
            <a:custGeom>
              <a:avLst/>
              <a:gdLst/>
              <a:ahLst/>
              <a:cxnLst/>
              <a:rect l="l" t="t" r="r" b="b"/>
              <a:pathLst>
                <a:path w="131444" h="26035">
                  <a:moveTo>
                    <a:pt x="131018" y="13741"/>
                  </a:moveTo>
                  <a:lnTo>
                    <a:pt x="125927" y="8371"/>
                  </a:lnTo>
                  <a:lnTo>
                    <a:pt x="111987" y="4006"/>
                  </a:lnTo>
                  <a:lnTo>
                    <a:pt x="91190" y="1072"/>
                  </a:lnTo>
                  <a:lnTo>
                    <a:pt x="65534" y="0"/>
                  </a:lnTo>
                  <a:lnTo>
                    <a:pt x="39848" y="1072"/>
                  </a:lnTo>
                  <a:lnTo>
                    <a:pt x="19037" y="4006"/>
                  </a:lnTo>
                  <a:lnTo>
                    <a:pt x="5091" y="8371"/>
                  </a:lnTo>
                  <a:lnTo>
                    <a:pt x="0" y="13741"/>
                  </a:lnTo>
                  <a:lnTo>
                    <a:pt x="5091" y="18215"/>
                  </a:lnTo>
                  <a:lnTo>
                    <a:pt x="19037" y="22107"/>
                  </a:lnTo>
                  <a:lnTo>
                    <a:pt x="39848" y="24855"/>
                  </a:lnTo>
                  <a:lnTo>
                    <a:pt x="65534" y="25896"/>
                  </a:lnTo>
                  <a:lnTo>
                    <a:pt x="91190" y="24855"/>
                  </a:lnTo>
                  <a:lnTo>
                    <a:pt x="111987" y="22107"/>
                  </a:lnTo>
                  <a:lnTo>
                    <a:pt x="125927" y="18215"/>
                  </a:lnTo>
                  <a:lnTo>
                    <a:pt x="131018" y="13741"/>
                  </a:lnTo>
                  <a:close/>
                </a:path>
              </a:pathLst>
            </a:custGeom>
            <a:ln w="12153">
              <a:solidFill>
                <a:srgbClr val="000000"/>
              </a:solidFill>
            </a:ln>
          </p:spPr>
          <p:txBody>
            <a:bodyPr wrap="square" lIns="0" tIns="0" rIns="0" bIns="0" rtlCol="0"/>
            <a:lstStyle/>
            <a:p>
              <a:endParaRPr sz="1634"/>
            </a:p>
          </p:txBody>
        </p:sp>
        <p:pic>
          <p:nvPicPr>
            <p:cNvPr id="54" name="object 54"/>
            <p:cNvPicPr/>
            <p:nvPr/>
          </p:nvPicPr>
          <p:blipFill>
            <a:blip r:embed="rId5" cstate="print"/>
            <a:stretch>
              <a:fillRect/>
            </a:stretch>
          </p:blipFill>
          <p:spPr>
            <a:xfrm>
              <a:off x="3265909" y="4213846"/>
              <a:ext cx="222497" cy="77687"/>
            </a:xfrm>
            <a:prstGeom prst="rect">
              <a:avLst/>
            </a:prstGeom>
          </p:spPr>
        </p:pic>
        <p:sp>
          <p:nvSpPr>
            <p:cNvPr id="55" name="object 55"/>
            <p:cNvSpPr/>
            <p:nvPr/>
          </p:nvSpPr>
          <p:spPr>
            <a:xfrm>
              <a:off x="3680419" y="4219923"/>
              <a:ext cx="145415" cy="26034"/>
            </a:xfrm>
            <a:custGeom>
              <a:avLst/>
              <a:gdLst/>
              <a:ahLst/>
              <a:cxnLst/>
              <a:rect l="l" t="t" r="r" b="b"/>
              <a:pathLst>
                <a:path w="145414" h="26035">
                  <a:moveTo>
                    <a:pt x="73173" y="0"/>
                  </a:moveTo>
                  <a:lnTo>
                    <a:pt x="44369" y="1072"/>
                  </a:lnTo>
                  <a:lnTo>
                    <a:pt x="21146" y="4006"/>
                  </a:lnTo>
                  <a:lnTo>
                    <a:pt x="5643" y="8371"/>
                  </a:lnTo>
                  <a:lnTo>
                    <a:pt x="0" y="13741"/>
                  </a:lnTo>
                  <a:lnTo>
                    <a:pt x="5643" y="18215"/>
                  </a:lnTo>
                  <a:lnTo>
                    <a:pt x="21146" y="22107"/>
                  </a:lnTo>
                  <a:lnTo>
                    <a:pt x="44369" y="24855"/>
                  </a:lnTo>
                  <a:lnTo>
                    <a:pt x="73173" y="25896"/>
                  </a:lnTo>
                  <a:lnTo>
                    <a:pt x="101089" y="24855"/>
                  </a:lnTo>
                  <a:lnTo>
                    <a:pt x="123856" y="22107"/>
                  </a:lnTo>
                  <a:lnTo>
                    <a:pt x="139191" y="18215"/>
                  </a:lnTo>
                  <a:lnTo>
                    <a:pt x="144810" y="13741"/>
                  </a:lnTo>
                  <a:lnTo>
                    <a:pt x="139191" y="8371"/>
                  </a:lnTo>
                  <a:lnTo>
                    <a:pt x="123856" y="4006"/>
                  </a:lnTo>
                  <a:lnTo>
                    <a:pt x="101089" y="1072"/>
                  </a:lnTo>
                  <a:lnTo>
                    <a:pt x="73173" y="0"/>
                  </a:lnTo>
                  <a:close/>
                </a:path>
              </a:pathLst>
            </a:custGeom>
            <a:solidFill>
              <a:srgbClr val="DC0000"/>
            </a:solidFill>
          </p:spPr>
          <p:txBody>
            <a:bodyPr wrap="square" lIns="0" tIns="0" rIns="0" bIns="0" rtlCol="0"/>
            <a:lstStyle/>
            <a:p>
              <a:endParaRPr sz="1634"/>
            </a:p>
          </p:txBody>
        </p:sp>
        <p:sp>
          <p:nvSpPr>
            <p:cNvPr id="56" name="object 56"/>
            <p:cNvSpPr/>
            <p:nvPr/>
          </p:nvSpPr>
          <p:spPr>
            <a:xfrm>
              <a:off x="3680419" y="4219923"/>
              <a:ext cx="145415" cy="26034"/>
            </a:xfrm>
            <a:custGeom>
              <a:avLst/>
              <a:gdLst/>
              <a:ahLst/>
              <a:cxnLst/>
              <a:rect l="l" t="t" r="r" b="b"/>
              <a:pathLst>
                <a:path w="145414" h="26035">
                  <a:moveTo>
                    <a:pt x="144810" y="13741"/>
                  </a:moveTo>
                  <a:lnTo>
                    <a:pt x="139191" y="8371"/>
                  </a:lnTo>
                  <a:lnTo>
                    <a:pt x="123856" y="4006"/>
                  </a:lnTo>
                  <a:lnTo>
                    <a:pt x="101089" y="1072"/>
                  </a:lnTo>
                  <a:lnTo>
                    <a:pt x="73173" y="0"/>
                  </a:lnTo>
                  <a:lnTo>
                    <a:pt x="44369" y="1072"/>
                  </a:lnTo>
                  <a:lnTo>
                    <a:pt x="21146" y="4006"/>
                  </a:lnTo>
                  <a:lnTo>
                    <a:pt x="5643" y="8371"/>
                  </a:lnTo>
                  <a:lnTo>
                    <a:pt x="0" y="13741"/>
                  </a:lnTo>
                  <a:lnTo>
                    <a:pt x="5643" y="18215"/>
                  </a:lnTo>
                  <a:lnTo>
                    <a:pt x="21146" y="22107"/>
                  </a:lnTo>
                  <a:lnTo>
                    <a:pt x="44369" y="24855"/>
                  </a:lnTo>
                  <a:lnTo>
                    <a:pt x="73173" y="25896"/>
                  </a:lnTo>
                  <a:lnTo>
                    <a:pt x="101089" y="24855"/>
                  </a:lnTo>
                  <a:lnTo>
                    <a:pt x="123856" y="22107"/>
                  </a:lnTo>
                  <a:lnTo>
                    <a:pt x="139191" y="18215"/>
                  </a:lnTo>
                  <a:lnTo>
                    <a:pt x="144810" y="13741"/>
                  </a:lnTo>
                  <a:close/>
                </a:path>
              </a:pathLst>
            </a:custGeom>
            <a:ln w="12153">
              <a:solidFill>
                <a:srgbClr val="000000"/>
              </a:solidFill>
            </a:ln>
          </p:spPr>
          <p:txBody>
            <a:bodyPr wrap="square" lIns="0" tIns="0" rIns="0" bIns="0" rtlCol="0"/>
            <a:lstStyle/>
            <a:p>
              <a:endParaRPr sz="1634"/>
            </a:p>
          </p:txBody>
        </p:sp>
        <p:sp>
          <p:nvSpPr>
            <p:cNvPr id="57" name="object 57"/>
            <p:cNvSpPr/>
            <p:nvPr/>
          </p:nvSpPr>
          <p:spPr>
            <a:xfrm>
              <a:off x="3983730" y="4219923"/>
              <a:ext cx="169545" cy="26034"/>
            </a:xfrm>
            <a:custGeom>
              <a:avLst/>
              <a:gdLst/>
              <a:ahLst/>
              <a:cxnLst/>
              <a:rect l="l" t="t" r="r" b="b"/>
              <a:pathLst>
                <a:path w="169545" h="26035">
                  <a:moveTo>
                    <a:pt x="85328" y="0"/>
                  </a:moveTo>
                  <a:lnTo>
                    <a:pt x="52071" y="1072"/>
                  </a:lnTo>
                  <a:lnTo>
                    <a:pt x="24953" y="4006"/>
                  </a:lnTo>
                  <a:lnTo>
                    <a:pt x="6691" y="8371"/>
                  </a:lnTo>
                  <a:lnTo>
                    <a:pt x="0" y="13741"/>
                  </a:lnTo>
                  <a:lnTo>
                    <a:pt x="6691" y="18215"/>
                  </a:lnTo>
                  <a:lnTo>
                    <a:pt x="24953" y="22107"/>
                  </a:lnTo>
                  <a:lnTo>
                    <a:pt x="52071" y="24855"/>
                  </a:lnTo>
                  <a:lnTo>
                    <a:pt x="85328" y="25896"/>
                  </a:lnTo>
                  <a:lnTo>
                    <a:pt x="117725" y="24855"/>
                  </a:lnTo>
                  <a:lnTo>
                    <a:pt x="144401" y="22107"/>
                  </a:lnTo>
                  <a:lnTo>
                    <a:pt x="162501" y="18215"/>
                  </a:lnTo>
                  <a:lnTo>
                    <a:pt x="169169" y="13741"/>
                  </a:lnTo>
                  <a:lnTo>
                    <a:pt x="162501" y="8371"/>
                  </a:lnTo>
                  <a:lnTo>
                    <a:pt x="144401" y="4006"/>
                  </a:lnTo>
                  <a:lnTo>
                    <a:pt x="117725" y="1072"/>
                  </a:lnTo>
                  <a:lnTo>
                    <a:pt x="85328" y="0"/>
                  </a:lnTo>
                  <a:close/>
                </a:path>
              </a:pathLst>
            </a:custGeom>
            <a:solidFill>
              <a:srgbClr val="DC0000"/>
            </a:solidFill>
          </p:spPr>
          <p:txBody>
            <a:bodyPr wrap="square" lIns="0" tIns="0" rIns="0" bIns="0" rtlCol="0"/>
            <a:lstStyle/>
            <a:p>
              <a:endParaRPr sz="1634"/>
            </a:p>
          </p:txBody>
        </p:sp>
        <p:sp>
          <p:nvSpPr>
            <p:cNvPr id="58" name="object 58"/>
            <p:cNvSpPr/>
            <p:nvPr/>
          </p:nvSpPr>
          <p:spPr>
            <a:xfrm>
              <a:off x="3983730" y="4219923"/>
              <a:ext cx="169545" cy="26034"/>
            </a:xfrm>
            <a:custGeom>
              <a:avLst/>
              <a:gdLst/>
              <a:ahLst/>
              <a:cxnLst/>
              <a:rect l="l" t="t" r="r" b="b"/>
              <a:pathLst>
                <a:path w="169545" h="26035">
                  <a:moveTo>
                    <a:pt x="169169" y="13741"/>
                  </a:moveTo>
                  <a:lnTo>
                    <a:pt x="162501" y="8371"/>
                  </a:lnTo>
                  <a:lnTo>
                    <a:pt x="144401" y="4006"/>
                  </a:lnTo>
                  <a:lnTo>
                    <a:pt x="117725" y="1072"/>
                  </a:lnTo>
                  <a:lnTo>
                    <a:pt x="85328" y="0"/>
                  </a:lnTo>
                  <a:lnTo>
                    <a:pt x="52071" y="1072"/>
                  </a:lnTo>
                  <a:lnTo>
                    <a:pt x="24953" y="4006"/>
                  </a:lnTo>
                  <a:lnTo>
                    <a:pt x="6691" y="8371"/>
                  </a:lnTo>
                  <a:lnTo>
                    <a:pt x="0" y="13741"/>
                  </a:lnTo>
                  <a:lnTo>
                    <a:pt x="6691" y="18215"/>
                  </a:lnTo>
                  <a:lnTo>
                    <a:pt x="24953" y="22107"/>
                  </a:lnTo>
                  <a:lnTo>
                    <a:pt x="52071" y="24855"/>
                  </a:lnTo>
                  <a:lnTo>
                    <a:pt x="85328" y="25896"/>
                  </a:lnTo>
                  <a:lnTo>
                    <a:pt x="117725" y="24855"/>
                  </a:lnTo>
                  <a:lnTo>
                    <a:pt x="144401" y="22107"/>
                  </a:lnTo>
                  <a:lnTo>
                    <a:pt x="162501" y="18215"/>
                  </a:lnTo>
                  <a:lnTo>
                    <a:pt x="169169" y="13741"/>
                  </a:lnTo>
                  <a:close/>
                </a:path>
              </a:pathLst>
            </a:custGeom>
            <a:ln w="12153">
              <a:solidFill>
                <a:srgbClr val="000000"/>
              </a:solidFill>
            </a:ln>
          </p:spPr>
          <p:txBody>
            <a:bodyPr wrap="square" lIns="0" tIns="0" rIns="0" bIns="0" rtlCol="0"/>
            <a:lstStyle/>
            <a:p>
              <a:endParaRPr sz="1634"/>
            </a:p>
          </p:txBody>
        </p:sp>
        <p:sp>
          <p:nvSpPr>
            <p:cNvPr id="59" name="object 59"/>
            <p:cNvSpPr/>
            <p:nvPr/>
          </p:nvSpPr>
          <p:spPr>
            <a:xfrm>
              <a:off x="3311624" y="4114800"/>
              <a:ext cx="131445" cy="26034"/>
            </a:xfrm>
            <a:custGeom>
              <a:avLst/>
              <a:gdLst/>
              <a:ahLst/>
              <a:cxnLst/>
              <a:rect l="l" t="t" r="r" b="b"/>
              <a:pathLst>
                <a:path w="131445" h="26035">
                  <a:moveTo>
                    <a:pt x="65533" y="0"/>
                  </a:moveTo>
                  <a:lnTo>
                    <a:pt x="39869" y="1065"/>
                  </a:lnTo>
                  <a:lnTo>
                    <a:pt x="19055" y="3981"/>
                  </a:lnTo>
                  <a:lnTo>
                    <a:pt x="5098" y="8330"/>
                  </a:lnTo>
                  <a:lnTo>
                    <a:pt x="0" y="13693"/>
                  </a:lnTo>
                  <a:lnTo>
                    <a:pt x="5098" y="18173"/>
                  </a:lnTo>
                  <a:lnTo>
                    <a:pt x="19055" y="22082"/>
                  </a:lnTo>
                  <a:lnTo>
                    <a:pt x="39869" y="24847"/>
                  </a:lnTo>
                  <a:lnTo>
                    <a:pt x="65533" y="25896"/>
                  </a:lnTo>
                  <a:lnTo>
                    <a:pt x="91197" y="24847"/>
                  </a:lnTo>
                  <a:lnTo>
                    <a:pt x="112011" y="22082"/>
                  </a:lnTo>
                  <a:lnTo>
                    <a:pt x="125969" y="18173"/>
                  </a:lnTo>
                  <a:lnTo>
                    <a:pt x="131067" y="13693"/>
                  </a:lnTo>
                  <a:lnTo>
                    <a:pt x="125969" y="8330"/>
                  </a:lnTo>
                  <a:lnTo>
                    <a:pt x="112011" y="3981"/>
                  </a:lnTo>
                  <a:lnTo>
                    <a:pt x="91197" y="1065"/>
                  </a:lnTo>
                  <a:lnTo>
                    <a:pt x="65533" y="0"/>
                  </a:lnTo>
                  <a:close/>
                </a:path>
              </a:pathLst>
            </a:custGeom>
            <a:solidFill>
              <a:srgbClr val="DC0000"/>
            </a:solidFill>
          </p:spPr>
          <p:txBody>
            <a:bodyPr wrap="square" lIns="0" tIns="0" rIns="0" bIns="0" rtlCol="0"/>
            <a:lstStyle/>
            <a:p>
              <a:endParaRPr sz="1634"/>
            </a:p>
          </p:txBody>
        </p:sp>
        <p:sp>
          <p:nvSpPr>
            <p:cNvPr id="60" name="object 60"/>
            <p:cNvSpPr/>
            <p:nvPr/>
          </p:nvSpPr>
          <p:spPr>
            <a:xfrm>
              <a:off x="3311624" y="4114800"/>
              <a:ext cx="131445" cy="26034"/>
            </a:xfrm>
            <a:custGeom>
              <a:avLst/>
              <a:gdLst/>
              <a:ahLst/>
              <a:cxnLst/>
              <a:rect l="l" t="t" r="r" b="b"/>
              <a:pathLst>
                <a:path w="131445" h="26035">
                  <a:moveTo>
                    <a:pt x="131067" y="13693"/>
                  </a:moveTo>
                  <a:lnTo>
                    <a:pt x="125969" y="8330"/>
                  </a:lnTo>
                  <a:lnTo>
                    <a:pt x="112011" y="3981"/>
                  </a:lnTo>
                  <a:lnTo>
                    <a:pt x="91197" y="1065"/>
                  </a:lnTo>
                  <a:lnTo>
                    <a:pt x="65533" y="0"/>
                  </a:lnTo>
                  <a:lnTo>
                    <a:pt x="39869" y="1065"/>
                  </a:lnTo>
                  <a:lnTo>
                    <a:pt x="19055" y="3981"/>
                  </a:lnTo>
                  <a:lnTo>
                    <a:pt x="5098" y="8330"/>
                  </a:lnTo>
                  <a:lnTo>
                    <a:pt x="0" y="13693"/>
                  </a:lnTo>
                  <a:lnTo>
                    <a:pt x="5098" y="18173"/>
                  </a:lnTo>
                  <a:lnTo>
                    <a:pt x="19055" y="22082"/>
                  </a:lnTo>
                  <a:lnTo>
                    <a:pt x="39869" y="24847"/>
                  </a:lnTo>
                  <a:lnTo>
                    <a:pt x="65533" y="25896"/>
                  </a:lnTo>
                  <a:lnTo>
                    <a:pt x="91197" y="24847"/>
                  </a:lnTo>
                  <a:lnTo>
                    <a:pt x="112011" y="22082"/>
                  </a:lnTo>
                  <a:lnTo>
                    <a:pt x="125969" y="18173"/>
                  </a:lnTo>
                  <a:lnTo>
                    <a:pt x="131067" y="13693"/>
                  </a:lnTo>
                  <a:close/>
                </a:path>
              </a:pathLst>
            </a:custGeom>
            <a:ln w="12153">
              <a:solidFill>
                <a:srgbClr val="000000"/>
              </a:solidFill>
            </a:ln>
          </p:spPr>
          <p:txBody>
            <a:bodyPr wrap="square" lIns="0" tIns="0" rIns="0" bIns="0" rtlCol="0"/>
            <a:lstStyle/>
            <a:p>
              <a:endParaRPr sz="1634"/>
            </a:p>
          </p:txBody>
        </p:sp>
        <p:pic>
          <p:nvPicPr>
            <p:cNvPr id="61" name="object 61"/>
            <p:cNvPicPr/>
            <p:nvPr/>
          </p:nvPicPr>
          <p:blipFill>
            <a:blip r:embed="rId6" cstate="print"/>
            <a:stretch>
              <a:fillRect/>
            </a:stretch>
          </p:blipFill>
          <p:spPr>
            <a:xfrm>
              <a:off x="3569220" y="4069086"/>
              <a:ext cx="222448" cy="77687"/>
            </a:xfrm>
            <a:prstGeom prst="rect">
              <a:avLst/>
            </a:prstGeom>
          </p:spPr>
        </p:pic>
        <p:pic>
          <p:nvPicPr>
            <p:cNvPr id="62" name="object 62"/>
            <p:cNvPicPr/>
            <p:nvPr/>
          </p:nvPicPr>
          <p:blipFill>
            <a:blip r:embed="rId7" cstate="print"/>
            <a:stretch>
              <a:fillRect/>
            </a:stretch>
          </p:blipFill>
          <p:spPr>
            <a:xfrm>
              <a:off x="2490216" y="4372348"/>
              <a:ext cx="222448" cy="63995"/>
            </a:xfrm>
            <a:prstGeom prst="rect">
              <a:avLst/>
            </a:prstGeom>
          </p:spPr>
        </p:pic>
        <p:sp>
          <p:nvSpPr>
            <p:cNvPr id="63" name="object 63"/>
            <p:cNvSpPr/>
            <p:nvPr/>
          </p:nvSpPr>
          <p:spPr>
            <a:xfrm>
              <a:off x="2785863" y="4378425"/>
              <a:ext cx="105410" cy="12700"/>
            </a:xfrm>
            <a:custGeom>
              <a:avLst/>
              <a:gdLst/>
              <a:ahLst/>
              <a:cxnLst/>
              <a:rect l="l" t="t" r="r" b="b"/>
              <a:pathLst>
                <a:path w="105410" h="12700">
                  <a:moveTo>
                    <a:pt x="53329" y="0"/>
                  </a:moveTo>
                  <a:lnTo>
                    <a:pt x="32125" y="527"/>
                  </a:lnTo>
                  <a:lnTo>
                    <a:pt x="15223" y="1915"/>
                  </a:lnTo>
                  <a:lnTo>
                    <a:pt x="4042" y="3871"/>
                  </a:lnTo>
                  <a:lnTo>
                    <a:pt x="0" y="6101"/>
                  </a:lnTo>
                  <a:lnTo>
                    <a:pt x="4042" y="8331"/>
                  </a:lnTo>
                  <a:lnTo>
                    <a:pt x="15223" y="10287"/>
                  </a:lnTo>
                  <a:lnTo>
                    <a:pt x="32125" y="11675"/>
                  </a:lnTo>
                  <a:lnTo>
                    <a:pt x="53329" y="12203"/>
                  </a:lnTo>
                  <a:lnTo>
                    <a:pt x="73645" y="11675"/>
                  </a:lnTo>
                  <a:lnTo>
                    <a:pt x="90091" y="10287"/>
                  </a:lnTo>
                  <a:lnTo>
                    <a:pt x="101104" y="8331"/>
                  </a:lnTo>
                  <a:lnTo>
                    <a:pt x="105122" y="6101"/>
                  </a:lnTo>
                  <a:lnTo>
                    <a:pt x="101104" y="3871"/>
                  </a:lnTo>
                  <a:lnTo>
                    <a:pt x="90091" y="1915"/>
                  </a:lnTo>
                  <a:lnTo>
                    <a:pt x="73645" y="527"/>
                  </a:lnTo>
                  <a:lnTo>
                    <a:pt x="53329" y="0"/>
                  </a:lnTo>
                  <a:close/>
                </a:path>
              </a:pathLst>
            </a:custGeom>
            <a:solidFill>
              <a:srgbClr val="DC0000"/>
            </a:solidFill>
          </p:spPr>
          <p:txBody>
            <a:bodyPr wrap="square" lIns="0" tIns="0" rIns="0" bIns="0" rtlCol="0"/>
            <a:lstStyle/>
            <a:p>
              <a:endParaRPr sz="1634"/>
            </a:p>
          </p:txBody>
        </p:sp>
        <p:sp>
          <p:nvSpPr>
            <p:cNvPr id="64" name="object 64"/>
            <p:cNvSpPr/>
            <p:nvPr/>
          </p:nvSpPr>
          <p:spPr>
            <a:xfrm>
              <a:off x="2785863" y="4378425"/>
              <a:ext cx="105410" cy="12700"/>
            </a:xfrm>
            <a:custGeom>
              <a:avLst/>
              <a:gdLst/>
              <a:ahLst/>
              <a:cxnLst/>
              <a:rect l="l" t="t" r="r" b="b"/>
              <a:pathLst>
                <a:path w="105410" h="12700">
                  <a:moveTo>
                    <a:pt x="105122" y="6101"/>
                  </a:moveTo>
                  <a:lnTo>
                    <a:pt x="101104" y="3871"/>
                  </a:lnTo>
                  <a:lnTo>
                    <a:pt x="90091" y="1915"/>
                  </a:lnTo>
                  <a:lnTo>
                    <a:pt x="73645" y="527"/>
                  </a:lnTo>
                  <a:lnTo>
                    <a:pt x="53329" y="0"/>
                  </a:lnTo>
                  <a:lnTo>
                    <a:pt x="32125" y="527"/>
                  </a:lnTo>
                  <a:lnTo>
                    <a:pt x="15223" y="1915"/>
                  </a:lnTo>
                  <a:lnTo>
                    <a:pt x="4042" y="3871"/>
                  </a:lnTo>
                  <a:lnTo>
                    <a:pt x="0" y="6101"/>
                  </a:lnTo>
                  <a:lnTo>
                    <a:pt x="4042" y="8331"/>
                  </a:lnTo>
                  <a:lnTo>
                    <a:pt x="15223" y="10287"/>
                  </a:lnTo>
                  <a:lnTo>
                    <a:pt x="32125" y="11675"/>
                  </a:lnTo>
                  <a:lnTo>
                    <a:pt x="53329" y="12203"/>
                  </a:lnTo>
                  <a:lnTo>
                    <a:pt x="73645" y="11675"/>
                  </a:lnTo>
                  <a:lnTo>
                    <a:pt x="90091" y="10287"/>
                  </a:lnTo>
                  <a:lnTo>
                    <a:pt x="101104" y="8331"/>
                  </a:lnTo>
                  <a:lnTo>
                    <a:pt x="105122" y="6101"/>
                  </a:lnTo>
                  <a:close/>
                </a:path>
              </a:pathLst>
            </a:custGeom>
            <a:ln w="12153">
              <a:solidFill>
                <a:srgbClr val="000000"/>
              </a:solidFill>
            </a:ln>
          </p:spPr>
          <p:txBody>
            <a:bodyPr wrap="square" lIns="0" tIns="0" rIns="0" bIns="0" rtlCol="0"/>
            <a:lstStyle/>
            <a:p>
              <a:endParaRPr sz="1634"/>
            </a:p>
          </p:txBody>
        </p:sp>
        <p:sp>
          <p:nvSpPr>
            <p:cNvPr id="65" name="object 65"/>
            <p:cNvSpPr/>
            <p:nvPr/>
          </p:nvSpPr>
          <p:spPr>
            <a:xfrm>
              <a:off x="3166863" y="4378425"/>
              <a:ext cx="131445" cy="12700"/>
            </a:xfrm>
            <a:custGeom>
              <a:avLst/>
              <a:gdLst/>
              <a:ahLst/>
              <a:cxnLst/>
              <a:rect l="l" t="t" r="r" b="b"/>
              <a:pathLst>
                <a:path w="131445" h="12700">
                  <a:moveTo>
                    <a:pt x="65534" y="0"/>
                  </a:moveTo>
                  <a:lnTo>
                    <a:pt x="39849" y="527"/>
                  </a:lnTo>
                  <a:lnTo>
                    <a:pt x="19037" y="1915"/>
                  </a:lnTo>
                  <a:lnTo>
                    <a:pt x="5091" y="3871"/>
                  </a:lnTo>
                  <a:lnTo>
                    <a:pt x="0" y="6101"/>
                  </a:lnTo>
                  <a:lnTo>
                    <a:pt x="5091" y="8331"/>
                  </a:lnTo>
                  <a:lnTo>
                    <a:pt x="19037" y="10287"/>
                  </a:lnTo>
                  <a:lnTo>
                    <a:pt x="39849" y="11675"/>
                  </a:lnTo>
                  <a:lnTo>
                    <a:pt x="65534" y="12203"/>
                  </a:lnTo>
                  <a:lnTo>
                    <a:pt x="91198" y="11675"/>
                  </a:lnTo>
                  <a:lnTo>
                    <a:pt x="112011" y="10287"/>
                  </a:lnTo>
                  <a:lnTo>
                    <a:pt x="125969" y="8331"/>
                  </a:lnTo>
                  <a:lnTo>
                    <a:pt x="131067" y="6101"/>
                  </a:lnTo>
                  <a:lnTo>
                    <a:pt x="125969" y="3871"/>
                  </a:lnTo>
                  <a:lnTo>
                    <a:pt x="112011" y="1915"/>
                  </a:lnTo>
                  <a:lnTo>
                    <a:pt x="91198" y="527"/>
                  </a:lnTo>
                  <a:lnTo>
                    <a:pt x="65534" y="0"/>
                  </a:lnTo>
                  <a:close/>
                </a:path>
              </a:pathLst>
            </a:custGeom>
            <a:solidFill>
              <a:srgbClr val="DC0000"/>
            </a:solidFill>
          </p:spPr>
          <p:txBody>
            <a:bodyPr wrap="square" lIns="0" tIns="0" rIns="0" bIns="0" rtlCol="0"/>
            <a:lstStyle/>
            <a:p>
              <a:endParaRPr sz="1634"/>
            </a:p>
          </p:txBody>
        </p:sp>
        <p:sp>
          <p:nvSpPr>
            <p:cNvPr id="66" name="object 66"/>
            <p:cNvSpPr/>
            <p:nvPr/>
          </p:nvSpPr>
          <p:spPr>
            <a:xfrm>
              <a:off x="3166863" y="4378425"/>
              <a:ext cx="131445" cy="12700"/>
            </a:xfrm>
            <a:custGeom>
              <a:avLst/>
              <a:gdLst/>
              <a:ahLst/>
              <a:cxnLst/>
              <a:rect l="l" t="t" r="r" b="b"/>
              <a:pathLst>
                <a:path w="131445" h="12700">
                  <a:moveTo>
                    <a:pt x="131067" y="6101"/>
                  </a:moveTo>
                  <a:lnTo>
                    <a:pt x="125969" y="3871"/>
                  </a:lnTo>
                  <a:lnTo>
                    <a:pt x="112011" y="1915"/>
                  </a:lnTo>
                  <a:lnTo>
                    <a:pt x="91198" y="527"/>
                  </a:lnTo>
                  <a:lnTo>
                    <a:pt x="65534" y="0"/>
                  </a:lnTo>
                  <a:lnTo>
                    <a:pt x="39849" y="527"/>
                  </a:lnTo>
                  <a:lnTo>
                    <a:pt x="19037" y="1915"/>
                  </a:lnTo>
                  <a:lnTo>
                    <a:pt x="5091" y="3871"/>
                  </a:lnTo>
                  <a:lnTo>
                    <a:pt x="0" y="6101"/>
                  </a:lnTo>
                  <a:lnTo>
                    <a:pt x="5091" y="8331"/>
                  </a:lnTo>
                  <a:lnTo>
                    <a:pt x="19037" y="10287"/>
                  </a:lnTo>
                  <a:lnTo>
                    <a:pt x="39849" y="11675"/>
                  </a:lnTo>
                  <a:lnTo>
                    <a:pt x="65534" y="12203"/>
                  </a:lnTo>
                  <a:lnTo>
                    <a:pt x="91198" y="11675"/>
                  </a:lnTo>
                  <a:lnTo>
                    <a:pt x="112011" y="10287"/>
                  </a:lnTo>
                  <a:lnTo>
                    <a:pt x="125969" y="8331"/>
                  </a:lnTo>
                  <a:lnTo>
                    <a:pt x="131067" y="6101"/>
                  </a:lnTo>
                  <a:close/>
                </a:path>
              </a:pathLst>
            </a:custGeom>
            <a:ln w="12153">
              <a:solidFill>
                <a:srgbClr val="000000"/>
              </a:solidFill>
            </a:ln>
          </p:spPr>
          <p:txBody>
            <a:bodyPr wrap="square" lIns="0" tIns="0" rIns="0" bIns="0" rtlCol="0"/>
            <a:lstStyle/>
            <a:p>
              <a:endParaRPr sz="1634"/>
            </a:p>
          </p:txBody>
        </p:sp>
        <p:sp>
          <p:nvSpPr>
            <p:cNvPr id="67" name="object 67"/>
            <p:cNvSpPr/>
            <p:nvPr/>
          </p:nvSpPr>
          <p:spPr>
            <a:xfrm>
              <a:off x="3496021" y="4378425"/>
              <a:ext cx="105410" cy="12700"/>
            </a:xfrm>
            <a:custGeom>
              <a:avLst/>
              <a:gdLst/>
              <a:ahLst/>
              <a:cxnLst/>
              <a:rect l="l" t="t" r="r" b="b"/>
              <a:pathLst>
                <a:path w="105410" h="12700">
                  <a:moveTo>
                    <a:pt x="53329" y="0"/>
                  </a:moveTo>
                  <a:lnTo>
                    <a:pt x="32146" y="527"/>
                  </a:lnTo>
                  <a:lnTo>
                    <a:pt x="15242" y="1915"/>
                  </a:lnTo>
                  <a:lnTo>
                    <a:pt x="4049" y="3871"/>
                  </a:lnTo>
                  <a:lnTo>
                    <a:pt x="0" y="6101"/>
                  </a:lnTo>
                  <a:lnTo>
                    <a:pt x="4049" y="8331"/>
                  </a:lnTo>
                  <a:lnTo>
                    <a:pt x="15242" y="10287"/>
                  </a:lnTo>
                  <a:lnTo>
                    <a:pt x="32146" y="11675"/>
                  </a:lnTo>
                  <a:lnTo>
                    <a:pt x="53329" y="12203"/>
                  </a:lnTo>
                  <a:lnTo>
                    <a:pt x="73652" y="11675"/>
                  </a:lnTo>
                  <a:lnTo>
                    <a:pt x="90115" y="10287"/>
                  </a:lnTo>
                  <a:lnTo>
                    <a:pt x="101145" y="8331"/>
                  </a:lnTo>
                  <a:lnTo>
                    <a:pt x="105171" y="6101"/>
                  </a:lnTo>
                  <a:lnTo>
                    <a:pt x="101145" y="3871"/>
                  </a:lnTo>
                  <a:lnTo>
                    <a:pt x="90115" y="1915"/>
                  </a:lnTo>
                  <a:lnTo>
                    <a:pt x="73652" y="527"/>
                  </a:lnTo>
                  <a:lnTo>
                    <a:pt x="53329" y="0"/>
                  </a:lnTo>
                  <a:close/>
                </a:path>
              </a:pathLst>
            </a:custGeom>
            <a:solidFill>
              <a:srgbClr val="DC0000"/>
            </a:solidFill>
          </p:spPr>
          <p:txBody>
            <a:bodyPr wrap="square" lIns="0" tIns="0" rIns="0" bIns="0" rtlCol="0"/>
            <a:lstStyle/>
            <a:p>
              <a:endParaRPr sz="1634"/>
            </a:p>
          </p:txBody>
        </p:sp>
        <p:sp>
          <p:nvSpPr>
            <p:cNvPr id="68" name="object 68"/>
            <p:cNvSpPr/>
            <p:nvPr/>
          </p:nvSpPr>
          <p:spPr>
            <a:xfrm>
              <a:off x="3496021" y="4378425"/>
              <a:ext cx="105410" cy="12700"/>
            </a:xfrm>
            <a:custGeom>
              <a:avLst/>
              <a:gdLst/>
              <a:ahLst/>
              <a:cxnLst/>
              <a:rect l="l" t="t" r="r" b="b"/>
              <a:pathLst>
                <a:path w="105410" h="12700">
                  <a:moveTo>
                    <a:pt x="105171" y="6101"/>
                  </a:moveTo>
                  <a:lnTo>
                    <a:pt x="101145" y="3871"/>
                  </a:lnTo>
                  <a:lnTo>
                    <a:pt x="90115" y="1915"/>
                  </a:lnTo>
                  <a:lnTo>
                    <a:pt x="73652" y="527"/>
                  </a:lnTo>
                  <a:lnTo>
                    <a:pt x="53329" y="0"/>
                  </a:lnTo>
                  <a:lnTo>
                    <a:pt x="32146" y="527"/>
                  </a:lnTo>
                  <a:lnTo>
                    <a:pt x="15242" y="1915"/>
                  </a:lnTo>
                  <a:lnTo>
                    <a:pt x="4049" y="3871"/>
                  </a:lnTo>
                  <a:lnTo>
                    <a:pt x="0" y="6101"/>
                  </a:lnTo>
                  <a:lnTo>
                    <a:pt x="4049" y="8331"/>
                  </a:lnTo>
                  <a:lnTo>
                    <a:pt x="15242" y="10287"/>
                  </a:lnTo>
                  <a:lnTo>
                    <a:pt x="32146" y="11675"/>
                  </a:lnTo>
                  <a:lnTo>
                    <a:pt x="53329" y="12203"/>
                  </a:lnTo>
                  <a:lnTo>
                    <a:pt x="73652" y="11675"/>
                  </a:lnTo>
                  <a:lnTo>
                    <a:pt x="90115" y="10287"/>
                  </a:lnTo>
                  <a:lnTo>
                    <a:pt x="101145" y="8331"/>
                  </a:lnTo>
                  <a:lnTo>
                    <a:pt x="105171" y="6101"/>
                  </a:lnTo>
                  <a:close/>
                </a:path>
              </a:pathLst>
            </a:custGeom>
            <a:ln w="12153">
              <a:solidFill>
                <a:srgbClr val="000000"/>
              </a:solidFill>
            </a:ln>
          </p:spPr>
          <p:txBody>
            <a:bodyPr wrap="square" lIns="0" tIns="0" rIns="0" bIns="0" rtlCol="0"/>
            <a:lstStyle/>
            <a:p>
              <a:endParaRPr sz="1634"/>
            </a:p>
          </p:txBody>
        </p:sp>
        <p:pic>
          <p:nvPicPr>
            <p:cNvPr id="69" name="object 69"/>
            <p:cNvPicPr/>
            <p:nvPr/>
          </p:nvPicPr>
          <p:blipFill>
            <a:blip r:embed="rId8" cstate="print"/>
            <a:stretch>
              <a:fillRect/>
            </a:stretch>
          </p:blipFill>
          <p:spPr>
            <a:xfrm>
              <a:off x="3674342" y="4358655"/>
              <a:ext cx="222497" cy="77688"/>
            </a:xfrm>
            <a:prstGeom prst="rect">
              <a:avLst/>
            </a:prstGeom>
          </p:spPr>
        </p:pic>
        <p:pic>
          <p:nvPicPr>
            <p:cNvPr id="70" name="object 70"/>
            <p:cNvPicPr/>
            <p:nvPr/>
          </p:nvPicPr>
          <p:blipFill>
            <a:blip r:embed="rId9" cstate="print"/>
            <a:stretch>
              <a:fillRect/>
            </a:stretch>
          </p:blipFill>
          <p:spPr>
            <a:xfrm>
              <a:off x="3977654" y="4358655"/>
              <a:ext cx="220910" cy="77688"/>
            </a:xfrm>
            <a:prstGeom prst="rect">
              <a:avLst/>
            </a:prstGeom>
          </p:spPr>
        </p:pic>
        <p:pic>
          <p:nvPicPr>
            <p:cNvPr id="71" name="object 71"/>
            <p:cNvPicPr/>
            <p:nvPr/>
          </p:nvPicPr>
          <p:blipFill>
            <a:blip r:embed="rId10" cstate="print"/>
            <a:stretch>
              <a:fillRect/>
            </a:stretch>
          </p:blipFill>
          <p:spPr>
            <a:xfrm>
              <a:off x="2884909" y="5082555"/>
              <a:ext cx="63995" cy="63947"/>
            </a:xfrm>
            <a:prstGeom prst="rect">
              <a:avLst/>
            </a:prstGeom>
          </p:spPr>
        </p:pic>
        <p:pic>
          <p:nvPicPr>
            <p:cNvPr id="72" name="object 72"/>
            <p:cNvPicPr/>
            <p:nvPr/>
          </p:nvPicPr>
          <p:blipFill>
            <a:blip r:embed="rId11" cstate="print"/>
            <a:stretch>
              <a:fillRect/>
            </a:stretch>
          </p:blipFill>
          <p:spPr>
            <a:xfrm>
              <a:off x="2990080" y="5082555"/>
              <a:ext cx="77688" cy="63947"/>
            </a:xfrm>
            <a:prstGeom prst="rect">
              <a:avLst/>
            </a:prstGeom>
          </p:spPr>
        </p:pic>
        <p:pic>
          <p:nvPicPr>
            <p:cNvPr id="73" name="object 73"/>
            <p:cNvPicPr/>
            <p:nvPr/>
          </p:nvPicPr>
          <p:blipFill>
            <a:blip r:embed="rId12" cstate="print"/>
            <a:stretch>
              <a:fillRect/>
            </a:stretch>
          </p:blipFill>
          <p:spPr>
            <a:xfrm>
              <a:off x="3108944" y="5082555"/>
              <a:ext cx="63995" cy="63947"/>
            </a:xfrm>
            <a:prstGeom prst="rect">
              <a:avLst/>
            </a:prstGeom>
          </p:spPr>
        </p:pic>
        <p:pic>
          <p:nvPicPr>
            <p:cNvPr id="74" name="object 74"/>
            <p:cNvPicPr/>
            <p:nvPr/>
          </p:nvPicPr>
          <p:blipFill>
            <a:blip r:embed="rId13" cstate="print"/>
            <a:stretch>
              <a:fillRect/>
            </a:stretch>
          </p:blipFill>
          <p:spPr>
            <a:xfrm>
              <a:off x="3214116" y="5082555"/>
              <a:ext cx="77688" cy="63947"/>
            </a:xfrm>
            <a:prstGeom prst="rect">
              <a:avLst/>
            </a:prstGeom>
          </p:spPr>
        </p:pic>
        <p:pic>
          <p:nvPicPr>
            <p:cNvPr id="75" name="object 75"/>
            <p:cNvPicPr/>
            <p:nvPr/>
          </p:nvPicPr>
          <p:blipFill>
            <a:blip r:embed="rId14" cstate="print"/>
            <a:stretch>
              <a:fillRect/>
            </a:stretch>
          </p:blipFill>
          <p:spPr>
            <a:xfrm>
              <a:off x="3332980" y="5082555"/>
              <a:ext cx="63996" cy="63947"/>
            </a:xfrm>
            <a:prstGeom prst="rect">
              <a:avLst/>
            </a:prstGeom>
          </p:spPr>
        </p:pic>
        <p:pic>
          <p:nvPicPr>
            <p:cNvPr id="76" name="object 76"/>
            <p:cNvPicPr/>
            <p:nvPr/>
          </p:nvPicPr>
          <p:blipFill>
            <a:blip r:embed="rId15" cstate="print"/>
            <a:stretch>
              <a:fillRect/>
            </a:stretch>
          </p:blipFill>
          <p:spPr>
            <a:xfrm>
              <a:off x="3438152" y="5082555"/>
              <a:ext cx="76149" cy="63947"/>
            </a:xfrm>
            <a:prstGeom prst="rect">
              <a:avLst/>
            </a:prstGeom>
          </p:spPr>
        </p:pic>
        <p:pic>
          <p:nvPicPr>
            <p:cNvPr id="77" name="object 77"/>
            <p:cNvPicPr/>
            <p:nvPr/>
          </p:nvPicPr>
          <p:blipFill>
            <a:blip r:embed="rId16" cstate="print"/>
            <a:stretch>
              <a:fillRect/>
            </a:stretch>
          </p:blipFill>
          <p:spPr>
            <a:xfrm>
              <a:off x="3555479" y="5082555"/>
              <a:ext cx="65483" cy="63947"/>
            </a:xfrm>
            <a:prstGeom prst="rect">
              <a:avLst/>
            </a:prstGeom>
          </p:spPr>
        </p:pic>
        <p:pic>
          <p:nvPicPr>
            <p:cNvPr id="78" name="object 78"/>
            <p:cNvPicPr/>
            <p:nvPr/>
          </p:nvPicPr>
          <p:blipFill>
            <a:blip r:embed="rId13" cstate="print"/>
            <a:stretch>
              <a:fillRect/>
            </a:stretch>
          </p:blipFill>
          <p:spPr>
            <a:xfrm>
              <a:off x="3660650" y="5082555"/>
              <a:ext cx="77688" cy="63947"/>
            </a:xfrm>
            <a:prstGeom prst="rect">
              <a:avLst/>
            </a:prstGeom>
          </p:spPr>
        </p:pic>
        <p:pic>
          <p:nvPicPr>
            <p:cNvPr id="79" name="object 79"/>
            <p:cNvPicPr/>
            <p:nvPr/>
          </p:nvPicPr>
          <p:blipFill>
            <a:blip r:embed="rId17" cstate="print"/>
            <a:stretch>
              <a:fillRect/>
            </a:stretch>
          </p:blipFill>
          <p:spPr>
            <a:xfrm>
              <a:off x="3779515" y="5082555"/>
              <a:ext cx="63945" cy="63947"/>
            </a:xfrm>
            <a:prstGeom prst="rect">
              <a:avLst/>
            </a:prstGeom>
          </p:spPr>
        </p:pic>
        <p:sp>
          <p:nvSpPr>
            <p:cNvPr id="80" name="object 80"/>
            <p:cNvSpPr/>
            <p:nvPr/>
          </p:nvSpPr>
          <p:spPr>
            <a:xfrm>
              <a:off x="3081486" y="2069555"/>
              <a:ext cx="762000" cy="1696720"/>
            </a:xfrm>
            <a:custGeom>
              <a:avLst/>
              <a:gdLst/>
              <a:ahLst/>
              <a:cxnLst/>
              <a:rect l="l" t="t" r="r" b="b"/>
              <a:pathLst>
                <a:path w="762000" h="1696720">
                  <a:moveTo>
                    <a:pt x="762000" y="848865"/>
                  </a:moveTo>
                  <a:lnTo>
                    <a:pt x="760954" y="785446"/>
                  </a:lnTo>
                  <a:lnTo>
                    <a:pt x="757867" y="723304"/>
                  </a:lnTo>
                  <a:lnTo>
                    <a:pt x="752812" y="662603"/>
                  </a:lnTo>
                  <a:lnTo>
                    <a:pt x="745862" y="603505"/>
                  </a:lnTo>
                  <a:lnTo>
                    <a:pt x="737092" y="546173"/>
                  </a:lnTo>
                  <a:lnTo>
                    <a:pt x="726576" y="490772"/>
                  </a:lnTo>
                  <a:lnTo>
                    <a:pt x="714387" y="437463"/>
                  </a:lnTo>
                  <a:lnTo>
                    <a:pt x="700599" y="386411"/>
                  </a:lnTo>
                  <a:lnTo>
                    <a:pt x="685285" y="337778"/>
                  </a:lnTo>
                  <a:lnTo>
                    <a:pt x="668521" y="291728"/>
                  </a:lnTo>
                  <a:lnTo>
                    <a:pt x="650378" y="248425"/>
                  </a:lnTo>
                  <a:lnTo>
                    <a:pt x="630932" y="208030"/>
                  </a:lnTo>
                  <a:lnTo>
                    <a:pt x="610256" y="170708"/>
                  </a:lnTo>
                  <a:lnTo>
                    <a:pt x="588424" y="136621"/>
                  </a:lnTo>
                  <a:lnTo>
                    <a:pt x="565509" y="105933"/>
                  </a:lnTo>
                  <a:lnTo>
                    <a:pt x="516728" y="55408"/>
                  </a:lnTo>
                  <a:lnTo>
                    <a:pt x="464503" y="20436"/>
                  </a:lnTo>
                  <a:lnTo>
                    <a:pt x="409424" y="2325"/>
                  </a:lnTo>
                  <a:lnTo>
                    <a:pt x="381000" y="0"/>
                  </a:lnTo>
                  <a:lnTo>
                    <a:pt x="352581" y="2325"/>
                  </a:lnTo>
                  <a:lnTo>
                    <a:pt x="297511" y="20436"/>
                  </a:lnTo>
                  <a:lnTo>
                    <a:pt x="245291" y="55408"/>
                  </a:lnTo>
                  <a:lnTo>
                    <a:pt x="196512" y="105933"/>
                  </a:lnTo>
                  <a:lnTo>
                    <a:pt x="173597" y="136621"/>
                  </a:lnTo>
                  <a:lnTo>
                    <a:pt x="151764" y="170708"/>
                  </a:lnTo>
                  <a:lnTo>
                    <a:pt x="131087" y="208030"/>
                  </a:lnTo>
                  <a:lnTo>
                    <a:pt x="111639" y="248425"/>
                  </a:lnTo>
                  <a:lnTo>
                    <a:pt x="93495" y="291728"/>
                  </a:lnTo>
                  <a:lnTo>
                    <a:pt x="76728" y="337778"/>
                  </a:lnTo>
                  <a:lnTo>
                    <a:pt x="61413" y="386411"/>
                  </a:lnTo>
                  <a:lnTo>
                    <a:pt x="47622" y="437463"/>
                  </a:lnTo>
                  <a:lnTo>
                    <a:pt x="35431" y="490772"/>
                  </a:lnTo>
                  <a:lnTo>
                    <a:pt x="24913" y="546173"/>
                  </a:lnTo>
                  <a:lnTo>
                    <a:pt x="16141" y="603505"/>
                  </a:lnTo>
                  <a:lnTo>
                    <a:pt x="9190" y="662603"/>
                  </a:lnTo>
                  <a:lnTo>
                    <a:pt x="4133" y="723304"/>
                  </a:lnTo>
                  <a:lnTo>
                    <a:pt x="1045" y="785446"/>
                  </a:lnTo>
                  <a:lnTo>
                    <a:pt x="0" y="848865"/>
                  </a:lnTo>
                  <a:lnTo>
                    <a:pt x="1045" y="912090"/>
                  </a:lnTo>
                  <a:lnTo>
                    <a:pt x="4133" y="974056"/>
                  </a:lnTo>
                  <a:lnTo>
                    <a:pt x="9190" y="1034598"/>
                  </a:lnTo>
                  <a:lnTo>
                    <a:pt x="16141" y="1093552"/>
                  </a:lnTo>
                  <a:lnTo>
                    <a:pt x="24913" y="1150756"/>
                  </a:lnTo>
                  <a:lnTo>
                    <a:pt x="35431" y="1206043"/>
                  </a:lnTo>
                  <a:lnTo>
                    <a:pt x="47622" y="1259251"/>
                  </a:lnTo>
                  <a:lnTo>
                    <a:pt x="61413" y="1310215"/>
                  </a:lnTo>
                  <a:lnTo>
                    <a:pt x="76728" y="1358771"/>
                  </a:lnTo>
                  <a:lnTo>
                    <a:pt x="93495" y="1404756"/>
                  </a:lnTo>
                  <a:lnTo>
                    <a:pt x="111639" y="1448004"/>
                  </a:lnTo>
                  <a:lnTo>
                    <a:pt x="131087" y="1488353"/>
                  </a:lnTo>
                  <a:lnTo>
                    <a:pt x="151764" y="1525637"/>
                  </a:lnTo>
                  <a:lnTo>
                    <a:pt x="173597" y="1559693"/>
                  </a:lnTo>
                  <a:lnTo>
                    <a:pt x="196512" y="1590357"/>
                  </a:lnTo>
                  <a:lnTo>
                    <a:pt x="245291" y="1640853"/>
                  </a:lnTo>
                  <a:lnTo>
                    <a:pt x="297511" y="1675810"/>
                  </a:lnTo>
                  <a:lnTo>
                    <a:pt x="352581" y="1693918"/>
                  </a:lnTo>
                  <a:lnTo>
                    <a:pt x="381000" y="1696243"/>
                  </a:lnTo>
                  <a:lnTo>
                    <a:pt x="409424" y="1693918"/>
                  </a:lnTo>
                  <a:lnTo>
                    <a:pt x="464503" y="1675810"/>
                  </a:lnTo>
                  <a:lnTo>
                    <a:pt x="516728" y="1640853"/>
                  </a:lnTo>
                  <a:lnTo>
                    <a:pt x="565509" y="1590357"/>
                  </a:lnTo>
                  <a:lnTo>
                    <a:pt x="588424" y="1559693"/>
                  </a:lnTo>
                  <a:lnTo>
                    <a:pt x="610256" y="1525637"/>
                  </a:lnTo>
                  <a:lnTo>
                    <a:pt x="630932" y="1488353"/>
                  </a:lnTo>
                  <a:lnTo>
                    <a:pt x="650378" y="1448004"/>
                  </a:lnTo>
                  <a:lnTo>
                    <a:pt x="668521" y="1404756"/>
                  </a:lnTo>
                  <a:lnTo>
                    <a:pt x="685285" y="1358771"/>
                  </a:lnTo>
                  <a:lnTo>
                    <a:pt x="700599" y="1310215"/>
                  </a:lnTo>
                  <a:lnTo>
                    <a:pt x="714387" y="1259251"/>
                  </a:lnTo>
                  <a:lnTo>
                    <a:pt x="726576" y="1206043"/>
                  </a:lnTo>
                  <a:lnTo>
                    <a:pt x="737092" y="1150756"/>
                  </a:lnTo>
                  <a:lnTo>
                    <a:pt x="745862" y="1093552"/>
                  </a:lnTo>
                  <a:lnTo>
                    <a:pt x="752812" y="1034598"/>
                  </a:lnTo>
                  <a:lnTo>
                    <a:pt x="757867" y="974056"/>
                  </a:lnTo>
                  <a:lnTo>
                    <a:pt x="760954" y="912090"/>
                  </a:lnTo>
                  <a:lnTo>
                    <a:pt x="762000" y="848865"/>
                  </a:lnTo>
                  <a:close/>
                </a:path>
              </a:pathLst>
            </a:custGeom>
            <a:ln w="51791">
              <a:solidFill>
                <a:srgbClr val="FF32CB"/>
              </a:solidFill>
            </a:ln>
          </p:spPr>
          <p:txBody>
            <a:bodyPr wrap="square" lIns="0" tIns="0" rIns="0" bIns="0" rtlCol="0"/>
            <a:lstStyle/>
            <a:p>
              <a:endParaRPr sz="1634"/>
            </a:p>
          </p:txBody>
        </p:sp>
        <p:sp>
          <p:nvSpPr>
            <p:cNvPr id="81" name="object 81"/>
            <p:cNvSpPr/>
            <p:nvPr/>
          </p:nvSpPr>
          <p:spPr>
            <a:xfrm>
              <a:off x="3806924" y="2740125"/>
              <a:ext cx="196850" cy="144780"/>
            </a:xfrm>
            <a:custGeom>
              <a:avLst/>
              <a:gdLst/>
              <a:ahLst/>
              <a:cxnLst/>
              <a:rect l="l" t="t" r="r" b="b"/>
              <a:pathLst>
                <a:path w="196850" h="144780">
                  <a:moveTo>
                    <a:pt x="144759" y="0"/>
                  </a:moveTo>
                  <a:lnTo>
                    <a:pt x="0" y="144759"/>
                  </a:lnTo>
                  <a:lnTo>
                    <a:pt x="196601" y="144759"/>
                  </a:lnTo>
                  <a:lnTo>
                    <a:pt x="144759" y="0"/>
                  </a:lnTo>
                  <a:close/>
                </a:path>
              </a:pathLst>
            </a:custGeom>
            <a:solidFill>
              <a:srgbClr val="FF32CB"/>
            </a:solidFill>
          </p:spPr>
          <p:txBody>
            <a:bodyPr wrap="square" lIns="0" tIns="0" rIns="0" bIns="0" rtlCol="0"/>
            <a:lstStyle/>
            <a:p>
              <a:endParaRPr sz="1634"/>
            </a:p>
          </p:txBody>
        </p:sp>
        <p:sp>
          <p:nvSpPr>
            <p:cNvPr id="82" name="object 82"/>
            <p:cNvSpPr/>
            <p:nvPr/>
          </p:nvSpPr>
          <p:spPr>
            <a:xfrm>
              <a:off x="3872457" y="1819623"/>
              <a:ext cx="2380615" cy="1026160"/>
            </a:xfrm>
            <a:custGeom>
              <a:avLst/>
              <a:gdLst/>
              <a:ahLst/>
              <a:cxnLst/>
              <a:rect l="l" t="t" r="r" b="b"/>
              <a:pathLst>
                <a:path w="2380615" h="1026160">
                  <a:moveTo>
                    <a:pt x="2380505" y="0"/>
                  </a:moveTo>
                  <a:lnTo>
                    <a:pt x="0" y="1025673"/>
                  </a:lnTo>
                </a:path>
              </a:pathLst>
            </a:custGeom>
            <a:ln w="38100">
              <a:solidFill>
                <a:srgbClr val="FF32CB"/>
              </a:solidFill>
            </a:ln>
          </p:spPr>
          <p:txBody>
            <a:bodyPr wrap="square" lIns="0" tIns="0" rIns="0" bIns="0" rtlCol="0"/>
            <a:lstStyle/>
            <a:p>
              <a:endParaRPr sz="1634"/>
            </a:p>
          </p:txBody>
        </p:sp>
      </p:grpSp>
      <p:sp>
        <p:nvSpPr>
          <p:cNvPr id="83" name="object 83"/>
          <p:cNvSpPr txBox="1"/>
          <p:nvPr/>
        </p:nvSpPr>
        <p:spPr>
          <a:xfrm>
            <a:off x="7886185" y="2858506"/>
            <a:ext cx="1248848" cy="357404"/>
          </a:xfrm>
          <a:prstGeom prst="rect">
            <a:avLst/>
          </a:prstGeom>
        </p:spPr>
        <p:txBody>
          <a:bodyPr vert="horz" wrap="square" lIns="0" tIns="14984" rIns="0" bIns="0" rtlCol="0">
            <a:spAutoFit/>
          </a:bodyPr>
          <a:lstStyle/>
          <a:p>
            <a:pPr marL="11527">
              <a:spcBef>
                <a:spcPts val="118"/>
              </a:spcBef>
            </a:pPr>
            <a:r>
              <a:rPr sz="2224" b="1" dirty="0">
                <a:latin typeface="Arial"/>
                <a:cs typeface="Arial"/>
              </a:rPr>
              <a:t>Ah</a:t>
            </a:r>
            <a:r>
              <a:rPr sz="2224" b="1" spc="23" dirty="0">
                <a:latin typeface="Arial"/>
                <a:cs typeface="Arial"/>
              </a:rPr>
              <a:t> </a:t>
            </a:r>
            <a:r>
              <a:rPr sz="2224" b="1" dirty="0">
                <a:latin typeface="Arial"/>
                <a:cs typeface="Arial"/>
              </a:rPr>
              <a:t>HA</a:t>
            </a:r>
            <a:r>
              <a:rPr sz="2224" b="1" spc="23" dirty="0">
                <a:latin typeface="Arial"/>
                <a:cs typeface="Arial"/>
              </a:rPr>
              <a:t> </a:t>
            </a:r>
            <a:r>
              <a:rPr sz="2224" b="1" dirty="0">
                <a:latin typeface="Arial"/>
                <a:cs typeface="Arial"/>
              </a:rPr>
              <a:t>!</a:t>
            </a:r>
            <a:r>
              <a:rPr sz="2224" b="1" spc="41" dirty="0">
                <a:latin typeface="Arial"/>
                <a:cs typeface="Arial"/>
              </a:rPr>
              <a:t> </a:t>
            </a:r>
            <a:r>
              <a:rPr sz="2224" b="1" spc="-45" dirty="0">
                <a:latin typeface="Arial"/>
                <a:cs typeface="Arial"/>
              </a:rPr>
              <a:t>!</a:t>
            </a:r>
            <a:endParaRPr sz="2224">
              <a:latin typeface="Arial"/>
              <a:cs typeface="Arial"/>
            </a:endParaRPr>
          </a:p>
        </p:txBody>
      </p:sp>
      <p:grpSp>
        <p:nvGrpSpPr>
          <p:cNvPr id="84" name="object 84"/>
          <p:cNvGrpSpPr/>
          <p:nvPr/>
        </p:nvGrpSpPr>
        <p:grpSpPr>
          <a:xfrm>
            <a:off x="7753184" y="3465424"/>
            <a:ext cx="513486" cy="191332"/>
            <a:chOff x="7172671" y="3818384"/>
            <a:chExt cx="565785" cy="210820"/>
          </a:xfrm>
        </p:grpSpPr>
        <p:sp>
          <p:nvSpPr>
            <p:cNvPr id="85" name="object 85"/>
            <p:cNvSpPr/>
            <p:nvPr/>
          </p:nvSpPr>
          <p:spPr>
            <a:xfrm>
              <a:off x="7185619" y="3831332"/>
              <a:ext cx="539750" cy="184785"/>
            </a:xfrm>
            <a:custGeom>
              <a:avLst/>
              <a:gdLst/>
              <a:ahLst/>
              <a:cxnLst/>
              <a:rect l="l" t="t" r="r" b="b"/>
              <a:pathLst>
                <a:path w="539750" h="184785">
                  <a:moveTo>
                    <a:pt x="269775" y="0"/>
                  </a:moveTo>
                  <a:lnTo>
                    <a:pt x="197926" y="3286"/>
                  </a:lnTo>
                  <a:lnTo>
                    <a:pt x="133445" y="12582"/>
                  </a:lnTo>
                  <a:lnTo>
                    <a:pt x="78872" y="27043"/>
                  </a:lnTo>
                  <a:lnTo>
                    <a:pt x="36747" y="45824"/>
                  </a:lnTo>
                  <a:lnTo>
                    <a:pt x="0" y="92967"/>
                  </a:lnTo>
                  <a:lnTo>
                    <a:pt x="9610" y="117190"/>
                  </a:lnTo>
                  <a:lnTo>
                    <a:pt x="78872" y="157529"/>
                  </a:lnTo>
                  <a:lnTo>
                    <a:pt x="133445" y="171862"/>
                  </a:lnTo>
                  <a:lnTo>
                    <a:pt x="197926" y="181116"/>
                  </a:lnTo>
                  <a:lnTo>
                    <a:pt x="269775" y="184398"/>
                  </a:lnTo>
                  <a:lnTo>
                    <a:pt x="341604" y="181116"/>
                  </a:lnTo>
                  <a:lnTo>
                    <a:pt x="406071" y="171862"/>
                  </a:lnTo>
                  <a:lnTo>
                    <a:pt x="460635" y="157529"/>
                  </a:lnTo>
                  <a:lnTo>
                    <a:pt x="502756" y="139007"/>
                  </a:lnTo>
                  <a:lnTo>
                    <a:pt x="539502" y="92967"/>
                  </a:lnTo>
                  <a:lnTo>
                    <a:pt x="529892" y="68080"/>
                  </a:lnTo>
                  <a:lnTo>
                    <a:pt x="460635" y="27043"/>
                  </a:lnTo>
                  <a:lnTo>
                    <a:pt x="406071" y="12582"/>
                  </a:lnTo>
                  <a:lnTo>
                    <a:pt x="341604" y="3286"/>
                  </a:lnTo>
                  <a:lnTo>
                    <a:pt x="269775" y="0"/>
                  </a:lnTo>
                  <a:close/>
                </a:path>
              </a:pathLst>
            </a:custGeom>
            <a:solidFill>
              <a:srgbClr val="FFFFFF"/>
            </a:solidFill>
          </p:spPr>
          <p:txBody>
            <a:bodyPr wrap="square" lIns="0" tIns="0" rIns="0" bIns="0" rtlCol="0"/>
            <a:lstStyle/>
            <a:p>
              <a:endParaRPr sz="1634"/>
            </a:p>
          </p:txBody>
        </p:sp>
        <p:sp>
          <p:nvSpPr>
            <p:cNvPr id="86" name="object 86"/>
            <p:cNvSpPr/>
            <p:nvPr/>
          </p:nvSpPr>
          <p:spPr>
            <a:xfrm>
              <a:off x="7185619" y="3831332"/>
              <a:ext cx="539750" cy="184785"/>
            </a:xfrm>
            <a:custGeom>
              <a:avLst/>
              <a:gdLst/>
              <a:ahLst/>
              <a:cxnLst/>
              <a:rect l="l" t="t" r="r" b="b"/>
              <a:pathLst>
                <a:path w="539750" h="184785">
                  <a:moveTo>
                    <a:pt x="539502" y="92967"/>
                  </a:moveTo>
                  <a:lnTo>
                    <a:pt x="502756" y="45824"/>
                  </a:lnTo>
                  <a:lnTo>
                    <a:pt x="460635" y="27043"/>
                  </a:lnTo>
                  <a:lnTo>
                    <a:pt x="406071" y="12582"/>
                  </a:lnTo>
                  <a:lnTo>
                    <a:pt x="341604" y="3286"/>
                  </a:lnTo>
                  <a:lnTo>
                    <a:pt x="269775" y="0"/>
                  </a:lnTo>
                  <a:lnTo>
                    <a:pt x="197926" y="3286"/>
                  </a:lnTo>
                  <a:lnTo>
                    <a:pt x="133445" y="12582"/>
                  </a:lnTo>
                  <a:lnTo>
                    <a:pt x="78872" y="27043"/>
                  </a:lnTo>
                  <a:lnTo>
                    <a:pt x="36747" y="45824"/>
                  </a:lnTo>
                  <a:lnTo>
                    <a:pt x="0" y="92967"/>
                  </a:lnTo>
                  <a:lnTo>
                    <a:pt x="9610" y="117190"/>
                  </a:lnTo>
                  <a:lnTo>
                    <a:pt x="78872" y="157529"/>
                  </a:lnTo>
                  <a:lnTo>
                    <a:pt x="133445" y="171862"/>
                  </a:lnTo>
                  <a:lnTo>
                    <a:pt x="197926" y="181116"/>
                  </a:lnTo>
                  <a:lnTo>
                    <a:pt x="269775" y="184398"/>
                  </a:lnTo>
                  <a:lnTo>
                    <a:pt x="341604" y="181116"/>
                  </a:lnTo>
                  <a:lnTo>
                    <a:pt x="406071" y="171862"/>
                  </a:lnTo>
                  <a:lnTo>
                    <a:pt x="460635" y="157529"/>
                  </a:lnTo>
                  <a:lnTo>
                    <a:pt x="502756" y="139007"/>
                  </a:lnTo>
                  <a:lnTo>
                    <a:pt x="539502" y="92967"/>
                  </a:lnTo>
                  <a:close/>
                </a:path>
              </a:pathLst>
            </a:custGeom>
            <a:ln w="25895">
              <a:solidFill>
                <a:srgbClr val="000000"/>
              </a:solidFill>
            </a:ln>
          </p:spPr>
          <p:txBody>
            <a:bodyPr wrap="square" lIns="0" tIns="0" rIns="0" bIns="0" rtlCol="0"/>
            <a:lstStyle/>
            <a:p>
              <a:endParaRPr sz="1634"/>
            </a:p>
          </p:txBody>
        </p:sp>
      </p:grpSp>
      <p:grpSp>
        <p:nvGrpSpPr>
          <p:cNvPr id="87" name="object 87"/>
          <p:cNvGrpSpPr/>
          <p:nvPr/>
        </p:nvGrpSpPr>
        <p:grpSpPr>
          <a:xfrm>
            <a:off x="7621806" y="3728183"/>
            <a:ext cx="358460" cy="131973"/>
            <a:chOff x="7027912" y="4107905"/>
            <a:chExt cx="394970" cy="145415"/>
          </a:xfrm>
        </p:grpSpPr>
        <p:sp>
          <p:nvSpPr>
            <p:cNvPr id="88" name="object 88"/>
            <p:cNvSpPr/>
            <p:nvPr/>
          </p:nvSpPr>
          <p:spPr>
            <a:xfrm>
              <a:off x="7040859" y="4120852"/>
              <a:ext cx="368935" cy="119380"/>
            </a:xfrm>
            <a:custGeom>
              <a:avLst/>
              <a:gdLst/>
              <a:ahLst/>
              <a:cxnLst/>
              <a:rect l="l" t="t" r="r" b="b"/>
              <a:pathLst>
                <a:path w="368934" h="119379">
                  <a:moveTo>
                    <a:pt x="184397" y="0"/>
                  </a:moveTo>
                  <a:lnTo>
                    <a:pt x="112514" y="4786"/>
                  </a:lnTo>
                  <a:lnTo>
                    <a:pt x="53913" y="17716"/>
                  </a:lnTo>
                  <a:lnTo>
                    <a:pt x="14454" y="36646"/>
                  </a:lnTo>
                  <a:lnTo>
                    <a:pt x="0" y="59432"/>
                  </a:lnTo>
                  <a:lnTo>
                    <a:pt x="14454" y="82246"/>
                  </a:lnTo>
                  <a:lnTo>
                    <a:pt x="53913" y="101190"/>
                  </a:lnTo>
                  <a:lnTo>
                    <a:pt x="112514" y="114126"/>
                  </a:lnTo>
                  <a:lnTo>
                    <a:pt x="184397" y="118913"/>
                  </a:lnTo>
                  <a:lnTo>
                    <a:pt x="256281" y="114126"/>
                  </a:lnTo>
                  <a:lnTo>
                    <a:pt x="314883" y="101190"/>
                  </a:lnTo>
                  <a:lnTo>
                    <a:pt x="354341" y="82246"/>
                  </a:lnTo>
                  <a:lnTo>
                    <a:pt x="368796" y="59432"/>
                  </a:lnTo>
                  <a:lnTo>
                    <a:pt x="354341" y="36646"/>
                  </a:lnTo>
                  <a:lnTo>
                    <a:pt x="314883" y="17716"/>
                  </a:lnTo>
                  <a:lnTo>
                    <a:pt x="256281" y="4786"/>
                  </a:lnTo>
                  <a:lnTo>
                    <a:pt x="184397" y="0"/>
                  </a:lnTo>
                  <a:close/>
                </a:path>
              </a:pathLst>
            </a:custGeom>
            <a:solidFill>
              <a:srgbClr val="FFFFFF"/>
            </a:solidFill>
          </p:spPr>
          <p:txBody>
            <a:bodyPr wrap="square" lIns="0" tIns="0" rIns="0" bIns="0" rtlCol="0"/>
            <a:lstStyle/>
            <a:p>
              <a:endParaRPr sz="1634"/>
            </a:p>
          </p:txBody>
        </p:sp>
        <p:sp>
          <p:nvSpPr>
            <p:cNvPr id="89" name="object 89"/>
            <p:cNvSpPr/>
            <p:nvPr/>
          </p:nvSpPr>
          <p:spPr>
            <a:xfrm>
              <a:off x="7040859" y="4120852"/>
              <a:ext cx="368935" cy="119380"/>
            </a:xfrm>
            <a:custGeom>
              <a:avLst/>
              <a:gdLst/>
              <a:ahLst/>
              <a:cxnLst/>
              <a:rect l="l" t="t" r="r" b="b"/>
              <a:pathLst>
                <a:path w="368934" h="119379">
                  <a:moveTo>
                    <a:pt x="368796" y="59432"/>
                  </a:moveTo>
                  <a:lnTo>
                    <a:pt x="354341" y="36646"/>
                  </a:lnTo>
                  <a:lnTo>
                    <a:pt x="314883" y="17716"/>
                  </a:lnTo>
                  <a:lnTo>
                    <a:pt x="256281" y="4786"/>
                  </a:lnTo>
                  <a:lnTo>
                    <a:pt x="184397" y="0"/>
                  </a:lnTo>
                  <a:lnTo>
                    <a:pt x="112514" y="4786"/>
                  </a:lnTo>
                  <a:lnTo>
                    <a:pt x="53913" y="17716"/>
                  </a:lnTo>
                  <a:lnTo>
                    <a:pt x="14454" y="36646"/>
                  </a:lnTo>
                  <a:lnTo>
                    <a:pt x="0" y="59432"/>
                  </a:lnTo>
                  <a:lnTo>
                    <a:pt x="14454" y="82246"/>
                  </a:lnTo>
                  <a:lnTo>
                    <a:pt x="53913" y="101190"/>
                  </a:lnTo>
                  <a:lnTo>
                    <a:pt x="112514" y="114126"/>
                  </a:lnTo>
                  <a:lnTo>
                    <a:pt x="184397" y="118913"/>
                  </a:lnTo>
                  <a:lnTo>
                    <a:pt x="256281" y="114126"/>
                  </a:lnTo>
                  <a:lnTo>
                    <a:pt x="314883" y="101190"/>
                  </a:lnTo>
                  <a:lnTo>
                    <a:pt x="354341" y="82246"/>
                  </a:lnTo>
                  <a:lnTo>
                    <a:pt x="368796" y="59432"/>
                  </a:lnTo>
                  <a:close/>
                </a:path>
              </a:pathLst>
            </a:custGeom>
            <a:ln w="25895">
              <a:solidFill>
                <a:srgbClr val="000000"/>
              </a:solidFill>
            </a:ln>
          </p:spPr>
          <p:txBody>
            <a:bodyPr wrap="square" lIns="0" tIns="0" rIns="0" bIns="0" rtlCol="0"/>
            <a:lstStyle/>
            <a:p>
              <a:endParaRPr sz="1634"/>
            </a:p>
          </p:txBody>
        </p:sp>
      </p:grpSp>
      <p:pic>
        <p:nvPicPr>
          <p:cNvPr id="90" name="object 90"/>
          <p:cNvPicPr/>
          <p:nvPr/>
        </p:nvPicPr>
        <p:blipFill>
          <a:blip r:embed="rId18" cstate="print"/>
          <a:stretch>
            <a:fillRect/>
          </a:stretch>
        </p:blipFill>
        <p:spPr>
          <a:xfrm>
            <a:off x="7538827" y="3906612"/>
            <a:ext cx="201929" cy="107876"/>
          </a:xfrm>
          <a:prstGeom prst="rect">
            <a:avLst/>
          </a:prstGeom>
        </p:spPr>
      </p:pic>
      <p:grpSp>
        <p:nvGrpSpPr>
          <p:cNvPr id="91" name="object 91"/>
          <p:cNvGrpSpPr/>
          <p:nvPr/>
        </p:nvGrpSpPr>
        <p:grpSpPr>
          <a:xfrm>
            <a:off x="6375597" y="4715731"/>
            <a:ext cx="3448594" cy="189604"/>
            <a:chOff x="5654774" y="5196037"/>
            <a:chExt cx="3799840" cy="208915"/>
          </a:xfrm>
          <a:solidFill>
            <a:schemeClr val="accent1"/>
          </a:solidFill>
        </p:grpSpPr>
        <p:sp>
          <p:nvSpPr>
            <p:cNvPr id="92" name="object 92"/>
            <p:cNvSpPr/>
            <p:nvPr/>
          </p:nvSpPr>
          <p:spPr>
            <a:xfrm>
              <a:off x="5673824" y="5215087"/>
              <a:ext cx="3747770" cy="157480"/>
            </a:xfrm>
            <a:custGeom>
              <a:avLst/>
              <a:gdLst/>
              <a:ahLst/>
              <a:cxnLst/>
              <a:rect l="l" t="t" r="r" b="b"/>
              <a:pathLst>
                <a:path w="3747770" h="157479">
                  <a:moveTo>
                    <a:pt x="0" y="39637"/>
                  </a:moveTo>
                  <a:lnTo>
                    <a:pt x="0" y="157012"/>
                  </a:lnTo>
                  <a:lnTo>
                    <a:pt x="3747541" y="157012"/>
                  </a:lnTo>
                  <a:lnTo>
                    <a:pt x="3747541" y="0"/>
                  </a:lnTo>
                </a:path>
              </a:pathLst>
            </a:custGeom>
            <a:grpFill/>
            <a:ln w="38100">
              <a:solidFill>
                <a:srgbClr val="FFFF00"/>
              </a:solidFill>
            </a:ln>
          </p:spPr>
          <p:txBody>
            <a:bodyPr wrap="square" lIns="0" tIns="0" rIns="0" bIns="0" rtlCol="0"/>
            <a:lstStyle/>
            <a:p>
              <a:endParaRPr sz="1634">
                <a:highlight>
                  <a:srgbClr val="FF0000"/>
                </a:highlight>
              </a:endParaRPr>
            </a:p>
          </p:txBody>
        </p:sp>
        <p:sp>
          <p:nvSpPr>
            <p:cNvPr id="93" name="object 93"/>
            <p:cNvSpPr/>
            <p:nvPr/>
          </p:nvSpPr>
          <p:spPr>
            <a:xfrm>
              <a:off x="5686027" y="5227290"/>
              <a:ext cx="3749040" cy="158750"/>
            </a:xfrm>
            <a:custGeom>
              <a:avLst/>
              <a:gdLst/>
              <a:ahLst/>
              <a:cxnLst/>
              <a:rect l="l" t="t" r="r" b="b"/>
              <a:pathLst>
                <a:path w="3749040" h="158750">
                  <a:moveTo>
                    <a:pt x="0" y="39637"/>
                  </a:moveTo>
                  <a:lnTo>
                    <a:pt x="0" y="158502"/>
                  </a:lnTo>
                  <a:lnTo>
                    <a:pt x="3749029" y="158502"/>
                  </a:lnTo>
                  <a:lnTo>
                    <a:pt x="3749029" y="0"/>
                  </a:lnTo>
                </a:path>
              </a:pathLst>
            </a:custGeom>
            <a:grpFill/>
            <a:ln w="38100">
              <a:solidFill>
                <a:srgbClr val="FFFF00"/>
              </a:solidFill>
            </a:ln>
          </p:spPr>
          <p:txBody>
            <a:bodyPr wrap="square" lIns="0" tIns="0" rIns="0" bIns="0" rtlCol="0"/>
            <a:lstStyle/>
            <a:p>
              <a:endParaRPr sz="1634">
                <a:highlight>
                  <a:srgbClr val="FF0000"/>
                </a:highlight>
              </a:endParaRPr>
            </a:p>
          </p:txBody>
        </p:sp>
      </p:grpSp>
      <p:sp>
        <p:nvSpPr>
          <p:cNvPr id="94" name="object 94"/>
          <p:cNvSpPr txBox="1"/>
          <p:nvPr/>
        </p:nvSpPr>
        <p:spPr>
          <a:xfrm>
            <a:off x="230950" y="2141215"/>
            <a:ext cx="3218650" cy="822640"/>
          </a:xfrm>
          <a:prstGeom prst="rect">
            <a:avLst/>
          </a:prstGeom>
        </p:spPr>
        <p:txBody>
          <a:bodyPr vert="horz" wrap="square" lIns="0" tIns="12679" rIns="0" bIns="0" rtlCol="0">
            <a:spAutoFit/>
          </a:bodyPr>
          <a:lstStyle/>
          <a:p>
            <a:pPr marL="34580">
              <a:lnSpc>
                <a:spcPts val="1851"/>
              </a:lnSpc>
              <a:spcBef>
                <a:spcPts val="100"/>
              </a:spcBef>
            </a:pPr>
            <a:r>
              <a:rPr sz="1679" b="1" dirty="0">
                <a:latin typeface="Arial"/>
                <a:cs typeface="Arial"/>
              </a:rPr>
              <a:t>Visualization</a:t>
            </a:r>
            <a:r>
              <a:rPr sz="1679" b="1" spc="-41" dirty="0">
                <a:latin typeface="Arial"/>
                <a:cs typeface="Arial"/>
              </a:rPr>
              <a:t> </a:t>
            </a:r>
            <a:r>
              <a:rPr sz="1679" b="1" spc="-45" dirty="0">
                <a:latin typeface="Arial"/>
                <a:cs typeface="Arial"/>
              </a:rPr>
              <a:t>-</a:t>
            </a:r>
            <a:endParaRPr sz="1679" dirty="0">
              <a:latin typeface="Arial"/>
              <a:cs typeface="Arial"/>
            </a:endParaRPr>
          </a:p>
          <a:p>
            <a:pPr marL="331964">
              <a:lnSpc>
                <a:spcPts val="1851"/>
              </a:lnSpc>
            </a:pPr>
            <a:r>
              <a:rPr sz="1679" b="1" dirty="0">
                <a:latin typeface="Arial"/>
                <a:cs typeface="Arial"/>
              </a:rPr>
              <a:t>formation</a:t>
            </a:r>
            <a:r>
              <a:rPr sz="1679" b="1" spc="-9" dirty="0">
                <a:latin typeface="Arial"/>
                <a:cs typeface="Arial"/>
              </a:rPr>
              <a:t> </a:t>
            </a:r>
            <a:r>
              <a:rPr sz="1679" b="1" dirty="0">
                <a:latin typeface="Arial"/>
                <a:cs typeface="Arial"/>
              </a:rPr>
              <a:t>of a</a:t>
            </a:r>
            <a:r>
              <a:rPr sz="1679" b="1" spc="-9" dirty="0">
                <a:latin typeface="Arial"/>
                <a:cs typeface="Arial"/>
              </a:rPr>
              <a:t> </a:t>
            </a:r>
            <a:r>
              <a:rPr sz="1679" b="1" dirty="0">
                <a:latin typeface="Arial"/>
                <a:cs typeface="Arial"/>
              </a:rPr>
              <a:t>mental</a:t>
            </a:r>
            <a:r>
              <a:rPr sz="1679" b="1" spc="-5" dirty="0">
                <a:latin typeface="Arial"/>
                <a:cs typeface="Arial"/>
              </a:rPr>
              <a:t> </a:t>
            </a:r>
            <a:r>
              <a:rPr sz="1679" b="1" spc="-18" dirty="0">
                <a:latin typeface="Arial"/>
                <a:cs typeface="Arial"/>
              </a:rPr>
              <a:t>model</a:t>
            </a:r>
            <a:endParaRPr sz="1679" dirty="0">
              <a:latin typeface="Arial"/>
              <a:cs typeface="Arial"/>
            </a:endParaRPr>
          </a:p>
          <a:p>
            <a:pPr marL="11527">
              <a:spcBef>
                <a:spcPts val="522"/>
              </a:spcBef>
            </a:pPr>
            <a:r>
              <a:rPr sz="1679" b="1" dirty="0">
                <a:latin typeface="Arial"/>
                <a:cs typeface="Arial"/>
              </a:rPr>
              <a:t>Acquisition</a:t>
            </a:r>
            <a:r>
              <a:rPr sz="1679" b="1" spc="-14" dirty="0">
                <a:latin typeface="Arial"/>
                <a:cs typeface="Arial"/>
              </a:rPr>
              <a:t> </a:t>
            </a:r>
            <a:r>
              <a:rPr sz="1679" b="1" dirty="0">
                <a:latin typeface="Arial"/>
                <a:cs typeface="Arial"/>
              </a:rPr>
              <a:t>of</a:t>
            </a:r>
            <a:r>
              <a:rPr sz="1679" b="1" spc="-9" dirty="0">
                <a:latin typeface="Arial"/>
                <a:cs typeface="Arial"/>
              </a:rPr>
              <a:t> insight</a:t>
            </a:r>
            <a:endParaRPr sz="1679" dirty="0">
              <a:latin typeface="Arial"/>
              <a:cs typeface="Arial"/>
            </a:endParaRPr>
          </a:p>
        </p:txBody>
      </p:sp>
      <p:sp>
        <p:nvSpPr>
          <p:cNvPr id="95" name="object 95"/>
          <p:cNvSpPr txBox="1">
            <a:spLocks noGrp="1"/>
          </p:cNvSpPr>
          <p:nvPr>
            <p:ph type="title"/>
          </p:nvPr>
        </p:nvSpPr>
        <p:spPr>
          <a:xfrm>
            <a:off x="6978868" y="1210237"/>
            <a:ext cx="1243085" cy="531293"/>
          </a:xfrm>
          <a:prstGeom prst="rect">
            <a:avLst/>
          </a:prstGeom>
        </p:spPr>
        <p:txBody>
          <a:bodyPr vert="horz" wrap="square" lIns="0" tIns="14408" rIns="0" bIns="0" rtlCol="0">
            <a:spAutoFit/>
          </a:bodyPr>
          <a:lstStyle/>
          <a:p>
            <a:pPr marL="11527">
              <a:lnSpc>
                <a:spcPct val="100000"/>
              </a:lnSpc>
              <a:spcBef>
                <a:spcPts val="113"/>
              </a:spcBef>
            </a:pPr>
            <a:r>
              <a:rPr sz="3358" dirty="0">
                <a:solidFill>
                  <a:srgbClr val="FF32CB"/>
                </a:solidFill>
                <a:latin typeface="Arial"/>
                <a:cs typeface="Arial"/>
              </a:rPr>
              <a:t>How</a:t>
            </a:r>
            <a:r>
              <a:rPr sz="3358" spc="5" dirty="0">
                <a:solidFill>
                  <a:srgbClr val="FF32CB"/>
                </a:solidFill>
                <a:latin typeface="Arial"/>
                <a:cs typeface="Arial"/>
              </a:rPr>
              <a:t> </a:t>
            </a:r>
            <a:r>
              <a:rPr sz="3358" spc="-45" dirty="0">
                <a:solidFill>
                  <a:srgbClr val="FF32CB"/>
                </a:solidFill>
                <a:latin typeface="Arial"/>
                <a:cs typeface="Arial"/>
              </a:rPr>
              <a:t>?</a:t>
            </a:r>
            <a:endParaRPr sz="3358">
              <a:latin typeface="Arial"/>
              <a:cs typeface="Arial"/>
            </a:endParaRPr>
          </a:p>
        </p:txBody>
      </p:sp>
      <p:sp>
        <p:nvSpPr>
          <p:cNvPr id="96" name="object 96"/>
          <p:cNvSpPr txBox="1"/>
          <p:nvPr/>
        </p:nvSpPr>
        <p:spPr>
          <a:xfrm>
            <a:off x="3218134" y="353661"/>
            <a:ext cx="6381876" cy="357404"/>
          </a:xfrm>
          <a:prstGeom prst="rect">
            <a:avLst/>
          </a:prstGeom>
        </p:spPr>
        <p:txBody>
          <a:bodyPr vert="horz" wrap="square" lIns="0" tIns="14984" rIns="0" bIns="0" rtlCol="0">
            <a:spAutoFit/>
          </a:bodyPr>
          <a:lstStyle/>
          <a:p>
            <a:pPr marL="11527">
              <a:spcBef>
                <a:spcPts val="118"/>
              </a:spcBef>
            </a:pPr>
            <a:r>
              <a:rPr sz="2224" b="1" dirty="0">
                <a:latin typeface="Arial"/>
                <a:cs typeface="Arial"/>
              </a:rPr>
              <a:t>We</a:t>
            </a:r>
            <a:r>
              <a:rPr sz="2224" b="1" spc="32" dirty="0">
                <a:latin typeface="Arial"/>
                <a:cs typeface="Arial"/>
              </a:rPr>
              <a:t> </a:t>
            </a:r>
            <a:r>
              <a:rPr sz="2224" b="1" dirty="0">
                <a:latin typeface="Arial"/>
                <a:cs typeface="Arial"/>
              </a:rPr>
              <a:t>convert</a:t>
            </a:r>
            <a:r>
              <a:rPr sz="2224" b="1" spc="45" dirty="0">
                <a:latin typeface="Arial"/>
                <a:cs typeface="Arial"/>
              </a:rPr>
              <a:t> </a:t>
            </a:r>
            <a:r>
              <a:rPr sz="2224" b="1" dirty="0">
                <a:latin typeface="Arial"/>
                <a:cs typeface="Arial"/>
              </a:rPr>
              <a:t>data</a:t>
            </a:r>
            <a:r>
              <a:rPr sz="2224" b="1" spc="32" dirty="0">
                <a:latin typeface="Arial"/>
                <a:cs typeface="Arial"/>
              </a:rPr>
              <a:t> </a:t>
            </a:r>
            <a:r>
              <a:rPr sz="2224" b="1" dirty="0">
                <a:latin typeface="Arial"/>
                <a:cs typeface="Arial"/>
              </a:rPr>
              <a:t>into</a:t>
            </a:r>
            <a:r>
              <a:rPr sz="2224" b="1" spc="41" dirty="0">
                <a:latin typeface="Arial"/>
                <a:cs typeface="Arial"/>
              </a:rPr>
              <a:t> </a:t>
            </a:r>
            <a:r>
              <a:rPr sz="2224" b="1" spc="-9" dirty="0" err="1">
                <a:latin typeface="Arial"/>
                <a:cs typeface="Arial"/>
              </a:rPr>
              <a:t>pict</a:t>
            </a:r>
            <a:r>
              <a:rPr lang="en-US" sz="2224" b="1" spc="-9" dirty="0" err="1">
                <a:latin typeface="Arial"/>
                <a:cs typeface="Arial"/>
              </a:rPr>
              <a:t>oral</a:t>
            </a:r>
            <a:r>
              <a:rPr lang="en-US" sz="2224" b="1" spc="-9" dirty="0">
                <a:latin typeface="Arial"/>
                <a:cs typeface="Arial"/>
              </a:rPr>
              <a:t> information</a:t>
            </a:r>
            <a:endParaRPr sz="2224" dirty="0">
              <a:latin typeface="Arial"/>
              <a:cs typeface="Arial"/>
            </a:endParaRPr>
          </a:p>
        </p:txBody>
      </p:sp>
      <p:sp>
        <p:nvSpPr>
          <p:cNvPr id="97" name="object 97"/>
          <p:cNvSpPr txBox="1"/>
          <p:nvPr/>
        </p:nvSpPr>
        <p:spPr>
          <a:xfrm>
            <a:off x="5811496" y="3027209"/>
            <a:ext cx="1192370" cy="528447"/>
          </a:xfrm>
          <a:prstGeom prst="rect">
            <a:avLst/>
          </a:prstGeom>
        </p:spPr>
        <p:txBody>
          <a:bodyPr vert="horz" wrap="square" lIns="0" tIns="11526" rIns="0" bIns="0" rtlCol="0">
            <a:spAutoFit/>
          </a:bodyPr>
          <a:lstStyle/>
          <a:p>
            <a:pPr marL="11527" marR="4611">
              <a:lnSpc>
                <a:spcPct val="100499"/>
              </a:lnSpc>
              <a:spcBef>
                <a:spcPts val="91"/>
              </a:spcBef>
            </a:pPr>
            <a:r>
              <a:rPr sz="1679" b="1" dirty="0">
                <a:latin typeface="Arial"/>
                <a:cs typeface="Arial"/>
              </a:rPr>
              <a:t>We</a:t>
            </a:r>
            <a:r>
              <a:rPr sz="1679" b="1" spc="-18" dirty="0">
                <a:latin typeface="Arial"/>
                <a:cs typeface="Arial"/>
              </a:rPr>
              <a:t> </a:t>
            </a:r>
            <a:r>
              <a:rPr sz="1679" b="1" dirty="0">
                <a:latin typeface="Arial"/>
                <a:cs typeface="Arial"/>
              </a:rPr>
              <a:t>look</a:t>
            </a:r>
            <a:r>
              <a:rPr sz="1679" b="1" spc="5" dirty="0">
                <a:latin typeface="Arial"/>
                <a:cs typeface="Arial"/>
              </a:rPr>
              <a:t> </a:t>
            </a:r>
            <a:r>
              <a:rPr sz="1679" b="1" spc="-23" dirty="0">
                <a:latin typeface="Arial"/>
                <a:cs typeface="Arial"/>
              </a:rPr>
              <a:t>at </a:t>
            </a:r>
            <a:r>
              <a:rPr sz="1679" b="1" dirty="0">
                <a:latin typeface="Arial"/>
                <a:cs typeface="Arial"/>
              </a:rPr>
              <a:t>that </a:t>
            </a:r>
            <a:r>
              <a:rPr sz="1679" b="1" spc="-9" dirty="0">
                <a:latin typeface="Arial"/>
                <a:cs typeface="Arial"/>
              </a:rPr>
              <a:t>picture</a:t>
            </a:r>
            <a:endParaRPr sz="1679" dirty="0">
              <a:latin typeface="Arial"/>
              <a:cs typeface="Arial"/>
            </a:endParaRPr>
          </a:p>
        </p:txBody>
      </p:sp>
      <p:sp>
        <p:nvSpPr>
          <p:cNvPr id="98" name="object 98"/>
          <p:cNvSpPr txBox="1"/>
          <p:nvPr/>
        </p:nvSpPr>
        <p:spPr>
          <a:xfrm>
            <a:off x="8819795" y="2024443"/>
            <a:ext cx="905371" cy="528447"/>
          </a:xfrm>
          <a:prstGeom prst="rect">
            <a:avLst/>
          </a:prstGeom>
        </p:spPr>
        <p:txBody>
          <a:bodyPr vert="horz" wrap="square" lIns="0" tIns="11526" rIns="0" bIns="0" rtlCol="0">
            <a:spAutoFit/>
          </a:bodyPr>
          <a:lstStyle/>
          <a:p>
            <a:pPr marL="11527" marR="4611">
              <a:lnSpc>
                <a:spcPct val="100499"/>
              </a:lnSpc>
              <a:spcBef>
                <a:spcPts val="91"/>
              </a:spcBef>
            </a:pPr>
            <a:r>
              <a:rPr sz="1679" b="1" dirty="0">
                <a:latin typeface="Arial"/>
                <a:cs typeface="Arial"/>
              </a:rPr>
              <a:t>and</a:t>
            </a:r>
            <a:r>
              <a:rPr sz="1679" b="1" spc="-9" dirty="0">
                <a:latin typeface="Arial"/>
                <a:cs typeface="Arial"/>
              </a:rPr>
              <a:t> </a:t>
            </a:r>
            <a:r>
              <a:rPr sz="1679" b="1" spc="-18" dirty="0">
                <a:latin typeface="Arial"/>
                <a:cs typeface="Arial"/>
              </a:rPr>
              <a:t>gain </a:t>
            </a:r>
            <a:r>
              <a:rPr sz="1679" b="1" spc="-9" dirty="0">
                <a:latin typeface="Arial"/>
                <a:cs typeface="Arial"/>
              </a:rPr>
              <a:t>insight</a:t>
            </a:r>
            <a:endParaRPr sz="1679" dirty="0">
              <a:latin typeface="Arial"/>
              <a:cs typeface="Arial"/>
            </a:endParaRPr>
          </a:p>
        </p:txBody>
      </p:sp>
      <p:sp>
        <p:nvSpPr>
          <p:cNvPr id="3" name="TextBox 2">
            <a:extLst>
              <a:ext uri="{FF2B5EF4-FFF2-40B4-BE49-F238E27FC236}">
                <a16:creationId xmlns:a16="http://schemas.microsoft.com/office/drawing/2014/main" id="{6F76F521-E86C-A26F-13A6-D4B6C2CEA25B}"/>
              </a:ext>
            </a:extLst>
          </p:cNvPr>
          <p:cNvSpPr txBox="1"/>
          <p:nvPr/>
        </p:nvSpPr>
        <p:spPr>
          <a:xfrm>
            <a:off x="6087033" y="5023129"/>
            <a:ext cx="6096000" cy="1015663"/>
          </a:xfrm>
          <a:prstGeom prst="rect">
            <a:avLst/>
          </a:prstGeom>
          <a:noFill/>
        </p:spPr>
        <p:txBody>
          <a:bodyPr wrap="square">
            <a:spAutoFit/>
          </a:bodyPr>
          <a:lstStyle/>
          <a:p>
            <a:r>
              <a:rPr lang="en-US" sz="2000" b="1" i="1" dirty="0"/>
              <a:t>visualize: (</a:t>
            </a:r>
            <a:r>
              <a:rPr lang="en-US" sz="2000" b="1" i="1" dirty="0" err="1"/>
              <a:t>vb</a:t>
            </a:r>
            <a:r>
              <a:rPr lang="en-US" sz="2000" b="1" i="1" dirty="0"/>
              <a:t>) to form a mental image or vision of. . . </a:t>
            </a:r>
          </a:p>
          <a:p>
            <a:r>
              <a:rPr lang="en-US" sz="2000" b="1" i="1" dirty="0"/>
              <a:t>visualize: (</a:t>
            </a:r>
            <a:r>
              <a:rPr lang="en-US" sz="2000" b="1" i="1" dirty="0" err="1"/>
              <a:t>vb</a:t>
            </a:r>
            <a:r>
              <a:rPr lang="en-US" sz="2000" b="1" i="1" dirty="0"/>
              <a:t>) to imagine or remember as if actually seeing</a:t>
            </a:r>
            <a:endParaRPr lang="en-GB" sz="2000" b="1"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B3C6C44-0EA7-E94A-05D7-3C5C042F7A02}"/>
              </a:ext>
            </a:extLst>
          </p:cNvPr>
          <p:cNvSpPr>
            <a:spLocks noGrp="1"/>
          </p:cNvSpPr>
          <p:nvPr>
            <p:ph type="title"/>
          </p:nvPr>
        </p:nvSpPr>
        <p:spPr>
          <a:xfrm>
            <a:off x="838200" y="322855"/>
            <a:ext cx="10515600" cy="1325563"/>
          </a:xfrm>
        </p:spPr>
        <p:txBody>
          <a:bodyPr/>
          <a:lstStyle/>
          <a:p>
            <a:pPr algn="ctr"/>
            <a:r>
              <a:rPr lang="en-US" sz="5400" b="1" dirty="0"/>
              <a:t>Telling a Story – Giving a Message</a:t>
            </a:r>
            <a:endParaRPr lang="en-GB" sz="5400" b="1" dirty="0"/>
          </a:p>
        </p:txBody>
      </p:sp>
      <p:pic>
        <p:nvPicPr>
          <p:cNvPr id="5" name="Picture 4">
            <a:extLst>
              <a:ext uri="{FF2B5EF4-FFF2-40B4-BE49-F238E27FC236}">
                <a16:creationId xmlns:a16="http://schemas.microsoft.com/office/drawing/2014/main" id="{B7C7EE6F-32BA-6B77-1215-CE42E266975F}"/>
              </a:ext>
            </a:extLst>
          </p:cNvPr>
          <p:cNvPicPr>
            <a:picLocks noChangeAspect="1"/>
          </p:cNvPicPr>
          <p:nvPr/>
        </p:nvPicPr>
        <p:blipFill>
          <a:blip r:embed="rId2"/>
          <a:stretch>
            <a:fillRect/>
          </a:stretch>
        </p:blipFill>
        <p:spPr>
          <a:xfrm>
            <a:off x="1127928" y="1214212"/>
            <a:ext cx="9936143" cy="4429575"/>
          </a:xfrm>
          <a:prstGeom prst="rect">
            <a:avLst/>
          </a:prstGeom>
        </p:spPr>
      </p:pic>
    </p:spTree>
    <p:extLst>
      <p:ext uri="{BB962C8B-B14F-4D97-AF65-F5344CB8AC3E}">
        <p14:creationId xmlns:p14="http://schemas.microsoft.com/office/powerpoint/2010/main" val="484086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042FE44-3110-B198-928F-9A2F981F7505}"/>
              </a:ext>
            </a:extLst>
          </p:cNvPr>
          <p:cNvSpPr>
            <a:spLocks noGrp="1"/>
          </p:cNvSpPr>
          <p:nvPr>
            <p:ph type="title"/>
          </p:nvPr>
        </p:nvSpPr>
        <p:spPr/>
        <p:txBody>
          <a:bodyPr/>
          <a:lstStyle/>
          <a:p>
            <a:pPr algn="ctr"/>
            <a:r>
              <a:rPr lang="en-US" b="1" dirty="0" err="1"/>
              <a:t>Visualisation</a:t>
            </a:r>
            <a:r>
              <a:rPr lang="en-US" b="1" dirty="0"/>
              <a:t> Issues</a:t>
            </a:r>
            <a:endParaRPr lang="en-GB" b="1" dirty="0"/>
          </a:p>
        </p:txBody>
      </p:sp>
      <p:sp>
        <p:nvSpPr>
          <p:cNvPr id="4" name="TextBox 3">
            <a:extLst>
              <a:ext uri="{FF2B5EF4-FFF2-40B4-BE49-F238E27FC236}">
                <a16:creationId xmlns:a16="http://schemas.microsoft.com/office/drawing/2014/main" id="{13D2E8AF-9D22-16DC-B0D7-318881D8ED7B}"/>
              </a:ext>
            </a:extLst>
          </p:cNvPr>
          <p:cNvSpPr txBox="1"/>
          <p:nvPr/>
        </p:nvSpPr>
        <p:spPr>
          <a:xfrm>
            <a:off x="974785" y="1250831"/>
            <a:ext cx="10075653" cy="5109091"/>
          </a:xfrm>
          <a:prstGeom prst="rect">
            <a:avLst/>
          </a:prstGeom>
          <a:noFill/>
        </p:spPr>
        <p:txBody>
          <a:bodyPr wrap="square" rtlCol="0">
            <a:spAutoFit/>
          </a:bodyPr>
          <a:lstStyle/>
          <a:p>
            <a:pPr marL="285750" indent="-285750">
              <a:buFont typeface="Arial" panose="020B0604020202020204" pitchFamily="34" charset="0"/>
              <a:buChar char="•"/>
            </a:pPr>
            <a:r>
              <a:rPr lang="en-US" sz="2800" dirty="0"/>
              <a:t>Selection of data</a:t>
            </a:r>
            <a:r>
              <a:rPr lang="en-GB" sz="2800" dirty="0"/>
              <a:t>			(Relevance of data / information)</a:t>
            </a:r>
          </a:p>
          <a:p>
            <a:pPr marL="285750" indent="-285750">
              <a:buFont typeface="Arial" panose="020B0604020202020204" pitchFamily="34" charset="0"/>
              <a:buChar char="•"/>
            </a:pPr>
            <a:r>
              <a:rPr lang="en-GB" sz="2800" dirty="0"/>
              <a:t>Mental Models			(Internal)</a:t>
            </a:r>
          </a:p>
          <a:p>
            <a:pPr marL="285750" indent="-285750">
              <a:buFont typeface="Arial" panose="020B0604020202020204" pitchFamily="34" charset="0"/>
              <a:buChar char="•"/>
            </a:pPr>
            <a:r>
              <a:rPr lang="en-US" sz="2800" dirty="0" err="1"/>
              <a:t>Externalisation</a:t>
            </a:r>
            <a:r>
              <a:rPr lang="en-US" sz="2800" dirty="0"/>
              <a:t>			(Visual Representation)</a:t>
            </a:r>
          </a:p>
          <a:p>
            <a:pPr marL="742950" lvl="1" indent="-285750">
              <a:buFont typeface="Arial" panose="020B0604020202020204" pitchFamily="34" charset="0"/>
              <a:buChar char="•"/>
            </a:pPr>
            <a:r>
              <a:rPr lang="en-US" sz="2800" dirty="0"/>
              <a:t>Representation		(Encoding of information)</a:t>
            </a:r>
          </a:p>
          <a:p>
            <a:pPr marL="285750" indent="-285750">
              <a:buFont typeface="Arial" panose="020B0604020202020204" pitchFamily="34" charset="0"/>
              <a:buChar char="•"/>
            </a:pPr>
            <a:r>
              <a:rPr lang="en-US" sz="2800" dirty="0"/>
              <a:t>Presentation			(Scale and Layout)</a:t>
            </a:r>
          </a:p>
          <a:p>
            <a:pPr marL="742950" lvl="1" indent="-285750">
              <a:buFont typeface="Arial" panose="020B0604020202020204" pitchFamily="34" charset="0"/>
              <a:buChar char="•"/>
            </a:pPr>
            <a:r>
              <a:rPr lang="en-US" sz="2800" dirty="0"/>
              <a:t>Scale				(Dimensionality)</a:t>
            </a:r>
          </a:p>
          <a:p>
            <a:pPr marL="285750" indent="-285750">
              <a:buFont typeface="Arial" panose="020B0604020202020204" pitchFamily="34" charset="0"/>
              <a:buChar char="•"/>
            </a:pPr>
            <a:r>
              <a:rPr lang="en-US" sz="2800" dirty="0"/>
              <a:t>Rearrangement			(Exploration)</a:t>
            </a:r>
          </a:p>
          <a:p>
            <a:pPr marL="285750" indent="-285750">
              <a:buFont typeface="Arial" panose="020B0604020202020204" pitchFamily="34" charset="0"/>
              <a:buChar char="•"/>
            </a:pPr>
            <a:r>
              <a:rPr lang="en-US" sz="2800" dirty="0"/>
              <a:t>Innovation</a:t>
            </a:r>
          </a:p>
          <a:p>
            <a:pPr marL="742950" lvl="1" indent="-285750">
              <a:buFont typeface="Arial" panose="020B0604020202020204" pitchFamily="34" charset="0"/>
              <a:buChar char="•"/>
            </a:pPr>
            <a:r>
              <a:rPr lang="en-US" sz="2800" dirty="0"/>
              <a:t>Invention</a:t>
            </a:r>
          </a:p>
          <a:p>
            <a:pPr marL="742950" lvl="1" indent="-285750">
              <a:buFont typeface="Arial" panose="020B0604020202020204" pitchFamily="34" charset="0"/>
              <a:buChar char="•"/>
            </a:pPr>
            <a:r>
              <a:rPr lang="en-US" sz="2800" dirty="0"/>
              <a:t>Design</a:t>
            </a:r>
          </a:p>
          <a:p>
            <a:pPr marL="742950" lvl="1" indent="-285750">
              <a:buFont typeface="Arial" panose="020B0604020202020204" pitchFamily="34" charset="0"/>
              <a:buChar char="•"/>
            </a:pPr>
            <a:r>
              <a:rPr lang="en-US" sz="2800" dirty="0"/>
              <a:t>Skill</a:t>
            </a:r>
          </a:p>
          <a:p>
            <a:pPr marL="285750" indent="-285750">
              <a:buFont typeface="Arial" panose="020B0604020202020204" pitchFamily="34" charset="0"/>
              <a:buChar char="•"/>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F4EEC9-14DF-2E72-DE4E-B629885FE85D}"/>
              </a:ext>
            </a:extLst>
          </p:cNvPr>
          <p:cNvSpPr>
            <a:spLocks noGrp="1"/>
          </p:cNvSpPr>
          <p:nvPr>
            <p:ph type="ctrTitle"/>
          </p:nvPr>
        </p:nvSpPr>
        <p:spPr/>
        <p:txBody>
          <a:bodyPr/>
          <a:lstStyle/>
          <a:p>
            <a:r>
              <a:rPr lang="en-GB" dirty="0"/>
              <a:t>Good Data Visualization Examples </a:t>
            </a:r>
          </a:p>
        </p:txBody>
      </p:sp>
      <p:sp>
        <p:nvSpPr>
          <p:cNvPr id="5" name="Subtitle 4">
            <a:extLst>
              <a:ext uri="{FF2B5EF4-FFF2-40B4-BE49-F238E27FC236}">
                <a16:creationId xmlns:a16="http://schemas.microsoft.com/office/drawing/2014/main" id="{FFAA6EA4-3C06-DB5A-0C99-20810B79CDEE}"/>
              </a:ext>
            </a:extLst>
          </p:cNvPr>
          <p:cNvSpPr>
            <a:spLocks noGrp="1"/>
          </p:cNvSpPr>
          <p:nvPr>
            <p:ph type="subTitle" idx="1"/>
          </p:nvPr>
        </p:nvSpPr>
        <p:spPr/>
        <p:txBody>
          <a:bodyPr/>
          <a:lstStyle/>
          <a:p>
            <a:r>
              <a:rPr lang="en-GB" dirty="0"/>
              <a:t>History-Today</a:t>
            </a:r>
          </a:p>
        </p:txBody>
      </p:sp>
    </p:spTree>
    <p:extLst>
      <p:ext uri="{BB962C8B-B14F-4D97-AF65-F5344CB8AC3E}">
        <p14:creationId xmlns:p14="http://schemas.microsoft.com/office/powerpoint/2010/main" val="18803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E575C96-EFBF-5402-CF84-91BDAAD3F26B}"/>
              </a:ext>
            </a:extLst>
          </p:cNvPr>
          <p:cNvSpPr txBox="1"/>
          <p:nvPr/>
        </p:nvSpPr>
        <p:spPr>
          <a:xfrm>
            <a:off x="3067957" y="3389477"/>
            <a:ext cx="6135914" cy="369332"/>
          </a:xfrm>
          <a:prstGeom prst="rect">
            <a:avLst/>
          </a:prstGeom>
          <a:noFill/>
        </p:spPr>
        <p:txBody>
          <a:bodyPr wrap="square">
            <a:spAutoFit/>
          </a:bodyPr>
          <a:lstStyle/>
          <a:p>
            <a:r>
              <a:rPr lang="en-GB" b="0" i="0" dirty="0">
                <a:solidFill>
                  <a:srgbClr val="0B5CAB"/>
                </a:solidFill>
                <a:effectLst/>
                <a:latin typeface="Merriweather" panose="020B0604020202020204" pitchFamily="2" charset="0"/>
                <a:hlinkClick r:id="rId3"/>
              </a:rPr>
              <a:t>this post from Excelcharts.com is a good example</a:t>
            </a:r>
            <a:r>
              <a:rPr lang="en-GB" b="0" i="0" dirty="0">
                <a:solidFill>
                  <a:srgbClr val="333333"/>
                </a:solidFill>
                <a:effectLst/>
                <a:latin typeface="Merriweather" panose="020B0604020202020204" pitchFamily="2" charset="0"/>
              </a:rPr>
              <a:t>). </a:t>
            </a:r>
            <a:endParaRPr lang="en-GB" dirty="0"/>
          </a:p>
        </p:txBody>
      </p:sp>
      <p:pic>
        <p:nvPicPr>
          <p:cNvPr id="1026" name="Picture 2">
            <a:extLst>
              <a:ext uri="{FF2B5EF4-FFF2-40B4-BE49-F238E27FC236}">
                <a16:creationId xmlns:a16="http://schemas.microsoft.com/office/drawing/2014/main" id="{51BF191B-38D5-7BDC-D1D5-6968D82231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338943"/>
            <a:ext cx="12192000" cy="58102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1707EBC-2F35-A3AF-04E6-5EAB5FE1683B}"/>
              </a:ext>
            </a:extLst>
          </p:cNvPr>
          <p:cNvSpPr>
            <a:spLocks noGrp="1"/>
          </p:cNvSpPr>
          <p:nvPr>
            <p:ph type="title"/>
          </p:nvPr>
        </p:nvSpPr>
        <p:spPr>
          <a:xfrm>
            <a:off x="482600" y="171110"/>
            <a:ext cx="10515600" cy="1325563"/>
          </a:xfrm>
        </p:spPr>
        <p:txBody>
          <a:bodyPr/>
          <a:lstStyle/>
          <a:p>
            <a:r>
              <a:rPr lang="en-GB" dirty="0"/>
              <a:t> </a:t>
            </a:r>
            <a:r>
              <a:rPr lang="en-GB" b="0" i="0" u="sng" dirty="0">
                <a:solidFill>
                  <a:srgbClr val="032D60"/>
                </a:solidFill>
                <a:effectLst/>
                <a:latin typeface="Benton Sans Book"/>
                <a:hlinkClick r:id="rId5"/>
              </a:rPr>
              <a:t>Napoleon March Map</a:t>
            </a:r>
            <a:br>
              <a:rPr lang="en-GB" b="0" i="0" u="sng" dirty="0">
                <a:solidFill>
                  <a:srgbClr val="032D60"/>
                </a:solidFill>
                <a:effectLst/>
                <a:latin typeface="Benton Sans Book"/>
              </a:rPr>
            </a:br>
            <a:endParaRPr lang="en-GB" dirty="0"/>
          </a:p>
        </p:txBody>
      </p:sp>
      <p:sp>
        <p:nvSpPr>
          <p:cNvPr id="7" name="TextBox 6">
            <a:extLst>
              <a:ext uri="{FF2B5EF4-FFF2-40B4-BE49-F238E27FC236}">
                <a16:creationId xmlns:a16="http://schemas.microsoft.com/office/drawing/2014/main" id="{10AC4BF9-B6FC-BE41-FB05-5A4EBC23E32E}"/>
              </a:ext>
            </a:extLst>
          </p:cNvPr>
          <p:cNvSpPr txBox="1"/>
          <p:nvPr/>
        </p:nvSpPr>
        <p:spPr>
          <a:xfrm>
            <a:off x="622300" y="969611"/>
            <a:ext cx="6135914" cy="369332"/>
          </a:xfrm>
          <a:prstGeom prst="rect">
            <a:avLst/>
          </a:prstGeom>
          <a:noFill/>
        </p:spPr>
        <p:txBody>
          <a:bodyPr wrap="square">
            <a:spAutoFit/>
          </a:bodyPr>
          <a:lstStyle/>
          <a:p>
            <a:r>
              <a:rPr lang="en-GB" b="1" i="0" dirty="0">
                <a:solidFill>
                  <a:srgbClr val="333333"/>
                </a:solidFill>
                <a:effectLst/>
                <a:latin typeface="Merriweather" panose="00000500000000000000" pitchFamily="2" charset="0"/>
              </a:rPr>
              <a:t>Visualisation by:</a:t>
            </a:r>
            <a:r>
              <a:rPr lang="en-GB" b="0" i="0" dirty="0">
                <a:solidFill>
                  <a:srgbClr val="333333"/>
                </a:solidFill>
                <a:effectLst/>
                <a:latin typeface="Merriweather" panose="00000500000000000000" pitchFamily="2" charset="0"/>
              </a:rPr>
              <a:t> Charles Joseph Minard</a:t>
            </a:r>
            <a:endParaRPr lang="en-GB" dirty="0"/>
          </a:p>
        </p:txBody>
      </p:sp>
    </p:spTree>
    <p:extLst>
      <p:ext uri="{BB962C8B-B14F-4D97-AF65-F5344CB8AC3E}">
        <p14:creationId xmlns:p14="http://schemas.microsoft.com/office/powerpoint/2010/main" val="2098888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D014D-40EF-424E-43DD-76AF254908CD}"/>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latin typeface="+mj-lt"/>
                <a:ea typeface="+mj-ea"/>
                <a:cs typeface="+mj-cs"/>
                <a:hlinkClick r:id="rId3">
                  <a:extLst>
                    <a:ext uri="{A12FA001-AC4F-418D-AE19-62706E023703}">
                      <ahyp:hlinkClr xmlns:ahyp="http://schemas.microsoft.com/office/drawing/2018/hyperlinkcolor" val="tx"/>
                    </a:ext>
                  </a:extLst>
                </a:hlinkClick>
              </a:rPr>
              <a:t>1854 Broad Street Cholera Outbreak Map</a:t>
            </a:r>
            <a:endParaRPr lang="en-US" sz="3200" kern="1200" dirty="0">
              <a:latin typeface="+mj-lt"/>
              <a:ea typeface="+mj-ea"/>
              <a:cs typeface="+mj-cs"/>
            </a:endParaRPr>
          </a:p>
        </p:txBody>
      </p:sp>
      <p:pic>
        <p:nvPicPr>
          <p:cNvPr id="6" name="Content Placeholder 4">
            <a:extLst>
              <a:ext uri="{FF2B5EF4-FFF2-40B4-BE49-F238E27FC236}">
                <a16:creationId xmlns:a16="http://schemas.microsoft.com/office/drawing/2014/main" id="{563931D6-DE7E-C236-AFD0-1CA695F27E71}"/>
              </a:ext>
            </a:extLst>
          </p:cNvPr>
          <p:cNvPicPr>
            <a:picLocks noGrp="1" noChangeAspect="1"/>
          </p:cNvPicPr>
          <p:nvPr>
            <p:ph idx="1"/>
          </p:nvPr>
        </p:nvPicPr>
        <p:blipFill rotWithShape="1">
          <a:blip r:embed="rId4"/>
          <a:srcRect l="25861" t="5312" r="7374" b="2323"/>
          <a:stretch/>
        </p:blipFill>
        <p:spPr>
          <a:xfrm>
            <a:off x="3878407" y="0"/>
            <a:ext cx="8462818" cy="5578816"/>
          </a:xfrm>
          <a:prstGeom prst="rect">
            <a:avLst/>
          </a:prstGeom>
        </p:spPr>
      </p:pic>
      <p:sp>
        <p:nvSpPr>
          <p:cNvPr id="8" name="TextBox 7">
            <a:extLst>
              <a:ext uri="{FF2B5EF4-FFF2-40B4-BE49-F238E27FC236}">
                <a16:creationId xmlns:a16="http://schemas.microsoft.com/office/drawing/2014/main" id="{6DC25469-6F4F-6E8F-0A8C-73C342ACF043}"/>
              </a:ext>
            </a:extLst>
          </p:cNvPr>
          <p:cNvSpPr txBox="1"/>
          <p:nvPr/>
        </p:nvSpPr>
        <p:spPr>
          <a:xfrm>
            <a:off x="500743" y="5565312"/>
            <a:ext cx="6096000" cy="369332"/>
          </a:xfrm>
          <a:prstGeom prst="rect">
            <a:avLst/>
          </a:prstGeom>
          <a:noFill/>
        </p:spPr>
        <p:txBody>
          <a:bodyPr wrap="square">
            <a:spAutoFit/>
          </a:bodyPr>
          <a:lstStyle/>
          <a:p>
            <a:r>
              <a:rPr lang="en-GB" b="1" i="0" dirty="0">
                <a:solidFill>
                  <a:srgbClr val="333333"/>
                </a:solidFill>
                <a:effectLst/>
                <a:latin typeface="Merriweather" panose="00000500000000000000" pitchFamily="2" charset="0"/>
              </a:rPr>
              <a:t>Visualisation by:</a:t>
            </a:r>
            <a:r>
              <a:rPr lang="en-GB" b="0" i="0" dirty="0">
                <a:solidFill>
                  <a:srgbClr val="333333"/>
                </a:solidFill>
                <a:effectLst/>
                <a:latin typeface="Merriweather" panose="00000500000000000000" pitchFamily="2" charset="0"/>
              </a:rPr>
              <a:t> John Snow</a:t>
            </a:r>
            <a:endParaRPr lang="en-GB" dirty="0"/>
          </a:p>
        </p:txBody>
      </p:sp>
    </p:spTree>
    <p:extLst>
      <p:ext uri="{BB962C8B-B14F-4D97-AF65-F5344CB8AC3E}">
        <p14:creationId xmlns:p14="http://schemas.microsoft.com/office/powerpoint/2010/main" val="2042390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AB45-ECD4-737B-D747-720F1EC03C7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5C682FC-4C26-96A5-1334-0D1FD45C309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68AAB1F-5DDC-6985-7039-7AB45C95128F}"/>
              </a:ext>
            </a:extLst>
          </p:cNvPr>
          <p:cNvPicPr>
            <a:picLocks noChangeAspect="1"/>
          </p:cNvPicPr>
          <p:nvPr/>
        </p:nvPicPr>
        <p:blipFill>
          <a:blip r:embed="rId3"/>
          <a:stretch>
            <a:fillRect/>
          </a:stretch>
        </p:blipFill>
        <p:spPr>
          <a:xfrm>
            <a:off x="87086" y="152398"/>
            <a:ext cx="12168008" cy="5675087"/>
          </a:xfrm>
          <a:prstGeom prst="rect">
            <a:avLst/>
          </a:prstGeom>
        </p:spPr>
      </p:pic>
    </p:spTree>
    <p:extLst>
      <p:ext uri="{BB962C8B-B14F-4D97-AF65-F5344CB8AC3E}">
        <p14:creationId xmlns:p14="http://schemas.microsoft.com/office/powerpoint/2010/main" val="1825954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AB45-ECD4-737B-D747-720F1EC03C77}"/>
              </a:ext>
            </a:extLst>
          </p:cNvPr>
          <p:cNvSpPr>
            <a:spLocks noGrp="1"/>
          </p:cNvSpPr>
          <p:nvPr>
            <p:ph type="title"/>
          </p:nvPr>
        </p:nvSpPr>
        <p:spPr/>
        <p:txBody>
          <a:bodyPr/>
          <a:lstStyle/>
          <a:p>
            <a:r>
              <a:rPr lang="en-GB" sz="4400" b="1" i="1" u="none" strike="noStrike" baseline="0" dirty="0">
                <a:solidFill>
                  <a:srgbClr val="353843"/>
                </a:solidFill>
                <a:latin typeface="Arial" panose="020B0604020202020204" pitchFamily="34" charset="0"/>
              </a:rPr>
              <a:t>3.Harry Beck's map</a:t>
            </a:r>
            <a:endParaRPr lang="en-GB" dirty="0"/>
          </a:p>
        </p:txBody>
      </p:sp>
      <p:sp>
        <p:nvSpPr>
          <p:cNvPr id="3" name="Content Placeholder 2">
            <a:extLst>
              <a:ext uri="{FF2B5EF4-FFF2-40B4-BE49-F238E27FC236}">
                <a16:creationId xmlns:a16="http://schemas.microsoft.com/office/drawing/2014/main" id="{45C682FC-4C26-96A5-1334-0D1FD45C309B}"/>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33FB065A-0161-8203-A506-357F05499E08}"/>
              </a:ext>
            </a:extLst>
          </p:cNvPr>
          <p:cNvPicPr>
            <a:picLocks noChangeAspect="1"/>
          </p:cNvPicPr>
          <p:nvPr/>
        </p:nvPicPr>
        <p:blipFill>
          <a:blip r:embed="rId3"/>
          <a:stretch>
            <a:fillRect/>
          </a:stretch>
        </p:blipFill>
        <p:spPr>
          <a:xfrm>
            <a:off x="680622" y="957401"/>
            <a:ext cx="5415377" cy="5110830"/>
          </a:xfrm>
          <a:prstGeom prst="rect">
            <a:avLst/>
          </a:prstGeom>
        </p:spPr>
      </p:pic>
    </p:spTree>
    <p:extLst>
      <p:ext uri="{BB962C8B-B14F-4D97-AF65-F5344CB8AC3E}">
        <p14:creationId xmlns:p14="http://schemas.microsoft.com/office/powerpoint/2010/main" val="428715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86D63-5B00-4907-600A-43D70D570543}"/>
              </a:ext>
            </a:extLst>
          </p:cNvPr>
          <p:cNvSpPr>
            <a:spLocks noGrp="1"/>
          </p:cNvSpPr>
          <p:nvPr>
            <p:ph type="title"/>
          </p:nvPr>
        </p:nvSpPr>
        <p:spPr/>
        <p:txBody>
          <a:bodyPr/>
          <a:lstStyle/>
          <a:p>
            <a:r>
              <a:rPr lang="en-GB" dirty="0"/>
              <a:t>4.</a:t>
            </a:r>
            <a:r>
              <a:rPr lang="en-GB" sz="4400" b="1" i="1" u="none" strike="noStrike" baseline="0" dirty="0">
                <a:latin typeface="Arial" panose="020B0604020202020204" pitchFamily="34" charset="0"/>
              </a:rPr>
              <a:t> Tragically firefighting</a:t>
            </a:r>
            <a:endParaRPr lang="en-GB" dirty="0"/>
          </a:p>
        </p:txBody>
      </p:sp>
      <p:pic>
        <p:nvPicPr>
          <p:cNvPr id="5" name="Content Placeholder 4">
            <a:extLst>
              <a:ext uri="{FF2B5EF4-FFF2-40B4-BE49-F238E27FC236}">
                <a16:creationId xmlns:a16="http://schemas.microsoft.com/office/drawing/2014/main" id="{B088C48C-298B-F34B-C0C2-CCD341205101}"/>
              </a:ext>
            </a:extLst>
          </p:cNvPr>
          <p:cNvPicPr>
            <a:picLocks noGrp="1" noChangeAspect="1"/>
          </p:cNvPicPr>
          <p:nvPr>
            <p:ph idx="1"/>
          </p:nvPr>
        </p:nvPicPr>
        <p:blipFill>
          <a:blip r:embed="rId3"/>
          <a:stretch>
            <a:fillRect/>
          </a:stretch>
        </p:blipFill>
        <p:spPr>
          <a:xfrm>
            <a:off x="723104" y="975038"/>
            <a:ext cx="9785239" cy="5226071"/>
          </a:xfrm>
        </p:spPr>
      </p:pic>
    </p:spTree>
    <p:extLst>
      <p:ext uri="{BB962C8B-B14F-4D97-AF65-F5344CB8AC3E}">
        <p14:creationId xmlns:p14="http://schemas.microsoft.com/office/powerpoint/2010/main" val="268754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45D1716-8278-D009-6AF7-FF8D2D92F623}"/>
              </a:ext>
            </a:extLst>
          </p:cNvPr>
          <p:cNvSpPr>
            <a:spLocks noGrp="1"/>
          </p:cNvSpPr>
          <p:nvPr>
            <p:ph type="ctrTitle"/>
          </p:nvPr>
        </p:nvSpPr>
        <p:spPr/>
        <p:txBody>
          <a:bodyPr/>
          <a:lstStyle/>
          <a:p>
            <a:r>
              <a:rPr lang="en-GB" dirty="0"/>
              <a:t>Bad Visualisation Examples</a:t>
            </a:r>
          </a:p>
        </p:txBody>
      </p:sp>
      <p:sp>
        <p:nvSpPr>
          <p:cNvPr id="5" name="Subtitle 4">
            <a:extLst>
              <a:ext uri="{FF2B5EF4-FFF2-40B4-BE49-F238E27FC236}">
                <a16:creationId xmlns:a16="http://schemas.microsoft.com/office/drawing/2014/main" id="{5A03427A-3123-306B-F004-79ED72D6918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8253104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0" name="Rectangle 307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4" name="Picture 2">
            <a:extLst>
              <a:ext uri="{FF2B5EF4-FFF2-40B4-BE49-F238E27FC236}">
                <a16:creationId xmlns:a16="http://schemas.microsoft.com/office/drawing/2014/main" id="{BE3DE30E-7E7D-14D7-9ADB-615526862959}"/>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22960"/>
          <a:stretch/>
        </p:blipFill>
        <p:spPr bwMode="auto">
          <a:xfrm>
            <a:off x="-1504" y="0"/>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9305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E167C-54F2-873F-8922-535FBD9C887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6764DC-899A-89A8-47BB-8EE48FDCAF67}"/>
              </a:ext>
            </a:extLst>
          </p:cNvPr>
          <p:cNvSpPr>
            <a:spLocks noGrp="1"/>
          </p:cNvSpPr>
          <p:nvPr>
            <p:ph idx="1"/>
          </p:nvPr>
        </p:nvSpPr>
        <p:spPr/>
        <p:txBody>
          <a:bodyPr/>
          <a:lstStyle/>
          <a:p>
            <a:endParaRPr lang="en-GB"/>
          </a:p>
        </p:txBody>
      </p:sp>
      <p:pic>
        <p:nvPicPr>
          <p:cNvPr id="4098" name="Picture 2">
            <a:extLst>
              <a:ext uri="{FF2B5EF4-FFF2-40B4-BE49-F238E27FC236}">
                <a16:creationId xmlns:a16="http://schemas.microsoft.com/office/drawing/2014/main" id="{C2DBC345-C0B2-9F5B-CE27-C2DC9EC3B5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1181" y="291192"/>
            <a:ext cx="9708853" cy="50428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5398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B3920-DAF2-D794-35E0-3C9D015A63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7A5767B-1863-420A-8F70-4EAF9949FA90}"/>
              </a:ext>
            </a:extLst>
          </p:cNvPr>
          <p:cNvSpPr>
            <a:spLocks noGrp="1"/>
          </p:cNvSpPr>
          <p:nvPr>
            <p:ph idx="1"/>
          </p:nvPr>
        </p:nvSpPr>
        <p:spPr/>
        <p:txBody>
          <a:bodyPr/>
          <a:lstStyle/>
          <a:p>
            <a:endParaRPr lang="en-GB"/>
          </a:p>
        </p:txBody>
      </p:sp>
      <p:pic>
        <p:nvPicPr>
          <p:cNvPr id="5122" name="Picture 2">
            <a:extLst>
              <a:ext uri="{FF2B5EF4-FFF2-40B4-BE49-F238E27FC236}">
                <a16:creationId xmlns:a16="http://schemas.microsoft.com/office/drawing/2014/main" id="{774A6873-5C77-73EB-0F9A-B5010959A9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901" b="11706"/>
          <a:stretch/>
        </p:blipFill>
        <p:spPr bwMode="auto">
          <a:xfrm>
            <a:off x="0" y="0"/>
            <a:ext cx="11509829" cy="6030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54002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954EB9-E6CB-06E5-CE46-156FA1ECD475}"/>
              </a:ext>
            </a:extLst>
          </p:cNvPr>
          <p:cNvSpPr>
            <a:spLocks noGrp="1"/>
          </p:cNvSpPr>
          <p:nvPr>
            <p:ph type="title"/>
          </p:nvPr>
        </p:nvSpPr>
        <p:spPr/>
        <p:txBody>
          <a:bodyPr/>
          <a:lstStyle/>
          <a:p>
            <a:r>
              <a:rPr lang="en-GB" sz="4400" b="1" i="0" u="none" strike="noStrike" baseline="0" dirty="0">
                <a:latin typeface="Arial" panose="020B0604020202020204" pitchFamily="34" charset="0"/>
              </a:rPr>
              <a:t>Rearrangement, interaction and exploration</a:t>
            </a:r>
            <a:endParaRPr lang="en-GB" dirty="0"/>
          </a:p>
        </p:txBody>
      </p:sp>
      <p:sp>
        <p:nvSpPr>
          <p:cNvPr id="5" name="Content Placeholder 4">
            <a:extLst>
              <a:ext uri="{FF2B5EF4-FFF2-40B4-BE49-F238E27FC236}">
                <a16:creationId xmlns:a16="http://schemas.microsoft.com/office/drawing/2014/main" id="{B2399855-8A5A-3D28-1E07-190076FA32B2}"/>
              </a:ext>
            </a:extLst>
          </p:cNvPr>
          <p:cNvSpPr>
            <a:spLocks noGrp="1"/>
          </p:cNvSpPr>
          <p:nvPr>
            <p:ph idx="1"/>
          </p:nvPr>
        </p:nvSpPr>
        <p:spPr/>
        <p:txBody>
          <a:bodyPr/>
          <a:lstStyle/>
          <a:p>
            <a:pPr algn="l"/>
            <a:r>
              <a:rPr lang="en-GB" sz="2400" b="0" i="0" u="none" strike="noStrike" baseline="0" dirty="0"/>
              <a:t>In previous examples presented </a:t>
            </a:r>
          </a:p>
          <a:p>
            <a:pPr algn="l"/>
            <a:r>
              <a:rPr lang="en-GB" sz="2400" b="0" i="0" u="none" strike="noStrike" baseline="0" dirty="0"/>
              <a:t>Opportunity to explore the underlying data is either non-existent or rather limited,</a:t>
            </a:r>
          </a:p>
          <a:p>
            <a:pPr marL="0" indent="0" algn="l">
              <a:buNone/>
            </a:pPr>
            <a:r>
              <a:rPr lang="en-GB" sz="2400" dirty="0"/>
              <a:t>	- </a:t>
            </a:r>
            <a:r>
              <a:rPr lang="en-GB" sz="2400" b="0" i="0" u="none" strike="noStrike" baseline="0" dirty="0"/>
              <a:t>partly due to the relatively small amount of data involved</a:t>
            </a:r>
          </a:p>
          <a:p>
            <a:pPr marL="0" indent="0" algn="l">
              <a:buNone/>
            </a:pPr>
            <a:r>
              <a:rPr lang="en-GB" sz="2400" dirty="0"/>
              <a:t>	- </a:t>
            </a:r>
            <a:r>
              <a:rPr lang="en-GB" sz="2400" b="0" i="0" u="none" strike="noStrike" baseline="0" dirty="0"/>
              <a:t> partly because there is no means of rearranging the data.</a:t>
            </a:r>
          </a:p>
          <a:p>
            <a:pPr marL="0" indent="0" algn="l">
              <a:buNone/>
            </a:pPr>
            <a:endParaRPr lang="en-GB" sz="2400" b="0" i="0" u="none" strike="noStrike" baseline="0" dirty="0"/>
          </a:p>
          <a:p>
            <a:pPr marL="0" indent="0" algn="l">
              <a:buNone/>
            </a:pPr>
            <a:r>
              <a:rPr lang="en-GB" sz="2400" b="0" i="0" u="none" strike="noStrike" baseline="0" dirty="0"/>
              <a:t> Need to explore data by rearranging it interactively is so valuable</a:t>
            </a:r>
          </a:p>
          <a:p>
            <a:pPr marL="0" indent="0" algn="l">
              <a:buNone/>
            </a:pPr>
            <a:endParaRPr lang="en-GB" sz="2400" dirty="0"/>
          </a:p>
          <a:p>
            <a:pPr marL="0" indent="0" algn="l">
              <a:buNone/>
            </a:pPr>
            <a:r>
              <a:rPr lang="en-GB" sz="2400" b="0" i="0" u="none" strike="noStrike" baseline="0" dirty="0"/>
              <a:t>Need for interactive visualization tools</a:t>
            </a:r>
            <a:endParaRPr lang="en-GB" sz="2400" dirty="0"/>
          </a:p>
        </p:txBody>
      </p:sp>
    </p:spTree>
    <p:extLst>
      <p:ext uri="{BB962C8B-B14F-4D97-AF65-F5344CB8AC3E}">
        <p14:creationId xmlns:p14="http://schemas.microsoft.com/office/powerpoint/2010/main" val="17635504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471DD-2F59-7B5B-160F-E99EB1A047B6}"/>
              </a:ext>
            </a:extLst>
          </p:cNvPr>
          <p:cNvSpPr>
            <a:spLocks noGrp="1"/>
          </p:cNvSpPr>
          <p:nvPr>
            <p:ph type="title"/>
          </p:nvPr>
        </p:nvSpPr>
        <p:spPr/>
        <p:txBody>
          <a:bodyPr/>
          <a:lstStyle/>
          <a:p>
            <a:r>
              <a:rPr lang="en-GB" b="1" dirty="0"/>
              <a:t>Two features of Interactive visualisation Tool</a:t>
            </a:r>
          </a:p>
        </p:txBody>
      </p:sp>
      <p:sp>
        <p:nvSpPr>
          <p:cNvPr id="3" name="Content Placeholder 2">
            <a:extLst>
              <a:ext uri="{FF2B5EF4-FFF2-40B4-BE49-F238E27FC236}">
                <a16:creationId xmlns:a16="http://schemas.microsoft.com/office/drawing/2014/main" id="{DAB288FA-73C3-044C-5EE9-26C429BD5088}"/>
              </a:ext>
            </a:extLst>
          </p:cNvPr>
          <p:cNvSpPr>
            <a:spLocks noGrp="1"/>
          </p:cNvSpPr>
          <p:nvPr>
            <p:ph idx="1"/>
          </p:nvPr>
        </p:nvSpPr>
        <p:spPr/>
        <p:txBody>
          <a:bodyPr/>
          <a:lstStyle/>
          <a:p>
            <a:pPr algn="l"/>
            <a:r>
              <a:rPr lang="en-GB" sz="2400" b="0" i="0" u="none" strike="noStrike" baseline="0" dirty="0">
                <a:solidFill>
                  <a:srgbClr val="2B2C2E"/>
                </a:solidFill>
              </a:rPr>
              <a:t>Rearrangement of how the data is displayed provides high degree of insight in </a:t>
            </a:r>
            <a:r>
              <a:rPr lang="en-GB" b="0" i="0" u="none" strike="noStrike" baseline="0" dirty="0">
                <a:solidFill>
                  <a:srgbClr val="2B2C2E"/>
                </a:solidFill>
              </a:rPr>
              <a:t>data.</a:t>
            </a:r>
          </a:p>
          <a:p>
            <a:pPr algn="l"/>
            <a:endParaRPr lang="en-GB" b="0" i="0" u="none" strike="noStrike" baseline="0" dirty="0">
              <a:solidFill>
                <a:srgbClr val="2B2C2E"/>
              </a:solidFill>
            </a:endParaRPr>
          </a:p>
          <a:p>
            <a:pPr algn="l"/>
            <a:r>
              <a:rPr lang="en-GB" b="0" i="0" u="none" strike="noStrike" baseline="0" dirty="0">
                <a:solidFill>
                  <a:srgbClr val="2B2C2E"/>
                </a:solidFill>
              </a:rPr>
              <a:t>Response speed of computer - enhances tool’s effectiveness</a:t>
            </a:r>
          </a:p>
          <a:p>
            <a:pPr marL="0" indent="0" algn="l">
              <a:buNone/>
            </a:pPr>
            <a:endParaRPr lang="en-GB" dirty="0"/>
          </a:p>
        </p:txBody>
      </p:sp>
    </p:spTree>
    <p:extLst>
      <p:ext uri="{BB962C8B-B14F-4D97-AF65-F5344CB8AC3E}">
        <p14:creationId xmlns:p14="http://schemas.microsoft.com/office/powerpoint/2010/main" val="27464938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ChangeArrowheads="1"/>
          </p:cNvSpPr>
          <p:nvPr>
            <p:ph type="title"/>
          </p:nvPr>
        </p:nvSpPr>
        <p:spPr/>
        <p:txBody>
          <a:bodyPr>
            <a:normAutofit/>
          </a:bodyPr>
          <a:lstStyle/>
          <a:p>
            <a:r>
              <a:rPr lang="en-GB" dirty="0"/>
              <a:t>Rearrangement</a:t>
            </a:r>
            <a:endParaRPr lang="en-US" dirty="0"/>
          </a:p>
        </p:txBody>
      </p:sp>
      <p:sp>
        <p:nvSpPr>
          <p:cNvPr id="178179" name="Rectangle 3"/>
          <p:cNvSpPr>
            <a:spLocks noGrp="1" noChangeArrowheads="1"/>
          </p:cNvSpPr>
          <p:nvPr>
            <p:ph idx="1"/>
          </p:nvPr>
        </p:nvSpPr>
        <p:spPr/>
        <p:txBody>
          <a:bodyPr/>
          <a:lstStyle/>
          <a:p>
            <a:r>
              <a:rPr lang="en-GB" dirty="0"/>
              <a:t>Suppose we have a sample of ten crops (rice, wheat, beans etc) which have been treated with seven different treatments (fertilisers etc)</a:t>
            </a:r>
          </a:p>
          <a:p>
            <a:r>
              <a:rPr lang="en-GB" dirty="0"/>
              <a:t>Each field has any change noted as white (an improvement) or blue (a degradation)</a:t>
            </a:r>
          </a:p>
          <a:p>
            <a:r>
              <a:rPr lang="en-GB" dirty="0"/>
              <a:t>The crops are numbered 1-10 and the treatments A-G</a:t>
            </a:r>
            <a:endParaRPr lang="en-US" dirty="0"/>
          </a:p>
        </p:txBody>
      </p:sp>
      <p:sp>
        <p:nvSpPr>
          <p:cNvPr id="6" name="Slide Number Placeholder 5"/>
          <p:cNvSpPr>
            <a:spLocks noGrp="1"/>
          </p:cNvSpPr>
          <p:nvPr>
            <p:ph type="sldNum" sz="quarter" idx="12"/>
          </p:nvPr>
        </p:nvSpPr>
        <p:spPr/>
        <p:txBody>
          <a:bodyPr/>
          <a:lstStyle/>
          <a:p>
            <a:fld id="{532D2333-881A-43ED-B954-7700B16F488F}" type="slidenum">
              <a:rPr lang="en-GB"/>
              <a:pPr/>
              <a:t>19</a:t>
            </a:fld>
            <a:endParaRPr lang="en-GB"/>
          </a:p>
        </p:txBody>
      </p:sp>
    </p:spTree>
    <p:extLst>
      <p:ext uri="{BB962C8B-B14F-4D97-AF65-F5344CB8AC3E}">
        <p14:creationId xmlns:p14="http://schemas.microsoft.com/office/powerpoint/2010/main" val="4973041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Slide Number Placeholder 4"/>
          <p:cNvSpPr>
            <a:spLocks noGrp="1"/>
          </p:cNvSpPr>
          <p:nvPr>
            <p:ph type="sldNum" sz="quarter" idx="12"/>
          </p:nvPr>
        </p:nvSpPr>
        <p:spPr/>
        <p:txBody>
          <a:bodyPr/>
          <a:lstStyle/>
          <a:p>
            <a:fld id="{EF1DBD34-3647-440C-A480-AAC96B13EEEA}" type="slidenum">
              <a:rPr lang="en-GB"/>
              <a:pPr/>
              <a:t>20</a:t>
            </a:fld>
            <a:endParaRPr lang="en-GB"/>
          </a:p>
        </p:txBody>
      </p:sp>
      <p:sp>
        <p:nvSpPr>
          <p:cNvPr id="3" name="Content Placeholder 2">
            <a:extLst>
              <a:ext uri="{FF2B5EF4-FFF2-40B4-BE49-F238E27FC236}">
                <a16:creationId xmlns:a16="http://schemas.microsoft.com/office/drawing/2014/main" id="{68BD457D-4590-A464-375F-D7396ABA380D}"/>
              </a:ext>
            </a:extLst>
          </p:cNvPr>
          <p:cNvSpPr>
            <a:spLocks noGrp="1"/>
          </p:cNvSpPr>
          <p:nvPr>
            <p:ph/>
          </p:nvPr>
        </p:nvSpPr>
        <p:spPr/>
        <p:txBody>
          <a:bodyPr/>
          <a:lstStyle/>
          <a:p>
            <a:endParaRPr lang="en-GB" dirty="0"/>
          </a:p>
        </p:txBody>
      </p:sp>
      <p:pic>
        <p:nvPicPr>
          <p:cNvPr id="5" name="Picture 4">
            <a:extLst>
              <a:ext uri="{FF2B5EF4-FFF2-40B4-BE49-F238E27FC236}">
                <a16:creationId xmlns:a16="http://schemas.microsoft.com/office/drawing/2014/main" id="{A66BCF2D-7796-FF56-A35B-B1BB07DFCE2D}"/>
              </a:ext>
            </a:extLst>
          </p:cNvPr>
          <p:cNvPicPr>
            <a:picLocks noChangeAspect="1"/>
          </p:cNvPicPr>
          <p:nvPr/>
        </p:nvPicPr>
        <p:blipFill rotWithShape="1">
          <a:blip r:embed="rId3"/>
          <a:srcRect l="11379" t="8097" b="4812"/>
          <a:stretch/>
        </p:blipFill>
        <p:spPr>
          <a:xfrm>
            <a:off x="2416627" y="-58058"/>
            <a:ext cx="4804229" cy="6091239"/>
          </a:xfrm>
          <a:prstGeom prst="rect">
            <a:avLst/>
          </a:prstGeom>
        </p:spPr>
      </p:pic>
    </p:spTree>
    <p:extLst>
      <p:ext uri="{BB962C8B-B14F-4D97-AF65-F5344CB8AC3E}">
        <p14:creationId xmlns:p14="http://schemas.microsoft.com/office/powerpoint/2010/main" val="763746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7C6B656-BEB1-FBE3-328C-A50AFD5F6F51}"/>
              </a:ext>
            </a:extLst>
          </p:cNvPr>
          <p:cNvPicPr>
            <a:picLocks noGrp="1" noChangeAspect="1"/>
          </p:cNvPicPr>
          <p:nvPr>
            <p:ph idx="1"/>
          </p:nvPr>
        </p:nvPicPr>
        <p:blipFill>
          <a:blip r:embed="rId3"/>
          <a:stretch>
            <a:fillRect/>
          </a:stretch>
        </p:blipFill>
        <p:spPr>
          <a:xfrm>
            <a:off x="930595" y="643466"/>
            <a:ext cx="4720460" cy="5571066"/>
          </a:xfrm>
          <a:prstGeom prst="rect">
            <a:avLst/>
          </a:prstGeom>
        </p:spPr>
      </p:pic>
      <p:cxnSp>
        <p:nvCxnSpPr>
          <p:cNvPr id="16" name="Straight Connector 15">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8FA7E9F0-7B5A-D797-7A6C-CD808618AD85}"/>
              </a:ext>
            </a:extLst>
          </p:cNvPr>
          <p:cNvPicPr>
            <a:picLocks noChangeAspect="1"/>
          </p:cNvPicPr>
          <p:nvPr/>
        </p:nvPicPr>
        <p:blipFill rotWithShape="1">
          <a:blip r:embed="rId4"/>
          <a:srcRect l="5623" t="5905"/>
          <a:stretch/>
        </p:blipFill>
        <p:spPr>
          <a:xfrm>
            <a:off x="6128067" y="972456"/>
            <a:ext cx="3712448" cy="5242076"/>
          </a:xfrm>
          <a:prstGeom prst="rect">
            <a:avLst/>
          </a:prstGeom>
        </p:spPr>
      </p:pic>
    </p:spTree>
    <p:extLst>
      <p:ext uri="{BB962C8B-B14F-4D97-AF65-F5344CB8AC3E}">
        <p14:creationId xmlns:p14="http://schemas.microsoft.com/office/powerpoint/2010/main" val="3829545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125F-D503-0DD4-4443-B76B3E0C5EC6}"/>
              </a:ext>
            </a:extLst>
          </p:cNvPr>
          <p:cNvSpPr>
            <a:spLocks noGrp="1"/>
          </p:cNvSpPr>
          <p:nvPr>
            <p:ph type="title"/>
          </p:nvPr>
        </p:nvSpPr>
        <p:spPr>
          <a:xfrm>
            <a:off x="838199" y="291090"/>
            <a:ext cx="10515599" cy="932688"/>
          </a:xfrm>
        </p:spPr>
        <p:txBody>
          <a:bodyPr vert="horz" lIns="91440" tIns="45720" rIns="91440" bIns="45720" rtlCol="0" anchor="b">
            <a:normAutofit/>
          </a:bodyPr>
          <a:lstStyle/>
          <a:p>
            <a:endParaRPr lang="en-US" sz="5400" kern="1200">
              <a:solidFill>
                <a:schemeClr val="tx1"/>
              </a:solidFill>
              <a:latin typeface="+mj-lt"/>
              <a:ea typeface="+mj-ea"/>
              <a:cs typeface="+mj-cs"/>
            </a:endParaRPr>
          </a:p>
        </p:txBody>
      </p:sp>
      <p:pic>
        <p:nvPicPr>
          <p:cNvPr id="5" name="Content Placeholder 4">
            <a:extLst>
              <a:ext uri="{FF2B5EF4-FFF2-40B4-BE49-F238E27FC236}">
                <a16:creationId xmlns:a16="http://schemas.microsoft.com/office/drawing/2014/main" id="{96032543-4CD4-1C3E-6D26-73BCC7161978}"/>
              </a:ext>
            </a:extLst>
          </p:cNvPr>
          <p:cNvPicPr>
            <a:picLocks noGrp="1" noChangeAspect="1"/>
          </p:cNvPicPr>
          <p:nvPr>
            <p:ph idx="1"/>
          </p:nvPr>
        </p:nvPicPr>
        <p:blipFill>
          <a:blip r:embed="rId3"/>
          <a:stretch>
            <a:fillRect/>
          </a:stretch>
        </p:blipFill>
        <p:spPr>
          <a:xfrm>
            <a:off x="481359" y="291089"/>
            <a:ext cx="11231670" cy="5711439"/>
          </a:xfrm>
          <a:prstGeom prst="rect">
            <a:avLst/>
          </a:prstGeom>
        </p:spPr>
      </p:pic>
    </p:spTree>
    <p:extLst>
      <p:ext uri="{BB962C8B-B14F-4D97-AF65-F5344CB8AC3E}">
        <p14:creationId xmlns:p14="http://schemas.microsoft.com/office/powerpoint/2010/main" val="1873330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normAutofit/>
          </a:bodyPr>
          <a:lstStyle/>
          <a:p>
            <a:r>
              <a:rPr lang="en-GB"/>
              <a:t>Rearrangement</a:t>
            </a:r>
            <a:endParaRPr lang="en-US"/>
          </a:p>
        </p:txBody>
      </p:sp>
      <p:sp>
        <p:nvSpPr>
          <p:cNvPr id="185347" name="Rectangle 3"/>
          <p:cNvSpPr>
            <a:spLocks noGrp="1" noChangeArrowheads="1"/>
          </p:cNvSpPr>
          <p:nvPr>
            <p:ph idx="1"/>
          </p:nvPr>
        </p:nvSpPr>
        <p:spPr/>
        <p:txBody>
          <a:bodyPr/>
          <a:lstStyle/>
          <a:p>
            <a:r>
              <a:rPr lang="en-GB" dirty="0"/>
              <a:t>It is clear now that there are certain groups of treatments that are useful to certain crops</a:t>
            </a:r>
          </a:p>
          <a:p>
            <a:r>
              <a:rPr lang="en-GB" dirty="0"/>
              <a:t>This information might influence future planting or treatment patterns</a:t>
            </a:r>
          </a:p>
          <a:p>
            <a:r>
              <a:rPr lang="en-GB" dirty="0"/>
              <a:t>This is just one reconstruction; reconstructing things in different ways leads to different insights into the data</a:t>
            </a:r>
            <a:endParaRPr lang="en-US" dirty="0"/>
          </a:p>
        </p:txBody>
      </p:sp>
      <p:sp>
        <p:nvSpPr>
          <p:cNvPr id="6" name="Slide Number Placeholder 5"/>
          <p:cNvSpPr>
            <a:spLocks noGrp="1"/>
          </p:cNvSpPr>
          <p:nvPr>
            <p:ph type="sldNum" sz="quarter" idx="12"/>
          </p:nvPr>
        </p:nvSpPr>
        <p:spPr/>
        <p:txBody>
          <a:bodyPr/>
          <a:lstStyle/>
          <a:p>
            <a:fld id="{BC433D32-65E0-41D8-88F2-DA6DDC4D87AB}" type="slidenum">
              <a:rPr lang="en-GB"/>
              <a:pPr/>
              <a:t>23</a:t>
            </a:fld>
            <a:endParaRPr lang="en-GB"/>
          </a:p>
        </p:txBody>
      </p:sp>
    </p:spTree>
    <p:extLst>
      <p:ext uri="{BB962C8B-B14F-4D97-AF65-F5344CB8AC3E}">
        <p14:creationId xmlns:p14="http://schemas.microsoft.com/office/powerpoint/2010/main" val="32369324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E0B18-5737-08A5-2C36-581FF8C6EC19}"/>
              </a:ext>
            </a:extLst>
          </p:cNvPr>
          <p:cNvSpPr>
            <a:spLocks noGrp="1"/>
          </p:cNvSpPr>
          <p:nvPr>
            <p:ph type="title"/>
          </p:nvPr>
        </p:nvSpPr>
        <p:spPr/>
        <p:txBody>
          <a:bodyPr/>
          <a:lstStyle/>
          <a:p>
            <a:r>
              <a:rPr lang="en-GB" dirty="0"/>
              <a:t>Mosaic Display</a:t>
            </a:r>
          </a:p>
        </p:txBody>
      </p:sp>
      <p:sp>
        <p:nvSpPr>
          <p:cNvPr id="3" name="Content Placeholder 2">
            <a:extLst>
              <a:ext uri="{FF2B5EF4-FFF2-40B4-BE49-F238E27FC236}">
                <a16:creationId xmlns:a16="http://schemas.microsoft.com/office/drawing/2014/main" id="{F0ABC839-E56B-33E2-3BAC-214B92A640C9}"/>
              </a:ext>
            </a:extLst>
          </p:cNvPr>
          <p:cNvSpPr>
            <a:spLocks noGrp="1"/>
          </p:cNvSpPr>
          <p:nvPr>
            <p:ph idx="1"/>
          </p:nvPr>
        </p:nvSpPr>
        <p:spPr/>
        <p:txBody>
          <a:bodyPr/>
          <a:lstStyle/>
          <a:p>
            <a:r>
              <a:rPr lang="en-GB" b="0" i="0" dirty="0">
                <a:solidFill>
                  <a:srgbClr val="3E4349"/>
                </a:solidFill>
                <a:effectLst/>
                <a:latin typeface="Georgia" panose="02040502050405020303" pitchFamily="18" charset="0"/>
              </a:rPr>
              <a:t>Graphical representation of a two-way frequency table or a contingency table. </a:t>
            </a:r>
          </a:p>
          <a:p>
            <a:r>
              <a:rPr lang="en-GB" dirty="0">
                <a:solidFill>
                  <a:srgbClr val="3E4349"/>
                </a:solidFill>
                <a:latin typeface="Georgia" panose="02040502050405020303" pitchFamily="18" charset="0"/>
              </a:rPr>
              <a:t>U</a:t>
            </a:r>
            <a:r>
              <a:rPr lang="en-GB" b="0" i="0" dirty="0">
                <a:solidFill>
                  <a:srgbClr val="3E4349"/>
                </a:solidFill>
                <a:effectLst/>
                <a:latin typeface="Georgia" panose="02040502050405020303" pitchFamily="18" charset="0"/>
              </a:rPr>
              <a:t>sed for visualizing data from two or more qualitative variables </a:t>
            </a:r>
            <a:endParaRPr lang="en-GB" dirty="0"/>
          </a:p>
        </p:txBody>
      </p:sp>
    </p:spTree>
    <p:extLst>
      <p:ext uri="{BB962C8B-B14F-4D97-AF65-F5344CB8AC3E}">
        <p14:creationId xmlns:p14="http://schemas.microsoft.com/office/powerpoint/2010/main" val="3983293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5814" name="Group 230"/>
          <p:cNvGraphicFramePr>
            <a:graphicFrameLocks noGrp="1"/>
          </p:cNvGraphicFramePr>
          <p:nvPr>
            <p:ph/>
            <p:extLst>
              <p:ext uri="{D42A27DB-BD31-4B8C-83A1-F6EECF244321}">
                <p14:modId xmlns:p14="http://schemas.microsoft.com/office/powerpoint/2010/main" val="3211991957"/>
              </p:ext>
            </p:extLst>
          </p:nvPr>
        </p:nvGraphicFramePr>
        <p:xfrm>
          <a:off x="1930400" y="157162"/>
          <a:ext cx="8229600" cy="6100766"/>
        </p:xfrm>
        <a:graphic>
          <a:graphicData uri="http://schemas.openxmlformats.org/drawingml/2006/table">
            <a:tbl>
              <a:tblPr/>
              <a:tblGrid>
                <a:gridCol w="137160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gridCol w="1371600">
                  <a:extLst>
                    <a:ext uri="{9D8B030D-6E8A-4147-A177-3AD203B41FA5}">
                      <a16:colId xmlns:a16="http://schemas.microsoft.com/office/drawing/2014/main" val="20005"/>
                    </a:ext>
                  </a:extLst>
                </a:gridCol>
              </a:tblGrid>
              <a:tr h="731838">
                <a:tc gridSpan="6">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Hair Colour</a:t>
                      </a:r>
                      <a:endParaRPr kumimoji="0" lang="en-US" sz="2800" b="0" i="0" u="none" strike="noStrike" cap="none" normalizeH="0" baseline="0" dirty="0">
                        <a:ln>
                          <a:noFill/>
                        </a:ln>
                        <a:solidFill>
                          <a:schemeClr val="tx1"/>
                        </a:solidFill>
                        <a:effectLst/>
                        <a:latin typeface="Arial" charset="0"/>
                      </a:endParaRPr>
                    </a:p>
                  </a:txBody>
                  <a:tcPr horzOverflow="overflow">
                    <a:lnL cap="flat">
                      <a:noFill/>
                    </a:lnL>
                    <a:lnR cap="flat">
                      <a:noFill/>
                    </a:lnR>
                    <a:lnT cap="flat">
                      <a:noFill/>
                    </a:lnT>
                    <a:lnB>
                      <a:noFill/>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9794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Eye Colour</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gridSpan="4">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dirty="0">
                        <a:ln>
                          <a:noFill/>
                        </a:ln>
                        <a:solidFill>
                          <a:schemeClr val="tx1"/>
                        </a:solidFill>
                        <a:effectLst/>
                        <a:latin typeface="Arial"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1" u="none" strike="noStrike" cap="none" normalizeH="0" baseline="0">
                          <a:ln>
                            <a:noFill/>
                          </a:ln>
                          <a:solidFill>
                            <a:schemeClr val="tx1"/>
                          </a:solidFill>
                          <a:effectLst/>
                          <a:latin typeface="Arial" charset="0"/>
                        </a:rPr>
                        <a:t>Total</a:t>
                      </a:r>
                      <a:endParaRPr kumimoji="0" lang="en-US" sz="2800" b="0" i="1"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Black</a:t>
                      </a:r>
                      <a:endParaRPr kumimoji="0" lang="en-US" sz="2800" b="0" i="0" u="none" strike="noStrike" cap="none" normalizeH="0" baseline="0">
                        <a:ln>
                          <a:noFill/>
                        </a:ln>
                        <a:solidFill>
                          <a:schemeClr val="tx1"/>
                        </a:solidFill>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Brown</a:t>
                      </a:r>
                      <a:endParaRPr kumimoji="0" lang="en-US" sz="2800" b="0" i="0" u="none" strike="noStrike" cap="none" normalizeH="0" baseline="0">
                        <a:ln>
                          <a:noFill/>
                        </a:ln>
                        <a:solidFill>
                          <a:schemeClr val="tx1"/>
                        </a:solidFill>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Red</a:t>
                      </a:r>
                      <a:endParaRPr kumimoji="0" lang="en-US" sz="2800" b="0" i="0" u="none" strike="noStrike" cap="none" normalizeH="0" baseline="0">
                        <a:ln>
                          <a:noFill/>
                        </a:ln>
                        <a:solidFill>
                          <a:schemeClr val="tx1"/>
                        </a:solidFill>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Blond</a:t>
                      </a:r>
                      <a:endParaRPr kumimoji="0" lang="en-US" sz="2800" b="0" i="0" u="none" strike="noStrike" cap="none" normalizeH="0" baseline="0">
                        <a:ln>
                          <a:noFill/>
                        </a:ln>
                        <a:solidFill>
                          <a:schemeClr val="tx1"/>
                        </a:solidFill>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Brown</a:t>
                      </a:r>
                      <a:endParaRPr kumimoji="0" lang="en-US" sz="2800" b="0" i="0" u="none" strike="noStrike" cap="none" normalizeH="0" baseline="0">
                        <a:ln>
                          <a:noFill/>
                        </a:ln>
                        <a:solidFill>
                          <a:schemeClr val="tx1"/>
                        </a:solidFill>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68</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119</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26</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7</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220</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Blue</a:t>
                      </a:r>
                      <a:endParaRPr kumimoji="0" lang="en-US" sz="2800" b="0" i="0" u="none" strike="noStrike" cap="none" normalizeH="0" baseline="0">
                        <a:ln>
                          <a:noFill/>
                        </a:ln>
                        <a:solidFill>
                          <a:schemeClr val="tx1"/>
                        </a:solidFill>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20</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84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17</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94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215</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Hazel</a:t>
                      </a:r>
                      <a:endParaRPr kumimoji="0" lang="en-US" sz="2800" b="0" i="0" u="none" strike="noStrike" cap="none" normalizeH="0" baseline="0">
                        <a:ln>
                          <a:noFill/>
                        </a:ln>
                        <a:solidFill>
                          <a:schemeClr val="tx1"/>
                        </a:solidFill>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15</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54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10</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93</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Green</a:t>
                      </a:r>
                      <a:endParaRPr kumimoji="0" lang="en-US" sz="2800" b="0" i="0" u="none" strike="noStrike" cap="none" normalizeH="0" baseline="0">
                        <a:ln>
                          <a:noFill/>
                        </a:ln>
                        <a:solidFill>
                          <a:schemeClr val="tx1"/>
                        </a:solidFill>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5</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29</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14</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16</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64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extLst>
                  <a:ext uri="{0D108BD9-81ED-4DB2-BD59-A6C34878D82A}">
                    <a16:rowId xmlns:a16="http://schemas.microsoft.com/office/drawing/2014/main" val="10006"/>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1" u="none" strike="noStrike" cap="none" normalizeH="0" baseline="0">
                          <a:ln>
                            <a:noFill/>
                          </a:ln>
                          <a:solidFill>
                            <a:schemeClr val="tx1"/>
                          </a:solidFill>
                          <a:effectLst/>
                          <a:latin typeface="Arial" charset="0"/>
                        </a:rPr>
                        <a:t>Total</a:t>
                      </a:r>
                      <a:endParaRPr kumimoji="0" lang="en-US" sz="2800" b="0" i="1" u="none" strike="noStrike" cap="none" normalizeH="0" baseline="0">
                        <a:ln>
                          <a:noFill/>
                        </a:ln>
                        <a:solidFill>
                          <a:schemeClr val="tx1"/>
                        </a:solidFill>
                        <a:effectLst/>
                        <a:latin typeface="Arial" charset="0"/>
                      </a:endParaRPr>
                    </a:p>
                  </a:txBody>
                  <a:tcPr horzOverflow="overflow">
                    <a:lnL cap="flat">
                      <a:noFill/>
                    </a:lnL>
                    <a:lnR w="12700" cap="flat" cmpd="sng" algn="ctr">
                      <a:no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108</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286</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71</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127</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592</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cap="flat">
                      <a:noFill/>
                    </a:lnR>
                    <a:lnT>
                      <a:noFill/>
                    </a:lnT>
                    <a:lnB cap="flat">
                      <a:noFill/>
                    </a:lnB>
                    <a:lnTlToBr>
                      <a:noFill/>
                    </a:lnTlToBr>
                    <a:lnBlToTr>
                      <a:noFill/>
                    </a:lnBlToTr>
                    <a:noFill/>
                  </a:tcPr>
                </a:tc>
                <a:extLst>
                  <a:ext uri="{0D108BD9-81ED-4DB2-BD59-A6C34878D82A}">
                    <a16:rowId xmlns:a16="http://schemas.microsoft.com/office/drawing/2014/main" val="10007"/>
                  </a:ext>
                </a:extLst>
              </a:tr>
            </a:tbl>
          </a:graphicData>
        </a:graphic>
      </p:graphicFrame>
      <p:sp>
        <p:nvSpPr>
          <p:cNvPr id="75" name="Slide Number Placeholder 4"/>
          <p:cNvSpPr>
            <a:spLocks noGrp="1"/>
          </p:cNvSpPr>
          <p:nvPr>
            <p:ph type="sldNum" sz="quarter" idx="12"/>
          </p:nvPr>
        </p:nvSpPr>
        <p:spPr/>
        <p:txBody>
          <a:bodyPr/>
          <a:lstStyle/>
          <a:p>
            <a:fld id="{D0232428-1F19-4C92-90B5-EA6DC7F1275E}" type="slidenum">
              <a:rPr lang="en-GB"/>
              <a:pPr/>
              <a:t>25</a:t>
            </a:fld>
            <a:endParaRPr lang="en-GB"/>
          </a:p>
        </p:txBody>
      </p:sp>
      <p:graphicFrame>
        <p:nvGraphicFramePr>
          <p:cNvPr id="2" name="Object 1">
            <a:extLst>
              <a:ext uri="{FF2B5EF4-FFF2-40B4-BE49-F238E27FC236}">
                <a16:creationId xmlns:a16="http://schemas.microsoft.com/office/drawing/2014/main" id="{C03581C6-F235-2AD0-8AEA-D496F7D49019}"/>
              </a:ext>
            </a:extLst>
          </p:cNvPr>
          <p:cNvGraphicFramePr>
            <a:graphicFrameLocks noChangeAspect="1"/>
          </p:cNvGraphicFramePr>
          <p:nvPr>
            <p:extLst>
              <p:ext uri="{D42A27DB-BD31-4B8C-83A1-F6EECF244321}">
                <p14:modId xmlns:p14="http://schemas.microsoft.com/office/powerpoint/2010/main" val="20265597"/>
              </p:ext>
            </p:extLst>
          </p:nvPr>
        </p:nvGraphicFramePr>
        <p:xfrm>
          <a:off x="10414000" y="2647950"/>
          <a:ext cx="914400" cy="781050"/>
        </p:xfrm>
        <a:graphic>
          <a:graphicData uri="http://schemas.openxmlformats.org/presentationml/2006/ole">
            <mc:AlternateContent xmlns:mc="http://schemas.openxmlformats.org/markup-compatibility/2006">
              <mc:Choice xmlns:v="urn:schemas-microsoft-com:vml" Requires="v">
                <p:oleObj name="Worksheet" showAsIcon="1" r:id="rId3" imgW="914400" imgH="781200" progId="Excel.Sheet.12">
                  <p:embed/>
                </p:oleObj>
              </mc:Choice>
              <mc:Fallback>
                <p:oleObj name="Worksheet" showAsIcon="1" r:id="rId3" imgW="914400" imgH="781200" progId="Excel.Sheet.12">
                  <p:embed/>
                  <p:pic>
                    <p:nvPicPr>
                      <p:cNvPr id="2" name="Object 1">
                        <a:extLst>
                          <a:ext uri="{FF2B5EF4-FFF2-40B4-BE49-F238E27FC236}">
                            <a16:creationId xmlns:a16="http://schemas.microsoft.com/office/drawing/2014/main" id="{C03581C6-F235-2AD0-8AEA-D496F7D49019}"/>
                          </a:ext>
                        </a:extLst>
                      </p:cNvPr>
                      <p:cNvPicPr/>
                      <p:nvPr/>
                    </p:nvPicPr>
                    <p:blipFill>
                      <a:blip r:embed="rId4"/>
                      <a:stretch>
                        <a:fillRect/>
                      </a:stretch>
                    </p:blipFill>
                    <p:spPr>
                      <a:xfrm>
                        <a:off x="10414000" y="2647950"/>
                        <a:ext cx="914400" cy="781050"/>
                      </a:xfrm>
                      <a:prstGeom prst="rect">
                        <a:avLst/>
                      </a:prstGeom>
                    </p:spPr>
                  </p:pic>
                </p:oleObj>
              </mc:Fallback>
            </mc:AlternateContent>
          </a:graphicData>
        </a:graphic>
      </p:graphicFrame>
    </p:spTree>
    <p:extLst>
      <p:ext uri="{BB962C8B-B14F-4D97-AF65-F5344CB8AC3E}">
        <p14:creationId xmlns:p14="http://schemas.microsoft.com/office/powerpoint/2010/main" val="19921401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normAutofit/>
          </a:bodyPr>
          <a:lstStyle/>
          <a:p>
            <a:r>
              <a:rPr lang="en-GB"/>
              <a:t>Mosaic Display</a:t>
            </a:r>
            <a:endParaRPr lang="en-US"/>
          </a:p>
        </p:txBody>
      </p:sp>
      <p:sp>
        <p:nvSpPr>
          <p:cNvPr id="197635" name="Rectangle 3"/>
          <p:cNvSpPr>
            <a:spLocks noGrp="1" noChangeArrowheads="1"/>
          </p:cNvSpPr>
          <p:nvPr>
            <p:ph idx="1"/>
          </p:nvPr>
        </p:nvSpPr>
        <p:spPr/>
        <p:txBody>
          <a:bodyPr/>
          <a:lstStyle/>
          <a:p>
            <a:r>
              <a:rPr lang="en-GB" dirty="0"/>
              <a:t>It is not immediately clear if there are any relationships within the data</a:t>
            </a:r>
          </a:p>
          <a:p>
            <a:endParaRPr lang="en-GB" dirty="0"/>
          </a:p>
          <a:p>
            <a:r>
              <a:rPr lang="en-GB" dirty="0"/>
              <a:t>Instead, we create a diagram of that each rectangle has a height proportional to the number of students with a particular eye colour and a width proportional to the number of students with a particular hair colour</a:t>
            </a:r>
            <a:endParaRPr lang="en-US" dirty="0"/>
          </a:p>
        </p:txBody>
      </p:sp>
      <p:sp>
        <p:nvSpPr>
          <p:cNvPr id="6" name="Slide Number Placeholder 5"/>
          <p:cNvSpPr>
            <a:spLocks noGrp="1"/>
          </p:cNvSpPr>
          <p:nvPr>
            <p:ph type="sldNum" sz="quarter" idx="12"/>
          </p:nvPr>
        </p:nvSpPr>
        <p:spPr/>
        <p:txBody>
          <a:bodyPr/>
          <a:lstStyle/>
          <a:p>
            <a:fld id="{CA21D7AB-177E-40AA-BF8C-C16ECE9EF55E}" type="slidenum">
              <a:rPr lang="en-GB"/>
              <a:pPr/>
              <a:t>26</a:t>
            </a:fld>
            <a:endParaRPr lang="en-GB"/>
          </a:p>
        </p:txBody>
      </p:sp>
    </p:spTree>
    <p:extLst>
      <p:ext uri="{BB962C8B-B14F-4D97-AF65-F5344CB8AC3E}">
        <p14:creationId xmlns:p14="http://schemas.microsoft.com/office/powerpoint/2010/main" val="19561802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p:txBody>
          <a:bodyPr>
            <a:normAutofit/>
          </a:bodyPr>
          <a:lstStyle/>
          <a:p>
            <a:r>
              <a:rPr lang="en-GB"/>
              <a:t>Network Data</a:t>
            </a:r>
            <a:endParaRPr lang="en-US"/>
          </a:p>
        </p:txBody>
      </p:sp>
      <p:sp>
        <p:nvSpPr>
          <p:cNvPr id="206851" name="Rectangle 3"/>
          <p:cNvSpPr>
            <a:spLocks noGrp="1" noChangeArrowheads="1"/>
          </p:cNvSpPr>
          <p:nvPr>
            <p:ph idx="1"/>
          </p:nvPr>
        </p:nvSpPr>
        <p:spPr/>
        <p:txBody>
          <a:bodyPr>
            <a:normAutofit/>
          </a:bodyPr>
          <a:lstStyle/>
          <a:p>
            <a:r>
              <a:rPr lang="en-GB" sz="2400" dirty="0"/>
              <a:t>We can also rearrange </a:t>
            </a:r>
            <a:r>
              <a:rPr lang="en-GB" sz="2400" i="1" dirty="0"/>
              <a:t>network</a:t>
            </a:r>
            <a:r>
              <a:rPr lang="en-GB" sz="2400" dirty="0"/>
              <a:t> or </a:t>
            </a:r>
            <a:r>
              <a:rPr lang="en-GB" sz="2400" i="1" dirty="0"/>
              <a:t>connectivity</a:t>
            </a:r>
            <a:r>
              <a:rPr lang="en-GB" sz="2400" dirty="0"/>
              <a:t> data</a:t>
            </a:r>
          </a:p>
          <a:p>
            <a:endParaRPr lang="en-GB" sz="2400" dirty="0"/>
          </a:p>
          <a:p>
            <a:r>
              <a:rPr lang="en-GB" sz="2400" dirty="0"/>
              <a:t>Suppose we record phone calls made between 13 people (labelled A to M)</a:t>
            </a:r>
          </a:p>
          <a:p>
            <a:endParaRPr lang="en-GB" sz="2400" dirty="0"/>
          </a:p>
          <a:p>
            <a:r>
              <a:rPr lang="en-GB" sz="2400" dirty="0"/>
              <a:t>It is very difficult to identify any interesting patterns from the data in either table or node-link diagram forms</a:t>
            </a:r>
            <a:endParaRPr lang="en-US" sz="2400" dirty="0"/>
          </a:p>
        </p:txBody>
      </p:sp>
      <p:sp>
        <p:nvSpPr>
          <p:cNvPr id="6" name="Slide Number Placeholder 5"/>
          <p:cNvSpPr>
            <a:spLocks noGrp="1"/>
          </p:cNvSpPr>
          <p:nvPr>
            <p:ph type="sldNum" sz="quarter" idx="12"/>
          </p:nvPr>
        </p:nvSpPr>
        <p:spPr/>
        <p:txBody>
          <a:bodyPr/>
          <a:lstStyle/>
          <a:p>
            <a:fld id="{F51E5C37-323E-401D-8698-A212C935C271}" type="slidenum">
              <a:rPr lang="en-GB"/>
              <a:pPr/>
              <a:t>27</a:t>
            </a:fld>
            <a:endParaRPr lang="en-GB"/>
          </a:p>
        </p:txBody>
      </p:sp>
    </p:spTree>
    <p:extLst>
      <p:ext uri="{BB962C8B-B14F-4D97-AF65-F5344CB8AC3E}">
        <p14:creationId xmlns:p14="http://schemas.microsoft.com/office/powerpoint/2010/main" val="30165839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8085" name="Group 213"/>
          <p:cNvGraphicFramePr>
            <a:graphicFrameLocks noGrp="1"/>
          </p:cNvGraphicFramePr>
          <p:nvPr>
            <p:ph/>
          </p:nvPr>
        </p:nvGraphicFramePr>
        <p:xfrm>
          <a:off x="1981200" y="277813"/>
          <a:ext cx="8229600" cy="5853114"/>
        </p:xfrm>
        <a:graphic>
          <a:graphicData uri="http://schemas.openxmlformats.org/drawingml/2006/table">
            <a:tbl>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Originator</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Receiver</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Originator</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Receiver</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A</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H</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K</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C</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L</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G</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I</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M</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K</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E</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E</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C</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J</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F</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H</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D</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C</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G</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I</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F</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A</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6"/>
                  </a:ext>
                </a:extLst>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I</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J</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L</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7"/>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M</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dirty="0">
                        <a:ln>
                          <a:noFill/>
                        </a:ln>
                        <a:solidFill>
                          <a:schemeClr val="tx1"/>
                        </a:solidFill>
                        <a:effectLst/>
                        <a:latin typeface="Arial"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8"/>
                  </a:ext>
                </a:extLst>
              </a:tr>
            </a:tbl>
          </a:graphicData>
        </a:graphic>
      </p:graphicFrame>
      <p:sp>
        <p:nvSpPr>
          <p:cNvPr id="68" name="Slide Number Placeholder 4"/>
          <p:cNvSpPr>
            <a:spLocks noGrp="1"/>
          </p:cNvSpPr>
          <p:nvPr>
            <p:ph type="sldNum" sz="quarter" idx="12"/>
          </p:nvPr>
        </p:nvSpPr>
        <p:spPr/>
        <p:txBody>
          <a:bodyPr/>
          <a:lstStyle/>
          <a:p>
            <a:fld id="{6BBF335A-84E0-42BF-A2D8-56EC6DDAFD48}" type="slidenum">
              <a:rPr lang="en-GB"/>
              <a:pPr/>
              <a:t>28</a:t>
            </a:fld>
            <a:endParaRPr lang="en-GB"/>
          </a:p>
        </p:txBody>
      </p:sp>
    </p:spTree>
    <p:extLst>
      <p:ext uri="{BB962C8B-B14F-4D97-AF65-F5344CB8AC3E}">
        <p14:creationId xmlns:p14="http://schemas.microsoft.com/office/powerpoint/2010/main" val="23690526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Slide Number Placeholder 3"/>
          <p:cNvSpPr>
            <a:spLocks noGrp="1"/>
          </p:cNvSpPr>
          <p:nvPr>
            <p:ph type="sldNum" sz="quarter" idx="12"/>
          </p:nvPr>
        </p:nvSpPr>
        <p:spPr/>
        <p:txBody>
          <a:bodyPr/>
          <a:lstStyle/>
          <a:p>
            <a:fld id="{C524EA1C-FC83-4BD9-8D4A-3032B4B4E32E}" type="slidenum">
              <a:rPr lang="en-GB"/>
              <a:pPr/>
              <a:t>29</a:t>
            </a:fld>
            <a:endParaRPr lang="en-GB"/>
          </a:p>
        </p:txBody>
      </p:sp>
      <p:sp>
        <p:nvSpPr>
          <p:cNvPr id="209924" name="Oval 4"/>
          <p:cNvSpPr>
            <a:spLocks noChangeArrowheads="1"/>
          </p:cNvSpPr>
          <p:nvPr/>
        </p:nvSpPr>
        <p:spPr bwMode="auto">
          <a:xfrm>
            <a:off x="5448300" y="476250"/>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A</a:t>
            </a:r>
            <a:endParaRPr lang="en-US"/>
          </a:p>
        </p:txBody>
      </p:sp>
      <p:sp>
        <p:nvSpPr>
          <p:cNvPr id="209926" name="Oval 6"/>
          <p:cNvSpPr>
            <a:spLocks noChangeArrowheads="1"/>
          </p:cNvSpPr>
          <p:nvPr/>
        </p:nvSpPr>
        <p:spPr bwMode="auto">
          <a:xfrm>
            <a:off x="3575050" y="1773239"/>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L</a:t>
            </a:r>
            <a:endParaRPr lang="en-US"/>
          </a:p>
        </p:txBody>
      </p:sp>
      <p:sp>
        <p:nvSpPr>
          <p:cNvPr id="209927" name="Oval 7"/>
          <p:cNvSpPr>
            <a:spLocks noChangeArrowheads="1"/>
          </p:cNvSpPr>
          <p:nvPr/>
        </p:nvSpPr>
        <p:spPr bwMode="auto">
          <a:xfrm>
            <a:off x="6456364" y="620714"/>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B</a:t>
            </a:r>
            <a:endParaRPr lang="en-US"/>
          </a:p>
        </p:txBody>
      </p:sp>
      <p:sp>
        <p:nvSpPr>
          <p:cNvPr id="209928" name="Oval 8"/>
          <p:cNvSpPr>
            <a:spLocks noChangeArrowheads="1"/>
          </p:cNvSpPr>
          <p:nvPr/>
        </p:nvSpPr>
        <p:spPr bwMode="auto">
          <a:xfrm>
            <a:off x="7391400" y="1196975"/>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C</a:t>
            </a:r>
            <a:endParaRPr lang="en-US"/>
          </a:p>
        </p:txBody>
      </p:sp>
      <p:sp>
        <p:nvSpPr>
          <p:cNvPr id="209929" name="Oval 9"/>
          <p:cNvSpPr>
            <a:spLocks noChangeArrowheads="1"/>
          </p:cNvSpPr>
          <p:nvPr/>
        </p:nvSpPr>
        <p:spPr bwMode="auto">
          <a:xfrm>
            <a:off x="3359150" y="2852739"/>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K</a:t>
            </a:r>
            <a:endParaRPr lang="en-US"/>
          </a:p>
        </p:txBody>
      </p:sp>
      <p:sp>
        <p:nvSpPr>
          <p:cNvPr id="209930" name="Oval 10"/>
          <p:cNvSpPr>
            <a:spLocks noChangeArrowheads="1"/>
          </p:cNvSpPr>
          <p:nvPr/>
        </p:nvSpPr>
        <p:spPr bwMode="auto">
          <a:xfrm>
            <a:off x="7967664" y="213360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D</a:t>
            </a:r>
            <a:endParaRPr lang="en-US"/>
          </a:p>
        </p:txBody>
      </p:sp>
      <p:sp>
        <p:nvSpPr>
          <p:cNvPr id="209931" name="Oval 11"/>
          <p:cNvSpPr>
            <a:spLocks noChangeArrowheads="1"/>
          </p:cNvSpPr>
          <p:nvPr/>
        </p:nvSpPr>
        <p:spPr bwMode="auto">
          <a:xfrm>
            <a:off x="7896225" y="3284539"/>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E</a:t>
            </a:r>
            <a:endParaRPr lang="en-US"/>
          </a:p>
        </p:txBody>
      </p:sp>
      <p:sp>
        <p:nvSpPr>
          <p:cNvPr id="209932" name="Oval 12"/>
          <p:cNvSpPr>
            <a:spLocks noChangeArrowheads="1"/>
          </p:cNvSpPr>
          <p:nvPr/>
        </p:nvSpPr>
        <p:spPr bwMode="auto">
          <a:xfrm>
            <a:off x="3719514" y="3933825"/>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J</a:t>
            </a:r>
            <a:endParaRPr lang="en-US"/>
          </a:p>
        </p:txBody>
      </p:sp>
      <p:sp>
        <p:nvSpPr>
          <p:cNvPr id="209933" name="Oval 13"/>
          <p:cNvSpPr>
            <a:spLocks noChangeArrowheads="1"/>
          </p:cNvSpPr>
          <p:nvPr/>
        </p:nvSpPr>
        <p:spPr bwMode="auto">
          <a:xfrm>
            <a:off x="4511675" y="4797425"/>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I</a:t>
            </a:r>
            <a:endParaRPr lang="en-US"/>
          </a:p>
        </p:txBody>
      </p:sp>
      <p:sp>
        <p:nvSpPr>
          <p:cNvPr id="209934" name="Oval 14"/>
          <p:cNvSpPr>
            <a:spLocks noChangeArrowheads="1"/>
          </p:cNvSpPr>
          <p:nvPr/>
        </p:nvSpPr>
        <p:spPr bwMode="auto">
          <a:xfrm>
            <a:off x="7535864" y="429260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F</a:t>
            </a:r>
            <a:endParaRPr lang="en-US"/>
          </a:p>
        </p:txBody>
      </p:sp>
      <p:sp>
        <p:nvSpPr>
          <p:cNvPr id="209935" name="Oval 15"/>
          <p:cNvSpPr>
            <a:spLocks noChangeArrowheads="1"/>
          </p:cNvSpPr>
          <p:nvPr/>
        </p:nvSpPr>
        <p:spPr bwMode="auto">
          <a:xfrm>
            <a:off x="5591175" y="5157789"/>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H</a:t>
            </a:r>
            <a:endParaRPr lang="en-US"/>
          </a:p>
        </p:txBody>
      </p:sp>
      <p:sp>
        <p:nvSpPr>
          <p:cNvPr id="209936" name="Oval 16"/>
          <p:cNvSpPr>
            <a:spLocks noChangeArrowheads="1"/>
          </p:cNvSpPr>
          <p:nvPr/>
        </p:nvSpPr>
        <p:spPr bwMode="auto">
          <a:xfrm>
            <a:off x="6600825" y="4941889"/>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G</a:t>
            </a:r>
            <a:endParaRPr lang="en-US"/>
          </a:p>
        </p:txBody>
      </p:sp>
      <p:sp>
        <p:nvSpPr>
          <p:cNvPr id="209937" name="Oval 17"/>
          <p:cNvSpPr>
            <a:spLocks noChangeArrowheads="1"/>
          </p:cNvSpPr>
          <p:nvPr/>
        </p:nvSpPr>
        <p:spPr bwMode="auto">
          <a:xfrm>
            <a:off x="4367214" y="9080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M</a:t>
            </a:r>
            <a:endParaRPr lang="en-US"/>
          </a:p>
        </p:txBody>
      </p:sp>
      <p:cxnSp>
        <p:nvCxnSpPr>
          <p:cNvPr id="209938" name="AutoShape 18"/>
          <p:cNvCxnSpPr>
            <a:cxnSpLocks noChangeShapeType="1"/>
            <a:stCxn id="209924" idx="5"/>
            <a:endCxn id="209934" idx="1"/>
          </p:cNvCxnSpPr>
          <p:nvPr/>
        </p:nvCxnSpPr>
        <p:spPr bwMode="auto">
          <a:xfrm>
            <a:off x="6062664" y="1090613"/>
            <a:ext cx="1577975" cy="3306762"/>
          </a:xfrm>
          <a:prstGeom prst="straightConnector1">
            <a:avLst/>
          </a:prstGeom>
          <a:noFill/>
          <a:ln w="9525">
            <a:solidFill>
              <a:schemeClr val="tx1"/>
            </a:solidFill>
            <a:round/>
            <a:headEnd/>
            <a:tailEnd/>
          </a:ln>
          <a:effectLst/>
        </p:spPr>
      </p:cxnSp>
      <p:cxnSp>
        <p:nvCxnSpPr>
          <p:cNvPr id="209939" name="AutoShape 19"/>
          <p:cNvCxnSpPr>
            <a:cxnSpLocks noChangeShapeType="1"/>
            <a:stCxn id="209927" idx="4"/>
            <a:endCxn id="209931" idx="1"/>
          </p:cNvCxnSpPr>
          <p:nvPr/>
        </p:nvCxnSpPr>
        <p:spPr bwMode="auto">
          <a:xfrm>
            <a:off x="6816726" y="1339851"/>
            <a:ext cx="1184275" cy="2049463"/>
          </a:xfrm>
          <a:prstGeom prst="straightConnector1">
            <a:avLst/>
          </a:prstGeom>
          <a:noFill/>
          <a:ln w="9525">
            <a:solidFill>
              <a:schemeClr val="tx1"/>
            </a:solidFill>
            <a:round/>
            <a:headEnd/>
            <a:tailEnd/>
          </a:ln>
          <a:effectLst/>
        </p:spPr>
      </p:cxnSp>
      <p:cxnSp>
        <p:nvCxnSpPr>
          <p:cNvPr id="209940" name="AutoShape 20"/>
          <p:cNvCxnSpPr>
            <a:cxnSpLocks noChangeShapeType="1"/>
            <a:stCxn id="209928" idx="5"/>
            <a:endCxn id="209930" idx="1"/>
          </p:cNvCxnSpPr>
          <p:nvPr/>
        </p:nvCxnSpPr>
        <p:spPr bwMode="auto">
          <a:xfrm>
            <a:off x="8005764" y="1811339"/>
            <a:ext cx="66675" cy="427037"/>
          </a:xfrm>
          <a:prstGeom prst="straightConnector1">
            <a:avLst/>
          </a:prstGeom>
          <a:noFill/>
          <a:ln w="9525">
            <a:solidFill>
              <a:schemeClr val="tx1"/>
            </a:solidFill>
            <a:round/>
            <a:headEnd/>
            <a:tailEnd/>
          </a:ln>
          <a:effectLst/>
        </p:spPr>
      </p:cxnSp>
      <p:cxnSp>
        <p:nvCxnSpPr>
          <p:cNvPr id="209941" name="AutoShape 21"/>
          <p:cNvCxnSpPr>
            <a:cxnSpLocks noChangeShapeType="1"/>
            <a:stCxn id="209924" idx="4"/>
            <a:endCxn id="209935" idx="0"/>
          </p:cNvCxnSpPr>
          <p:nvPr/>
        </p:nvCxnSpPr>
        <p:spPr bwMode="auto">
          <a:xfrm>
            <a:off x="5808664" y="1195388"/>
            <a:ext cx="142875" cy="3962400"/>
          </a:xfrm>
          <a:prstGeom prst="straightConnector1">
            <a:avLst/>
          </a:prstGeom>
          <a:noFill/>
          <a:ln w="9525">
            <a:solidFill>
              <a:schemeClr val="tx1"/>
            </a:solidFill>
            <a:round/>
            <a:headEnd/>
            <a:tailEnd/>
          </a:ln>
          <a:effectLst/>
        </p:spPr>
      </p:cxnSp>
      <p:cxnSp>
        <p:nvCxnSpPr>
          <p:cNvPr id="209943" name="AutoShape 23"/>
          <p:cNvCxnSpPr>
            <a:cxnSpLocks noChangeShapeType="1"/>
            <a:stCxn id="209927" idx="3"/>
            <a:endCxn id="209937" idx="6"/>
          </p:cNvCxnSpPr>
          <p:nvPr/>
        </p:nvCxnSpPr>
        <p:spPr bwMode="auto">
          <a:xfrm flipH="1">
            <a:off x="5086350" y="1235075"/>
            <a:ext cx="1474788" cy="33338"/>
          </a:xfrm>
          <a:prstGeom prst="straightConnector1">
            <a:avLst/>
          </a:prstGeom>
          <a:noFill/>
          <a:ln w="9525">
            <a:solidFill>
              <a:schemeClr val="tx1"/>
            </a:solidFill>
            <a:round/>
            <a:headEnd/>
            <a:tailEnd/>
          </a:ln>
          <a:effectLst/>
        </p:spPr>
      </p:cxnSp>
      <p:cxnSp>
        <p:nvCxnSpPr>
          <p:cNvPr id="209944" name="AutoShape 24"/>
          <p:cNvCxnSpPr>
            <a:cxnSpLocks noChangeShapeType="1"/>
            <a:stCxn id="209927" idx="3"/>
            <a:endCxn id="209929" idx="6"/>
          </p:cNvCxnSpPr>
          <p:nvPr/>
        </p:nvCxnSpPr>
        <p:spPr bwMode="auto">
          <a:xfrm flipH="1">
            <a:off x="4078288" y="1235076"/>
            <a:ext cx="2482850" cy="1978025"/>
          </a:xfrm>
          <a:prstGeom prst="straightConnector1">
            <a:avLst/>
          </a:prstGeom>
          <a:noFill/>
          <a:ln w="9525">
            <a:solidFill>
              <a:schemeClr val="tx1"/>
            </a:solidFill>
            <a:round/>
            <a:headEnd/>
            <a:tailEnd/>
          </a:ln>
          <a:effectLst/>
        </p:spPr>
      </p:cxnSp>
      <p:cxnSp>
        <p:nvCxnSpPr>
          <p:cNvPr id="209945" name="AutoShape 25"/>
          <p:cNvCxnSpPr>
            <a:cxnSpLocks noChangeShapeType="1"/>
            <a:stCxn id="209927" idx="4"/>
            <a:endCxn id="209933" idx="7"/>
          </p:cNvCxnSpPr>
          <p:nvPr/>
        </p:nvCxnSpPr>
        <p:spPr bwMode="auto">
          <a:xfrm flipH="1">
            <a:off x="5126039" y="1339850"/>
            <a:ext cx="1690687" cy="3562350"/>
          </a:xfrm>
          <a:prstGeom prst="straightConnector1">
            <a:avLst/>
          </a:prstGeom>
          <a:noFill/>
          <a:ln w="9525">
            <a:solidFill>
              <a:schemeClr val="tx1"/>
            </a:solidFill>
            <a:round/>
            <a:headEnd/>
            <a:tailEnd/>
          </a:ln>
          <a:effectLst/>
        </p:spPr>
      </p:cxnSp>
      <p:cxnSp>
        <p:nvCxnSpPr>
          <p:cNvPr id="209946" name="AutoShape 26"/>
          <p:cNvCxnSpPr>
            <a:cxnSpLocks noChangeShapeType="1"/>
            <a:stCxn id="209927" idx="4"/>
            <a:endCxn id="209936" idx="0"/>
          </p:cNvCxnSpPr>
          <p:nvPr/>
        </p:nvCxnSpPr>
        <p:spPr bwMode="auto">
          <a:xfrm>
            <a:off x="6816726" y="1339850"/>
            <a:ext cx="144463" cy="3602038"/>
          </a:xfrm>
          <a:prstGeom prst="straightConnector1">
            <a:avLst/>
          </a:prstGeom>
          <a:noFill/>
          <a:ln w="9525">
            <a:solidFill>
              <a:schemeClr val="tx1"/>
            </a:solidFill>
            <a:round/>
            <a:headEnd/>
            <a:tailEnd/>
          </a:ln>
          <a:effectLst/>
        </p:spPr>
      </p:cxnSp>
      <p:cxnSp>
        <p:nvCxnSpPr>
          <p:cNvPr id="209947" name="AutoShape 27"/>
          <p:cNvCxnSpPr>
            <a:cxnSpLocks noChangeShapeType="1"/>
            <a:stCxn id="209928" idx="2"/>
            <a:endCxn id="209926" idx="6"/>
          </p:cNvCxnSpPr>
          <p:nvPr/>
        </p:nvCxnSpPr>
        <p:spPr bwMode="auto">
          <a:xfrm flipH="1">
            <a:off x="4294188" y="1557338"/>
            <a:ext cx="3097212" cy="576262"/>
          </a:xfrm>
          <a:prstGeom prst="straightConnector1">
            <a:avLst/>
          </a:prstGeom>
          <a:noFill/>
          <a:ln w="9525">
            <a:solidFill>
              <a:schemeClr val="tx1"/>
            </a:solidFill>
            <a:round/>
            <a:headEnd/>
            <a:tailEnd/>
          </a:ln>
          <a:effectLst/>
        </p:spPr>
      </p:cxnSp>
      <p:cxnSp>
        <p:nvCxnSpPr>
          <p:cNvPr id="209948" name="AutoShape 28"/>
          <p:cNvCxnSpPr>
            <a:cxnSpLocks noChangeShapeType="1"/>
            <a:stCxn id="209928" idx="3"/>
            <a:endCxn id="209932" idx="6"/>
          </p:cNvCxnSpPr>
          <p:nvPr/>
        </p:nvCxnSpPr>
        <p:spPr bwMode="auto">
          <a:xfrm flipH="1">
            <a:off x="4438651" y="1811338"/>
            <a:ext cx="3057525" cy="2482850"/>
          </a:xfrm>
          <a:prstGeom prst="straightConnector1">
            <a:avLst/>
          </a:prstGeom>
          <a:noFill/>
          <a:ln w="9525">
            <a:solidFill>
              <a:schemeClr val="tx1"/>
            </a:solidFill>
            <a:round/>
            <a:headEnd/>
            <a:tailEnd/>
          </a:ln>
          <a:effectLst/>
        </p:spPr>
      </p:cxnSp>
      <p:cxnSp>
        <p:nvCxnSpPr>
          <p:cNvPr id="209949" name="AutoShape 29"/>
          <p:cNvCxnSpPr>
            <a:cxnSpLocks noChangeShapeType="1"/>
            <a:stCxn id="209931" idx="2"/>
            <a:endCxn id="209929" idx="6"/>
          </p:cNvCxnSpPr>
          <p:nvPr/>
        </p:nvCxnSpPr>
        <p:spPr bwMode="auto">
          <a:xfrm flipH="1" flipV="1">
            <a:off x="4078289" y="3213100"/>
            <a:ext cx="3817937" cy="431800"/>
          </a:xfrm>
          <a:prstGeom prst="straightConnector1">
            <a:avLst/>
          </a:prstGeom>
          <a:noFill/>
          <a:ln w="9525">
            <a:solidFill>
              <a:schemeClr val="tx1"/>
            </a:solidFill>
            <a:round/>
            <a:headEnd/>
            <a:tailEnd/>
          </a:ln>
          <a:effectLst/>
        </p:spPr>
      </p:cxnSp>
      <p:cxnSp>
        <p:nvCxnSpPr>
          <p:cNvPr id="209950" name="AutoShape 30"/>
          <p:cNvCxnSpPr>
            <a:cxnSpLocks noChangeShapeType="1"/>
            <a:stCxn id="209934" idx="2"/>
            <a:endCxn id="209935" idx="0"/>
          </p:cNvCxnSpPr>
          <p:nvPr/>
        </p:nvCxnSpPr>
        <p:spPr bwMode="auto">
          <a:xfrm flipH="1">
            <a:off x="5951539" y="4652964"/>
            <a:ext cx="1584325" cy="504825"/>
          </a:xfrm>
          <a:prstGeom prst="straightConnector1">
            <a:avLst/>
          </a:prstGeom>
          <a:noFill/>
          <a:ln w="9525">
            <a:solidFill>
              <a:schemeClr val="tx1"/>
            </a:solidFill>
            <a:round/>
            <a:headEnd/>
            <a:tailEnd/>
          </a:ln>
          <a:effectLst/>
        </p:spPr>
      </p:cxnSp>
      <p:cxnSp>
        <p:nvCxnSpPr>
          <p:cNvPr id="209951" name="AutoShape 31"/>
          <p:cNvCxnSpPr>
            <a:cxnSpLocks noChangeShapeType="1"/>
            <a:stCxn id="209936" idx="1"/>
            <a:endCxn id="209933" idx="7"/>
          </p:cNvCxnSpPr>
          <p:nvPr/>
        </p:nvCxnSpPr>
        <p:spPr bwMode="auto">
          <a:xfrm flipH="1" flipV="1">
            <a:off x="5126038" y="4902201"/>
            <a:ext cx="1579562" cy="144463"/>
          </a:xfrm>
          <a:prstGeom prst="straightConnector1">
            <a:avLst/>
          </a:prstGeom>
          <a:noFill/>
          <a:ln w="9525">
            <a:solidFill>
              <a:schemeClr val="tx1"/>
            </a:solidFill>
            <a:round/>
            <a:headEnd/>
            <a:tailEnd/>
          </a:ln>
          <a:effectLst/>
        </p:spPr>
      </p:cxnSp>
      <p:cxnSp>
        <p:nvCxnSpPr>
          <p:cNvPr id="209952" name="AutoShape 32"/>
          <p:cNvCxnSpPr>
            <a:cxnSpLocks noChangeShapeType="1"/>
            <a:stCxn id="209933" idx="0"/>
            <a:endCxn id="209937" idx="4"/>
          </p:cNvCxnSpPr>
          <p:nvPr/>
        </p:nvCxnSpPr>
        <p:spPr bwMode="auto">
          <a:xfrm flipH="1" flipV="1">
            <a:off x="4727576" y="1627189"/>
            <a:ext cx="144463" cy="3170237"/>
          </a:xfrm>
          <a:prstGeom prst="straightConnector1">
            <a:avLst/>
          </a:prstGeom>
          <a:noFill/>
          <a:ln w="9525">
            <a:solidFill>
              <a:schemeClr val="tx1"/>
            </a:solidFill>
            <a:round/>
            <a:headEnd/>
            <a:tailEnd/>
          </a:ln>
          <a:effectLst/>
        </p:spPr>
      </p:cxnSp>
      <p:cxnSp>
        <p:nvCxnSpPr>
          <p:cNvPr id="209953" name="AutoShape 33"/>
          <p:cNvCxnSpPr>
            <a:cxnSpLocks noChangeShapeType="1"/>
            <a:stCxn id="209932" idx="7"/>
            <a:endCxn id="209926" idx="5"/>
          </p:cNvCxnSpPr>
          <p:nvPr/>
        </p:nvCxnSpPr>
        <p:spPr bwMode="auto">
          <a:xfrm flipH="1" flipV="1">
            <a:off x="4189413" y="2387600"/>
            <a:ext cx="144462" cy="1651000"/>
          </a:xfrm>
          <a:prstGeom prst="straightConnector1">
            <a:avLst/>
          </a:prstGeom>
          <a:noFill/>
          <a:ln w="9525">
            <a:solidFill>
              <a:schemeClr val="tx1"/>
            </a:solidFill>
            <a:round/>
            <a:headEnd/>
            <a:tailEnd/>
          </a:ln>
          <a:effectLst/>
        </p:spPr>
      </p:cxnSp>
    </p:spTree>
    <p:extLst>
      <p:ext uri="{BB962C8B-B14F-4D97-AF65-F5344CB8AC3E}">
        <p14:creationId xmlns:p14="http://schemas.microsoft.com/office/powerpoint/2010/main" val="7875432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p:txBody>
          <a:bodyPr>
            <a:normAutofit/>
          </a:bodyPr>
          <a:lstStyle/>
          <a:p>
            <a:r>
              <a:rPr lang="en-GB"/>
              <a:t>Network Data</a:t>
            </a:r>
            <a:endParaRPr lang="en-US"/>
          </a:p>
        </p:txBody>
      </p:sp>
      <p:sp>
        <p:nvSpPr>
          <p:cNvPr id="210947" name="Rectangle 3"/>
          <p:cNvSpPr>
            <a:spLocks noGrp="1" noChangeArrowheads="1"/>
          </p:cNvSpPr>
          <p:nvPr>
            <p:ph idx="1"/>
          </p:nvPr>
        </p:nvSpPr>
        <p:spPr/>
        <p:txBody>
          <a:bodyPr/>
          <a:lstStyle/>
          <a:p>
            <a:pPr>
              <a:lnSpc>
                <a:spcPct val="90000"/>
              </a:lnSpc>
            </a:pPr>
            <a:r>
              <a:rPr lang="en-GB"/>
              <a:t>If we process the data a little to identify unconnected subgraphs and represent these by node-link diagrams we see more interesting features</a:t>
            </a:r>
          </a:p>
          <a:p>
            <a:pPr>
              <a:lnSpc>
                <a:spcPct val="90000"/>
              </a:lnSpc>
            </a:pPr>
            <a:r>
              <a:rPr lang="en-GB"/>
              <a:t>It is clear that there are three distinct groups of users</a:t>
            </a:r>
          </a:p>
          <a:p>
            <a:pPr>
              <a:lnSpc>
                <a:spcPct val="90000"/>
              </a:lnSpc>
            </a:pPr>
            <a:r>
              <a:rPr lang="en-GB"/>
              <a:t>If we had further information such as duration we could encode the information to gain further insight</a:t>
            </a:r>
            <a:endParaRPr lang="en-US"/>
          </a:p>
        </p:txBody>
      </p:sp>
      <p:sp>
        <p:nvSpPr>
          <p:cNvPr id="4" name="Date Placeholder 3"/>
          <p:cNvSpPr>
            <a:spLocks noGrp="1"/>
          </p:cNvSpPr>
          <p:nvPr>
            <p:ph type="dt" sz="half" idx="10"/>
          </p:nvPr>
        </p:nvSpPr>
        <p:spPr>
          <a:xfrm>
            <a:off x="1524000" y="6421439"/>
            <a:ext cx="2133600" cy="365125"/>
          </a:xfrm>
          <a:prstGeom prst="rect">
            <a:avLst/>
          </a:prstGeom>
        </p:spPr>
        <p:txBody>
          <a:bodyPr/>
          <a:lstStyle/>
          <a:p>
            <a:r>
              <a:rPr lang="en-US"/>
              <a:t>Dr Nik Whitehead</a:t>
            </a:r>
            <a:endParaRPr lang="en-GB"/>
          </a:p>
        </p:txBody>
      </p:sp>
      <p:sp>
        <p:nvSpPr>
          <p:cNvPr id="6" name="Slide Number Placeholder 5"/>
          <p:cNvSpPr>
            <a:spLocks noGrp="1"/>
          </p:cNvSpPr>
          <p:nvPr>
            <p:ph type="sldNum" sz="quarter" idx="12"/>
          </p:nvPr>
        </p:nvSpPr>
        <p:spPr/>
        <p:txBody>
          <a:bodyPr/>
          <a:lstStyle/>
          <a:p>
            <a:fld id="{5D802994-5D67-46E6-BE78-5E1F80CD44C4}" type="slidenum">
              <a:rPr lang="en-GB"/>
              <a:pPr/>
              <a:t>30</a:t>
            </a:fld>
            <a:endParaRPr lang="en-GB"/>
          </a:p>
        </p:txBody>
      </p:sp>
    </p:spTree>
    <p:extLst>
      <p:ext uri="{BB962C8B-B14F-4D97-AF65-F5344CB8AC3E}">
        <p14:creationId xmlns:p14="http://schemas.microsoft.com/office/powerpoint/2010/main" val="2363590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F04932-E4F4-EBA3-2A66-EE34835427B7}"/>
              </a:ext>
            </a:extLst>
          </p:cNvPr>
          <p:cNvPicPr>
            <a:picLocks noChangeAspect="1"/>
          </p:cNvPicPr>
          <p:nvPr/>
        </p:nvPicPr>
        <p:blipFill>
          <a:blip r:embed="rId2"/>
          <a:stretch>
            <a:fillRect/>
          </a:stretch>
        </p:blipFill>
        <p:spPr>
          <a:xfrm>
            <a:off x="643467" y="1044643"/>
            <a:ext cx="10905066" cy="4768712"/>
          </a:xfrm>
          <a:prstGeom prst="rect">
            <a:avLst/>
          </a:prstGeom>
        </p:spPr>
      </p:pic>
    </p:spTree>
    <p:extLst>
      <p:ext uri="{BB962C8B-B14F-4D97-AF65-F5344CB8AC3E}">
        <p14:creationId xmlns:p14="http://schemas.microsoft.com/office/powerpoint/2010/main" val="20799832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3"/>
          <p:cNvSpPr>
            <a:spLocks noGrp="1"/>
          </p:cNvSpPr>
          <p:nvPr>
            <p:ph type="sldNum" sz="quarter" idx="12"/>
          </p:nvPr>
        </p:nvSpPr>
        <p:spPr/>
        <p:txBody>
          <a:bodyPr/>
          <a:lstStyle/>
          <a:p>
            <a:fld id="{6D709E46-0CD2-46D0-BD32-31614139391E}" type="slidenum">
              <a:rPr lang="en-GB"/>
              <a:pPr/>
              <a:t>32</a:t>
            </a:fld>
            <a:endParaRPr lang="en-GB"/>
          </a:p>
        </p:txBody>
      </p:sp>
      <p:sp>
        <p:nvSpPr>
          <p:cNvPr id="214019" name="Oval 3"/>
          <p:cNvSpPr>
            <a:spLocks noChangeArrowheads="1"/>
          </p:cNvSpPr>
          <p:nvPr/>
        </p:nvSpPr>
        <p:spPr bwMode="auto">
          <a:xfrm>
            <a:off x="4440239" y="1989139"/>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K</a:t>
            </a:r>
            <a:endParaRPr lang="en-US"/>
          </a:p>
        </p:txBody>
      </p:sp>
      <p:sp>
        <p:nvSpPr>
          <p:cNvPr id="214022" name="Oval 6"/>
          <p:cNvSpPr>
            <a:spLocks noChangeArrowheads="1"/>
          </p:cNvSpPr>
          <p:nvPr/>
        </p:nvSpPr>
        <p:spPr bwMode="auto">
          <a:xfrm>
            <a:off x="6818314" y="1989139"/>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E</a:t>
            </a:r>
            <a:endParaRPr lang="en-US"/>
          </a:p>
        </p:txBody>
      </p:sp>
      <p:sp>
        <p:nvSpPr>
          <p:cNvPr id="214025" name="Oval 9"/>
          <p:cNvSpPr>
            <a:spLocks noChangeArrowheads="1"/>
          </p:cNvSpPr>
          <p:nvPr/>
        </p:nvSpPr>
        <p:spPr bwMode="auto">
          <a:xfrm>
            <a:off x="4440239" y="3500439"/>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G</a:t>
            </a:r>
            <a:endParaRPr lang="en-US"/>
          </a:p>
        </p:txBody>
      </p:sp>
      <p:sp>
        <p:nvSpPr>
          <p:cNvPr id="214026" name="Oval 10"/>
          <p:cNvSpPr>
            <a:spLocks noChangeArrowheads="1"/>
          </p:cNvSpPr>
          <p:nvPr/>
        </p:nvSpPr>
        <p:spPr bwMode="auto">
          <a:xfrm>
            <a:off x="6889750" y="3500439"/>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I</a:t>
            </a:r>
            <a:endParaRPr lang="en-US"/>
          </a:p>
        </p:txBody>
      </p:sp>
      <p:sp>
        <p:nvSpPr>
          <p:cNvPr id="214028" name="Oval 12"/>
          <p:cNvSpPr>
            <a:spLocks noChangeArrowheads="1"/>
          </p:cNvSpPr>
          <p:nvPr/>
        </p:nvSpPr>
        <p:spPr bwMode="auto">
          <a:xfrm>
            <a:off x="5665789" y="4652964"/>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M</a:t>
            </a:r>
            <a:endParaRPr lang="en-US"/>
          </a:p>
        </p:txBody>
      </p:sp>
      <p:sp>
        <p:nvSpPr>
          <p:cNvPr id="214030" name="Oval 14"/>
          <p:cNvSpPr>
            <a:spLocks noChangeArrowheads="1"/>
          </p:cNvSpPr>
          <p:nvPr/>
        </p:nvSpPr>
        <p:spPr bwMode="auto">
          <a:xfrm>
            <a:off x="5665789" y="6921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dirty="0"/>
              <a:t>B</a:t>
            </a:r>
            <a:endParaRPr lang="en-US" dirty="0"/>
          </a:p>
        </p:txBody>
      </p:sp>
      <p:cxnSp>
        <p:nvCxnSpPr>
          <p:cNvPr id="214031" name="AutoShape 15"/>
          <p:cNvCxnSpPr>
            <a:cxnSpLocks noChangeShapeType="1"/>
            <a:stCxn id="214030" idx="5"/>
            <a:endCxn id="214022" idx="1"/>
          </p:cNvCxnSpPr>
          <p:nvPr/>
        </p:nvCxnSpPr>
        <p:spPr bwMode="auto">
          <a:xfrm>
            <a:off x="6280150" y="1306513"/>
            <a:ext cx="642938" cy="787400"/>
          </a:xfrm>
          <a:prstGeom prst="straightConnector1">
            <a:avLst/>
          </a:prstGeom>
          <a:noFill/>
          <a:ln w="44450">
            <a:solidFill>
              <a:schemeClr val="tx1"/>
            </a:solidFill>
            <a:round/>
            <a:headEnd/>
            <a:tailEnd/>
          </a:ln>
          <a:effectLst/>
        </p:spPr>
      </p:cxnSp>
      <p:cxnSp>
        <p:nvCxnSpPr>
          <p:cNvPr id="214032" name="AutoShape 16"/>
          <p:cNvCxnSpPr>
            <a:cxnSpLocks noChangeShapeType="1"/>
            <a:stCxn id="214030" idx="3"/>
            <a:endCxn id="214019" idx="7"/>
          </p:cNvCxnSpPr>
          <p:nvPr/>
        </p:nvCxnSpPr>
        <p:spPr bwMode="auto">
          <a:xfrm flipH="1">
            <a:off x="5054601" y="1306513"/>
            <a:ext cx="715963" cy="787400"/>
          </a:xfrm>
          <a:prstGeom prst="straightConnector1">
            <a:avLst/>
          </a:prstGeom>
          <a:noFill/>
          <a:ln w="66675">
            <a:solidFill>
              <a:schemeClr val="tx1"/>
            </a:solidFill>
            <a:round/>
            <a:headEnd/>
            <a:tailEnd/>
          </a:ln>
          <a:effectLst/>
        </p:spPr>
      </p:cxnSp>
      <p:cxnSp>
        <p:nvCxnSpPr>
          <p:cNvPr id="214033" name="AutoShape 17"/>
          <p:cNvCxnSpPr>
            <a:cxnSpLocks noChangeShapeType="1"/>
            <a:stCxn id="214019" idx="6"/>
            <a:endCxn id="214022" idx="2"/>
          </p:cNvCxnSpPr>
          <p:nvPr/>
        </p:nvCxnSpPr>
        <p:spPr bwMode="auto">
          <a:xfrm>
            <a:off x="5159375" y="2349500"/>
            <a:ext cx="1658938" cy="0"/>
          </a:xfrm>
          <a:prstGeom prst="straightConnector1">
            <a:avLst/>
          </a:prstGeom>
          <a:noFill/>
          <a:ln w="9525">
            <a:solidFill>
              <a:schemeClr val="tx1"/>
            </a:solidFill>
            <a:round/>
            <a:headEnd/>
            <a:tailEnd/>
          </a:ln>
          <a:effectLst/>
        </p:spPr>
      </p:cxnSp>
      <p:cxnSp>
        <p:nvCxnSpPr>
          <p:cNvPr id="214034" name="AutoShape 18"/>
          <p:cNvCxnSpPr>
            <a:cxnSpLocks noChangeShapeType="1"/>
            <a:stCxn id="214030" idx="4"/>
            <a:endCxn id="214025" idx="7"/>
          </p:cNvCxnSpPr>
          <p:nvPr/>
        </p:nvCxnSpPr>
        <p:spPr bwMode="auto">
          <a:xfrm flipH="1">
            <a:off x="5054600" y="1411289"/>
            <a:ext cx="971550" cy="2193925"/>
          </a:xfrm>
          <a:prstGeom prst="straightConnector1">
            <a:avLst/>
          </a:prstGeom>
          <a:noFill/>
          <a:ln w="9525">
            <a:solidFill>
              <a:schemeClr val="tx1"/>
            </a:solidFill>
            <a:round/>
            <a:headEnd/>
            <a:tailEnd/>
          </a:ln>
          <a:effectLst/>
        </p:spPr>
      </p:cxnSp>
      <p:cxnSp>
        <p:nvCxnSpPr>
          <p:cNvPr id="214035" name="AutoShape 19"/>
          <p:cNvCxnSpPr>
            <a:cxnSpLocks noChangeShapeType="1"/>
            <a:stCxn id="214030" idx="4"/>
            <a:endCxn id="214026" idx="1"/>
          </p:cNvCxnSpPr>
          <p:nvPr/>
        </p:nvCxnSpPr>
        <p:spPr bwMode="auto">
          <a:xfrm>
            <a:off x="6026151" y="1411289"/>
            <a:ext cx="968375" cy="2193925"/>
          </a:xfrm>
          <a:prstGeom prst="straightConnector1">
            <a:avLst/>
          </a:prstGeom>
          <a:noFill/>
          <a:ln w="95250">
            <a:solidFill>
              <a:schemeClr val="tx1"/>
            </a:solidFill>
            <a:round/>
            <a:headEnd/>
            <a:tailEnd/>
          </a:ln>
          <a:effectLst/>
        </p:spPr>
      </p:cxnSp>
      <p:cxnSp>
        <p:nvCxnSpPr>
          <p:cNvPr id="214036" name="AutoShape 20"/>
          <p:cNvCxnSpPr>
            <a:cxnSpLocks noChangeShapeType="1"/>
            <a:stCxn id="214026" idx="2"/>
            <a:endCxn id="214025" idx="6"/>
          </p:cNvCxnSpPr>
          <p:nvPr/>
        </p:nvCxnSpPr>
        <p:spPr bwMode="auto">
          <a:xfrm flipH="1">
            <a:off x="5159376" y="3860800"/>
            <a:ext cx="1730375" cy="0"/>
          </a:xfrm>
          <a:prstGeom prst="straightConnector1">
            <a:avLst/>
          </a:prstGeom>
          <a:noFill/>
          <a:ln w="9525">
            <a:solidFill>
              <a:schemeClr val="tx1"/>
            </a:solidFill>
            <a:round/>
            <a:headEnd/>
            <a:tailEnd/>
          </a:ln>
          <a:effectLst/>
        </p:spPr>
      </p:cxnSp>
      <p:cxnSp>
        <p:nvCxnSpPr>
          <p:cNvPr id="214037" name="AutoShape 21"/>
          <p:cNvCxnSpPr>
            <a:cxnSpLocks noChangeShapeType="1"/>
            <a:stCxn id="214028" idx="7"/>
            <a:endCxn id="214026" idx="3"/>
          </p:cNvCxnSpPr>
          <p:nvPr/>
        </p:nvCxnSpPr>
        <p:spPr bwMode="auto">
          <a:xfrm flipV="1">
            <a:off x="6280151" y="4114800"/>
            <a:ext cx="714375" cy="642938"/>
          </a:xfrm>
          <a:prstGeom prst="straightConnector1">
            <a:avLst/>
          </a:prstGeom>
          <a:noFill/>
          <a:ln w="9525">
            <a:solidFill>
              <a:schemeClr val="tx1"/>
            </a:solidFill>
            <a:round/>
            <a:headEnd/>
            <a:tailEnd/>
          </a:ln>
          <a:effectLst/>
        </p:spPr>
      </p:cxnSp>
      <p:cxnSp>
        <p:nvCxnSpPr>
          <p:cNvPr id="214038" name="AutoShape 22"/>
          <p:cNvCxnSpPr>
            <a:cxnSpLocks noChangeShapeType="1"/>
            <a:stCxn id="214030" idx="4"/>
            <a:endCxn id="214028" idx="0"/>
          </p:cNvCxnSpPr>
          <p:nvPr/>
        </p:nvCxnSpPr>
        <p:spPr bwMode="auto">
          <a:xfrm>
            <a:off x="6026150" y="1411289"/>
            <a:ext cx="0" cy="3241675"/>
          </a:xfrm>
          <a:prstGeom prst="straightConnector1">
            <a:avLst/>
          </a:prstGeom>
          <a:noFill/>
          <a:ln w="44450">
            <a:solidFill>
              <a:schemeClr val="tx1"/>
            </a:solidFill>
            <a:round/>
            <a:headEnd/>
            <a:tailEnd/>
          </a:ln>
          <a:effectLst/>
        </p:spPr>
      </p:cxnSp>
      <p:pic>
        <p:nvPicPr>
          <p:cNvPr id="3" name="Picture 2">
            <a:extLst>
              <a:ext uri="{FF2B5EF4-FFF2-40B4-BE49-F238E27FC236}">
                <a16:creationId xmlns:a16="http://schemas.microsoft.com/office/drawing/2014/main" id="{E17E4E7B-BED1-B935-E81D-A99495EC452A}"/>
              </a:ext>
            </a:extLst>
          </p:cNvPr>
          <p:cNvPicPr>
            <a:picLocks noChangeAspect="1"/>
          </p:cNvPicPr>
          <p:nvPr/>
        </p:nvPicPr>
        <p:blipFill>
          <a:blip r:embed="rId3"/>
          <a:stretch>
            <a:fillRect/>
          </a:stretch>
        </p:blipFill>
        <p:spPr>
          <a:xfrm>
            <a:off x="447007" y="-7655"/>
            <a:ext cx="11297986" cy="6771088"/>
          </a:xfrm>
          <a:prstGeom prst="rect">
            <a:avLst/>
          </a:prstGeom>
        </p:spPr>
      </p:pic>
    </p:spTree>
    <p:extLst>
      <p:ext uri="{BB962C8B-B14F-4D97-AF65-F5344CB8AC3E}">
        <p14:creationId xmlns:p14="http://schemas.microsoft.com/office/powerpoint/2010/main" val="32738043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normAutofit/>
          </a:bodyPr>
          <a:lstStyle/>
          <a:p>
            <a:r>
              <a:rPr lang="en-GB"/>
              <a:t>Summary</a:t>
            </a:r>
            <a:endParaRPr lang="en-US"/>
          </a:p>
        </p:txBody>
      </p:sp>
      <p:sp>
        <p:nvSpPr>
          <p:cNvPr id="113667" name="Rectangle 3"/>
          <p:cNvSpPr>
            <a:spLocks noGrp="1" noChangeArrowheads="1"/>
          </p:cNvSpPr>
          <p:nvPr>
            <p:ph idx="1"/>
          </p:nvPr>
        </p:nvSpPr>
        <p:spPr>
          <a:xfrm>
            <a:off x="1981200" y="1052736"/>
            <a:ext cx="8229600" cy="5400452"/>
          </a:xfrm>
        </p:spPr>
        <p:txBody>
          <a:bodyPr>
            <a:normAutofit/>
          </a:bodyPr>
          <a:lstStyle/>
          <a:p>
            <a:r>
              <a:rPr lang="en-GB" sz="2400" dirty="0"/>
              <a:t>Rearrangement is a simple but powerful tool for making less obvious features of data clearer</a:t>
            </a:r>
          </a:p>
          <a:p>
            <a:endParaRPr lang="en-GB" sz="2400" dirty="0"/>
          </a:p>
          <a:p>
            <a:r>
              <a:rPr lang="en-GB" sz="2400" dirty="0"/>
              <a:t>Interactive rearrangement of data provides additional insight into data</a:t>
            </a:r>
          </a:p>
          <a:p>
            <a:endParaRPr lang="en-GB" sz="2400" dirty="0"/>
          </a:p>
          <a:p>
            <a:r>
              <a:rPr lang="en-GB" sz="2400" dirty="0"/>
              <a:t>It can be used for all data types</a:t>
            </a:r>
          </a:p>
          <a:p>
            <a:pPr lvl="1"/>
            <a:r>
              <a:rPr lang="en-GB" dirty="0"/>
              <a:t>Categorical (crops/treatments, eye/hair colours)</a:t>
            </a:r>
          </a:p>
          <a:p>
            <a:pPr lvl="1"/>
            <a:r>
              <a:rPr lang="en-GB" dirty="0"/>
              <a:t>Numerical (agricultural statistics)</a:t>
            </a:r>
          </a:p>
          <a:p>
            <a:pPr lvl="1"/>
            <a:r>
              <a:rPr lang="en-GB" dirty="0"/>
              <a:t>Topological (telephone connections)</a:t>
            </a:r>
          </a:p>
        </p:txBody>
      </p:sp>
      <p:sp>
        <p:nvSpPr>
          <p:cNvPr id="6" name="Slide Number Placeholder 5"/>
          <p:cNvSpPr>
            <a:spLocks noGrp="1"/>
          </p:cNvSpPr>
          <p:nvPr>
            <p:ph type="sldNum" sz="quarter" idx="12"/>
          </p:nvPr>
        </p:nvSpPr>
        <p:spPr/>
        <p:txBody>
          <a:bodyPr/>
          <a:lstStyle/>
          <a:p>
            <a:fld id="{00A2340D-FFF9-4815-AD20-A92D30AE0426}" type="slidenum">
              <a:rPr lang="en-GB"/>
              <a:pPr/>
              <a:t>33</a:t>
            </a:fld>
            <a:endParaRPr lang="en-GB"/>
          </a:p>
        </p:txBody>
      </p:sp>
    </p:spTree>
    <p:extLst>
      <p:ext uri="{BB962C8B-B14F-4D97-AF65-F5344CB8AC3E}">
        <p14:creationId xmlns:p14="http://schemas.microsoft.com/office/powerpoint/2010/main" val="1513616226"/>
      </p:ext>
    </p:extLst>
  </p:cSld>
  <p:clrMapOvr>
    <a:masterClrMapping/>
  </p:clrMapOvr>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2.png"/></Relationships>
</file>

<file path=ppt/webextensions/webextension1.xml><?xml version="1.0" encoding="utf-8"?>
<we:webextension xmlns:we="http://schemas.microsoft.com/office/webextensions/webextension/2010/11" id="{28ADEC01-AFA9-4D89-AF30-EF7A9EC11A29}">
  <we:reference id="wa104382064" version="1.0.0.2" store="en-US" storeType="OMEX"/>
  <we:alternateReferences>
    <we:reference id="WA104382064" version="1.0.0.2" store="WA104382064" storeType="OMEX"/>
  </we:alternateReferences>
  <we:properties>
    <we:property name="HH" value="0"/>
    <we:property name="HH-reminder" value="&quot;--&quot;"/>
    <we:property name="MM" value="3"/>
    <we:property name="MM-reminder" value="&quot;--&quot;"/>
    <we:property name="SS" value="20"/>
    <we:property name="SS-reminder" value="&quot;--&quot;"/>
    <we:property name="canvash" value="97"/>
    <we:property name="canvasw" value="97"/>
    <we:property name="clocktype" value="&quot;digital&quot;"/>
    <we:property name="interval" value="5"/>
    <we:property name="isCountUp" value="true"/>
    <we:property name="radius" value="43.65"/>
    <we:property name="tickType" value="&quot;none&quot;"/>
    <we:property name="timeupType" value="&quot;none&quot;"/>
  </we:properties>
  <we:bindings/>
  <we:snapshot xmlns:r="http://schemas.openxmlformats.org/officeDocument/2006/relationships" r:embed="rId1"/>
</we:webextension>
</file>

<file path=docProps/app.xml><?xml version="1.0" encoding="utf-8"?>
<Properties xmlns="http://schemas.openxmlformats.org/officeDocument/2006/extended-properties" xmlns:vt="http://schemas.openxmlformats.org/officeDocument/2006/docPropsVTypes">
  <Template>title content</Template>
  <TotalTime>0</TotalTime>
  <Words>2588</Words>
  <Application>Microsoft Office PowerPoint</Application>
  <PresentationFormat>Widescreen</PresentationFormat>
  <Paragraphs>299</Paragraphs>
  <Slides>33</Slides>
  <Notes>26</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33</vt:i4>
      </vt:variant>
    </vt:vector>
  </HeadingPairs>
  <TitlesOfParts>
    <vt:vector size="44" baseType="lpstr">
      <vt:lpstr>Arial</vt:lpstr>
      <vt:lpstr>Benton Sans Book</vt:lpstr>
      <vt:lpstr>Calibri</vt:lpstr>
      <vt:lpstr>Calibri Light</vt:lpstr>
      <vt:lpstr>Georgia</vt:lpstr>
      <vt:lpstr>Merriweather</vt:lpstr>
      <vt:lpstr>Open Sans</vt:lpstr>
      <vt:lpstr>Times New Roman</vt:lpstr>
      <vt:lpstr>Wingdings</vt:lpstr>
      <vt:lpstr>Text 1</vt:lpstr>
      <vt:lpstr>Worksheet</vt:lpstr>
      <vt:lpstr>Information Visualization</vt:lpstr>
      <vt:lpstr>Visualising</vt:lpstr>
      <vt:lpstr>Activity: Visualising </vt:lpstr>
      <vt:lpstr>How ?</vt:lpstr>
      <vt:lpstr>Telling a Story – Giving a Message</vt:lpstr>
      <vt:lpstr>Visualisation Issues</vt:lpstr>
      <vt:lpstr>Good Data Visualization Examples </vt:lpstr>
      <vt:lpstr> Napoleon March Map </vt:lpstr>
      <vt:lpstr>1854 Broad Street Cholera Outbreak Map</vt:lpstr>
      <vt:lpstr>PowerPoint Presentation</vt:lpstr>
      <vt:lpstr>3.Harry Beck's map</vt:lpstr>
      <vt:lpstr>4. Tragically firefighting</vt:lpstr>
      <vt:lpstr>Bad Visualisation Examples</vt:lpstr>
      <vt:lpstr>PowerPoint Presentation</vt:lpstr>
      <vt:lpstr>PowerPoint Presentation</vt:lpstr>
      <vt:lpstr>PowerPoint Presentation</vt:lpstr>
      <vt:lpstr>Rearrangement, interaction and exploration</vt:lpstr>
      <vt:lpstr>Two features of Interactive visualisation Tool</vt:lpstr>
      <vt:lpstr>Rearrangement</vt:lpstr>
      <vt:lpstr>PowerPoint Presentation</vt:lpstr>
      <vt:lpstr>PowerPoint Presentation</vt:lpstr>
      <vt:lpstr>PowerPoint Presentation</vt:lpstr>
      <vt:lpstr>Rearrangement</vt:lpstr>
      <vt:lpstr>Mosaic Display</vt:lpstr>
      <vt:lpstr>PowerPoint Presentation</vt:lpstr>
      <vt:lpstr>Mosaic Display</vt:lpstr>
      <vt:lpstr>Network Data</vt:lpstr>
      <vt:lpstr>PowerPoint Presentation</vt:lpstr>
      <vt:lpstr>PowerPoint Presentation</vt:lpstr>
      <vt:lpstr>Network Data</vt:lpstr>
      <vt:lpstr>PowerPoint Presentation</vt:lpstr>
      <vt:lpstr>PowerPoint Presentation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creator>Divya Chidambaram</dc:creator>
  <cp:lastModifiedBy>Mark Huntly</cp:lastModifiedBy>
  <cp:revision>18</cp:revision>
  <dcterms:created xsi:type="dcterms:W3CDTF">2022-11-01T13:34:48Z</dcterms:created>
  <dcterms:modified xsi:type="dcterms:W3CDTF">2023-10-06T09:30:02Z</dcterms:modified>
</cp:coreProperties>
</file>