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8" r:id="rId3"/>
    <p:sldId id="269" r:id="rId4"/>
    <p:sldId id="259" r:id="rId5"/>
    <p:sldId id="270" r:id="rId6"/>
    <p:sldId id="271" r:id="rId7"/>
    <p:sldId id="272" r:id="rId8"/>
    <p:sldId id="273" r:id="rId9"/>
    <p:sldId id="274" r:id="rId10"/>
    <p:sldId id="275" r:id="rId11"/>
    <p:sldId id="276" r:id="rId12"/>
    <p:sldId id="277" r:id="rId13"/>
    <p:sldId id="279" r:id="rId14"/>
    <p:sldId id="280" r:id="rId15"/>
    <p:sldId id="281" r:id="rId16"/>
    <p:sldId id="260" r:id="rId17"/>
    <p:sldId id="261" r:id="rId18"/>
    <p:sldId id="262" r:id="rId19"/>
    <p:sldId id="263" r:id="rId20"/>
    <p:sldId id="266" r:id="rId21"/>
    <p:sldId id="267" r:id="rId22"/>
    <p:sldId id="268" r:id="rId23"/>
    <p:sldId id="282"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74"/>
  </p:normalViewPr>
  <p:slideViewPr>
    <p:cSldViewPr snapToGrid="0" snapToObjects="1">
      <p:cViewPr varScale="1">
        <p:scale>
          <a:sx n="115" d="100"/>
          <a:sy n="115" d="100"/>
        </p:scale>
        <p:origin x="4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2/8/2018</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2/8/2018</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2/8/2018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2/8/2018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2/8/2018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2/8/2018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2/8/2018</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2/8/2018</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2/8/2018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534585" y="617538"/>
            <a:ext cx="10390716"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1576917" y="2017713"/>
            <a:ext cx="10363200" cy="4114800"/>
          </a:xfrm>
        </p:spPr>
        <p:txBody>
          <a:bodyPr/>
          <a:lstStyle/>
          <a:p>
            <a:pPr lvl="0"/>
            <a:endParaRPr lang="en-GB" noProof="0" smtClean="0"/>
          </a:p>
        </p:txBody>
      </p:sp>
      <p:sp>
        <p:nvSpPr>
          <p:cNvPr id="4" name="Rectangle 11"/>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12"/>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13"/>
          <p:cNvSpPr>
            <a:spLocks noGrp="1" noChangeArrowheads="1"/>
          </p:cNvSpPr>
          <p:nvPr>
            <p:ph type="sldNum" sz="quarter" idx="12"/>
          </p:nvPr>
        </p:nvSpPr>
        <p:spPr>
          <a:ln/>
        </p:spPr>
        <p:txBody>
          <a:bodyPr/>
          <a:lstStyle>
            <a:lvl1pPr>
              <a:defRPr/>
            </a:lvl1pPr>
          </a:lstStyle>
          <a:p>
            <a:pPr>
              <a:defRPr/>
            </a:pPr>
            <a:fld id="{35D11D77-1182-DA48-8AB5-4B0536B23C4A}" type="slidenum">
              <a:rPr lang="en-US" altLang="en-US"/>
              <a:pPr>
                <a:defRPr/>
              </a:pPr>
              <a:t>‹#›</a:t>
            </a:fld>
            <a:endParaRPr lang="en-US" altLang="en-US"/>
          </a:p>
        </p:txBody>
      </p:sp>
    </p:spTree>
    <p:extLst>
      <p:ext uri="{BB962C8B-B14F-4D97-AF65-F5344CB8AC3E}">
        <p14:creationId xmlns:p14="http://schemas.microsoft.com/office/powerpoint/2010/main" val="5139308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2/8/2018</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slide" Target="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Narrative Analysis</a:t>
            </a:r>
            <a:endParaRPr lang="en-GB" dirty="0"/>
          </a:p>
        </p:txBody>
      </p:sp>
      <p:sp>
        <p:nvSpPr>
          <p:cNvPr id="3" name="Subtitle 2"/>
          <p:cNvSpPr>
            <a:spLocks noGrp="1"/>
          </p:cNvSpPr>
          <p:nvPr>
            <p:ph type="subTitle" idx="1"/>
          </p:nvPr>
        </p:nvSpPr>
        <p:spPr/>
        <p:txBody>
          <a:bodyPr/>
          <a:lstStyle/>
          <a:p>
            <a:r>
              <a:rPr lang="en-GB" dirty="0" smtClean="0"/>
              <a:t>Including Foucault</a:t>
            </a:r>
            <a:endParaRPr lang="en-GB" dirty="0"/>
          </a:p>
        </p:txBody>
      </p:sp>
    </p:spTree>
    <p:custDataLst>
      <p:tags r:id="rId1"/>
    </p:custDataLst>
    <p:extLst>
      <p:ext uri="{BB962C8B-B14F-4D97-AF65-F5344CB8AC3E}">
        <p14:creationId xmlns:p14="http://schemas.microsoft.com/office/powerpoint/2010/main" val="12482124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US" altLang="en-US"/>
              <a:t>Definition and Purpose</a:t>
            </a:r>
          </a:p>
        </p:txBody>
      </p:sp>
      <p:sp>
        <p:nvSpPr>
          <p:cNvPr id="6147" name="Rectangle 3"/>
          <p:cNvSpPr>
            <a:spLocks noGrp="1" noChangeArrowheads="1"/>
          </p:cNvSpPr>
          <p:nvPr>
            <p:ph type="body" idx="1"/>
          </p:nvPr>
        </p:nvSpPr>
        <p:spPr/>
        <p:txBody>
          <a:bodyPr>
            <a:normAutofit/>
          </a:bodyPr>
          <a:lstStyle/>
          <a:p>
            <a:pPr eaLnBrk="1" hangingPunct="1"/>
            <a:r>
              <a:rPr lang="en-US" altLang="en-US" sz="2800" dirty="0"/>
              <a:t>Narrative research</a:t>
            </a:r>
          </a:p>
          <a:p>
            <a:pPr lvl="1" eaLnBrk="1" hangingPunct="1"/>
            <a:r>
              <a:rPr lang="en-US" altLang="en-US" sz="2400" dirty="0"/>
              <a:t>Definition</a:t>
            </a:r>
          </a:p>
          <a:p>
            <a:pPr lvl="2" eaLnBrk="1" hangingPunct="1"/>
            <a:r>
              <a:rPr lang="en-US" altLang="en-US" sz="2000" dirty="0"/>
              <a:t>The description of the lives of individuals, the collection of individuals’ stories of their experiences, and a discussion of the meaning of those experiences</a:t>
            </a:r>
          </a:p>
          <a:p>
            <a:pPr lvl="1" eaLnBrk="1" hangingPunct="1"/>
            <a:r>
              <a:rPr lang="en-US" altLang="en-US" sz="2400" dirty="0"/>
              <a:t>Purpose</a:t>
            </a:r>
          </a:p>
          <a:p>
            <a:pPr lvl="2" eaLnBrk="1" hangingPunct="1"/>
            <a:r>
              <a:rPr lang="en-US" altLang="en-US" sz="2000" dirty="0"/>
              <a:t>An attempt to increase understanding of central issues related </a:t>
            </a:r>
            <a:r>
              <a:rPr lang="en-US" altLang="en-US" sz="2000" dirty="0" smtClean="0"/>
              <a:t>to learning </a:t>
            </a:r>
            <a:r>
              <a:rPr lang="en-US" altLang="en-US" sz="2000" dirty="0"/>
              <a:t>through the telling and retelling of participants’ stories</a:t>
            </a:r>
          </a:p>
          <a:p>
            <a:pPr lvl="2" algn="r" eaLnBrk="1" hangingPunct="1">
              <a:buFont typeface="Wingdings" charset="2"/>
              <a:buNone/>
            </a:pPr>
            <a:endParaRPr lang="en-US" altLang="en-US" sz="1200" dirty="0"/>
          </a:p>
          <a:p>
            <a:pPr lvl="2" algn="r" eaLnBrk="1" hangingPunct="1">
              <a:buFont typeface="Wingdings" charset="2"/>
              <a:buNone/>
            </a:pPr>
            <a:endParaRPr lang="en-US" altLang="en-US" sz="1200" dirty="0"/>
          </a:p>
          <a:p>
            <a:pPr lvl="1" eaLnBrk="1" hangingPunct="1"/>
            <a:endParaRPr lang="en-US" altLang="en-US" sz="2400" dirty="0"/>
          </a:p>
        </p:txBody>
      </p:sp>
    </p:spTree>
    <p:custDataLst>
      <p:tags r:id="rId1"/>
    </p:custDataLst>
    <p:extLst>
      <p:ext uri="{BB962C8B-B14F-4D97-AF65-F5344CB8AC3E}">
        <p14:creationId xmlns:p14="http://schemas.microsoft.com/office/powerpoint/2010/main" val="4899020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Kim </a:t>
            </a:r>
            <a:r>
              <a:rPr lang="en-GB" dirty="0" err="1" smtClean="0"/>
              <a:t>Etherington</a:t>
            </a:r>
            <a:endParaRPr lang="en-GB" dirty="0"/>
          </a:p>
        </p:txBody>
      </p:sp>
      <p:sp>
        <p:nvSpPr>
          <p:cNvPr id="3" name="Content Placeholder 2"/>
          <p:cNvSpPr>
            <a:spLocks noGrp="1"/>
          </p:cNvSpPr>
          <p:nvPr>
            <p:ph idx="1"/>
          </p:nvPr>
        </p:nvSpPr>
        <p:spPr/>
        <p:txBody>
          <a:bodyPr/>
          <a:lstStyle/>
          <a:p>
            <a:r>
              <a:rPr lang="en-US" dirty="0"/>
              <a:t>Narrative inquiry is an umbrella term that captures personal and human dimensions of experience over time, and takes account of the relationship between individual experience and cultural context (</a:t>
            </a:r>
            <a:r>
              <a:rPr lang="en-US" dirty="0" err="1"/>
              <a:t>Clandinin</a:t>
            </a:r>
            <a:r>
              <a:rPr lang="en-US" dirty="0"/>
              <a:t> and Connelly 2000). </a:t>
            </a:r>
            <a:endParaRPr lang="en-US" dirty="0" smtClean="0"/>
          </a:p>
          <a:p>
            <a:endParaRPr lang="en-US" dirty="0"/>
          </a:p>
          <a:p>
            <a:r>
              <a:rPr lang="en-US" dirty="0" smtClean="0"/>
              <a:t>Narrative </a:t>
            </a:r>
            <a:r>
              <a:rPr lang="en-US" dirty="0"/>
              <a:t>inquiry is a means by which we systematically gather, </a:t>
            </a:r>
            <a:r>
              <a:rPr lang="en-US" dirty="0" err="1"/>
              <a:t>analyse</a:t>
            </a:r>
            <a:r>
              <a:rPr lang="en-US" dirty="0"/>
              <a:t>, and represent people’s stories as told by them, which challenges traditional and modernist views of truth, reality, knowledge and personhood.</a:t>
            </a:r>
            <a:endParaRPr lang="en-GB" dirty="0"/>
          </a:p>
        </p:txBody>
      </p:sp>
    </p:spTree>
    <p:custDataLst>
      <p:tags r:id="rId1"/>
    </p:custDataLst>
    <p:extLst>
      <p:ext uri="{BB962C8B-B14F-4D97-AF65-F5344CB8AC3E}">
        <p14:creationId xmlns:p14="http://schemas.microsoft.com/office/powerpoint/2010/main" val="47609543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US" altLang="en-US"/>
              <a:t>Definition and Purpose</a:t>
            </a:r>
          </a:p>
        </p:txBody>
      </p:sp>
      <p:sp>
        <p:nvSpPr>
          <p:cNvPr id="7171" name="Rectangle 3"/>
          <p:cNvSpPr>
            <a:spLocks noGrp="1" noChangeArrowheads="1"/>
          </p:cNvSpPr>
          <p:nvPr>
            <p:ph type="body" idx="1"/>
          </p:nvPr>
        </p:nvSpPr>
        <p:spPr>
          <a:xfrm>
            <a:off x="2667000" y="2286000"/>
            <a:ext cx="7772400" cy="4114800"/>
          </a:xfrm>
        </p:spPr>
        <p:txBody>
          <a:bodyPr/>
          <a:lstStyle/>
          <a:p>
            <a:pPr eaLnBrk="1" hangingPunct="1"/>
            <a:r>
              <a:rPr lang="en-US" altLang="en-US" sz="2800" dirty="0"/>
              <a:t>Narrative research</a:t>
            </a:r>
          </a:p>
          <a:p>
            <a:pPr lvl="1" eaLnBrk="1" hangingPunct="1"/>
            <a:r>
              <a:rPr lang="en-US" altLang="en-US" sz="2400" dirty="0"/>
              <a:t>Reasons for its popularity</a:t>
            </a:r>
          </a:p>
          <a:p>
            <a:pPr lvl="2" eaLnBrk="1" hangingPunct="1"/>
            <a:r>
              <a:rPr lang="en-US" altLang="en-US" sz="2000" dirty="0" smtClean="0"/>
              <a:t>The </a:t>
            </a:r>
            <a:r>
              <a:rPr lang="en-US" altLang="en-US" sz="2000" dirty="0"/>
              <a:t>increased emphasis placed on </a:t>
            </a:r>
            <a:r>
              <a:rPr lang="en-US" altLang="en-US" sz="2000" dirty="0" smtClean="0"/>
              <a:t>therapist </a:t>
            </a:r>
            <a:r>
              <a:rPr lang="en-US" altLang="en-US" sz="2000" dirty="0"/>
              <a:t>knowledge, professional development, and decision-making</a:t>
            </a:r>
          </a:p>
          <a:p>
            <a:pPr lvl="2" eaLnBrk="1" hangingPunct="1"/>
            <a:r>
              <a:rPr lang="en-US" altLang="en-US" sz="2000" dirty="0"/>
              <a:t>The increased emphasis on empowering </a:t>
            </a:r>
            <a:r>
              <a:rPr lang="en-US" altLang="en-US" sz="2000" dirty="0" smtClean="0"/>
              <a:t>client voices </a:t>
            </a:r>
            <a:r>
              <a:rPr lang="en-US" altLang="en-US" sz="2000" dirty="0"/>
              <a:t>in the </a:t>
            </a:r>
            <a:r>
              <a:rPr lang="en-US" altLang="en-US" sz="2000" dirty="0" smtClean="0"/>
              <a:t>research </a:t>
            </a:r>
            <a:r>
              <a:rPr lang="en-US" altLang="en-US" sz="2000" dirty="0"/>
              <a:t>process through collaborative </a:t>
            </a:r>
            <a:r>
              <a:rPr lang="en-US" altLang="en-US" sz="2000" dirty="0" smtClean="0"/>
              <a:t>research </a:t>
            </a:r>
            <a:r>
              <a:rPr lang="en-US" altLang="en-US" sz="2000" dirty="0"/>
              <a:t>efforts</a:t>
            </a:r>
          </a:p>
          <a:p>
            <a:pPr lvl="2" algn="r" eaLnBrk="1" hangingPunct="1">
              <a:buFont typeface="Wingdings" charset="2"/>
              <a:buNone/>
            </a:pPr>
            <a:endParaRPr lang="en-US" altLang="en-US" sz="1200" dirty="0"/>
          </a:p>
        </p:txBody>
      </p:sp>
    </p:spTree>
    <p:custDataLst>
      <p:tags r:id="rId1"/>
    </p:custDataLst>
    <p:extLst>
      <p:ext uri="{BB962C8B-B14F-4D97-AF65-F5344CB8AC3E}">
        <p14:creationId xmlns:p14="http://schemas.microsoft.com/office/powerpoint/2010/main" val="20318094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 Why stories?</a:t>
            </a:r>
            <a:endParaRPr lang="en-GB" dirty="0"/>
          </a:p>
        </p:txBody>
      </p:sp>
      <p:sp>
        <p:nvSpPr>
          <p:cNvPr id="3" name="Content Placeholder 2"/>
          <p:cNvSpPr>
            <a:spLocks noGrp="1"/>
          </p:cNvSpPr>
          <p:nvPr>
            <p:ph idx="1"/>
          </p:nvPr>
        </p:nvSpPr>
        <p:spPr/>
        <p:txBody>
          <a:bodyPr/>
          <a:lstStyle/>
          <a:p>
            <a:r>
              <a:rPr lang="en-US" dirty="0"/>
              <a:t>Subjective meanings and sense of self and identity are negotiated as the stories unfold, </a:t>
            </a:r>
            <a:endParaRPr lang="en-US" dirty="0" smtClean="0"/>
          </a:p>
          <a:p>
            <a:r>
              <a:rPr lang="en-US" dirty="0" smtClean="0"/>
              <a:t>… </a:t>
            </a:r>
            <a:r>
              <a:rPr lang="en-US" dirty="0"/>
              <a:t>bearing in mind that stories are reconstructions of the person’s experiences, </a:t>
            </a:r>
            <a:endParaRPr lang="en-US" dirty="0" smtClean="0"/>
          </a:p>
          <a:p>
            <a:r>
              <a:rPr lang="en-US" dirty="0" smtClean="0"/>
              <a:t>… </a:t>
            </a:r>
            <a:r>
              <a:rPr lang="en-US" dirty="0"/>
              <a:t>remembered and told at a particular point in their lives, to a particular researcher/audience and for a particular purpose. </a:t>
            </a:r>
            <a:endParaRPr lang="en-US" dirty="0" smtClean="0"/>
          </a:p>
          <a:p>
            <a:r>
              <a:rPr lang="en-US" dirty="0" smtClean="0"/>
              <a:t>This </a:t>
            </a:r>
            <a:r>
              <a:rPr lang="en-US" dirty="0"/>
              <a:t>all has a bearing on how the stories are told, which stories are told and how they are presented/interpreted. </a:t>
            </a:r>
            <a:endParaRPr lang="en-US" dirty="0" smtClean="0"/>
          </a:p>
          <a:p>
            <a:r>
              <a:rPr lang="en-US" dirty="0" smtClean="0"/>
              <a:t>They </a:t>
            </a:r>
            <a:r>
              <a:rPr lang="en-US" dirty="0"/>
              <a:t>do not represent ‘life as lived’ but our re-presentations of those lives as told to us.</a:t>
            </a:r>
            <a:endParaRPr lang="en-GB" dirty="0"/>
          </a:p>
        </p:txBody>
      </p:sp>
    </p:spTree>
    <p:custDataLst>
      <p:tags r:id="rId1"/>
    </p:custDataLst>
    <p:extLst>
      <p:ext uri="{BB962C8B-B14F-4D97-AF65-F5344CB8AC3E}">
        <p14:creationId xmlns:p14="http://schemas.microsoft.com/office/powerpoint/2010/main" val="124807623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Bruner (1986): different ways of knowing</a:t>
            </a:r>
            <a:endParaRPr lang="en-GB" dirty="0"/>
          </a:p>
        </p:txBody>
      </p:sp>
      <p:sp>
        <p:nvSpPr>
          <p:cNvPr id="3" name="Content Placeholder 2"/>
          <p:cNvSpPr>
            <a:spLocks noGrp="1"/>
          </p:cNvSpPr>
          <p:nvPr>
            <p:ph idx="1"/>
          </p:nvPr>
        </p:nvSpPr>
        <p:spPr/>
        <p:txBody>
          <a:bodyPr>
            <a:normAutofit/>
          </a:bodyPr>
          <a:lstStyle/>
          <a:p>
            <a:r>
              <a:rPr lang="en-US" dirty="0"/>
              <a:t>‘Paradigmatic mode of thought’ </a:t>
            </a:r>
          </a:p>
          <a:p>
            <a:r>
              <a:rPr lang="en-US" dirty="0" smtClean="0"/>
              <a:t>…</a:t>
            </a:r>
            <a:r>
              <a:rPr lang="en-US" dirty="0"/>
              <a:t>draws on reasoned analysis, logical proof, and empirical observation - used to explain </a:t>
            </a:r>
            <a:r>
              <a:rPr lang="en-US" dirty="0" err="1"/>
              <a:t>‘cause</a:t>
            </a:r>
            <a:r>
              <a:rPr lang="en-US" dirty="0"/>
              <a:t> and effect’, to predict and control reality, and to create unambiguous objective ‘truth’ that can be proven or disproved. </a:t>
            </a:r>
            <a:endParaRPr lang="en-US" dirty="0" smtClean="0"/>
          </a:p>
          <a:p>
            <a:endParaRPr lang="en-US" dirty="0"/>
          </a:p>
          <a:p>
            <a:r>
              <a:rPr lang="en-US" dirty="0" smtClean="0"/>
              <a:t>‘</a:t>
            </a:r>
            <a:r>
              <a:rPr lang="en-US" dirty="0"/>
              <a:t>Narrative knowing’ </a:t>
            </a:r>
          </a:p>
          <a:p>
            <a:r>
              <a:rPr lang="en-US" dirty="0" smtClean="0"/>
              <a:t>Narrative </a:t>
            </a:r>
            <a:r>
              <a:rPr lang="en-US" dirty="0"/>
              <a:t>knowledge - created and constructed through stories of lived experiences, and the meanings created. Helps make sense of the ambiguity and complexity of human lives.</a:t>
            </a:r>
            <a:endParaRPr lang="en-GB" dirty="0"/>
          </a:p>
        </p:txBody>
      </p:sp>
    </p:spTree>
    <p:custDataLst>
      <p:tags r:id="rId1"/>
    </p:custDataLst>
    <p:extLst>
      <p:ext uri="{BB962C8B-B14F-4D97-AF65-F5344CB8AC3E}">
        <p14:creationId xmlns:p14="http://schemas.microsoft.com/office/powerpoint/2010/main" val="133816072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do we gain from narrative knowing?</a:t>
            </a:r>
            <a:endParaRPr lang="en-GB" dirty="0"/>
          </a:p>
        </p:txBody>
      </p:sp>
      <p:sp>
        <p:nvSpPr>
          <p:cNvPr id="3" name="Content Placeholder 2"/>
          <p:cNvSpPr>
            <a:spLocks noGrp="1"/>
          </p:cNvSpPr>
          <p:nvPr>
            <p:ph idx="1"/>
          </p:nvPr>
        </p:nvSpPr>
        <p:spPr/>
        <p:txBody>
          <a:bodyPr>
            <a:normAutofit fontScale="92500" lnSpcReduction="20000"/>
          </a:bodyPr>
          <a:lstStyle/>
          <a:p>
            <a:r>
              <a:rPr lang="en-US" dirty="0"/>
              <a:t>Memorable, interesting knowledge that brings together layers of understandings about a person, their culture and how they have created change: </a:t>
            </a:r>
            <a:endParaRPr lang="en-US" dirty="0" smtClean="0"/>
          </a:p>
          <a:p>
            <a:r>
              <a:rPr lang="en-US" dirty="0" smtClean="0"/>
              <a:t>We </a:t>
            </a:r>
            <a:r>
              <a:rPr lang="en-US" dirty="0"/>
              <a:t>hear struggles to make sense of the past and create meanings as they tell and/or ‘show’ us what happened to them. </a:t>
            </a:r>
            <a:endParaRPr lang="en-US" dirty="0" smtClean="0"/>
          </a:p>
          <a:p>
            <a:r>
              <a:rPr lang="en-US" dirty="0" smtClean="0"/>
              <a:t>Shape </a:t>
            </a:r>
            <a:r>
              <a:rPr lang="en-US" dirty="0"/>
              <a:t>of a story helps </a:t>
            </a:r>
            <a:r>
              <a:rPr lang="en-US" dirty="0" err="1"/>
              <a:t>organise</a:t>
            </a:r>
            <a:r>
              <a:rPr lang="en-US" dirty="0"/>
              <a:t> information about how people have interpreted events; the values, beliefs and experiences that guide those interpretations; and their hopes, intentions and plans for the future. </a:t>
            </a:r>
            <a:endParaRPr lang="en-US" dirty="0" smtClean="0"/>
          </a:p>
          <a:p>
            <a:r>
              <a:rPr lang="en-US" dirty="0" smtClean="0"/>
              <a:t>We </a:t>
            </a:r>
            <a:r>
              <a:rPr lang="en-US" dirty="0"/>
              <a:t>find complex patterns, descriptions of identity construction and reconstruction, and evidence of social discourses that impact on a person’s knowledge creation from specific cultural </a:t>
            </a:r>
            <a:r>
              <a:rPr lang="en-US" dirty="0" smtClean="0"/>
              <a:t>standpoints.</a:t>
            </a:r>
          </a:p>
          <a:p>
            <a:r>
              <a:rPr lang="en-US" dirty="0" smtClean="0"/>
              <a:t>Knowledge </a:t>
            </a:r>
            <a:r>
              <a:rPr lang="en-US" dirty="0"/>
              <a:t>gained in this way is situated, transient, partial and provisional; characterized by multiple voices, perspectives, truths and meanings.</a:t>
            </a:r>
            <a:endParaRPr lang="en-GB" dirty="0"/>
          </a:p>
        </p:txBody>
      </p:sp>
    </p:spTree>
    <p:custDataLst>
      <p:tags r:id="rId1"/>
    </p:custDataLst>
    <p:extLst>
      <p:ext uri="{BB962C8B-B14F-4D97-AF65-F5344CB8AC3E}">
        <p14:creationId xmlns:p14="http://schemas.microsoft.com/office/powerpoint/2010/main" val="121466478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dirty="0"/>
              <a:t>There are different forms of narrative analysis – some focus on ‘content’ of stories; others on ‘meaning’ (maybe both). Depends on philosophical position. </a:t>
            </a:r>
            <a:endParaRPr lang="en-US" dirty="0" smtClean="0"/>
          </a:p>
          <a:p>
            <a:r>
              <a:rPr lang="en-US" dirty="0" smtClean="0"/>
              <a:t>Stories </a:t>
            </a:r>
            <a:r>
              <a:rPr lang="en-US" dirty="0"/>
              <a:t>can be viewed as a window onto a knowable reality and </a:t>
            </a:r>
            <a:r>
              <a:rPr lang="en-US" dirty="0" err="1"/>
              <a:t>analysed</a:t>
            </a:r>
            <a:r>
              <a:rPr lang="en-US" dirty="0"/>
              <a:t> using concepts derived from theory e.g. thematic analysis, or concepts derived from the data e.g. grounded theory – analysis of narratives </a:t>
            </a:r>
            <a:endParaRPr lang="en-US" dirty="0" smtClean="0"/>
          </a:p>
          <a:p>
            <a:r>
              <a:rPr lang="en-US" dirty="0" smtClean="0"/>
              <a:t>Or </a:t>
            </a:r>
            <a:r>
              <a:rPr lang="en-US" dirty="0"/>
              <a:t>stories can be viewed as socially situated knowledge constructions in their own right that values messiness, differences, depth and texture of experienced life – narrative analysis (</a:t>
            </a:r>
            <a:r>
              <a:rPr lang="en-US" dirty="0" err="1"/>
              <a:t>Polkinghorne</a:t>
            </a:r>
            <a:r>
              <a:rPr lang="en-US" dirty="0"/>
              <a:t> 1995).</a:t>
            </a:r>
            <a:endParaRPr lang="en-GB" dirty="0"/>
          </a:p>
        </p:txBody>
      </p:sp>
    </p:spTree>
    <p:custDataLst>
      <p:tags r:id="rId1"/>
    </p:custDataLst>
    <p:extLst>
      <p:ext uri="{BB962C8B-B14F-4D97-AF65-F5344CB8AC3E}">
        <p14:creationId xmlns:p14="http://schemas.microsoft.com/office/powerpoint/2010/main" val="147450719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dirty="0"/>
              <a:t>Analysis (meaning making) occurs throughout the research process rather than being a separate activity carried out after data collection (</a:t>
            </a:r>
            <a:r>
              <a:rPr lang="en-US" dirty="0" err="1"/>
              <a:t>Gehart</a:t>
            </a:r>
            <a:r>
              <a:rPr lang="en-US" dirty="0"/>
              <a:t> et al 2007). </a:t>
            </a:r>
            <a:endParaRPr lang="en-US" dirty="0" smtClean="0"/>
          </a:p>
          <a:p>
            <a:r>
              <a:rPr lang="en-US" dirty="0" smtClean="0"/>
              <a:t>The </a:t>
            </a:r>
            <a:r>
              <a:rPr lang="en-US" dirty="0"/>
              <a:t>emphasis is on co-construction of meaning between the researcher and participants. While being involved in/ listening to/reading the conversations, researchers take in what is being said and compare it with their personal understandings, without filling in any gaps in understanding with ‘grand narratives’, but rather inquiring about how pieces of the stories make sense together. </a:t>
            </a:r>
            <a:endParaRPr lang="en-US" dirty="0" smtClean="0"/>
          </a:p>
          <a:p>
            <a:r>
              <a:rPr lang="en-US" dirty="0" smtClean="0"/>
              <a:t>The </a:t>
            </a:r>
            <a:r>
              <a:rPr lang="en-US" dirty="0"/>
              <a:t>process of ‘data gathering’ and ‘analysis’ therefore becomes a single harmonious and organic process.</a:t>
            </a:r>
            <a:endParaRPr lang="en-GB" dirty="0"/>
          </a:p>
        </p:txBody>
      </p:sp>
    </p:spTree>
    <p:custDataLst>
      <p:tags r:id="rId1"/>
    </p:custDataLst>
    <p:extLst>
      <p:ext uri="{BB962C8B-B14F-4D97-AF65-F5344CB8AC3E}">
        <p14:creationId xmlns:p14="http://schemas.microsoft.com/office/powerpoint/2010/main" val="90985801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Re-presenting narratives</a:t>
            </a:r>
            <a:endParaRPr lang="en-GB" dirty="0"/>
          </a:p>
        </p:txBody>
      </p:sp>
      <p:sp>
        <p:nvSpPr>
          <p:cNvPr id="3" name="Content Placeholder 2"/>
          <p:cNvSpPr>
            <a:spLocks noGrp="1"/>
          </p:cNvSpPr>
          <p:nvPr>
            <p:ph idx="1"/>
          </p:nvPr>
        </p:nvSpPr>
        <p:spPr/>
        <p:txBody>
          <a:bodyPr/>
          <a:lstStyle/>
          <a:p>
            <a:r>
              <a:rPr lang="en-US" dirty="0"/>
              <a:t>The stories are re-presented in ways that preserve their integrity and convey a sense of the ‘irreducible humanity’ of the person. </a:t>
            </a:r>
            <a:endParaRPr lang="en-US" dirty="0" smtClean="0"/>
          </a:p>
          <a:p>
            <a:r>
              <a:rPr lang="en-US" dirty="0" smtClean="0"/>
              <a:t>Narrative </a:t>
            </a:r>
            <a:r>
              <a:rPr lang="en-US" dirty="0"/>
              <a:t>analysis treats stories as knowledge per se which constitutes ‘the social reality of the narrator’ (</a:t>
            </a:r>
            <a:r>
              <a:rPr lang="en-US" dirty="0" err="1"/>
              <a:t>Etherington</a:t>
            </a:r>
            <a:r>
              <a:rPr lang="en-US" dirty="0"/>
              <a:t>, 2004:81) and conveys a sense of that person’s experience in its depth, messiness, richness and texture, by using the actual words spoken. It includes some of researchers part in that conversation in order to be transparent about the relational nature of the research, and the ways in which these stories are shaped through dialogue and </a:t>
            </a:r>
            <a:r>
              <a:rPr lang="en-US" dirty="0" smtClean="0"/>
              <a:t>co-construction</a:t>
            </a:r>
            <a:r>
              <a:rPr lang="en-US" dirty="0"/>
              <a:t>, as well providing a reflexive layer with regard to researchers positioning.</a:t>
            </a:r>
            <a:endParaRPr lang="en-GB" dirty="0"/>
          </a:p>
        </p:txBody>
      </p:sp>
    </p:spTree>
    <p:custDataLst>
      <p:tags r:id="rId1"/>
    </p:custDataLst>
    <p:extLst>
      <p:ext uri="{BB962C8B-B14F-4D97-AF65-F5344CB8AC3E}">
        <p14:creationId xmlns:p14="http://schemas.microsoft.com/office/powerpoint/2010/main" val="6635561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Philosophical roots and influences</a:t>
            </a:r>
            <a:endParaRPr lang="en-GB" dirty="0"/>
          </a:p>
        </p:txBody>
      </p:sp>
      <p:sp>
        <p:nvSpPr>
          <p:cNvPr id="3" name="Content Placeholder 2"/>
          <p:cNvSpPr>
            <a:spLocks noGrp="1"/>
          </p:cNvSpPr>
          <p:nvPr>
            <p:ph idx="1"/>
          </p:nvPr>
        </p:nvSpPr>
        <p:spPr/>
        <p:txBody>
          <a:bodyPr/>
          <a:lstStyle/>
          <a:p>
            <a:r>
              <a:rPr lang="en-US" dirty="0" smtClean="0"/>
              <a:t>Postmodernism</a:t>
            </a:r>
          </a:p>
          <a:p>
            <a:r>
              <a:rPr lang="en-US" dirty="0" smtClean="0"/>
              <a:t> </a:t>
            </a:r>
            <a:r>
              <a:rPr lang="en-US" dirty="0"/>
              <a:t>Social constructionism </a:t>
            </a:r>
            <a:endParaRPr lang="en-US" dirty="0" smtClean="0"/>
          </a:p>
          <a:p>
            <a:r>
              <a:rPr lang="en-US" dirty="0" smtClean="0"/>
              <a:t>Constructivism </a:t>
            </a:r>
          </a:p>
          <a:p>
            <a:r>
              <a:rPr lang="en-US" dirty="0" smtClean="0"/>
              <a:t>Feminism</a:t>
            </a:r>
            <a:endParaRPr lang="en-GB" dirty="0"/>
          </a:p>
        </p:txBody>
      </p:sp>
    </p:spTree>
    <p:custDataLst>
      <p:tags r:id="rId1"/>
    </p:custDataLst>
    <p:extLst>
      <p:ext uri="{BB962C8B-B14F-4D97-AF65-F5344CB8AC3E}">
        <p14:creationId xmlns:p14="http://schemas.microsoft.com/office/powerpoint/2010/main" val="21079997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Postmodernism</a:t>
            </a:r>
            <a:endParaRPr lang="en-GB" dirty="0"/>
          </a:p>
        </p:txBody>
      </p:sp>
      <p:sp>
        <p:nvSpPr>
          <p:cNvPr id="3" name="Content Placeholder 2"/>
          <p:cNvSpPr>
            <a:spLocks noGrp="1"/>
          </p:cNvSpPr>
          <p:nvPr>
            <p:ph idx="1"/>
          </p:nvPr>
        </p:nvSpPr>
        <p:spPr/>
        <p:txBody>
          <a:bodyPr/>
          <a:lstStyle/>
          <a:p>
            <a:r>
              <a:rPr lang="en-US" dirty="0"/>
              <a:t>Calls for an ideological critique of foundational knowledge and privileged discourses (‘grand narratives’); </a:t>
            </a:r>
            <a:endParaRPr lang="en-US" dirty="0" smtClean="0"/>
          </a:p>
          <a:p>
            <a:r>
              <a:rPr lang="en-US" dirty="0" smtClean="0"/>
              <a:t>Questions </a:t>
            </a:r>
            <a:r>
              <a:rPr lang="en-US" dirty="0"/>
              <a:t>notions of ‘Truth’, certainty, and objective reality; </a:t>
            </a:r>
            <a:endParaRPr lang="en-US" dirty="0" smtClean="0"/>
          </a:p>
          <a:p>
            <a:r>
              <a:rPr lang="en-US" dirty="0" smtClean="0"/>
              <a:t>Examines </a:t>
            </a:r>
            <a:r>
              <a:rPr lang="en-US" dirty="0"/>
              <a:t>taken-for-granted assumptions; </a:t>
            </a:r>
            <a:endParaRPr lang="en-US" dirty="0" smtClean="0"/>
          </a:p>
          <a:p>
            <a:r>
              <a:rPr lang="en-US" dirty="0" smtClean="0"/>
              <a:t>Views </a:t>
            </a:r>
            <a:r>
              <a:rPr lang="en-US" dirty="0"/>
              <a:t>knowledge and language as relational and generative – contrasting with Western ideas of the individual as an ‘autonomous knower’ who can create or discover knowledge that can be passed on to others</a:t>
            </a:r>
            <a:endParaRPr lang="en-GB" dirty="0"/>
          </a:p>
        </p:txBody>
      </p:sp>
    </p:spTree>
    <p:custDataLst>
      <p:tags r:id="rId1"/>
    </p:custDataLst>
    <p:extLst>
      <p:ext uri="{BB962C8B-B14F-4D97-AF65-F5344CB8AC3E}">
        <p14:creationId xmlns:p14="http://schemas.microsoft.com/office/powerpoint/2010/main" val="28184496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Constructionism</a:t>
            </a:r>
            <a:endParaRPr lang="en-GB" dirty="0"/>
          </a:p>
        </p:txBody>
      </p:sp>
      <p:sp>
        <p:nvSpPr>
          <p:cNvPr id="3" name="Content Placeholder 2"/>
          <p:cNvSpPr>
            <a:spLocks noGrp="1"/>
          </p:cNvSpPr>
          <p:nvPr>
            <p:ph idx="1"/>
          </p:nvPr>
        </p:nvSpPr>
        <p:spPr/>
        <p:txBody>
          <a:bodyPr/>
          <a:lstStyle/>
          <a:p>
            <a:r>
              <a:rPr lang="en-US" dirty="0"/>
              <a:t>Views knowledge and knower as interdependent and embedded within history, context, culture, language, experience, and understandings </a:t>
            </a:r>
            <a:endParaRPr lang="en-US" dirty="0" smtClean="0"/>
          </a:p>
          <a:p>
            <a:r>
              <a:rPr lang="en-US" dirty="0" smtClean="0"/>
              <a:t>Dispenses </a:t>
            </a:r>
            <a:r>
              <a:rPr lang="en-US" dirty="0"/>
              <a:t>with notion of ‘absolute Truth’ and takes a pluralist position suggesting critical reflection on our truths. </a:t>
            </a:r>
            <a:endParaRPr lang="en-US" dirty="0" smtClean="0"/>
          </a:p>
          <a:p>
            <a:r>
              <a:rPr lang="en-US" dirty="0" smtClean="0"/>
              <a:t>Values </a:t>
            </a:r>
            <a:r>
              <a:rPr lang="en-US" dirty="0"/>
              <a:t>local knowledge constructed between people who actively engage in its development - participatory or relational knowing </a:t>
            </a:r>
            <a:endParaRPr lang="en-US" dirty="0" smtClean="0"/>
          </a:p>
          <a:p>
            <a:r>
              <a:rPr lang="en-US" dirty="0" smtClean="0"/>
              <a:t>This </a:t>
            </a:r>
            <a:r>
              <a:rPr lang="en-US" dirty="0"/>
              <a:t>kind of knowledge has relevance for participants as well as researchers – and can be transforming</a:t>
            </a:r>
            <a:endParaRPr lang="en-GB" dirty="0"/>
          </a:p>
        </p:txBody>
      </p:sp>
    </p:spTree>
    <p:custDataLst>
      <p:tags r:id="rId1"/>
    </p:custDataLst>
    <p:extLst>
      <p:ext uri="{BB962C8B-B14F-4D97-AF65-F5344CB8AC3E}">
        <p14:creationId xmlns:p14="http://schemas.microsoft.com/office/powerpoint/2010/main" val="210427893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Constructivism</a:t>
            </a:r>
            <a:endParaRPr lang="en-GB" dirty="0"/>
          </a:p>
        </p:txBody>
      </p:sp>
      <p:sp>
        <p:nvSpPr>
          <p:cNvPr id="3" name="Content Placeholder 2"/>
          <p:cNvSpPr>
            <a:spLocks noGrp="1"/>
          </p:cNvSpPr>
          <p:nvPr>
            <p:ph idx="1"/>
          </p:nvPr>
        </p:nvSpPr>
        <p:spPr/>
        <p:txBody>
          <a:bodyPr/>
          <a:lstStyle/>
          <a:p>
            <a:r>
              <a:rPr lang="en-US" dirty="0"/>
              <a:t>…often used interchangeably with social constructionism but they differ. </a:t>
            </a:r>
            <a:endParaRPr lang="en-US" dirty="0" smtClean="0"/>
          </a:p>
          <a:p>
            <a:r>
              <a:rPr lang="en-US" dirty="0" smtClean="0"/>
              <a:t>Constructivism </a:t>
            </a:r>
            <a:r>
              <a:rPr lang="en-US" dirty="0"/>
              <a:t>is based on the idea that reality is a product of one’s own creation; each individual sees and interprets the world and their experiences through personal belief systems. </a:t>
            </a:r>
            <a:endParaRPr lang="en-US" dirty="0" smtClean="0"/>
          </a:p>
          <a:p>
            <a:r>
              <a:rPr lang="en-US" dirty="0" smtClean="0"/>
              <a:t>Narrative </a:t>
            </a:r>
            <a:r>
              <a:rPr lang="en-US" dirty="0"/>
              <a:t>inquiry allows us to hear how individuals construct meaning from within these systems of belief; their attitudes, values and ideas that shape sense of self, identity. </a:t>
            </a:r>
            <a:endParaRPr lang="en-US" dirty="0" smtClean="0"/>
          </a:p>
          <a:p>
            <a:r>
              <a:rPr lang="en-US" dirty="0" smtClean="0"/>
              <a:t>NI </a:t>
            </a:r>
            <a:r>
              <a:rPr lang="en-US" dirty="0"/>
              <a:t>moves between the internal and external world of the storyteller, across time, within their environments (</a:t>
            </a:r>
            <a:r>
              <a:rPr lang="en-US" dirty="0" err="1"/>
              <a:t>Clandinin</a:t>
            </a:r>
            <a:r>
              <a:rPr lang="en-US" dirty="0"/>
              <a:t> and Connelly, 2000).</a:t>
            </a:r>
            <a:endParaRPr lang="en-GB" dirty="0"/>
          </a:p>
        </p:txBody>
      </p:sp>
    </p:spTree>
    <p:custDataLst>
      <p:tags r:id="rId1"/>
    </p:custDataLst>
    <p:extLst>
      <p:ext uri="{BB962C8B-B14F-4D97-AF65-F5344CB8AC3E}">
        <p14:creationId xmlns:p14="http://schemas.microsoft.com/office/powerpoint/2010/main" val="164397383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Feminism encourages us to …</a:t>
            </a:r>
            <a:endParaRPr lang="en-GB" dirty="0"/>
          </a:p>
        </p:txBody>
      </p:sp>
      <p:sp>
        <p:nvSpPr>
          <p:cNvPr id="3" name="Content Placeholder 2"/>
          <p:cNvSpPr>
            <a:spLocks noGrp="1"/>
          </p:cNvSpPr>
          <p:nvPr>
            <p:ph idx="1"/>
          </p:nvPr>
        </p:nvSpPr>
        <p:spPr/>
        <p:txBody>
          <a:bodyPr/>
          <a:lstStyle/>
          <a:p>
            <a:r>
              <a:rPr lang="en-US" dirty="0"/>
              <a:t>View research relationships as consultancy and </a:t>
            </a:r>
            <a:r>
              <a:rPr lang="en-US" dirty="0" smtClean="0"/>
              <a:t>collaboration</a:t>
            </a:r>
          </a:p>
          <a:p>
            <a:r>
              <a:rPr lang="en-US" dirty="0" smtClean="0"/>
              <a:t> </a:t>
            </a:r>
            <a:r>
              <a:rPr lang="en-US" dirty="0"/>
              <a:t>Examine power issues within research relationships with a view to greater equality </a:t>
            </a:r>
            <a:endParaRPr lang="en-US" dirty="0" smtClean="0"/>
          </a:p>
          <a:p>
            <a:r>
              <a:rPr lang="en-US" dirty="0" smtClean="0"/>
              <a:t>Help </a:t>
            </a:r>
            <a:r>
              <a:rPr lang="en-US" dirty="0"/>
              <a:t>create a sense of power and autonomy – especially for </a:t>
            </a:r>
            <a:r>
              <a:rPr lang="en-US" dirty="0" err="1"/>
              <a:t>marginalised</a:t>
            </a:r>
            <a:r>
              <a:rPr lang="en-US" dirty="0"/>
              <a:t> groups – by providing a platform from which those voices can be heard </a:t>
            </a:r>
            <a:endParaRPr lang="en-US" dirty="0" smtClean="0"/>
          </a:p>
          <a:p>
            <a:r>
              <a:rPr lang="en-US" dirty="0" smtClean="0"/>
              <a:t>Shows </a:t>
            </a:r>
            <a:r>
              <a:rPr lang="en-US" dirty="0"/>
              <a:t>transparently how we discover what we know through reflexivity </a:t>
            </a:r>
            <a:endParaRPr lang="en-US" dirty="0" smtClean="0"/>
          </a:p>
          <a:p>
            <a:r>
              <a:rPr lang="en-US" dirty="0" smtClean="0"/>
              <a:t>Share </a:t>
            </a:r>
            <a:r>
              <a:rPr lang="en-US" dirty="0"/>
              <a:t>ownership of data with participants, thereby undermining the bias of dominant paradigm and opening up its assumptions to investigation i.e. professionals are the experts. </a:t>
            </a:r>
            <a:endParaRPr lang="en-US" dirty="0" smtClean="0"/>
          </a:p>
          <a:p>
            <a:r>
              <a:rPr lang="en-US" dirty="0" smtClean="0"/>
              <a:t>These </a:t>
            </a:r>
            <a:r>
              <a:rPr lang="en-US" dirty="0"/>
              <a:t>are moral and ethical issues</a:t>
            </a:r>
            <a:endParaRPr lang="en-GB" dirty="0"/>
          </a:p>
        </p:txBody>
      </p:sp>
    </p:spTree>
    <p:custDataLst>
      <p:tags r:id="rId1"/>
    </p:custDataLst>
    <p:extLst>
      <p:ext uri="{BB962C8B-B14F-4D97-AF65-F5344CB8AC3E}">
        <p14:creationId xmlns:p14="http://schemas.microsoft.com/office/powerpoint/2010/main" val="82495280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US" altLang="en-US" sz="4000"/>
              <a:t>The Narrative Research Process</a:t>
            </a:r>
          </a:p>
        </p:txBody>
      </p:sp>
      <p:sp>
        <p:nvSpPr>
          <p:cNvPr id="8195" name="Rectangle 3"/>
          <p:cNvSpPr>
            <a:spLocks noGrp="1" noChangeArrowheads="1"/>
          </p:cNvSpPr>
          <p:nvPr>
            <p:ph type="body" idx="1"/>
          </p:nvPr>
        </p:nvSpPr>
        <p:spPr/>
        <p:txBody>
          <a:bodyPr>
            <a:normAutofit/>
          </a:bodyPr>
          <a:lstStyle/>
          <a:p>
            <a:pPr eaLnBrk="1" hangingPunct="1">
              <a:lnSpc>
                <a:spcPct val="90000"/>
              </a:lnSpc>
            </a:pPr>
            <a:r>
              <a:rPr lang="en-US" altLang="en-US" sz="2800" dirty="0"/>
              <a:t>Eight basic steps</a:t>
            </a:r>
          </a:p>
          <a:p>
            <a:pPr lvl="1" eaLnBrk="1" hangingPunct="1">
              <a:lnSpc>
                <a:spcPct val="90000"/>
              </a:lnSpc>
            </a:pPr>
            <a:r>
              <a:rPr lang="en-US" altLang="en-US" sz="2400" dirty="0"/>
              <a:t>Identify the purpose of the study and identify the phenomenon being explored</a:t>
            </a:r>
          </a:p>
          <a:p>
            <a:pPr lvl="1" eaLnBrk="1" hangingPunct="1">
              <a:lnSpc>
                <a:spcPct val="90000"/>
              </a:lnSpc>
            </a:pPr>
            <a:r>
              <a:rPr lang="en-US" altLang="en-US" sz="2400" dirty="0"/>
              <a:t>Select an individual in order to learn about the phenomenon</a:t>
            </a:r>
          </a:p>
          <a:p>
            <a:pPr lvl="1" eaLnBrk="1" hangingPunct="1">
              <a:lnSpc>
                <a:spcPct val="90000"/>
              </a:lnSpc>
            </a:pPr>
            <a:r>
              <a:rPr lang="en-US" altLang="en-US" sz="2400" dirty="0"/>
              <a:t>Pose initial narrative research questions</a:t>
            </a:r>
          </a:p>
          <a:p>
            <a:pPr lvl="2" algn="r" eaLnBrk="1" hangingPunct="1">
              <a:lnSpc>
                <a:spcPct val="90000"/>
              </a:lnSpc>
              <a:buFont typeface="Wingdings" charset="2"/>
              <a:buNone/>
            </a:pPr>
            <a:r>
              <a:rPr lang="en-US" altLang="en-US" sz="1200" dirty="0" smtClean="0"/>
              <a:t>Objective </a:t>
            </a:r>
            <a:r>
              <a:rPr lang="en-US" altLang="en-US" sz="1200" dirty="0"/>
              <a:t>2.1</a:t>
            </a:r>
          </a:p>
        </p:txBody>
      </p:sp>
    </p:spTree>
    <p:custDataLst>
      <p:tags r:id="rId1"/>
    </p:custDataLst>
    <p:extLst>
      <p:ext uri="{BB962C8B-B14F-4D97-AF65-F5344CB8AC3E}">
        <p14:creationId xmlns:p14="http://schemas.microsoft.com/office/powerpoint/2010/main" val="66998418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US" altLang="en-US" sz="4000"/>
              <a:t>The Narrative Research Process</a:t>
            </a:r>
          </a:p>
        </p:txBody>
      </p:sp>
      <p:sp>
        <p:nvSpPr>
          <p:cNvPr id="9219" name="Rectangle 3"/>
          <p:cNvSpPr>
            <a:spLocks noGrp="1" noChangeArrowheads="1"/>
          </p:cNvSpPr>
          <p:nvPr>
            <p:ph type="body" idx="1"/>
          </p:nvPr>
        </p:nvSpPr>
        <p:spPr>
          <a:xfrm>
            <a:off x="2667000" y="2286000"/>
            <a:ext cx="7772400" cy="4114800"/>
          </a:xfrm>
        </p:spPr>
        <p:txBody>
          <a:bodyPr/>
          <a:lstStyle/>
          <a:p>
            <a:pPr eaLnBrk="1" hangingPunct="1"/>
            <a:r>
              <a:rPr lang="en-US" altLang="en-US" sz="2800" dirty="0" smtClean="0"/>
              <a:t>basic steps</a:t>
            </a:r>
            <a:endParaRPr lang="en-US" altLang="en-US" sz="2800" dirty="0"/>
          </a:p>
          <a:p>
            <a:pPr lvl="1" eaLnBrk="1" hangingPunct="1"/>
            <a:r>
              <a:rPr lang="en-US" altLang="en-US" sz="2400" dirty="0"/>
              <a:t>Describe the data collection methods with particular attention to active interviewing</a:t>
            </a:r>
          </a:p>
          <a:p>
            <a:pPr lvl="1" eaLnBrk="1" hangingPunct="1"/>
            <a:r>
              <a:rPr lang="en-US" altLang="en-US" sz="2400" dirty="0"/>
              <a:t>Describe appropriate strategies for the analysis and interpretation of data</a:t>
            </a:r>
          </a:p>
          <a:p>
            <a:pPr lvl="1" eaLnBrk="1" hangingPunct="1"/>
            <a:r>
              <a:rPr lang="en-US" altLang="en-US" sz="2400" dirty="0"/>
              <a:t>Collaborate with the participant to construct the narrative and to validate the accuracy of the story</a:t>
            </a:r>
          </a:p>
          <a:p>
            <a:pPr lvl="1" eaLnBrk="1" hangingPunct="1"/>
            <a:r>
              <a:rPr lang="en-US" altLang="en-US" sz="2400" dirty="0"/>
              <a:t>Complete the writing of the narrative account</a:t>
            </a:r>
          </a:p>
          <a:p>
            <a:pPr lvl="1" algn="r" eaLnBrk="1" hangingPunct="1">
              <a:buFont typeface="Wingdings" charset="2"/>
              <a:buNone/>
            </a:pPr>
            <a:endParaRPr lang="en-US" altLang="en-US" sz="1200" dirty="0"/>
          </a:p>
          <a:p>
            <a:pPr lvl="1" algn="r" eaLnBrk="1" hangingPunct="1">
              <a:buFont typeface="Wingdings" charset="2"/>
              <a:buNone/>
            </a:pPr>
            <a:r>
              <a:rPr lang="en-US" altLang="en-US" sz="1200" dirty="0"/>
              <a:t>Objective 2.1</a:t>
            </a:r>
          </a:p>
        </p:txBody>
      </p:sp>
    </p:spTree>
    <p:custDataLst>
      <p:tags r:id="rId1"/>
    </p:custDataLst>
    <p:extLst>
      <p:ext uri="{BB962C8B-B14F-4D97-AF65-F5344CB8AC3E}">
        <p14:creationId xmlns:p14="http://schemas.microsoft.com/office/powerpoint/2010/main" val="116748649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US" altLang="en-US" sz="4000"/>
              <a:t>The Narrative Research Process</a:t>
            </a:r>
          </a:p>
        </p:txBody>
      </p:sp>
      <p:sp>
        <p:nvSpPr>
          <p:cNvPr id="10243" name="Rectangle 3"/>
          <p:cNvSpPr>
            <a:spLocks noGrp="1" noChangeArrowheads="1"/>
          </p:cNvSpPr>
          <p:nvPr>
            <p:ph type="body" idx="1"/>
          </p:nvPr>
        </p:nvSpPr>
        <p:spPr>
          <a:xfrm>
            <a:off x="2590800" y="2057400"/>
            <a:ext cx="7772400" cy="4419600"/>
          </a:xfrm>
        </p:spPr>
        <p:txBody>
          <a:bodyPr>
            <a:normAutofit/>
          </a:bodyPr>
          <a:lstStyle/>
          <a:p>
            <a:pPr eaLnBrk="1" hangingPunct="1">
              <a:lnSpc>
                <a:spcPct val="90000"/>
              </a:lnSpc>
            </a:pPr>
            <a:r>
              <a:rPr lang="en-US" altLang="en-US" sz="2400" dirty="0"/>
              <a:t>Similarity to the steps discussed for all other research designs</a:t>
            </a:r>
          </a:p>
          <a:p>
            <a:pPr eaLnBrk="1" hangingPunct="1">
              <a:lnSpc>
                <a:spcPct val="90000"/>
              </a:lnSpc>
            </a:pPr>
            <a:r>
              <a:rPr lang="en-US" altLang="en-US" sz="2400" dirty="0"/>
              <a:t>An interactive, personal, collaborative process characterized by a caring, trusting relationship between the researcher and participant</a:t>
            </a:r>
          </a:p>
          <a:p>
            <a:pPr lvl="1" eaLnBrk="1" hangingPunct="1">
              <a:lnSpc>
                <a:spcPct val="90000"/>
              </a:lnSpc>
            </a:pPr>
            <a:r>
              <a:rPr lang="en-US" altLang="en-US" dirty="0"/>
              <a:t>The researcher’s intent is to empower the participant to tell his or her story</a:t>
            </a:r>
          </a:p>
          <a:p>
            <a:pPr lvl="1" eaLnBrk="1" hangingPunct="1">
              <a:lnSpc>
                <a:spcPct val="90000"/>
              </a:lnSpc>
            </a:pPr>
            <a:r>
              <a:rPr lang="en-US" altLang="en-US" dirty="0"/>
              <a:t>The participant must have equal voice in the relationship</a:t>
            </a:r>
          </a:p>
          <a:p>
            <a:pPr lvl="1" eaLnBrk="1" hangingPunct="1">
              <a:lnSpc>
                <a:spcPct val="90000"/>
              </a:lnSpc>
            </a:pPr>
            <a:r>
              <a:rPr lang="en-US" altLang="en-US" dirty="0"/>
              <a:t>The researcher must actively listen to the participant’s story before contributing his or her own perspective</a:t>
            </a:r>
          </a:p>
          <a:p>
            <a:pPr lvl="1" algn="r" eaLnBrk="1" hangingPunct="1">
              <a:lnSpc>
                <a:spcPct val="90000"/>
              </a:lnSpc>
              <a:buFont typeface="Wingdings" charset="2"/>
              <a:buNone/>
            </a:pPr>
            <a:endParaRPr lang="en-US" altLang="en-US" sz="1200" dirty="0"/>
          </a:p>
          <a:p>
            <a:pPr lvl="1" algn="r" eaLnBrk="1" hangingPunct="1">
              <a:lnSpc>
                <a:spcPct val="90000"/>
              </a:lnSpc>
              <a:buFont typeface="Wingdings" charset="2"/>
              <a:buNone/>
            </a:pPr>
            <a:endParaRPr lang="en-US" altLang="en-US" sz="1200" dirty="0"/>
          </a:p>
          <a:p>
            <a:pPr lvl="1" algn="r" eaLnBrk="1" hangingPunct="1">
              <a:lnSpc>
                <a:spcPct val="90000"/>
              </a:lnSpc>
              <a:buFont typeface="Wingdings" charset="2"/>
              <a:buNone/>
            </a:pPr>
            <a:endParaRPr lang="en-US" altLang="en-US" sz="1200" dirty="0"/>
          </a:p>
          <a:p>
            <a:pPr lvl="1" algn="r" eaLnBrk="1" hangingPunct="1">
              <a:lnSpc>
                <a:spcPct val="90000"/>
              </a:lnSpc>
              <a:buFont typeface="Wingdings" charset="2"/>
              <a:buNone/>
            </a:pPr>
            <a:endParaRPr lang="en-US" altLang="en-US" sz="1200" dirty="0"/>
          </a:p>
          <a:p>
            <a:pPr lvl="1" eaLnBrk="1" hangingPunct="1">
              <a:lnSpc>
                <a:spcPct val="90000"/>
              </a:lnSpc>
            </a:pPr>
            <a:endParaRPr lang="en-US" altLang="en-US" dirty="0"/>
          </a:p>
        </p:txBody>
      </p:sp>
    </p:spTree>
    <p:custDataLst>
      <p:tags r:id="rId1"/>
    </p:custDataLst>
    <p:extLst>
      <p:ext uri="{BB962C8B-B14F-4D97-AF65-F5344CB8AC3E}">
        <p14:creationId xmlns:p14="http://schemas.microsoft.com/office/powerpoint/2010/main" val="38743882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US" altLang="en-US"/>
              <a:t>Types of Narrative Research</a:t>
            </a:r>
          </a:p>
        </p:txBody>
      </p:sp>
      <p:graphicFrame>
        <p:nvGraphicFramePr>
          <p:cNvPr id="149549" name="Group 45"/>
          <p:cNvGraphicFramePr>
            <a:graphicFrameLocks noGrp="1"/>
          </p:cNvGraphicFramePr>
          <p:nvPr>
            <p:ph type="tbl" idx="1"/>
          </p:nvPr>
        </p:nvGraphicFramePr>
        <p:xfrm>
          <a:off x="2667000" y="2438400"/>
          <a:ext cx="7772400" cy="3429000"/>
        </p:xfrm>
        <a:graphic>
          <a:graphicData uri="http://schemas.openxmlformats.org/drawingml/2006/table">
            <a:tbl>
              <a:tblPr/>
              <a:tblGrid>
                <a:gridCol w="2590800"/>
                <a:gridCol w="2590800"/>
                <a:gridCol w="2590800"/>
              </a:tblGrid>
              <a:tr h="685800">
                <a:tc>
                  <a:txBody>
                    <a:bodyPr/>
                    <a:lstStyle>
                      <a:lvl1pPr>
                        <a:spcBef>
                          <a:spcPct val="20000"/>
                        </a:spcBef>
                        <a:buClr>
                          <a:schemeClr val="folHlink"/>
                        </a:buClr>
                        <a:buSzPct val="60000"/>
                        <a:buFont typeface="Wingdings" panose="05000000000000000000" pitchFamily="2" charset="2"/>
                        <a:defRPr sz="2800">
                          <a:solidFill>
                            <a:schemeClr val="tx1"/>
                          </a:solidFill>
                          <a:latin typeface="Tahoma" panose="020B0604030504040204" pitchFamily="34" charset="0"/>
                        </a:defRPr>
                      </a:lvl1pPr>
                      <a:lvl2pPr>
                        <a:spcBef>
                          <a:spcPct val="20000"/>
                        </a:spcBef>
                        <a:buClr>
                          <a:schemeClr val="hlink"/>
                        </a:buClr>
                        <a:buSzPct val="55000"/>
                        <a:buFont typeface="Wingdings" panose="05000000000000000000" pitchFamily="2" charset="2"/>
                        <a:defRPr sz="2400">
                          <a:solidFill>
                            <a:schemeClr val="tx1"/>
                          </a:solidFill>
                          <a:latin typeface="Tahoma" panose="020B0604030504040204" pitchFamily="34" charset="0"/>
                        </a:defRPr>
                      </a:lvl2pPr>
                      <a:lvl3pPr>
                        <a:spcBef>
                          <a:spcPct val="20000"/>
                        </a:spcBef>
                        <a:buClr>
                          <a:schemeClr val="folHlink"/>
                        </a:buClr>
                        <a:buSzPct val="50000"/>
                        <a:buFont typeface="Wingdings" panose="05000000000000000000" pitchFamily="2" charset="2"/>
                        <a:defRPr sz="2000">
                          <a:solidFill>
                            <a:schemeClr val="tx1"/>
                          </a:solidFill>
                          <a:latin typeface="Tahoma" panose="020B0604030504040204" pitchFamily="34" charset="0"/>
                        </a:defRPr>
                      </a:lvl3pPr>
                      <a:lvl4pPr>
                        <a:spcBef>
                          <a:spcPct val="20000"/>
                        </a:spcBef>
                        <a:buClr>
                          <a:schemeClr val="accent2"/>
                        </a:buClr>
                        <a:buSzPct val="55000"/>
                        <a:buFont typeface="Wingdings" panose="05000000000000000000" pitchFamily="2" charset="2"/>
                        <a:defRPr>
                          <a:solidFill>
                            <a:schemeClr val="tx1"/>
                          </a:solidFill>
                          <a:latin typeface="Tahoma" panose="020B0604030504040204" pitchFamily="34" charset="0"/>
                        </a:defRPr>
                      </a:lvl4pPr>
                      <a:lvl5pPr>
                        <a:spcBef>
                          <a:spcPct val="20000"/>
                        </a:spcBef>
                        <a:buClr>
                          <a:schemeClr val="accent1"/>
                        </a:buClr>
                        <a:buSzPct val="50000"/>
                        <a:buFont typeface="Wingdings" panose="05000000000000000000" pitchFamily="2" charset="2"/>
                        <a:defRPr>
                          <a:solidFill>
                            <a:schemeClr val="tx1"/>
                          </a:solidFill>
                          <a:latin typeface="Tahoma" panose="020B0604030504040204" pitchFamily="34" charset="0"/>
                        </a:defRPr>
                      </a:lvl5pPr>
                      <a:lvl6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6pPr>
                      <a:lvl7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7pPr>
                      <a:lvl8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8pPr>
                      <a:lvl9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tabLst/>
                      </a:pPr>
                      <a:r>
                        <a:rPr kumimoji="0" lang="en-US" altLang="en-US" sz="1800" b="0" i="0" u="none" strike="noStrike" cap="none" normalizeH="0" baseline="0" smtClean="0">
                          <a:ln>
                            <a:noFill/>
                          </a:ln>
                          <a:solidFill>
                            <a:schemeClr val="tx1"/>
                          </a:solidFill>
                          <a:effectLst/>
                          <a:latin typeface="Tahoma" panose="020B0604030504040204" pitchFamily="34" charset="0"/>
                        </a:rPr>
                        <a:t>Autobiographies</a:t>
                      </a:r>
                    </a:p>
                  </a:txBody>
                  <a:tcPr anchor="ct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chemeClr val="folHlink"/>
                        </a:buClr>
                        <a:buSzPct val="60000"/>
                        <a:buFont typeface="Wingdings" panose="05000000000000000000" pitchFamily="2" charset="2"/>
                        <a:defRPr sz="2800">
                          <a:solidFill>
                            <a:schemeClr val="tx1"/>
                          </a:solidFill>
                          <a:latin typeface="Tahoma" panose="020B0604030504040204" pitchFamily="34" charset="0"/>
                        </a:defRPr>
                      </a:lvl1pPr>
                      <a:lvl2pPr>
                        <a:spcBef>
                          <a:spcPct val="20000"/>
                        </a:spcBef>
                        <a:buClr>
                          <a:schemeClr val="hlink"/>
                        </a:buClr>
                        <a:buSzPct val="55000"/>
                        <a:buFont typeface="Wingdings" panose="05000000000000000000" pitchFamily="2" charset="2"/>
                        <a:defRPr sz="2400">
                          <a:solidFill>
                            <a:schemeClr val="tx1"/>
                          </a:solidFill>
                          <a:latin typeface="Tahoma" panose="020B0604030504040204" pitchFamily="34" charset="0"/>
                        </a:defRPr>
                      </a:lvl2pPr>
                      <a:lvl3pPr>
                        <a:spcBef>
                          <a:spcPct val="20000"/>
                        </a:spcBef>
                        <a:buClr>
                          <a:schemeClr val="folHlink"/>
                        </a:buClr>
                        <a:buSzPct val="50000"/>
                        <a:buFont typeface="Wingdings" panose="05000000000000000000" pitchFamily="2" charset="2"/>
                        <a:defRPr sz="2000">
                          <a:solidFill>
                            <a:schemeClr val="tx1"/>
                          </a:solidFill>
                          <a:latin typeface="Tahoma" panose="020B0604030504040204" pitchFamily="34" charset="0"/>
                        </a:defRPr>
                      </a:lvl3pPr>
                      <a:lvl4pPr>
                        <a:spcBef>
                          <a:spcPct val="20000"/>
                        </a:spcBef>
                        <a:buClr>
                          <a:schemeClr val="accent2"/>
                        </a:buClr>
                        <a:buSzPct val="55000"/>
                        <a:buFont typeface="Wingdings" panose="05000000000000000000" pitchFamily="2" charset="2"/>
                        <a:defRPr>
                          <a:solidFill>
                            <a:schemeClr val="tx1"/>
                          </a:solidFill>
                          <a:latin typeface="Tahoma" panose="020B0604030504040204" pitchFamily="34" charset="0"/>
                        </a:defRPr>
                      </a:lvl4pPr>
                      <a:lvl5pPr>
                        <a:spcBef>
                          <a:spcPct val="20000"/>
                        </a:spcBef>
                        <a:buClr>
                          <a:schemeClr val="accent1"/>
                        </a:buClr>
                        <a:buSzPct val="50000"/>
                        <a:buFont typeface="Wingdings" panose="05000000000000000000" pitchFamily="2" charset="2"/>
                        <a:defRPr>
                          <a:solidFill>
                            <a:schemeClr val="tx1"/>
                          </a:solidFill>
                          <a:latin typeface="Tahoma" panose="020B0604030504040204" pitchFamily="34" charset="0"/>
                        </a:defRPr>
                      </a:lvl5pPr>
                      <a:lvl6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6pPr>
                      <a:lvl7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7pPr>
                      <a:lvl8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8pPr>
                      <a:lvl9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tabLst/>
                      </a:pPr>
                      <a:r>
                        <a:rPr kumimoji="0" lang="en-US" altLang="en-US" sz="1800" b="0" i="0" u="none" strike="noStrike" cap="none" normalizeH="0" baseline="0" smtClean="0">
                          <a:ln>
                            <a:noFill/>
                          </a:ln>
                          <a:solidFill>
                            <a:schemeClr val="tx1"/>
                          </a:solidFill>
                          <a:effectLst/>
                          <a:latin typeface="Tahoma" panose="020B0604030504040204" pitchFamily="34" charset="0"/>
                        </a:rPr>
                        <a:t>Biographies</a:t>
                      </a:r>
                    </a:p>
                  </a:txBody>
                  <a:tcPr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chemeClr val="folHlink"/>
                        </a:buClr>
                        <a:buSzPct val="60000"/>
                        <a:buFont typeface="Wingdings" panose="05000000000000000000" pitchFamily="2" charset="2"/>
                        <a:defRPr sz="2800">
                          <a:solidFill>
                            <a:schemeClr val="tx1"/>
                          </a:solidFill>
                          <a:latin typeface="Tahoma" panose="020B0604030504040204" pitchFamily="34" charset="0"/>
                        </a:defRPr>
                      </a:lvl1pPr>
                      <a:lvl2pPr>
                        <a:spcBef>
                          <a:spcPct val="20000"/>
                        </a:spcBef>
                        <a:buClr>
                          <a:schemeClr val="hlink"/>
                        </a:buClr>
                        <a:buSzPct val="55000"/>
                        <a:buFont typeface="Wingdings" panose="05000000000000000000" pitchFamily="2" charset="2"/>
                        <a:defRPr sz="2400">
                          <a:solidFill>
                            <a:schemeClr val="tx1"/>
                          </a:solidFill>
                          <a:latin typeface="Tahoma" panose="020B0604030504040204" pitchFamily="34" charset="0"/>
                        </a:defRPr>
                      </a:lvl2pPr>
                      <a:lvl3pPr>
                        <a:spcBef>
                          <a:spcPct val="20000"/>
                        </a:spcBef>
                        <a:buClr>
                          <a:schemeClr val="folHlink"/>
                        </a:buClr>
                        <a:buSzPct val="50000"/>
                        <a:buFont typeface="Wingdings" panose="05000000000000000000" pitchFamily="2" charset="2"/>
                        <a:defRPr sz="2000">
                          <a:solidFill>
                            <a:schemeClr val="tx1"/>
                          </a:solidFill>
                          <a:latin typeface="Tahoma" panose="020B0604030504040204" pitchFamily="34" charset="0"/>
                        </a:defRPr>
                      </a:lvl3pPr>
                      <a:lvl4pPr>
                        <a:spcBef>
                          <a:spcPct val="20000"/>
                        </a:spcBef>
                        <a:buClr>
                          <a:schemeClr val="accent2"/>
                        </a:buClr>
                        <a:buSzPct val="55000"/>
                        <a:buFont typeface="Wingdings" panose="05000000000000000000" pitchFamily="2" charset="2"/>
                        <a:defRPr>
                          <a:solidFill>
                            <a:schemeClr val="tx1"/>
                          </a:solidFill>
                          <a:latin typeface="Tahoma" panose="020B0604030504040204" pitchFamily="34" charset="0"/>
                        </a:defRPr>
                      </a:lvl4pPr>
                      <a:lvl5pPr>
                        <a:spcBef>
                          <a:spcPct val="20000"/>
                        </a:spcBef>
                        <a:buClr>
                          <a:schemeClr val="accent1"/>
                        </a:buClr>
                        <a:buSzPct val="50000"/>
                        <a:buFont typeface="Wingdings" panose="05000000000000000000" pitchFamily="2" charset="2"/>
                        <a:defRPr>
                          <a:solidFill>
                            <a:schemeClr val="tx1"/>
                          </a:solidFill>
                          <a:latin typeface="Tahoma" panose="020B0604030504040204" pitchFamily="34" charset="0"/>
                        </a:defRPr>
                      </a:lvl5pPr>
                      <a:lvl6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6pPr>
                      <a:lvl7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7pPr>
                      <a:lvl8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8pPr>
                      <a:lvl9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tabLst/>
                      </a:pPr>
                      <a:r>
                        <a:rPr kumimoji="0" lang="en-US" altLang="en-US" sz="1800" b="0" i="0" u="none" strike="noStrike" cap="none" normalizeH="0" baseline="0" smtClean="0">
                          <a:ln>
                            <a:noFill/>
                          </a:ln>
                          <a:solidFill>
                            <a:schemeClr val="tx1"/>
                          </a:solidFill>
                          <a:effectLst/>
                          <a:latin typeface="Tahoma" panose="020B0604030504040204" pitchFamily="34" charset="0"/>
                        </a:rPr>
                        <a:t>Life Writing</a:t>
                      </a:r>
                    </a:p>
                  </a:txBody>
                  <a:tcPr anchor="ct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685800">
                <a:tc>
                  <a:txBody>
                    <a:bodyPr/>
                    <a:lstStyle>
                      <a:lvl1pPr>
                        <a:spcBef>
                          <a:spcPct val="20000"/>
                        </a:spcBef>
                        <a:buClr>
                          <a:schemeClr val="folHlink"/>
                        </a:buClr>
                        <a:buSzPct val="60000"/>
                        <a:buFont typeface="Wingdings" panose="05000000000000000000" pitchFamily="2" charset="2"/>
                        <a:defRPr sz="2800">
                          <a:solidFill>
                            <a:schemeClr val="tx1"/>
                          </a:solidFill>
                          <a:latin typeface="Tahoma" panose="020B0604030504040204" pitchFamily="34" charset="0"/>
                        </a:defRPr>
                      </a:lvl1pPr>
                      <a:lvl2pPr>
                        <a:spcBef>
                          <a:spcPct val="20000"/>
                        </a:spcBef>
                        <a:buClr>
                          <a:schemeClr val="hlink"/>
                        </a:buClr>
                        <a:buSzPct val="55000"/>
                        <a:buFont typeface="Wingdings" panose="05000000000000000000" pitchFamily="2" charset="2"/>
                        <a:defRPr sz="2400">
                          <a:solidFill>
                            <a:schemeClr val="tx1"/>
                          </a:solidFill>
                          <a:latin typeface="Tahoma" panose="020B0604030504040204" pitchFamily="34" charset="0"/>
                        </a:defRPr>
                      </a:lvl2pPr>
                      <a:lvl3pPr>
                        <a:spcBef>
                          <a:spcPct val="20000"/>
                        </a:spcBef>
                        <a:buClr>
                          <a:schemeClr val="folHlink"/>
                        </a:buClr>
                        <a:buSzPct val="50000"/>
                        <a:buFont typeface="Wingdings" panose="05000000000000000000" pitchFamily="2" charset="2"/>
                        <a:defRPr sz="2000">
                          <a:solidFill>
                            <a:schemeClr val="tx1"/>
                          </a:solidFill>
                          <a:latin typeface="Tahoma" panose="020B0604030504040204" pitchFamily="34" charset="0"/>
                        </a:defRPr>
                      </a:lvl3pPr>
                      <a:lvl4pPr>
                        <a:spcBef>
                          <a:spcPct val="20000"/>
                        </a:spcBef>
                        <a:buClr>
                          <a:schemeClr val="accent2"/>
                        </a:buClr>
                        <a:buSzPct val="55000"/>
                        <a:buFont typeface="Wingdings" panose="05000000000000000000" pitchFamily="2" charset="2"/>
                        <a:defRPr>
                          <a:solidFill>
                            <a:schemeClr val="tx1"/>
                          </a:solidFill>
                          <a:latin typeface="Tahoma" panose="020B0604030504040204" pitchFamily="34" charset="0"/>
                        </a:defRPr>
                      </a:lvl4pPr>
                      <a:lvl5pPr>
                        <a:spcBef>
                          <a:spcPct val="20000"/>
                        </a:spcBef>
                        <a:buClr>
                          <a:schemeClr val="accent1"/>
                        </a:buClr>
                        <a:buSzPct val="50000"/>
                        <a:buFont typeface="Wingdings" panose="05000000000000000000" pitchFamily="2" charset="2"/>
                        <a:defRPr>
                          <a:solidFill>
                            <a:schemeClr val="tx1"/>
                          </a:solidFill>
                          <a:latin typeface="Tahoma" panose="020B0604030504040204" pitchFamily="34" charset="0"/>
                        </a:defRPr>
                      </a:lvl5pPr>
                      <a:lvl6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6pPr>
                      <a:lvl7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7pPr>
                      <a:lvl8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8pPr>
                      <a:lvl9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tabLst/>
                      </a:pPr>
                      <a:r>
                        <a:rPr kumimoji="0" lang="en-US" altLang="en-US" sz="1800" b="0" i="0" u="none" strike="noStrike" cap="none" normalizeH="0" baseline="0" smtClean="0">
                          <a:ln>
                            <a:noFill/>
                          </a:ln>
                          <a:solidFill>
                            <a:schemeClr val="tx1"/>
                          </a:solidFill>
                          <a:effectLst/>
                          <a:latin typeface="Tahoma" panose="020B0604030504040204" pitchFamily="34" charset="0"/>
                        </a:rPr>
                        <a:t>Personal Accounts</a:t>
                      </a:r>
                    </a:p>
                  </a:txBody>
                  <a:tcPr anchor="ct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chemeClr val="folHlink"/>
                        </a:buClr>
                        <a:buSzPct val="60000"/>
                        <a:buFont typeface="Wingdings" panose="05000000000000000000" pitchFamily="2" charset="2"/>
                        <a:defRPr sz="2800">
                          <a:solidFill>
                            <a:schemeClr val="tx1"/>
                          </a:solidFill>
                          <a:latin typeface="Tahoma" panose="020B0604030504040204" pitchFamily="34" charset="0"/>
                        </a:defRPr>
                      </a:lvl1pPr>
                      <a:lvl2pPr>
                        <a:spcBef>
                          <a:spcPct val="20000"/>
                        </a:spcBef>
                        <a:buClr>
                          <a:schemeClr val="hlink"/>
                        </a:buClr>
                        <a:buSzPct val="55000"/>
                        <a:buFont typeface="Wingdings" panose="05000000000000000000" pitchFamily="2" charset="2"/>
                        <a:defRPr sz="2400">
                          <a:solidFill>
                            <a:schemeClr val="tx1"/>
                          </a:solidFill>
                          <a:latin typeface="Tahoma" panose="020B0604030504040204" pitchFamily="34" charset="0"/>
                        </a:defRPr>
                      </a:lvl2pPr>
                      <a:lvl3pPr>
                        <a:spcBef>
                          <a:spcPct val="20000"/>
                        </a:spcBef>
                        <a:buClr>
                          <a:schemeClr val="folHlink"/>
                        </a:buClr>
                        <a:buSzPct val="50000"/>
                        <a:buFont typeface="Wingdings" panose="05000000000000000000" pitchFamily="2" charset="2"/>
                        <a:defRPr sz="2000">
                          <a:solidFill>
                            <a:schemeClr val="tx1"/>
                          </a:solidFill>
                          <a:latin typeface="Tahoma" panose="020B0604030504040204" pitchFamily="34" charset="0"/>
                        </a:defRPr>
                      </a:lvl3pPr>
                      <a:lvl4pPr>
                        <a:spcBef>
                          <a:spcPct val="20000"/>
                        </a:spcBef>
                        <a:buClr>
                          <a:schemeClr val="accent2"/>
                        </a:buClr>
                        <a:buSzPct val="55000"/>
                        <a:buFont typeface="Wingdings" panose="05000000000000000000" pitchFamily="2" charset="2"/>
                        <a:defRPr>
                          <a:solidFill>
                            <a:schemeClr val="tx1"/>
                          </a:solidFill>
                          <a:latin typeface="Tahoma" panose="020B0604030504040204" pitchFamily="34" charset="0"/>
                        </a:defRPr>
                      </a:lvl4pPr>
                      <a:lvl5pPr>
                        <a:spcBef>
                          <a:spcPct val="20000"/>
                        </a:spcBef>
                        <a:buClr>
                          <a:schemeClr val="accent1"/>
                        </a:buClr>
                        <a:buSzPct val="50000"/>
                        <a:buFont typeface="Wingdings" panose="05000000000000000000" pitchFamily="2" charset="2"/>
                        <a:defRPr>
                          <a:solidFill>
                            <a:schemeClr val="tx1"/>
                          </a:solidFill>
                          <a:latin typeface="Tahoma" panose="020B0604030504040204" pitchFamily="34" charset="0"/>
                        </a:defRPr>
                      </a:lvl5pPr>
                      <a:lvl6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6pPr>
                      <a:lvl7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7pPr>
                      <a:lvl8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8pPr>
                      <a:lvl9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tabLst/>
                      </a:pPr>
                      <a:r>
                        <a:rPr kumimoji="0" lang="en-US" altLang="en-US" sz="1800" b="0" i="0" u="none" strike="noStrike" cap="none" normalizeH="0" baseline="0" smtClean="0">
                          <a:ln>
                            <a:noFill/>
                          </a:ln>
                          <a:solidFill>
                            <a:schemeClr val="tx1"/>
                          </a:solidFill>
                          <a:effectLst/>
                          <a:latin typeface="Tahoma" panose="020B0604030504040204" pitchFamily="34" charset="0"/>
                        </a:rPr>
                        <a:t>Personal Narratives</a:t>
                      </a:r>
                    </a:p>
                  </a:txBody>
                  <a:tcPr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chemeClr val="folHlink"/>
                        </a:buClr>
                        <a:buSzPct val="60000"/>
                        <a:buFont typeface="Wingdings" panose="05000000000000000000" pitchFamily="2" charset="2"/>
                        <a:defRPr sz="2800">
                          <a:solidFill>
                            <a:schemeClr val="tx1"/>
                          </a:solidFill>
                          <a:latin typeface="Tahoma" panose="020B0604030504040204" pitchFamily="34" charset="0"/>
                        </a:defRPr>
                      </a:lvl1pPr>
                      <a:lvl2pPr>
                        <a:spcBef>
                          <a:spcPct val="20000"/>
                        </a:spcBef>
                        <a:buClr>
                          <a:schemeClr val="hlink"/>
                        </a:buClr>
                        <a:buSzPct val="55000"/>
                        <a:buFont typeface="Wingdings" panose="05000000000000000000" pitchFamily="2" charset="2"/>
                        <a:defRPr sz="2400">
                          <a:solidFill>
                            <a:schemeClr val="tx1"/>
                          </a:solidFill>
                          <a:latin typeface="Tahoma" panose="020B0604030504040204" pitchFamily="34" charset="0"/>
                        </a:defRPr>
                      </a:lvl2pPr>
                      <a:lvl3pPr>
                        <a:spcBef>
                          <a:spcPct val="20000"/>
                        </a:spcBef>
                        <a:buClr>
                          <a:schemeClr val="folHlink"/>
                        </a:buClr>
                        <a:buSzPct val="50000"/>
                        <a:buFont typeface="Wingdings" panose="05000000000000000000" pitchFamily="2" charset="2"/>
                        <a:defRPr sz="2000">
                          <a:solidFill>
                            <a:schemeClr val="tx1"/>
                          </a:solidFill>
                          <a:latin typeface="Tahoma" panose="020B0604030504040204" pitchFamily="34" charset="0"/>
                        </a:defRPr>
                      </a:lvl3pPr>
                      <a:lvl4pPr>
                        <a:spcBef>
                          <a:spcPct val="20000"/>
                        </a:spcBef>
                        <a:buClr>
                          <a:schemeClr val="accent2"/>
                        </a:buClr>
                        <a:buSzPct val="55000"/>
                        <a:buFont typeface="Wingdings" panose="05000000000000000000" pitchFamily="2" charset="2"/>
                        <a:defRPr>
                          <a:solidFill>
                            <a:schemeClr val="tx1"/>
                          </a:solidFill>
                          <a:latin typeface="Tahoma" panose="020B0604030504040204" pitchFamily="34" charset="0"/>
                        </a:defRPr>
                      </a:lvl4pPr>
                      <a:lvl5pPr>
                        <a:spcBef>
                          <a:spcPct val="20000"/>
                        </a:spcBef>
                        <a:buClr>
                          <a:schemeClr val="accent1"/>
                        </a:buClr>
                        <a:buSzPct val="50000"/>
                        <a:buFont typeface="Wingdings" panose="05000000000000000000" pitchFamily="2" charset="2"/>
                        <a:defRPr>
                          <a:solidFill>
                            <a:schemeClr val="tx1"/>
                          </a:solidFill>
                          <a:latin typeface="Tahoma" panose="020B0604030504040204" pitchFamily="34" charset="0"/>
                        </a:defRPr>
                      </a:lvl5pPr>
                      <a:lvl6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6pPr>
                      <a:lvl7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7pPr>
                      <a:lvl8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8pPr>
                      <a:lvl9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tabLst/>
                      </a:pPr>
                      <a:r>
                        <a:rPr kumimoji="0" lang="en-US" altLang="en-US" sz="1800" b="0" i="0" u="none" strike="noStrike" cap="none" normalizeH="0" baseline="0" smtClean="0">
                          <a:ln>
                            <a:noFill/>
                          </a:ln>
                          <a:solidFill>
                            <a:schemeClr val="tx1"/>
                          </a:solidFill>
                          <a:effectLst/>
                          <a:latin typeface="Tahoma" panose="020B0604030504040204" pitchFamily="34" charset="0"/>
                        </a:rPr>
                        <a:t>Narrative Interviews</a:t>
                      </a:r>
                    </a:p>
                  </a:txBody>
                  <a:tcPr anchor="ct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685800">
                <a:tc>
                  <a:txBody>
                    <a:bodyPr/>
                    <a:lstStyle>
                      <a:lvl1pPr>
                        <a:spcBef>
                          <a:spcPct val="20000"/>
                        </a:spcBef>
                        <a:buClr>
                          <a:schemeClr val="folHlink"/>
                        </a:buClr>
                        <a:buSzPct val="60000"/>
                        <a:buFont typeface="Wingdings" panose="05000000000000000000" pitchFamily="2" charset="2"/>
                        <a:defRPr sz="2800">
                          <a:solidFill>
                            <a:schemeClr val="tx1"/>
                          </a:solidFill>
                          <a:latin typeface="Tahoma" panose="020B0604030504040204" pitchFamily="34" charset="0"/>
                        </a:defRPr>
                      </a:lvl1pPr>
                      <a:lvl2pPr>
                        <a:spcBef>
                          <a:spcPct val="20000"/>
                        </a:spcBef>
                        <a:buClr>
                          <a:schemeClr val="hlink"/>
                        </a:buClr>
                        <a:buSzPct val="55000"/>
                        <a:buFont typeface="Wingdings" panose="05000000000000000000" pitchFamily="2" charset="2"/>
                        <a:defRPr sz="2400">
                          <a:solidFill>
                            <a:schemeClr val="tx1"/>
                          </a:solidFill>
                          <a:latin typeface="Tahoma" panose="020B0604030504040204" pitchFamily="34" charset="0"/>
                        </a:defRPr>
                      </a:lvl2pPr>
                      <a:lvl3pPr>
                        <a:spcBef>
                          <a:spcPct val="20000"/>
                        </a:spcBef>
                        <a:buClr>
                          <a:schemeClr val="folHlink"/>
                        </a:buClr>
                        <a:buSzPct val="50000"/>
                        <a:buFont typeface="Wingdings" panose="05000000000000000000" pitchFamily="2" charset="2"/>
                        <a:defRPr sz="2000">
                          <a:solidFill>
                            <a:schemeClr val="tx1"/>
                          </a:solidFill>
                          <a:latin typeface="Tahoma" panose="020B0604030504040204" pitchFamily="34" charset="0"/>
                        </a:defRPr>
                      </a:lvl3pPr>
                      <a:lvl4pPr>
                        <a:spcBef>
                          <a:spcPct val="20000"/>
                        </a:spcBef>
                        <a:buClr>
                          <a:schemeClr val="accent2"/>
                        </a:buClr>
                        <a:buSzPct val="55000"/>
                        <a:buFont typeface="Wingdings" panose="05000000000000000000" pitchFamily="2" charset="2"/>
                        <a:defRPr>
                          <a:solidFill>
                            <a:schemeClr val="tx1"/>
                          </a:solidFill>
                          <a:latin typeface="Tahoma" panose="020B0604030504040204" pitchFamily="34" charset="0"/>
                        </a:defRPr>
                      </a:lvl4pPr>
                      <a:lvl5pPr>
                        <a:spcBef>
                          <a:spcPct val="20000"/>
                        </a:spcBef>
                        <a:buClr>
                          <a:schemeClr val="accent1"/>
                        </a:buClr>
                        <a:buSzPct val="50000"/>
                        <a:buFont typeface="Wingdings" panose="05000000000000000000" pitchFamily="2" charset="2"/>
                        <a:defRPr>
                          <a:solidFill>
                            <a:schemeClr val="tx1"/>
                          </a:solidFill>
                          <a:latin typeface="Tahoma" panose="020B0604030504040204" pitchFamily="34" charset="0"/>
                        </a:defRPr>
                      </a:lvl5pPr>
                      <a:lvl6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6pPr>
                      <a:lvl7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7pPr>
                      <a:lvl8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8pPr>
                      <a:lvl9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tabLst/>
                      </a:pPr>
                      <a:r>
                        <a:rPr kumimoji="0" lang="en-US" altLang="en-US" sz="1800" b="0" i="0" u="none" strike="noStrike" cap="none" normalizeH="0" baseline="0" smtClean="0">
                          <a:ln>
                            <a:noFill/>
                          </a:ln>
                          <a:solidFill>
                            <a:schemeClr val="tx1"/>
                          </a:solidFill>
                          <a:effectLst/>
                          <a:latin typeface="Tahoma" panose="020B0604030504040204" pitchFamily="34" charset="0"/>
                        </a:rPr>
                        <a:t>Personal Documents</a:t>
                      </a:r>
                    </a:p>
                  </a:txBody>
                  <a:tcPr anchor="ct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chemeClr val="folHlink"/>
                        </a:buClr>
                        <a:buSzPct val="60000"/>
                        <a:buFont typeface="Wingdings" panose="05000000000000000000" pitchFamily="2" charset="2"/>
                        <a:defRPr sz="2800">
                          <a:solidFill>
                            <a:schemeClr val="tx1"/>
                          </a:solidFill>
                          <a:latin typeface="Tahoma" panose="020B0604030504040204" pitchFamily="34" charset="0"/>
                        </a:defRPr>
                      </a:lvl1pPr>
                      <a:lvl2pPr>
                        <a:spcBef>
                          <a:spcPct val="20000"/>
                        </a:spcBef>
                        <a:buClr>
                          <a:schemeClr val="hlink"/>
                        </a:buClr>
                        <a:buSzPct val="55000"/>
                        <a:buFont typeface="Wingdings" panose="05000000000000000000" pitchFamily="2" charset="2"/>
                        <a:defRPr sz="2400">
                          <a:solidFill>
                            <a:schemeClr val="tx1"/>
                          </a:solidFill>
                          <a:latin typeface="Tahoma" panose="020B0604030504040204" pitchFamily="34" charset="0"/>
                        </a:defRPr>
                      </a:lvl2pPr>
                      <a:lvl3pPr>
                        <a:spcBef>
                          <a:spcPct val="20000"/>
                        </a:spcBef>
                        <a:buClr>
                          <a:schemeClr val="folHlink"/>
                        </a:buClr>
                        <a:buSzPct val="50000"/>
                        <a:buFont typeface="Wingdings" panose="05000000000000000000" pitchFamily="2" charset="2"/>
                        <a:defRPr sz="2000">
                          <a:solidFill>
                            <a:schemeClr val="tx1"/>
                          </a:solidFill>
                          <a:latin typeface="Tahoma" panose="020B0604030504040204" pitchFamily="34" charset="0"/>
                        </a:defRPr>
                      </a:lvl3pPr>
                      <a:lvl4pPr>
                        <a:spcBef>
                          <a:spcPct val="20000"/>
                        </a:spcBef>
                        <a:buClr>
                          <a:schemeClr val="accent2"/>
                        </a:buClr>
                        <a:buSzPct val="55000"/>
                        <a:buFont typeface="Wingdings" panose="05000000000000000000" pitchFamily="2" charset="2"/>
                        <a:defRPr>
                          <a:solidFill>
                            <a:schemeClr val="tx1"/>
                          </a:solidFill>
                          <a:latin typeface="Tahoma" panose="020B0604030504040204" pitchFamily="34" charset="0"/>
                        </a:defRPr>
                      </a:lvl4pPr>
                      <a:lvl5pPr>
                        <a:spcBef>
                          <a:spcPct val="20000"/>
                        </a:spcBef>
                        <a:buClr>
                          <a:schemeClr val="accent1"/>
                        </a:buClr>
                        <a:buSzPct val="50000"/>
                        <a:buFont typeface="Wingdings" panose="05000000000000000000" pitchFamily="2" charset="2"/>
                        <a:defRPr>
                          <a:solidFill>
                            <a:schemeClr val="tx1"/>
                          </a:solidFill>
                          <a:latin typeface="Tahoma" panose="020B0604030504040204" pitchFamily="34" charset="0"/>
                        </a:defRPr>
                      </a:lvl5pPr>
                      <a:lvl6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6pPr>
                      <a:lvl7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7pPr>
                      <a:lvl8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8pPr>
                      <a:lvl9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tabLst/>
                      </a:pPr>
                      <a:r>
                        <a:rPr kumimoji="0" lang="en-US" altLang="en-US" sz="1800" b="0" i="0" u="none" strike="noStrike" cap="none" normalizeH="0" baseline="0" smtClean="0">
                          <a:ln>
                            <a:noFill/>
                          </a:ln>
                          <a:solidFill>
                            <a:schemeClr val="tx1"/>
                          </a:solidFill>
                          <a:effectLst/>
                          <a:latin typeface="Tahoma" panose="020B0604030504040204" pitchFamily="34" charset="0"/>
                        </a:rPr>
                        <a:t>Documents of Life</a:t>
                      </a:r>
                    </a:p>
                  </a:txBody>
                  <a:tcPr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chemeClr val="folHlink"/>
                        </a:buClr>
                        <a:buSzPct val="60000"/>
                        <a:buFont typeface="Wingdings" panose="05000000000000000000" pitchFamily="2" charset="2"/>
                        <a:defRPr sz="2800">
                          <a:solidFill>
                            <a:schemeClr val="tx1"/>
                          </a:solidFill>
                          <a:latin typeface="Tahoma" panose="020B0604030504040204" pitchFamily="34" charset="0"/>
                        </a:defRPr>
                      </a:lvl1pPr>
                      <a:lvl2pPr>
                        <a:spcBef>
                          <a:spcPct val="20000"/>
                        </a:spcBef>
                        <a:buClr>
                          <a:schemeClr val="hlink"/>
                        </a:buClr>
                        <a:buSzPct val="55000"/>
                        <a:buFont typeface="Wingdings" panose="05000000000000000000" pitchFamily="2" charset="2"/>
                        <a:defRPr sz="2400">
                          <a:solidFill>
                            <a:schemeClr val="tx1"/>
                          </a:solidFill>
                          <a:latin typeface="Tahoma" panose="020B0604030504040204" pitchFamily="34" charset="0"/>
                        </a:defRPr>
                      </a:lvl2pPr>
                      <a:lvl3pPr>
                        <a:spcBef>
                          <a:spcPct val="20000"/>
                        </a:spcBef>
                        <a:buClr>
                          <a:schemeClr val="folHlink"/>
                        </a:buClr>
                        <a:buSzPct val="50000"/>
                        <a:buFont typeface="Wingdings" panose="05000000000000000000" pitchFamily="2" charset="2"/>
                        <a:defRPr sz="2000">
                          <a:solidFill>
                            <a:schemeClr val="tx1"/>
                          </a:solidFill>
                          <a:latin typeface="Tahoma" panose="020B0604030504040204" pitchFamily="34" charset="0"/>
                        </a:defRPr>
                      </a:lvl3pPr>
                      <a:lvl4pPr>
                        <a:spcBef>
                          <a:spcPct val="20000"/>
                        </a:spcBef>
                        <a:buClr>
                          <a:schemeClr val="accent2"/>
                        </a:buClr>
                        <a:buSzPct val="55000"/>
                        <a:buFont typeface="Wingdings" panose="05000000000000000000" pitchFamily="2" charset="2"/>
                        <a:defRPr>
                          <a:solidFill>
                            <a:schemeClr val="tx1"/>
                          </a:solidFill>
                          <a:latin typeface="Tahoma" panose="020B0604030504040204" pitchFamily="34" charset="0"/>
                        </a:defRPr>
                      </a:lvl4pPr>
                      <a:lvl5pPr>
                        <a:spcBef>
                          <a:spcPct val="20000"/>
                        </a:spcBef>
                        <a:buClr>
                          <a:schemeClr val="accent1"/>
                        </a:buClr>
                        <a:buSzPct val="50000"/>
                        <a:buFont typeface="Wingdings" panose="05000000000000000000" pitchFamily="2" charset="2"/>
                        <a:defRPr>
                          <a:solidFill>
                            <a:schemeClr val="tx1"/>
                          </a:solidFill>
                          <a:latin typeface="Tahoma" panose="020B0604030504040204" pitchFamily="34" charset="0"/>
                        </a:defRPr>
                      </a:lvl5pPr>
                      <a:lvl6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6pPr>
                      <a:lvl7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7pPr>
                      <a:lvl8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8pPr>
                      <a:lvl9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tabLst/>
                      </a:pPr>
                      <a:r>
                        <a:rPr kumimoji="0" lang="en-US" altLang="en-US" sz="1800" b="0" i="0" u="none" strike="noStrike" cap="none" normalizeH="0" baseline="0" smtClean="0">
                          <a:ln>
                            <a:noFill/>
                          </a:ln>
                          <a:solidFill>
                            <a:schemeClr val="tx1"/>
                          </a:solidFill>
                          <a:effectLst/>
                          <a:latin typeface="Tahoma" panose="020B0604030504040204" pitchFamily="34" charset="0"/>
                        </a:rPr>
                        <a:t>Life Stories and Histories</a:t>
                      </a:r>
                    </a:p>
                  </a:txBody>
                  <a:tcPr anchor="ct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685800">
                <a:tc>
                  <a:txBody>
                    <a:bodyPr/>
                    <a:lstStyle>
                      <a:lvl1pPr>
                        <a:spcBef>
                          <a:spcPct val="20000"/>
                        </a:spcBef>
                        <a:buClr>
                          <a:schemeClr val="folHlink"/>
                        </a:buClr>
                        <a:buSzPct val="60000"/>
                        <a:buFont typeface="Wingdings" panose="05000000000000000000" pitchFamily="2" charset="2"/>
                        <a:defRPr sz="2800">
                          <a:solidFill>
                            <a:schemeClr val="tx1"/>
                          </a:solidFill>
                          <a:latin typeface="Tahoma" panose="020B0604030504040204" pitchFamily="34" charset="0"/>
                        </a:defRPr>
                      </a:lvl1pPr>
                      <a:lvl2pPr>
                        <a:spcBef>
                          <a:spcPct val="20000"/>
                        </a:spcBef>
                        <a:buClr>
                          <a:schemeClr val="hlink"/>
                        </a:buClr>
                        <a:buSzPct val="55000"/>
                        <a:buFont typeface="Wingdings" panose="05000000000000000000" pitchFamily="2" charset="2"/>
                        <a:defRPr sz="2400">
                          <a:solidFill>
                            <a:schemeClr val="tx1"/>
                          </a:solidFill>
                          <a:latin typeface="Tahoma" panose="020B0604030504040204" pitchFamily="34" charset="0"/>
                        </a:defRPr>
                      </a:lvl2pPr>
                      <a:lvl3pPr>
                        <a:spcBef>
                          <a:spcPct val="20000"/>
                        </a:spcBef>
                        <a:buClr>
                          <a:schemeClr val="folHlink"/>
                        </a:buClr>
                        <a:buSzPct val="50000"/>
                        <a:buFont typeface="Wingdings" panose="05000000000000000000" pitchFamily="2" charset="2"/>
                        <a:defRPr sz="2000">
                          <a:solidFill>
                            <a:schemeClr val="tx1"/>
                          </a:solidFill>
                          <a:latin typeface="Tahoma" panose="020B0604030504040204" pitchFamily="34" charset="0"/>
                        </a:defRPr>
                      </a:lvl3pPr>
                      <a:lvl4pPr>
                        <a:spcBef>
                          <a:spcPct val="20000"/>
                        </a:spcBef>
                        <a:buClr>
                          <a:schemeClr val="accent2"/>
                        </a:buClr>
                        <a:buSzPct val="55000"/>
                        <a:buFont typeface="Wingdings" panose="05000000000000000000" pitchFamily="2" charset="2"/>
                        <a:defRPr>
                          <a:solidFill>
                            <a:schemeClr val="tx1"/>
                          </a:solidFill>
                          <a:latin typeface="Tahoma" panose="020B0604030504040204" pitchFamily="34" charset="0"/>
                        </a:defRPr>
                      </a:lvl4pPr>
                      <a:lvl5pPr>
                        <a:spcBef>
                          <a:spcPct val="20000"/>
                        </a:spcBef>
                        <a:buClr>
                          <a:schemeClr val="accent1"/>
                        </a:buClr>
                        <a:buSzPct val="50000"/>
                        <a:buFont typeface="Wingdings" panose="05000000000000000000" pitchFamily="2" charset="2"/>
                        <a:defRPr>
                          <a:solidFill>
                            <a:schemeClr val="tx1"/>
                          </a:solidFill>
                          <a:latin typeface="Tahoma" panose="020B0604030504040204" pitchFamily="34" charset="0"/>
                        </a:defRPr>
                      </a:lvl5pPr>
                      <a:lvl6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6pPr>
                      <a:lvl7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7pPr>
                      <a:lvl8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8pPr>
                      <a:lvl9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tabLst/>
                      </a:pPr>
                      <a:r>
                        <a:rPr kumimoji="0" lang="en-US" altLang="en-US" sz="1800" b="0" i="0" u="none" strike="noStrike" cap="none" normalizeH="0" baseline="0" smtClean="0">
                          <a:ln>
                            <a:noFill/>
                          </a:ln>
                          <a:solidFill>
                            <a:schemeClr val="tx1"/>
                          </a:solidFill>
                          <a:effectLst/>
                          <a:latin typeface="Tahoma" panose="020B0604030504040204" pitchFamily="34" charset="0"/>
                        </a:rPr>
                        <a:t>Ethnohistories</a:t>
                      </a:r>
                    </a:p>
                  </a:txBody>
                  <a:tcPr anchor="ct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chemeClr val="folHlink"/>
                        </a:buClr>
                        <a:buSzPct val="60000"/>
                        <a:buFont typeface="Wingdings" panose="05000000000000000000" pitchFamily="2" charset="2"/>
                        <a:defRPr sz="2800">
                          <a:solidFill>
                            <a:schemeClr val="tx1"/>
                          </a:solidFill>
                          <a:latin typeface="Tahoma" panose="020B0604030504040204" pitchFamily="34" charset="0"/>
                        </a:defRPr>
                      </a:lvl1pPr>
                      <a:lvl2pPr>
                        <a:spcBef>
                          <a:spcPct val="20000"/>
                        </a:spcBef>
                        <a:buClr>
                          <a:schemeClr val="hlink"/>
                        </a:buClr>
                        <a:buSzPct val="55000"/>
                        <a:buFont typeface="Wingdings" panose="05000000000000000000" pitchFamily="2" charset="2"/>
                        <a:defRPr sz="2400">
                          <a:solidFill>
                            <a:schemeClr val="tx1"/>
                          </a:solidFill>
                          <a:latin typeface="Tahoma" panose="020B0604030504040204" pitchFamily="34" charset="0"/>
                        </a:defRPr>
                      </a:lvl2pPr>
                      <a:lvl3pPr>
                        <a:spcBef>
                          <a:spcPct val="20000"/>
                        </a:spcBef>
                        <a:buClr>
                          <a:schemeClr val="folHlink"/>
                        </a:buClr>
                        <a:buSzPct val="50000"/>
                        <a:buFont typeface="Wingdings" panose="05000000000000000000" pitchFamily="2" charset="2"/>
                        <a:defRPr sz="2000">
                          <a:solidFill>
                            <a:schemeClr val="tx1"/>
                          </a:solidFill>
                          <a:latin typeface="Tahoma" panose="020B0604030504040204" pitchFamily="34" charset="0"/>
                        </a:defRPr>
                      </a:lvl3pPr>
                      <a:lvl4pPr>
                        <a:spcBef>
                          <a:spcPct val="20000"/>
                        </a:spcBef>
                        <a:buClr>
                          <a:schemeClr val="accent2"/>
                        </a:buClr>
                        <a:buSzPct val="55000"/>
                        <a:buFont typeface="Wingdings" panose="05000000000000000000" pitchFamily="2" charset="2"/>
                        <a:defRPr>
                          <a:solidFill>
                            <a:schemeClr val="tx1"/>
                          </a:solidFill>
                          <a:latin typeface="Tahoma" panose="020B0604030504040204" pitchFamily="34" charset="0"/>
                        </a:defRPr>
                      </a:lvl4pPr>
                      <a:lvl5pPr>
                        <a:spcBef>
                          <a:spcPct val="20000"/>
                        </a:spcBef>
                        <a:buClr>
                          <a:schemeClr val="accent1"/>
                        </a:buClr>
                        <a:buSzPct val="50000"/>
                        <a:buFont typeface="Wingdings" panose="05000000000000000000" pitchFamily="2" charset="2"/>
                        <a:defRPr>
                          <a:solidFill>
                            <a:schemeClr val="tx1"/>
                          </a:solidFill>
                          <a:latin typeface="Tahoma" panose="020B0604030504040204" pitchFamily="34" charset="0"/>
                        </a:defRPr>
                      </a:lvl5pPr>
                      <a:lvl6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6pPr>
                      <a:lvl7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7pPr>
                      <a:lvl8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8pPr>
                      <a:lvl9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tabLst/>
                      </a:pPr>
                      <a:r>
                        <a:rPr kumimoji="0" lang="en-US" altLang="en-US" sz="1800" b="0" i="0" u="none" strike="noStrike" cap="none" normalizeH="0" baseline="0" smtClean="0">
                          <a:ln>
                            <a:noFill/>
                          </a:ln>
                          <a:solidFill>
                            <a:schemeClr val="tx1"/>
                          </a:solidFill>
                          <a:effectLst/>
                          <a:latin typeface="Tahoma" panose="020B0604030504040204" pitchFamily="34" charset="0"/>
                        </a:rPr>
                        <a:t>Ethnobiographies</a:t>
                      </a:r>
                    </a:p>
                  </a:txBody>
                  <a:tcPr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chemeClr val="folHlink"/>
                        </a:buClr>
                        <a:buSzPct val="60000"/>
                        <a:buFont typeface="Wingdings" panose="05000000000000000000" pitchFamily="2" charset="2"/>
                        <a:defRPr sz="2800">
                          <a:solidFill>
                            <a:schemeClr val="tx1"/>
                          </a:solidFill>
                          <a:latin typeface="Tahoma" panose="020B0604030504040204" pitchFamily="34" charset="0"/>
                        </a:defRPr>
                      </a:lvl1pPr>
                      <a:lvl2pPr>
                        <a:spcBef>
                          <a:spcPct val="20000"/>
                        </a:spcBef>
                        <a:buClr>
                          <a:schemeClr val="hlink"/>
                        </a:buClr>
                        <a:buSzPct val="55000"/>
                        <a:buFont typeface="Wingdings" panose="05000000000000000000" pitchFamily="2" charset="2"/>
                        <a:defRPr sz="2400">
                          <a:solidFill>
                            <a:schemeClr val="tx1"/>
                          </a:solidFill>
                          <a:latin typeface="Tahoma" panose="020B0604030504040204" pitchFamily="34" charset="0"/>
                        </a:defRPr>
                      </a:lvl2pPr>
                      <a:lvl3pPr>
                        <a:spcBef>
                          <a:spcPct val="20000"/>
                        </a:spcBef>
                        <a:buClr>
                          <a:schemeClr val="folHlink"/>
                        </a:buClr>
                        <a:buSzPct val="50000"/>
                        <a:buFont typeface="Wingdings" panose="05000000000000000000" pitchFamily="2" charset="2"/>
                        <a:defRPr sz="2000">
                          <a:solidFill>
                            <a:schemeClr val="tx1"/>
                          </a:solidFill>
                          <a:latin typeface="Tahoma" panose="020B0604030504040204" pitchFamily="34" charset="0"/>
                        </a:defRPr>
                      </a:lvl3pPr>
                      <a:lvl4pPr>
                        <a:spcBef>
                          <a:spcPct val="20000"/>
                        </a:spcBef>
                        <a:buClr>
                          <a:schemeClr val="accent2"/>
                        </a:buClr>
                        <a:buSzPct val="55000"/>
                        <a:buFont typeface="Wingdings" panose="05000000000000000000" pitchFamily="2" charset="2"/>
                        <a:defRPr>
                          <a:solidFill>
                            <a:schemeClr val="tx1"/>
                          </a:solidFill>
                          <a:latin typeface="Tahoma" panose="020B0604030504040204" pitchFamily="34" charset="0"/>
                        </a:defRPr>
                      </a:lvl4pPr>
                      <a:lvl5pPr>
                        <a:spcBef>
                          <a:spcPct val="20000"/>
                        </a:spcBef>
                        <a:buClr>
                          <a:schemeClr val="accent1"/>
                        </a:buClr>
                        <a:buSzPct val="50000"/>
                        <a:buFont typeface="Wingdings" panose="05000000000000000000" pitchFamily="2" charset="2"/>
                        <a:defRPr>
                          <a:solidFill>
                            <a:schemeClr val="tx1"/>
                          </a:solidFill>
                          <a:latin typeface="Tahoma" panose="020B0604030504040204" pitchFamily="34" charset="0"/>
                        </a:defRPr>
                      </a:lvl5pPr>
                      <a:lvl6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6pPr>
                      <a:lvl7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7pPr>
                      <a:lvl8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8pPr>
                      <a:lvl9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tabLst/>
                      </a:pPr>
                      <a:r>
                        <a:rPr kumimoji="0" lang="en-US" altLang="en-US" sz="1800" b="0" i="0" u="none" strike="noStrike" cap="none" normalizeH="0" baseline="0" smtClean="0">
                          <a:ln>
                            <a:noFill/>
                          </a:ln>
                          <a:solidFill>
                            <a:schemeClr val="tx1"/>
                          </a:solidFill>
                          <a:effectLst/>
                          <a:latin typeface="Tahoma" panose="020B0604030504040204" pitchFamily="34" charset="0"/>
                        </a:rPr>
                        <a:t>Autoethnographies</a:t>
                      </a:r>
                    </a:p>
                  </a:txBody>
                  <a:tcPr anchor="ct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685800">
                <a:tc>
                  <a:txBody>
                    <a:bodyPr/>
                    <a:lstStyle>
                      <a:lvl1pPr>
                        <a:spcBef>
                          <a:spcPct val="20000"/>
                        </a:spcBef>
                        <a:buClr>
                          <a:schemeClr val="folHlink"/>
                        </a:buClr>
                        <a:buSzPct val="60000"/>
                        <a:buFont typeface="Wingdings" panose="05000000000000000000" pitchFamily="2" charset="2"/>
                        <a:defRPr sz="2800">
                          <a:solidFill>
                            <a:schemeClr val="tx1"/>
                          </a:solidFill>
                          <a:latin typeface="Tahoma" panose="020B0604030504040204" pitchFamily="34" charset="0"/>
                        </a:defRPr>
                      </a:lvl1pPr>
                      <a:lvl2pPr>
                        <a:spcBef>
                          <a:spcPct val="20000"/>
                        </a:spcBef>
                        <a:buClr>
                          <a:schemeClr val="hlink"/>
                        </a:buClr>
                        <a:buSzPct val="55000"/>
                        <a:buFont typeface="Wingdings" panose="05000000000000000000" pitchFamily="2" charset="2"/>
                        <a:defRPr sz="2400">
                          <a:solidFill>
                            <a:schemeClr val="tx1"/>
                          </a:solidFill>
                          <a:latin typeface="Tahoma" panose="020B0604030504040204" pitchFamily="34" charset="0"/>
                        </a:defRPr>
                      </a:lvl2pPr>
                      <a:lvl3pPr>
                        <a:spcBef>
                          <a:spcPct val="20000"/>
                        </a:spcBef>
                        <a:buClr>
                          <a:schemeClr val="folHlink"/>
                        </a:buClr>
                        <a:buSzPct val="50000"/>
                        <a:buFont typeface="Wingdings" panose="05000000000000000000" pitchFamily="2" charset="2"/>
                        <a:defRPr sz="2000">
                          <a:solidFill>
                            <a:schemeClr val="tx1"/>
                          </a:solidFill>
                          <a:latin typeface="Tahoma" panose="020B0604030504040204" pitchFamily="34" charset="0"/>
                        </a:defRPr>
                      </a:lvl3pPr>
                      <a:lvl4pPr>
                        <a:spcBef>
                          <a:spcPct val="20000"/>
                        </a:spcBef>
                        <a:buClr>
                          <a:schemeClr val="accent2"/>
                        </a:buClr>
                        <a:buSzPct val="55000"/>
                        <a:buFont typeface="Wingdings" panose="05000000000000000000" pitchFamily="2" charset="2"/>
                        <a:defRPr>
                          <a:solidFill>
                            <a:schemeClr val="tx1"/>
                          </a:solidFill>
                          <a:latin typeface="Tahoma" panose="020B0604030504040204" pitchFamily="34" charset="0"/>
                        </a:defRPr>
                      </a:lvl4pPr>
                      <a:lvl5pPr>
                        <a:spcBef>
                          <a:spcPct val="20000"/>
                        </a:spcBef>
                        <a:buClr>
                          <a:schemeClr val="accent1"/>
                        </a:buClr>
                        <a:buSzPct val="50000"/>
                        <a:buFont typeface="Wingdings" panose="05000000000000000000" pitchFamily="2" charset="2"/>
                        <a:defRPr>
                          <a:solidFill>
                            <a:schemeClr val="tx1"/>
                          </a:solidFill>
                          <a:latin typeface="Tahoma" panose="020B0604030504040204" pitchFamily="34" charset="0"/>
                        </a:defRPr>
                      </a:lvl5pPr>
                      <a:lvl6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6pPr>
                      <a:lvl7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7pPr>
                      <a:lvl8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8pPr>
                      <a:lvl9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tabLst/>
                      </a:pPr>
                      <a:r>
                        <a:rPr kumimoji="0" lang="en-US" altLang="en-US" sz="1800" b="0" i="0" u="none" strike="noStrike" cap="none" normalizeH="0" baseline="0" smtClean="0">
                          <a:ln>
                            <a:noFill/>
                          </a:ln>
                          <a:solidFill>
                            <a:schemeClr val="tx1"/>
                          </a:solidFill>
                          <a:effectLst/>
                          <a:latin typeface="Tahoma" panose="020B0604030504040204" pitchFamily="34" charset="0"/>
                        </a:rPr>
                        <a:t>Ethnopsychologies</a:t>
                      </a:r>
                    </a:p>
                  </a:txBody>
                  <a:tcPr anchor="ct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chemeClr val="folHlink"/>
                        </a:buClr>
                        <a:buSzPct val="60000"/>
                        <a:buFont typeface="Wingdings" panose="05000000000000000000" pitchFamily="2" charset="2"/>
                        <a:defRPr sz="2800">
                          <a:solidFill>
                            <a:schemeClr val="tx1"/>
                          </a:solidFill>
                          <a:latin typeface="Tahoma" panose="020B0604030504040204" pitchFamily="34" charset="0"/>
                        </a:defRPr>
                      </a:lvl1pPr>
                      <a:lvl2pPr>
                        <a:spcBef>
                          <a:spcPct val="20000"/>
                        </a:spcBef>
                        <a:buClr>
                          <a:schemeClr val="hlink"/>
                        </a:buClr>
                        <a:buSzPct val="55000"/>
                        <a:buFont typeface="Wingdings" panose="05000000000000000000" pitchFamily="2" charset="2"/>
                        <a:defRPr sz="2400">
                          <a:solidFill>
                            <a:schemeClr val="tx1"/>
                          </a:solidFill>
                          <a:latin typeface="Tahoma" panose="020B0604030504040204" pitchFamily="34" charset="0"/>
                        </a:defRPr>
                      </a:lvl2pPr>
                      <a:lvl3pPr>
                        <a:spcBef>
                          <a:spcPct val="20000"/>
                        </a:spcBef>
                        <a:buClr>
                          <a:schemeClr val="folHlink"/>
                        </a:buClr>
                        <a:buSzPct val="50000"/>
                        <a:buFont typeface="Wingdings" panose="05000000000000000000" pitchFamily="2" charset="2"/>
                        <a:defRPr sz="2000">
                          <a:solidFill>
                            <a:schemeClr val="tx1"/>
                          </a:solidFill>
                          <a:latin typeface="Tahoma" panose="020B0604030504040204" pitchFamily="34" charset="0"/>
                        </a:defRPr>
                      </a:lvl3pPr>
                      <a:lvl4pPr>
                        <a:spcBef>
                          <a:spcPct val="20000"/>
                        </a:spcBef>
                        <a:buClr>
                          <a:schemeClr val="accent2"/>
                        </a:buClr>
                        <a:buSzPct val="55000"/>
                        <a:buFont typeface="Wingdings" panose="05000000000000000000" pitchFamily="2" charset="2"/>
                        <a:defRPr>
                          <a:solidFill>
                            <a:schemeClr val="tx1"/>
                          </a:solidFill>
                          <a:latin typeface="Tahoma" panose="020B0604030504040204" pitchFamily="34" charset="0"/>
                        </a:defRPr>
                      </a:lvl4pPr>
                      <a:lvl5pPr>
                        <a:spcBef>
                          <a:spcPct val="20000"/>
                        </a:spcBef>
                        <a:buClr>
                          <a:schemeClr val="accent1"/>
                        </a:buClr>
                        <a:buSzPct val="50000"/>
                        <a:buFont typeface="Wingdings" panose="05000000000000000000" pitchFamily="2" charset="2"/>
                        <a:defRPr>
                          <a:solidFill>
                            <a:schemeClr val="tx1"/>
                          </a:solidFill>
                          <a:latin typeface="Tahoma" panose="020B0604030504040204" pitchFamily="34" charset="0"/>
                        </a:defRPr>
                      </a:lvl5pPr>
                      <a:lvl6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6pPr>
                      <a:lvl7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7pPr>
                      <a:lvl8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8pPr>
                      <a:lvl9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tabLst/>
                      </a:pPr>
                      <a:r>
                        <a:rPr kumimoji="0" lang="en-US" altLang="en-US" sz="1800" b="0" i="0" u="none" strike="noStrike" cap="none" normalizeH="0" baseline="0" smtClean="0">
                          <a:ln>
                            <a:noFill/>
                          </a:ln>
                          <a:solidFill>
                            <a:schemeClr val="tx1"/>
                          </a:solidFill>
                          <a:effectLst/>
                          <a:latin typeface="Tahoma" panose="020B0604030504040204" pitchFamily="34" charset="0"/>
                        </a:rPr>
                        <a:t>Person-centered Ethnographies</a:t>
                      </a:r>
                    </a:p>
                  </a:txBody>
                  <a:tcPr anchor="ct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lvl1pPr>
                        <a:spcBef>
                          <a:spcPct val="20000"/>
                        </a:spcBef>
                        <a:buClr>
                          <a:schemeClr val="folHlink"/>
                        </a:buClr>
                        <a:buSzPct val="60000"/>
                        <a:buFont typeface="Wingdings" panose="05000000000000000000" pitchFamily="2" charset="2"/>
                        <a:defRPr sz="2800">
                          <a:solidFill>
                            <a:schemeClr val="tx1"/>
                          </a:solidFill>
                          <a:latin typeface="Tahoma" panose="020B0604030504040204" pitchFamily="34" charset="0"/>
                        </a:defRPr>
                      </a:lvl1pPr>
                      <a:lvl2pPr>
                        <a:spcBef>
                          <a:spcPct val="20000"/>
                        </a:spcBef>
                        <a:buClr>
                          <a:schemeClr val="hlink"/>
                        </a:buClr>
                        <a:buSzPct val="55000"/>
                        <a:buFont typeface="Wingdings" panose="05000000000000000000" pitchFamily="2" charset="2"/>
                        <a:defRPr sz="2400">
                          <a:solidFill>
                            <a:schemeClr val="tx1"/>
                          </a:solidFill>
                          <a:latin typeface="Tahoma" panose="020B0604030504040204" pitchFamily="34" charset="0"/>
                        </a:defRPr>
                      </a:lvl2pPr>
                      <a:lvl3pPr>
                        <a:spcBef>
                          <a:spcPct val="20000"/>
                        </a:spcBef>
                        <a:buClr>
                          <a:schemeClr val="folHlink"/>
                        </a:buClr>
                        <a:buSzPct val="50000"/>
                        <a:buFont typeface="Wingdings" panose="05000000000000000000" pitchFamily="2" charset="2"/>
                        <a:defRPr sz="2000">
                          <a:solidFill>
                            <a:schemeClr val="tx1"/>
                          </a:solidFill>
                          <a:latin typeface="Tahoma" panose="020B0604030504040204" pitchFamily="34" charset="0"/>
                        </a:defRPr>
                      </a:lvl3pPr>
                      <a:lvl4pPr>
                        <a:spcBef>
                          <a:spcPct val="20000"/>
                        </a:spcBef>
                        <a:buClr>
                          <a:schemeClr val="accent2"/>
                        </a:buClr>
                        <a:buSzPct val="55000"/>
                        <a:buFont typeface="Wingdings" panose="05000000000000000000" pitchFamily="2" charset="2"/>
                        <a:defRPr>
                          <a:solidFill>
                            <a:schemeClr val="tx1"/>
                          </a:solidFill>
                          <a:latin typeface="Tahoma" panose="020B0604030504040204" pitchFamily="34" charset="0"/>
                        </a:defRPr>
                      </a:lvl4pPr>
                      <a:lvl5pPr>
                        <a:spcBef>
                          <a:spcPct val="20000"/>
                        </a:spcBef>
                        <a:buClr>
                          <a:schemeClr val="accent1"/>
                        </a:buClr>
                        <a:buSzPct val="50000"/>
                        <a:buFont typeface="Wingdings" panose="05000000000000000000" pitchFamily="2" charset="2"/>
                        <a:defRPr>
                          <a:solidFill>
                            <a:schemeClr val="tx1"/>
                          </a:solidFill>
                          <a:latin typeface="Tahoma" panose="020B0604030504040204" pitchFamily="34" charset="0"/>
                        </a:defRPr>
                      </a:lvl5pPr>
                      <a:lvl6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6pPr>
                      <a:lvl7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7pPr>
                      <a:lvl8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8pPr>
                      <a:lvl9pPr fontAlgn="base">
                        <a:spcBef>
                          <a:spcPct val="20000"/>
                        </a:spcBef>
                        <a:spcAft>
                          <a:spcPct val="0"/>
                        </a:spcAft>
                        <a:buClr>
                          <a:schemeClr val="accent1"/>
                        </a:buClr>
                        <a:buSzPct val="50000"/>
                        <a:buFont typeface="Wingdings" panose="05000000000000000000" pitchFamily="2" charset="2"/>
                        <a:defRPr>
                          <a:solidFill>
                            <a:schemeClr val="tx1"/>
                          </a:solidFill>
                          <a:latin typeface="Tahoma" panose="020B0604030504040204" pitchFamily="34" charset="0"/>
                        </a:defRPr>
                      </a:lvl9p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anose="05000000000000000000" pitchFamily="2" charset="2"/>
                        <a:buNone/>
                        <a:tabLst/>
                      </a:pPr>
                      <a:r>
                        <a:rPr kumimoji="0" lang="en-US" altLang="en-US" sz="1800" b="0" i="0" u="none" strike="noStrike" cap="none" normalizeH="0" baseline="0" smtClean="0">
                          <a:ln>
                            <a:noFill/>
                          </a:ln>
                          <a:solidFill>
                            <a:schemeClr val="tx1"/>
                          </a:solidFill>
                          <a:effectLst/>
                          <a:latin typeface="Tahoma" panose="020B0604030504040204" pitchFamily="34" charset="0"/>
                        </a:rPr>
                        <a:t>Popular Memories</a:t>
                      </a:r>
                    </a:p>
                  </a:txBody>
                  <a:tcPr anchor="ct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sp>
        <p:nvSpPr>
          <p:cNvPr id="11293" name="Text Box 46"/>
          <p:cNvSpPr txBox="1">
            <a:spLocks noChangeArrowheads="1"/>
          </p:cNvSpPr>
          <p:nvPr/>
        </p:nvSpPr>
        <p:spPr bwMode="auto">
          <a:xfrm>
            <a:off x="8077200" y="6172200"/>
            <a:ext cx="22098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lvl1pPr>
              <a:defRPr sz="2400">
                <a:solidFill>
                  <a:schemeClr val="tx1"/>
                </a:solidFill>
                <a:latin typeface="Tahoma" charset="0"/>
              </a:defRPr>
            </a:lvl1pPr>
            <a:lvl2pPr marL="742950" indent="-285750">
              <a:defRPr sz="2400">
                <a:solidFill>
                  <a:schemeClr val="tx1"/>
                </a:solidFill>
                <a:latin typeface="Tahoma" charset="0"/>
              </a:defRPr>
            </a:lvl2pPr>
            <a:lvl3pPr marL="1143000" indent="-228600">
              <a:defRPr sz="2400">
                <a:solidFill>
                  <a:schemeClr val="tx1"/>
                </a:solidFill>
                <a:latin typeface="Tahoma" charset="0"/>
              </a:defRPr>
            </a:lvl3pPr>
            <a:lvl4pPr marL="1600200" indent="-228600">
              <a:defRPr sz="2400">
                <a:solidFill>
                  <a:schemeClr val="tx1"/>
                </a:solidFill>
                <a:latin typeface="Tahoma" charset="0"/>
              </a:defRPr>
            </a:lvl4pPr>
            <a:lvl5pPr marL="2057400" indent="-228600">
              <a:defRPr sz="2400">
                <a:solidFill>
                  <a:schemeClr val="tx1"/>
                </a:solidFill>
                <a:latin typeface="Tahoma" charset="0"/>
              </a:defRPr>
            </a:lvl5pPr>
            <a:lvl6pPr marL="2514600" indent="-228600" eaLnBrk="0" fontAlgn="base" hangingPunct="0">
              <a:spcBef>
                <a:spcPct val="0"/>
              </a:spcBef>
              <a:spcAft>
                <a:spcPct val="0"/>
              </a:spcAft>
              <a:defRPr sz="2400">
                <a:solidFill>
                  <a:schemeClr val="tx1"/>
                </a:solidFill>
                <a:latin typeface="Tahoma" charset="0"/>
              </a:defRPr>
            </a:lvl6pPr>
            <a:lvl7pPr marL="2971800" indent="-228600" eaLnBrk="0" fontAlgn="base" hangingPunct="0">
              <a:spcBef>
                <a:spcPct val="0"/>
              </a:spcBef>
              <a:spcAft>
                <a:spcPct val="0"/>
              </a:spcAft>
              <a:defRPr sz="2400">
                <a:solidFill>
                  <a:schemeClr val="tx1"/>
                </a:solidFill>
                <a:latin typeface="Tahoma" charset="0"/>
              </a:defRPr>
            </a:lvl7pPr>
            <a:lvl8pPr marL="3429000" indent="-228600" eaLnBrk="0" fontAlgn="base" hangingPunct="0">
              <a:spcBef>
                <a:spcPct val="0"/>
              </a:spcBef>
              <a:spcAft>
                <a:spcPct val="0"/>
              </a:spcAft>
              <a:defRPr sz="2400">
                <a:solidFill>
                  <a:schemeClr val="tx1"/>
                </a:solidFill>
                <a:latin typeface="Tahoma" charset="0"/>
              </a:defRPr>
            </a:lvl8pPr>
            <a:lvl9pPr marL="3886200" indent="-228600" eaLnBrk="0" fontAlgn="base" hangingPunct="0">
              <a:spcBef>
                <a:spcPct val="0"/>
              </a:spcBef>
              <a:spcAft>
                <a:spcPct val="0"/>
              </a:spcAft>
              <a:defRPr sz="2400">
                <a:solidFill>
                  <a:schemeClr val="tx1"/>
                </a:solidFill>
                <a:latin typeface="Tahoma" charset="0"/>
              </a:defRPr>
            </a:lvl9pPr>
          </a:lstStyle>
          <a:p>
            <a:pPr algn="r" eaLnBrk="1" hangingPunct="1">
              <a:spcBef>
                <a:spcPct val="50000"/>
              </a:spcBef>
            </a:pPr>
            <a:r>
              <a:rPr lang="en-US" altLang="en-US" sz="1200"/>
              <a:t>Objective 3.1</a:t>
            </a:r>
          </a:p>
        </p:txBody>
      </p:sp>
    </p:spTree>
    <p:extLst>
      <p:ext uri="{BB962C8B-B14F-4D97-AF65-F5344CB8AC3E}">
        <p14:creationId xmlns:p14="http://schemas.microsoft.com/office/powerpoint/2010/main" val="45703831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026"/>
          <p:cNvSpPr>
            <a:spLocks noGrp="1" noChangeArrowheads="1"/>
          </p:cNvSpPr>
          <p:nvPr>
            <p:ph type="title"/>
          </p:nvPr>
        </p:nvSpPr>
        <p:spPr/>
        <p:txBody>
          <a:bodyPr/>
          <a:lstStyle/>
          <a:p>
            <a:pPr eaLnBrk="1" hangingPunct="1"/>
            <a:r>
              <a:rPr lang="en-US" altLang="en-US" sz="3600"/>
              <a:t>Characteristics of Narrative Research</a:t>
            </a:r>
          </a:p>
        </p:txBody>
      </p:sp>
      <p:sp>
        <p:nvSpPr>
          <p:cNvPr id="15363" name="Rectangle 1027"/>
          <p:cNvSpPr>
            <a:spLocks noGrp="1" noChangeArrowheads="1"/>
          </p:cNvSpPr>
          <p:nvPr>
            <p:ph type="body" idx="1"/>
          </p:nvPr>
        </p:nvSpPr>
        <p:spPr>
          <a:xfrm>
            <a:off x="2706688" y="2017714"/>
            <a:ext cx="7772400" cy="4383087"/>
          </a:xfrm>
        </p:spPr>
        <p:txBody>
          <a:bodyPr/>
          <a:lstStyle/>
          <a:p>
            <a:pPr eaLnBrk="1" hangingPunct="1">
              <a:lnSpc>
                <a:spcPct val="90000"/>
              </a:lnSpc>
            </a:pPr>
            <a:r>
              <a:rPr lang="en-US" altLang="en-US"/>
              <a:t>Six key characteristics (continued)</a:t>
            </a:r>
          </a:p>
          <a:p>
            <a:pPr lvl="1" eaLnBrk="1" hangingPunct="1">
              <a:lnSpc>
                <a:spcPct val="90000"/>
              </a:lnSpc>
            </a:pPr>
            <a:r>
              <a:rPr lang="en-US" altLang="en-US"/>
              <a:t>Uses </a:t>
            </a:r>
            <a:r>
              <a:rPr lang="en-US" altLang="en-US">
                <a:hlinkClick r:id="rId2" action="ppaction://hlinksldjump"/>
              </a:rPr>
              <a:t>restorying</a:t>
            </a:r>
            <a:r>
              <a:rPr lang="en-US" altLang="en-US"/>
              <a:t> as a technique for constructing the narrative account</a:t>
            </a:r>
          </a:p>
          <a:p>
            <a:pPr lvl="1" eaLnBrk="1" hangingPunct="1">
              <a:lnSpc>
                <a:spcPct val="90000"/>
              </a:lnSpc>
            </a:pPr>
            <a:r>
              <a:rPr lang="en-US" altLang="en-US"/>
              <a:t>Incorporates context and place in the story</a:t>
            </a:r>
          </a:p>
          <a:p>
            <a:pPr lvl="1" eaLnBrk="1" hangingPunct="1">
              <a:lnSpc>
                <a:spcPct val="90000"/>
              </a:lnSpc>
            </a:pPr>
            <a:r>
              <a:rPr lang="en-US" altLang="en-US"/>
              <a:t>Reflects a collaborative approach that involves the researcher and the participant in the negotiation of the final text</a:t>
            </a:r>
          </a:p>
          <a:p>
            <a:pPr lvl="1" eaLnBrk="1" hangingPunct="1">
              <a:lnSpc>
                <a:spcPct val="90000"/>
              </a:lnSpc>
            </a:pPr>
            <a:endParaRPr lang="en-US" altLang="en-US"/>
          </a:p>
          <a:p>
            <a:pPr lvl="1" algn="r" eaLnBrk="1" hangingPunct="1">
              <a:lnSpc>
                <a:spcPct val="90000"/>
              </a:lnSpc>
              <a:buFont typeface="Wingdings" charset="2"/>
              <a:buNone/>
            </a:pPr>
            <a:endParaRPr lang="en-US" altLang="en-US" sz="1200"/>
          </a:p>
          <a:p>
            <a:pPr lvl="1" algn="r" eaLnBrk="1" hangingPunct="1">
              <a:lnSpc>
                <a:spcPct val="90000"/>
              </a:lnSpc>
              <a:buFont typeface="Wingdings" charset="2"/>
              <a:buNone/>
            </a:pPr>
            <a:endParaRPr lang="en-US" altLang="en-US" sz="1200"/>
          </a:p>
          <a:p>
            <a:pPr lvl="1" algn="r" eaLnBrk="1" hangingPunct="1">
              <a:lnSpc>
                <a:spcPct val="90000"/>
              </a:lnSpc>
              <a:buFont typeface="Wingdings" charset="2"/>
              <a:buNone/>
            </a:pPr>
            <a:r>
              <a:rPr lang="en-US" altLang="en-US" sz="1200"/>
              <a:t>Objective 4.1</a:t>
            </a:r>
          </a:p>
        </p:txBody>
      </p:sp>
    </p:spTree>
    <p:extLst>
      <p:ext uri="{BB962C8B-B14F-4D97-AF65-F5344CB8AC3E}">
        <p14:creationId xmlns:p14="http://schemas.microsoft.com/office/powerpoint/2010/main" val="213510151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altLang="en-US" sz="3600"/>
              <a:t>Characteristics of Narrative Research</a:t>
            </a:r>
          </a:p>
        </p:txBody>
      </p:sp>
      <p:sp>
        <p:nvSpPr>
          <p:cNvPr id="16387" name="Rectangle 3"/>
          <p:cNvSpPr>
            <a:spLocks noGrp="1" noChangeArrowheads="1"/>
          </p:cNvSpPr>
          <p:nvPr>
            <p:ph type="body" idx="1"/>
          </p:nvPr>
        </p:nvSpPr>
        <p:spPr>
          <a:xfrm>
            <a:off x="2706688" y="2017714"/>
            <a:ext cx="7772400" cy="4535487"/>
          </a:xfrm>
        </p:spPr>
        <p:txBody>
          <a:bodyPr/>
          <a:lstStyle/>
          <a:p>
            <a:pPr eaLnBrk="1" hangingPunct="1"/>
            <a:r>
              <a:rPr lang="en-US" altLang="en-US" sz="2800"/>
              <a:t>Sources of data</a:t>
            </a:r>
          </a:p>
          <a:p>
            <a:pPr lvl="1" eaLnBrk="1" hangingPunct="1"/>
            <a:r>
              <a:rPr lang="en-US" altLang="en-US" sz="2400"/>
              <a:t>Participant’s recollections of events or experiences</a:t>
            </a:r>
          </a:p>
          <a:p>
            <a:pPr lvl="1" eaLnBrk="1" hangingPunct="1"/>
            <a:r>
              <a:rPr lang="en-US" altLang="en-US" sz="2400"/>
              <a:t>Secondary sources such as the participant’s journal entries, artifacts, etc.</a:t>
            </a:r>
          </a:p>
          <a:p>
            <a:pPr lvl="1" eaLnBrk="1" hangingPunct="1"/>
            <a:r>
              <a:rPr lang="en-US" altLang="en-US" sz="2400"/>
              <a:t>The nature of these sources implies the researcher must interact at a very personal level with the participant to collect data</a:t>
            </a:r>
          </a:p>
          <a:p>
            <a:pPr lvl="2" eaLnBrk="1" hangingPunct="1"/>
            <a:r>
              <a:rPr lang="en-US" altLang="en-US" sz="2000"/>
              <a:t>The need for a relationship based on trust, caring, respect, and equality to facilitate collecting data as well as analyzing and interpreting it</a:t>
            </a:r>
          </a:p>
          <a:p>
            <a:pPr lvl="2" algn="r" eaLnBrk="1" hangingPunct="1">
              <a:buFont typeface="Wingdings" charset="2"/>
              <a:buNone/>
            </a:pPr>
            <a:r>
              <a:rPr lang="en-US" altLang="en-US" sz="1200"/>
              <a:t>Objective 4.2</a:t>
            </a:r>
          </a:p>
        </p:txBody>
      </p:sp>
    </p:spTree>
    <p:extLst>
      <p:ext uri="{BB962C8B-B14F-4D97-AF65-F5344CB8AC3E}">
        <p14:creationId xmlns:p14="http://schemas.microsoft.com/office/powerpoint/2010/main" val="19943804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US" altLang="en-US" sz="4000"/>
              <a:t>Narrative Research Techniques</a:t>
            </a:r>
          </a:p>
        </p:txBody>
      </p:sp>
      <p:sp>
        <p:nvSpPr>
          <p:cNvPr id="17411" name="Rectangle 3"/>
          <p:cNvSpPr>
            <a:spLocks noGrp="1" noChangeArrowheads="1"/>
          </p:cNvSpPr>
          <p:nvPr>
            <p:ph type="body" idx="1"/>
          </p:nvPr>
        </p:nvSpPr>
        <p:spPr/>
        <p:txBody>
          <a:bodyPr/>
          <a:lstStyle/>
          <a:p>
            <a:pPr eaLnBrk="1" hangingPunct="1"/>
            <a:r>
              <a:rPr lang="en-US" altLang="en-US" dirty="0"/>
              <a:t>Empirical data is central to narrative research</a:t>
            </a:r>
          </a:p>
          <a:p>
            <a:pPr lvl="1" eaLnBrk="1" hangingPunct="1"/>
            <a:r>
              <a:rPr lang="en-US" altLang="en-US" dirty="0"/>
              <a:t>The interpretive nature of narrative research presents concerns for credibility of the study</a:t>
            </a:r>
          </a:p>
          <a:p>
            <a:pPr lvl="1" eaLnBrk="1" hangingPunct="1"/>
            <a:r>
              <a:rPr lang="en-US" altLang="en-US" dirty="0"/>
              <a:t>Implies the use of multiple data sources, triangulation, and collaborative negotiation of the written </a:t>
            </a:r>
            <a:r>
              <a:rPr lang="en-US" altLang="en-US" dirty="0" smtClean="0"/>
              <a:t>account</a:t>
            </a:r>
            <a:endParaRPr lang="en-US" altLang="en-US" dirty="0"/>
          </a:p>
        </p:txBody>
      </p:sp>
    </p:spTree>
    <p:extLst>
      <p:ext uri="{BB962C8B-B14F-4D97-AF65-F5344CB8AC3E}">
        <p14:creationId xmlns:p14="http://schemas.microsoft.com/office/powerpoint/2010/main" val="188068257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Narrative Examples </a:t>
            </a:r>
            <a:endParaRPr lang="en-GB" dirty="0"/>
          </a:p>
        </p:txBody>
      </p:sp>
      <p:sp>
        <p:nvSpPr>
          <p:cNvPr id="3" name="Content Placeholder 2"/>
          <p:cNvSpPr>
            <a:spLocks noGrp="1"/>
          </p:cNvSpPr>
          <p:nvPr>
            <p:ph idx="1"/>
          </p:nvPr>
        </p:nvSpPr>
        <p:spPr/>
        <p:txBody>
          <a:bodyPr/>
          <a:lstStyle/>
          <a:p>
            <a:endParaRPr lang="en-GB" dirty="0" smtClean="0"/>
          </a:p>
          <a:p>
            <a:pPr marL="0" indent="0">
              <a:buNone/>
            </a:pPr>
            <a:endParaRPr lang="en-GB" dirty="0"/>
          </a:p>
        </p:txBody>
      </p:sp>
    </p:spTree>
    <p:extLst>
      <p:ext uri="{BB962C8B-B14F-4D97-AF65-F5344CB8AC3E}">
        <p14:creationId xmlns:p14="http://schemas.microsoft.com/office/powerpoint/2010/main" val="1306301269"/>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228</TotalTime>
  <Words>1538</Words>
  <Application>Microsoft Office PowerPoint</Application>
  <PresentationFormat>Widescreen</PresentationFormat>
  <Paragraphs>133</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Franklin Gothic Book</vt:lpstr>
      <vt:lpstr>Tahoma</vt:lpstr>
      <vt:lpstr>Wingdings</vt:lpstr>
      <vt:lpstr>Crop</vt:lpstr>
      <vt:lpstr>Narrative Analysis</vt:lpstr>
      <vt:lpstr>Definition and Purpose</vt:lpstr>
      <vt:lpstr>Kim Etherington</vt:lpstr>
      <vt:lpstr>Definition and Purpose</vt:lpstr>
      <vt:lpstr>KE: Why stories?</vt:lpstr>
      <vt:lpstr>Bruner (1986): different ways of knowing</vt:lpstr>
      <vt:lpstr>What do we gain from narrative knowing?</vt:lpstr>
      <vt:lpstr>PowerPoint Presentation</vt:lpstr>
      <vt:lpstr>PowerPoint Presentation</vt:lpstr>
      <vt:lpstr>Re-presenting narratives</vt:lpstr>
      <vt:lpstr>Philosophical roots and influences</vt:lpstr>
      <vt:lpstr>Postmodernism</vt:lpstr>
      <vt:lpstr>Social Constructionism</vt:lpstr>
      <vt:lpstr>Constructivism</vt:lpstr>
      <vt:lpstr>Feminism encourages us to …</vt:lpstr>
      <vt:lpstr>The Narrative Research Process</vt:lpstr>
      <vt:lpstr>The Narrative Research Process</vt:lpstr>
      <vt:lpstr>The Narrative Research Process</vt:lpstr>
      <vt:lpstr>Types of Narrative Research</vt:lpstr>
      <vt:lpstr>Characteristics of Narrative Research</vt:lpstr>
      <vt:lpstr>Characteristics of Narrative Research</vt:lpstr>
      <vt:lpstr>Narrative Research Techniques</vt:lpstr>
      <vt:lpstr>Narrative Examples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Ruth Groff</cp:lastModifiedBy>
  <cp:revision>15</cp:revision>
  <dcterms:created xsi:type="dcterms:W3CDTF">2017-02-12T11:19:02Z</dcterms:created>
  <dcterms:modified xsi:type="dcterms:W3CDTF">2018-02-08T13:31:06Z</dcterms:modified>
</cp:coreProperties>
</file>