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omments/modernComment_10C_29EFC8E2.xml" ContentType="application/vnd.ms-powerpoint.comments+xml"/>
  <Override PartName="/ppt/comments/modernComment_157_789E337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4" r:id="rId4"/>
  </p:sldMasterIdLst>
  <p:notesMasterIdLst>
    <p:notesMasterId r:id="rId22"/>
  </p:notesMasterIdLst>
  <p:sldIdLst>
    <p:sldId id="346" r:id="rId5"/>
    <p:sldId id="256" r:id="rId6"/>
    <p:sldId id="261" r:id="rId7"/>
    <p:sldId id="344" r:id="rId8"/>
    <p:sldId id="345" r:id="rId9"/>
    <p:sldId id="257" r:id="rId10"/>
    <p:sldId id="358" r:id="rId11"/>
    <p:sldId id="357" r:id="rId12"/>
    <p:sldId id="268" r:id="rId13"/>
    <p:sldId id="343" r:id="rId14"/>
    <p:sldId id="348" r:id="rId15"/>
    <p:sldId id="351" r:id="rId16"/>
    <p:sldId id="359" r:id="rId17"/>
    <p:sldId id="360" r:id="rId18"/>
    <p:sldId id="260" r:id="rId19"/>
    <p:sldId id="352"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DF0B015-1F64-295B-4393-CEDE95F3F7E5}" name="Julia Petrencikova" initials="JP" userId="S::julia.petrencikova@eurocarparts.com::90a5cfd7-57d8-4225-8e41-6bcab0b2be4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15156-9657-425A-964D-5BA66A645FD8}" v="12" dt="2022-07-29T13:52:06.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3" autoAdjust="0"/>
    <p:restoredTop sz="94660"/>
  </p:normalViewPr>
  <p:slideViewPr>
    <p:cSldViewPr snapToGrid="0" showGuides="1">
      <p:cViewPr varScale="1">
        <p:scale>
          <a:sx n="114" d="100"/>
          <a:sy n="114" d="100"/>
        </p:scale>
        <p:origin x="512"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t" anchorCtr="1"/>
          <a:lstStyle/>
          <a:p>
            <a:pPr>
              <a:defRPr sz="1862" b="0" i="0" u="none" strike="noStrike" kern="1200" spc="0" baseline="0">
                <a:solidFill>
                  <a:schemeClr val="tx1">
                    <a:lumMod val="65000"/>
                    <a:lumOff val="35000"/>
                  </a:schemeClr>
                </a:solidFill>
                <a:latin typeface="+mn-lt"/>
                <a:ea typeface="+mn-ea"/>
                <a:cs typeface="+mn-cs"/>
              </a:defRPr>
            </a:pPr>
            <a:r>
              <a:rPr lang="en-US" dirty="0">
                <a:latin typeface="Arial Narrow" panose="020B0606020202030204" pitchFamily="34" charset="0"/>
              </a:rPr>
              <a:t>Investment : Lottery 50.000</a:t>
            </a:r>
          </a:p>
          <a:p>
            <a:pPr>
              <a:defRPr/>
            </a:pPr>
            <a:r>
              <a:rPr lang="en-US" dirty="0">
                <a:latin typeface="Arial Narrow" panose="020B0606020202030204" pitchFamily="34" charset="0"/>
              </a:rPr>
              <a:t>5 partners with 6.000 each</a:t>
            </a:r>
          </a:p>
        </c:rich>
      </c:tx>
      <c:layout>
        <c:manualLayout>
          <c:xMode val="edge"/>
          <c:yMode val="edge"/>
          <c:x val="1.1341294215710812E-3"/>
          <c:y val="8.835142160567926E-3"/>
        </c:manualLayout>
      </c:layout>
      <c:overlay val="0"/>
      <c:spPr>
        <a:noFill/>
        <a:ln>
          <a:noFill/>
        </a:ln>
        <a:effectLst/>
      </c:spPr>
      <c:txPr>
        <a:bodyPr rot="0" spcFirstLastPara="1" vertOverflow="ellipsis" vert="horz" wrap="square" anchor="t"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START UP COST</c:v>
                </c:pt>
              </c:strCache>
            </c:strRef>
          </c:tx>
          <c:spPr>
            <a:solidFill>
              <a:schemeClr val="accent1"/>
            </a:solidFill>
            <a:ln w="19050">
              <a:solidFill>
                <a:schemeClr val="lt1"/>
              </a:solidFill>
            </a:ln>
            <a:effectLst/>
          </c:spPr>
          <c:invertIfNegative val="0"/>
          <c:dPt>
            <c:idx val="0"/>
            <c:invertIfNegative val="0"/>
            <c:bubble3D val="0"/>
            <c:extLst>
              <c:ext xmlns:c16="http://schemas.microsoft.com/office/drawing/2014/chart" uri="{C3380CC4-5D6E-409C-BE32-E72D297353CC}">
                <c16:uniqueId val="{00000001-D183-4F43-ABF0-527DDD7DC636}"/>
              </c:ext>
            </c:extLst>
          </c:dPt>
          <c:dPt>
            <c:idx val="1"/>
            <c:invertIfNegative val="0"/>
            <c:bubble3D val="0"/>
            <c:extLst>
              <c:ext xmlns:c16="http://schemas.microsoft.com/office/drawing/2014/chart" uri="{C3380CC4-5D6E-409C-BE32-E72D297353CC}">
                <c16:uniqueId val="{00000003-D183-4F43-ABF0-527DDD7DC636}"/>
              </c:ext>
            </c:extLst>
          </c:dPt>
          <c:dPt>
            <c:idx val="2"/>
            <c:invertIfNegative val="0"/>
            <c:bubble3D val="0"/>
            <c:extLst>
              <c:ext xmlns:c16="http://schemas.microsoft.com/office/drawing/2014/chart" uri="{C3380CC4-5D6E-409C-BE32-E72D297353CC}">
                <c16:uniqueId val="{00000005-D183-4F43-ABF0-527DDD7DC636}"/>
              </c:ext>
            </c:extLst>
          </c:dPt>
          <c:dPt>
            <c:idx val="3"/>
            <c:invertIfNegative val="0"/>
            <c:bubble3D val="0"/>
            <c:extLst>
              <c:ext xmlns:c16="http://schemas.microsoft.com/office/drawing/2014/chart" uri="{C3380CC4-5D6E-409C-BE32-E72D297353CC}">
                <c16:uniqueId val="{00000007-D183-4F43-ABF0-527DDD7DC636}"/>
              </c:ext>
            </c:extLst>
          </c:dPt>
          <c:dPt>
            <c:idx val="4"/>
            <c:invertIfNegative val="0"/>
            <c:bubble3D val="0"/>
            <c:extLst>
              <c:ext xmlns:c16="http://schemas.microsoft.com/office/drawing/2014/chart" uri="{C3380CC4-5D6E-409C-BE32-E72D297353CC}">
                <c16:uniqueId val="{00000009-D183-4F43-ABF0-527DDD7DC636}"/>
              </c:ext>
            </c:extLst>
          </c:dPt>
          <c:dPt>
            <c:idx val="5"/>
            <c:invertIfNegative val="0"/>
            <c:bubble3D val="0"/>
            <c:extLst>
              <c:ext xmlns:c16="http://schemas.microsoft.com/office/drawing/2014/chart" uri="{C3380CC4-5D6E-409C-BE32-E72D297353CC}">
                <c16:uniqueId val="{0000000B-D183-4F43-ABF0-527DDD7DC636}"/>
              </c:ext>
            </c:extLst>
          </c:dPt>
          <c:dPt>
            <c:idx val="6"/>
            <c:invertIfNegative val="0"/>
            <c:bubble3D val="0"/>
            <c:extLst>
              <c:ext xmlns:c16="http://schemas.microsoft.com/office/drawing/2014/chart" uri="{C3380CC4-5D6E-409C-BE32-E72D297353CC}">
                <c16:uniqueId val="{0000000D-D183-4F43-ABF0-527DDD7DC636}"/>
              </c:ext>
            </c:extLst>
          </c:dPt>
          <c:dLbls>
            <c:dLbl>
              <c:idx val="0"/>
              <c:tx>
                <c:rich>
                  <a:bodyPr/>
                  <a:lstStyle/>
                  <a:p>
                    <a:fld id="{EF8D8CB0-57FC-4DDA-A600-187916A2DE9F}" type="CATEGORYNAME">
                      <a:rPr lang="en-US" b="1"/>
                      <a:pPr/>
                      <a:t>[CATEGORY NAME]</a:t>
                    </a:fld>
                    <a:r>
                      <a:rPr lang="en-US" b="1" baseline="0" dirty="0"/>
                      <a:t>, </a:t>
                    </a:r>
                    <a:fld id="{1CF4CB00-5BF0-4687-A019-E44E0247021B}" type="VALUE">
                      <a:rPr lang="en-US"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1-D183-4F43-ABF0-527DDD7DC636}"/>
                </c:ext>
              </c:extLst>
            </c:dLbl>
            <c:dLbl>
              <c:idx val="1"/>
              <c:tx>
                <c:rich>
                  <a:bodyPr/>
                  <a:lstStyle/>
                  <a:p>
                    <a:fld id="{61AA7BD8-C7E1-4E90-B13A-AEAF92BC8FD8}" type="CATEGORYNAME">
                      <a:rPr lang="en-US" b="1"/>
                      <a:pPr/>
                      <a:t>[CATEGORY NAME]</a:t>
                    </a:fld>
                    <a:r>
                      <a:rPr lang="en-US" b="1" baseline="0" dirty="0"/>
                      <a:t>, </a:t>
                    </a:r>
                    <a:fld id="{5D3C6CAD-E435-4B52-9BC0-7A5FEBDF7018}"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3-D183-4F43-ABF0-527DDD7DC636}"/>
                </c:ext>
              </c:extLst>
            </c:dLbl>
            <c:dLbl>
              <c:idx val="2"/>
              <c:tx>
                <c:rich>
                  <a:bodyPr/>
                  <a:lstStyle/>
                  <a:p>
                    <a:fld id="{EBD4B617-0649-4282-9C4D-2673305E15A2}" type="CATEGORYNAME">
                      <a:rPr lang="en-US" b="1"/>
                      <a:pPr/>
                      <a:t>[CATEGORY NAME]</a:t>
                    </a:fld>
                    <a:r>
                      <a:rPr lang="en-US" b="1" baseline="0" dirty="0"/>
                      <a:t>, </a:t>
                    </a:r>
                    <a:fld id="{A42C0821-E5A6-4FC1-96A9-DE4C13F519E3}"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5-D183-4F43-ABF0-527DDD7DC636}"/>
                </c:ext>
              </c:extLst>
            </c:dLbl>
            <c:dLbl>
              <c:idx val="3"/>
              <c:tx>
                <c:rich>
                  <a:bodyPr/>
                  <a:lstStyle/>
                  <a:p>
                    <a:fld id="{327852A3-1CD8-407F-AC36-F2927CEC6DD1}" type="CATEGORYNAME">
                      <a:rPr lang="en-US" b="1"/>
                      <a:pPr/>
                      <a:t>[CATEGORY NAME]</a:t>
                    </a:fld>
                    <a:r>
                      <a:rPr lang="en-US" b="1" baseline="0" dirty="0"/>
                      <a:t>, </a:t>
                    </a:r>
                    <a:fld id="{3B3D5532-A23A-4FF4-804C-4CD0CCFF49B4}"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7-D183-4F43-ABF0-527DDD7DC636}"/>
                </c:ext>
              </c:extLst>
            </c:dLbl>
            <c:dLbl>
              <c:idx val="4"/>
              <c:tx>
                <c:rich>
                  <a:bodyPr/>
                  <a:lstStyle/>
                  <a:p>
                    <a:fld id="{B7D0EC0B-B03B-4AC5-B106-039C8888E576}" type="CATEGORYNAME">
                      <a:rPr lang="en-US" b="1"/>
                      <a:pPr/>
                      <a:t>[CATEGORY NAME]</a:t>
                    </a:fld>
                    <a:r>
                      <a:rPr lang="en-US" b="1" baseline="0" dirty="0"/>
                      <a:t>, </a:t>
                    </a:r>
                    <a:fld id="{B0BA7419-E86B-4313-8926-B86C38B6DE2A}"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9-D183-4F43-ABF0-527DDD7DC636}"/>
                </c:ext>
              </c:extLst>
            </c:dLbl>
            <c:dLbl>
              <c:idx val="5"/>
              <c:tx>
                <c:rich>
                  <a:bodyPr/>
                  <a:lstStyle/>
                  <a:p>
                    <a:fld id="{3F129776-C1A4-48D9-9699-E8C9323E6D6C}" type="CATEGORYNAME">
                      <a:rPr lang="en-US" b="1"/>
                      <a:pPr/>
                      <a:t>[CATEGORY NAME]</a:t>
                    </a:fld>
                    <a:r>
                      <a:rPr lang="en-US" b="1" baseline="0" dirty="0"/>
                      <a:t>, </a:t>
                    </a:r>
                    <a:fld id="{635CBCBA-300B-4852-A634-585248FD959A}" type="VALUE">
                      <a:rPr lang="en-US" b="1" baseline="0"/>
                      <a:pPr/>
                      <a:t>[VALUE]</a:t>
                    </a:fld>
                    <a:endParaRPr lang="en-US" b="1" baseline="0" dirty="0"/>
                  </a:p>
                </c:rich>
              </c:tx>
              <c:showLegendKey val="0"/>
              <c:showVal val="1"/>
              <c:showCatName val="1"/>
              <c:showSerName val="0"/>
              <c:showPercent val="0"/>
              <c:showBubbleSize val="0"/>
              <c:extLst>
                <c:ext xmlns:c15="http://schemas.microsoft.com/office/drawing/2012/chart" uri="{CE6537A1-D6FC-4f65-9D91-7224C49458BB}">
                  <c15:dlblFieldTable/>
                  <c15:showDataLabelsRange val="0"/>
                </c:ext>
                <c:ext xmlns:c16="http://schemas.microsoft.com/office/drawing/2014/chart" uri="{C3380CC4-5D6E-409C-BE32-E72D297353CC}">
                  <c16:uniqueId val="{0000000B-D183-4F43-ABF0-527DDD7DC636}"/>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6"/>
                <c:pt idx="0">
                  <c:v>Wages</c:v>
                </c:pt>
                <c:pt idx="1">
                  <c:v>Utilities</c:v>
                </c:pt>
                <c:pt idx="2">
                  <c:v>Phone/Internet</c:v>
                </c:pt>
                <c:pt idx="3">
                  <c:v>Decorations</c:v>
                </c:pt>
                <c:pt idx="4">
                  <c:v>Advertising</c:v>
                </c:pt>
                <c:pt idx="5">
                  <c:v>Table attire</c:v>
                </c:pt>
              </c:strCache>
            </c:strRef>
          </c:cat>
          <c:val>
            <c:numRef>
              <c:f>Sheet1!$B$2:$B$8</c:f>
              <c:numCache>
                <c:formatCode>General</c:formatCode>
                <c:ptCount val="7"/>
                <c:pt idx="0">
                  <c:v>0</c:v>
                </c:pt>
                <c:pt idx="1">
                  <c:v>1500</c:v>
                </c:pt>
                <c:pt idx="2">
                  <c:v>250</c:v>
                </c:pt>
                <c:pt idx="3">
                  <c:v>5000</c:v>
                </c:pt>
                <c:pt idx="4">
                  <c:v>1500</c:v>
                </c:pt>
                <c:pt idx="5">
                  <c:v>2000</c:v>
                </c:pt>
              </c:numCache>
            </c:numRef>
          </c:val>
          <c:extLst>
            <c:ext xmlns:c16="http://schemas.microsoft.com/office/drawing/2014/chart" uri="{C3380CC4-5D6E-409C-BE32-E72D297353CC}">
              <c16:uniqueId val="{00000000-7CC5-4D7E-8A26-9D2F3EC8791A}"/>
            </c:ext>
          </c:extLst>
        </c:ser>
        <c:ser>
          <c:idx val="1"/>
          <c:order val="1"/>
          <c:tx>
            <c:strRef>
              <c:f>Sheet1!#REF!</c:f>
              <c:strCache>
                <c:ptCount val="1"/>
                <c:pt idx="0">
                  <c:v>#REF!</c:v>
                </c:pt>
              </c:strCache>
            </c:strRef>
          </c:tx>
          <c:spPr>
            <a:solidFill>
              <a:schemeClr val="accent2"/>
            </a:solidFill>
            <a:ln w="19050">
              <a:solidFill>
                <a:schemeClr val="lt1"/>
              </a:solidFill>
            </a:ln>
            <a:effectLst/>
          </c:spPr>
          <c:invertIfNegative val="0"/>
          <c:dPt>
            <c:idx val="0"/>
            <c:invertIfNegative val="0"/>
            <c:bubble3D val="0"/>
            <c:extLst>
              <c:ext xmlns:c16="http://schemas.microsoft.com/office/drawing/2014/chart" uri="{C3380CC4-5D6E-409C-BE32-E72D297353CC}">
                <c16:uniqueId val="{0000000F-D183-4F43-ABF0-527DDD7DC636}"/>
              </c:ext>
            </c:extLst>
          </c:dPt>
          <c:cat>
            <c:strRef>
              <c:f>Sheet1!$A$2:$A$8</c:f>
              <c:strCache>
                <c:ptCount val="6"/>
                <c:pt idx="0">
                  <c:v>Wages</c:v>
                </c:pt>
                <c:pt idx="1">
                  <c:v>Utilities</c:v>
                </c:pt>
                <c:pt idx="2">
                  <c:v>Phone/Internet</c:v>
                </c:pt>
                <c:pt idx="3">
                  <c:v>Decorations</c:v>
                </c:pt>
                <c:pt idx="4">
                  <c:v>Advertising</c:v>
                </c:pt>
                <c:pt idx="5">
                  <c:v>Table attire</c:v>
                </c:pt>
              </c:strCache>
            </c:strRef>
          </c:cat>
          <c:val>
            <c:numRef>
              <c:f>Sheet1!#REF!</c:f>
              <c:numCache>
                <c:formatCode>General</c:formatCode>
                <c:ptCount val="1"/>
                <c:pt idx="0">
                  <c:v>1</c:v>
                </c:pt>
              </c:numCache>
            </c:numRef>
          </c:val>
          <c:extLst>
            <c:ext xmlns:c16="http://schemas.microsoft.com/office/drawing/2014/chart" uri="{C3380CC4-5D6E-409C-BE32-E72D297353CC}">
              <c16:uniqueId val="{00000001-7CC5-4D7E-8A26-9D2F3EC8791A}"/>
            </c:ext>
          </c:extLst>
        </c:ser>
        <c:dLbls>
          <c:showLegendKey val="0"/>
          <c:showVal val="0"/>
          <c:showCatName val="0"/>
          <c:showSerName val="0"/>
          <c:showPercent val="0"/>
          <c:showBubbleSize val="0"/>
        </c:dLbls>
        <c:gapWidth val="100"/>
        <c:axId val="775738496"/>
        <c:axId val="775747648"/>
      </c:barChart>
      <c:catAx>
        <c:axId val="775738496"/>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75747648"/>
        <c:crosses val="autoZero"/>
        <c:auto val="1"/>
        <c:lblAlgn val="ctr"/>
        <c:lblOffset val="100"/>
        <c:noMultiLvlLbl val="0"/>
      </c:catAx>
      <c:valAx>
        <c:axId val="7757476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75738496"/>
        <c:crosses val="autoZero"/>
        <c:crossBetween val="between"/>
      </c:valAx>
      <c:spPr>
        <a:noFill/>
        <a:ln>
          <a:noFill/>
        </a:ln>
        <a:effectLst/>
      </c:spPr>
    </c:plotArea>
    <c:legend>
      <c:legendPos val="b"/>
      <c:legendEntry>
        <c:idx val="1"/>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Table report</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Gross Total Income</c:v>
                </c:pt>
                <c:pt idx="1">
                  <c:v>Total Expenses</c:v>
                </c:pt>
                <c:pt idx="2">
                  <c:v>Gross Profit</c:v>
                </c:pt>
                <c:pt idx="3">
                  <c:v>Tax 20%</c:v>
                </c:pt>
                <c:pt idx="4">
                  <c:v>Net Profit</c:v>
                </c:pt>
                <c:pt idx="5">
                  <c:v>Partner Profit</c:v>
                </c:pt>
              </c:strCache>
            </c:strRef>
          </c:cat>
          <c:val>
            <c:numRef>
              <c:f>Sheet1!$B$2:$B$7</c:f>
              <c:numCache>
                <c:formatCode>General</c:formatCode>
                <c:ptCount val="6"/>
                <c:pt idx="0">
                  <c:v>1493000</c:v>
                </c:pt>
                <c:pt idx="1">
                  <c:v>211000</c:v>
                </c:pt>
                <c:pt idx="2">
                  <c:v>1282000</c:v>
                </c:pt>
                <c:pt idx="3">
                  <c:v>256400</c:v>
                </c:pt>
                <c:pt idx="4">
                  <c:v>1025600</c:v>
                </c:pt>
                <c:pt idx="5">
                  <c:v>205120</c:v>
                </c:pt>
              </c:numCache>
            </c:numRef>
          </c:val>
          <c:extLst>
            <c:ext xmlns:c16="http://schemas.microsoft.com/office/drawing/2014/chart" uri="{C3380CC4-5D6E-409C-BE32-E72D297353CC}">
              <c16:uniqueId val="{00000000-3761-4813-9578-5C7A51A81CCD}"/>
            </c:ext>
          </c:extLst>
        </c:ser>
        <c:dLbls>
          <c:showLegendKey val="0"/>
          <c:showVal val="0"/>
          <c:showCatName val="0"/>
          <c:showSerName val="0"/>
          <c:showPercent val="0"/>
          <c:showBubbleSize val="0"/>
        </c:dLbls>
        <c:gapWidth val="100"/>
        <c:overlap val="-24"/>
        <c:axId val="1525353984"/>
        <c:axId val="1525342336"/>
      </c:barChart>
      <c:catAx>
        <c:axId val="152535398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42336"/>
        <c:crosses val="autoZero"/>
        <c:auto val="1"/>
        <c:lblAlgn val="ctr"/>
        <c:lblOffset val="100"/>
        <c:noMultiLvlLbl val="0"/>
      </c:catAx>
      <c:valAx>
        <c:axId val="1525342336"/>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5398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omments/modernComment_10C_29EFC8E2.xml><?xml version="1.0" encoding="utf-8"?>
<p188:cmLst xmlns:a="http://schemas.openxmlformats.org/drawingml/2006/main" xmlns:r="http://schemas.openxmlformats.org/officeDocument/2006/relationships" xmlns:p188="http://schemas.microsoft.com/office/powerpoint/2018/8/main">
  <p188:cm id="{3E9B0840-F72C-4E23-856A-A2D6438C479C}" authorId="{2DF0B015-1F64-295B-4393-CEDE95F3F7E5}" created="2022-07-20T06:51:29.724">
    <pc:sldMkLst xmlns:pc="http://schemas.microsoft.com/office/powerpoint/2013/main/command">
      <pc:docMk/>
      <pc:sldMk cId="703580386" sldId="256"/>
    </pc:sldMkLst>
    <p188:txBody>
      <a:bodyPr/>
      <a:lstStyle/>
      <a:p>
        <a:r>
          <a:rPr lang="en-GB"/>
          <a:t>The study unsurprisingly showed that the average age of marriage has increased dramatically in the last 20 years alone, with men waiting till 34 and women till 31.5 in 1997 and now to 37 and 34.6 in 2017. Over 40 years, that’s an increase of 8.4 years for men and 5.1 for women!
So, why are we waiting longer to get wed? From a cultural standpoint, more people are choosing to cohabit with their partner before taking the plunge, something that wasn’t as common 40 years ago. With more opportunities for both men and women to further their education and careers, it could also be said that we’re more inclined to wait until the ‘right’ time, allowing for more money to be saved and a sense of stability gained before going ahead with a financially draining day!
Hillers also looked at where in the UK the average ages have shifted the most - does where you live have an impact on when you will get wed? The data reveals that some of Britain’s most highly populated cities have the lowest average age of marriage, but there’s still a significant increase since the 1970s. Leicester sits at the bottom, with men and women getting married at 33.9 and 31.7, respectively. Other urban metropolises such as Manchester and London, come in a close second and third, with men getting married between the ages of 35 and 35.4, and women tying the knot at 32.6 and 32.9.
This confirms the theory that cosmopolitan areas offer more opportunities for advancement outside of marriage, plus with a higher living cost the increase in age for marriage could signify that it’s taking a lot longer to afford the big day!
Britain’s oldest wedding towns all lie by the coast. Blackpool leads the mature way with men
marrying on average at 41.1 and women at 38.4. Southend-on- sea and Portsmouth come in
next with both town’s men and women marrying above the ages of 39 and 36. Travel down to the South West and that’s where we find the region with the oldest newlyweds with men and women getting married, at 37.7 and 35.2. Is the coastal lifestyle the reason people choose to marry later or are economic reasons forcing couples to wait until later in life until the big day?
We asked Hiller Jeweller’s eCommerce manager, Lewis Hiller what he thought of the results: “It’s great to be able to showcase our Average Age of Marriage Map. Whilst the results weren’t too surprising in that we did suspect to see an increase - there’s a view now that people are getting married later and later - what is 
surprising is by how much this has increased. Men on average are waiting almost ten years longer to settle down, and with women it’s half that but still 5 years on top of the late 70s.</a:t>
        </a:r>
      </a:p>
    </p188:txBody>
  </p188:cm>
</p188:cmLst>
</file>

<file path=ppt/comments/modernComment_157_789E3374.xml><?xml version="1.0" encoding="utf-8"?>
<p188:cmLst xmlns:a="http://schemas.openxmlformats.org/drawingml/2006/main" xmlns:r="http://schemas.openxmlformats.org/officeDocument/2006/relationships" xmlns:p188="http://schemas.microsoft.com/office/powerpoint/2018/8/main">
  <p188:cm id="{84B30D89-9CD6-4C4A-B070-C55EEE02862A}" authorId="{2DF0B015-1F64-295B-4393-CEDE95F3F7E5}" created="2022-07-20T06:55:16.284">
    <ac:txMkLst xmlns:ac="http://schemas.microsoft.com/office/drawing/2013/main/command">
      <pc:docMk xmlns:pc="http://schemas.microsoft.com/office/powerpoint/2013/main/command"/>
      <pc:sldMk xmlns:pc="http://schemas.microsoft.com/office/powerpoint/2013/main/command" cId="2023633780" sldId="343"/>
      <ac:spMk id="5" creationId="{AD04BED3-CF2E-4CAD-8CE8-ED3ED12AEBD6}"/>
      <ac:txMk cp="0" len="172">
        <ac:context len="173" hash="2460506977"/>
      </ac:txMk>
    </ac:txMkLst>
    <p188:pos x="7351524" y="275685"/>
    <p188:txBody>
      <a:bodyPr/>
      <a:lstStyle/>
      <a:p>
        <a:r>
          <a:rPr lang="en-GB"/>
          <a:t>Despite most still wanting to get married, it is not for everyone, but what is putting them off?
Approaching half (48%) of unwed Britons who do not want to get married say they don’t see the point in doing so, while 34% say they don’t think marriage is right for them. Another third (34%) think that the idea of marriage is outdated, and no longer relevant.
Around one in five (23%) do not think they will meet the right person to marry – rising to 34% among unwed singletons who do not want to marry in the future.
The religious elements underpinning marriage is also putting off 20%.
</a:t>
        </a:r>
      </a:p>
    </p188:txBody>
  </p188:cm>
</p188: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959B6-F0DE-47A0-992C-92E89CC539BA}"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B2C1A86-9394-4000-9E2F-C2E50C9B820C}">
      <dgm:prSet/>
      <dgm:spPr/>
      <dgm:t>
        <a:bodyPr/>
        <a:lstStyle/>
        <a:p>
          <a:r>
            <a:rPr lang="en-GB" dirty="0">
              <a:latin typeface="Arial Narrow" panose="020B0606020202030204" pitchFamily="34" charset="0"/>
            </a:rPr>
            <a:t>The management team will have  members each tasked with overseeing different components of the business.</a:t>
          </a:r>
          <a:endParaRPr lang="en-US" dirty="0">
            <a:latin typeface="Arial Narrow" panose="020B0606020202030204" pitchFamily="34" charset="0"/>
          </a:endParaRPr>
        </a:p>
      </dgm:t>
    </dgm:pt>
    <dgm:pt modelId="{B0312EAF-B679-4704-A516-6C2766AE73C0}" type="parTrans" cxnId="{EA6804BF-4D7E-4D8F-B7D1-163B72C879CE}">
      <dgm:prSet/>
      <dgm:spPr/>
      <dgm:t>
        <a:bodyPr/>
        <a:lstStyle/>
        <a:p>
          <a:endParaRPr lang="en-US"/>
        </a:p>
      </dgm:t>
    </dgm:pt>
    <dgm:pt modelId="{F8EDB80D-DF4F-4243-B418-47D97CE36A77}" type="sibTrans" cxnId="{EA6804BF-4D7E-4D8F-B7D1-163B72C879CE}">
      <dgm:prSet/>
      <dgm:spPr/>
      <dgm:t>
        <a:bodyPr/>
        <a:lstStyle/>
        <a:p>
          <a:endParaRPr lang="en-US"/>
        </a:p>
      </dgm:t>
    </dgm:pt>
    <dgm:pt modelId="{8C16DD1A-7C73-4708-9C81-832B58283642}">
      <dgm:prSet/>
      <dgm:spPr/>
      <dgm:t>
        <a:bodyPr/>
        <a:lstStyle/>
        <a:p>
          <a:r>
            <a:rPr lang="en-GB"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dirty="0">
            <a:latin typeface="Arial Narrow" panose="020B0606020202030204" pitchFamily="34" charset="0"/>
          </a:endParaRPr>
        </a:p>
      </dgm:t>
    </dgm:pt>
    <dgm:pt modelId="{8E5C160B-7519-4E0C-A230-573C7F51863C}" type="parTrans" cxnId="{83C85DDB-41FA-4F5C-9A4D-6CEDE3547A68}">
      <dgm:prSet/>
      <dgm:spPr/>
      <dgm:t>
        <a:bodyPr/>
        <a:lstStyle/>
        <a:p>
          <a:endParaRPr lang="en-US"/>
        </a:p>
      </dgm:t>
    </dgm:pt>
    <dgm:pt modelId="{ADE44D45-5A1A-46DE-88BB-BB850D8BFCC8}" type="sibTrans" cxnId="{83C85DDB-41FA-4F5C-9A4D-6CEDE3547A68}">
      <dgm:prSet/>
      <dgm:spPr/>
      <dgm:t>
        <a:bodyPr/>
        <a:lstStyle/>
        <a:p>
          <a:endParaRPr lang="en-US"/>
        </a:p>
      </dgm:t>
    </dgm:pt>
    <dgm:pt modelId="{BF47F801-6AB7-4010-98F2-E2893459BAA6}">
      <dgm:prSet/>
      <dgm:spPr/>
      <dgm:t>
        <a:bodyPr/>
        <a:lstStyle/>
        <a:p>
          <a:r>
            <a:rPr lang="en-GB"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dirty="0">
            <a:latin typeface="Arial Narrow" panose="020B0606020202030204" pitchFamily="34" charset="0"/>
          </a:endParaRPr>
        </a:p>
      </dgm:t>
    </dgm:pt>
    <dgm:pt modelId="{1453C58E-E0AE-4EA7-8780-56B04131C237}" type="parTrans" cxnId="{9514E461-24C9-46D5-9EE9-2C16D8D36CE7}">
      <dgm:prSet/>
      <dgm:spPr/>
      <dgm:t>
        <a:bodyPr/>
        <a:lstStyle/>
        <a:p>
          <a:endParaRPr lang="en-US"/>
        </a:p>
      </dgm:t>
    </dgm:pt>
    <dgm:pt modelId="{4D98FCD1-D6C8-4AB2-A111-AFD3F28D8C45}" type="sibTrans" cxnId="{9514E461-24C9-46D5-9EE9-2C16D8D36CE7}">
      <dgm:prSet/>
      <dgm:spPr/>
      <dgm:t>
        <a:bodyPr/>
        <a:lstStyle/>
        <a:p>
          <a:endParaRPr lang="en-US"/>
        </a:p>
      </dgm:t>
    </dgm:pt>
    <dgm:pt modelId="{A54AEA47-016A-48A6-A647-6136A13157FD}">
      <dgm:prSet/>
      <dgm:spPr/>
      <dgm:t>
        <a:bodyPr/>
        <a:lstStyle/>
        <a:p>
          <a:r>
            <a:rPr lang="en-GB"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dirty="0" err="1">
              <a:latin typeface="Arial Narrow" panose="020B0606020202030204" pitchFamily="34" charset="0"/>
            </a:rPr>
            <a:t>eg</a:t>
          </a:r>
          <a:r>
            <a:rPr lang="en-GB" dirty="0">
              <a:latin typeface="Arial Narrow" panose="020B0606020202030204" pitchFamily="34" charset="0"/>
            </a:rPr>
            <a:t> balloons and banners )is available and can be sourced in a timely manner to appease the clients</a:t>
          </a:r>
          <a:r>
            <a:rPr lang="en-GB" dirty="0"/>
            <a:t>. </a:t>
          </a:r>
          <a:endParaRPr lang="en-US" dirty="0"/>
        </a:p>
      </dgm:t>
    </dgm:pt>
    <dgm:pt modelId="{575810F9-8FFB-4929-8239-290B2A87D0DF}" type="parTrans" cxnId="{0C17416D-4232-41B8-8122-702360625FBC}">
      <dgm:prSet/>
      <dgm:spPr/>
      <dgm:t>
        <a:bodyPr/>
        <a:lstStyle/>
        <a:p>
          <a:endParaRPr lang="en-US"/>
        </a:p>
      </dgm:t>
    </dgm:pt>
    <dgm:pt modelId="{304F09E2-63D4-41C6-BBA4-99E906B01E0C}" type="sibTrans" cxnId="{0C17416D-4232-41B8-8122-702360625FBC}">
      <dgm:prSet/>
      <dgm:spPr/>
      <dgm:t>
        <a:bodyPr/>
        <a:lstStyle/>
        <a:p>
          <a:endParaRPr lang="en-US"/>
        </a:p>
      </dgm:t>
    </dgm:pt>
    <dgm:pt modelId="{503E4E72-02BB-42A7-A85B-7B2D1FE2C1E8}">
      <dgm:prSet/>
      <dgm:spPr/>
      <dgm:t>
        <a:bodyPr/>
        <a:lstStyle/>
        <a:p>
          <a:r>
            <a:rPr lang="en-GB"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dirty="0">
            <a:latin typeface="Arial Narrow" panose="020B0606020202030204" pitchFamily="34" charset="0"/>
          </a:endParaRPr>
        </a:p>
      </dgm:t>
    </dgm:pt>
    <dgm:pt modelId="{541D9CA2-C6F6-43DC-B7C1-BA02D7648CAC}" type="parTrans" cxnId="{4B4350EC-9633-4C50-92AD-45989BB4F20C}">
      <dgm:prSet/>
      <dgm:spPr/>
      <dgm:t>
        <a:bodyPr/>
        <a:lstStyle/>
        <a:p>
          <a:endParaRPr lang="en-US"/>
        </a:p>
      </dgm:t>
    </dgm:pt>
    <dgm:pt modelId="{D04CF61E-B18B-40F7-8C41-F60694F687CC}" type="sibTrans" cxnId="{4B4350EC-9633-4C50-92AD-45989BB4F20C}">
      <dgm:prSet/>
      <dgm:spPr/>
      <dgm:t>
        <a:bodyPr/>
        <a:lstStyle/>
        <a:p>
          <a:endParaRPr lang="en-US"/>
        </a:p>
      </dgm:t>
    </dgm:pt>
    <dgm:pt modelId="{7738513B-EC8A-451F-89B2-27344CCAA088}" type="pres">
      <dgm:prSet presAssocID="{FEB959B6-F0DE-47A0-992C-92E89CC539BA}" presName="diagram" presStyleCnt="0">
        <dgm:presLayoutVars>
          <dgm:dir/>
          <dgm:resizeHandles val="exact"/>
        </dgm:presLayoutVars>
      </dgm:prSet>
      <dgm:spPr/>
    </dgm:pt>
    <dgm:pt modelId="{C12EAEF3-E45C-44DC-AA2C-B725E0726C9D}" type="pres">
      <dgm:prSet presAssocID="{7B2C1A86-9394-4000-9E2F-C2E50C9B820C}" presName="node" presStyleLbl="node1" presStyleIdx="0" presStyleCnt="5" custScaleY="137230">
        <dgm:presLayoutVars>
          <dgm:bulletEnabled val="1"/>
        </dgm:presLayoutVars>
      </dgm:prSet>
      <dgm:spPr/>
    </dgm:pt>
    <dgm:pt modelId="{B7E45328-F31C-49B9-B71C-248208D5C91A}" type="pres">
      <dgm:prSet presAssocID="{F8EDB80D-DF4F-4243-B418-47D97CE36A77}" presName="sibTrans" presStyleCnt="0"/>
      <dgm:spPr/>
    </dgm:pt>
    <dgm:pt modelId="{0A37A5CC-A9D9-4DB0-B251-1005C920556B}" type="pres">
      <dgm:prSet presAssocID="{8C16DD1A-7C73-4708-9C81-832B58283642}" presName="node" presStyleLbl="node1" presStyleIdx="1" presStyleCnt="5" custScaleY="132159">
        <dgm:presLayoutVars>
          <dgm:bulletEnabled val="1"/>
        </dgm:presLayoutVars>
      </dgm:prSet>
      <dgm:spPr/>
    </dgm:pt>
    <dgm:pt modelId="{34AA55E7-48C9-4875-9B7B-5B1D25A83793}" type="pres">
      <dgm:prSet presAssocID="{ADE44D45-5A1A-46DE-88BB-BB850D8BFCC8}" presName="sibTrans" presStyleCnt="0"/>
      <dgm:spPr/>
    </dgm:pt>
    <dgm:pt modelId="{0013AC70-E893-4F8C-83BC-DC4AEE48F6AB}" type="pres">
      <dgm:prSet presAssocID="{BF47F801-6AB7-4010-98F2-E2893459BAA6}" presName="node" presStyleLbl="node1" presStyleIdx="2" presStyleCnt="5" custScaleY="134947">
        <dgm:presLayoutVars>
          <dgm:bulletEnabled val="1"/>
        </dgm:presLayoutVars>
      </dgm:prSet>
      <dgm:spPr/>
    </dgm:pt>
    <dgm:pt modelId="{47E28CEA-CBF2-4EED-9FAB-6AFB992DBC4A}" type="pres">
      <dgm:prSet presAssocID="{4D98FCD1-D6C8-4AB2-A111-AFD3F28D8C45}" presName="sibTrans" presStyleCnt="0"/>
      <dgm:spPr/>
    </dgm:pt>
    <dgm:pt modelId="{364A84FB-B35F-4C15-A731-EFA582386720}" type="pres">
      <dgm:prSet presAssocID="{A54AEA47-016A-48A6-A647-6136A13157FD}" presName="node" presStyleLbl="node1" presStyleIdx="3" presStyleCnt="5" custScaleY="128180">
        <dgm:presLayoutVars>
          <dgm:bulletEnabled val="1"/>
        </dgm:presLayoutVars>
      </dgm:prSet>
      <dgm:spPr/>
    </dgm:pt>
    <dgm:pt modelId="{3F7446E0-51CB-4909-9691-1C7384E1C40B}" type="pres">
      <dgm:prSet presAssocID="{304F09E2-63D4-41C6-BBA4-99E906B01E0C}" presName="sibTrans" presStyleCnt="0"/>
      <dgm:spPr/>
    </dgm:pt>
    <dgm:pt modelId="{6BAAF873-50B0-4D1F-A084-472DD720C6A8}" type="pres">
      <dgm:prSet presAssocID="{503E4E72-02BB-42A7-A85B-7B2D1FE2C1E8}" presName="node" presStyleLbl="node1" presStyleIdx="4" presStyleCnt="5" custScaleY="131371">
        <dgm:presLayoutVars>
          <dgm:bulletEnabled val="1"/>
        </dgm:presLayoutVars>
      </dgm:prSet>
      <dgm:spPr/>
    </dgm:pt>
  </dgm:ptLst>
  <dgm:cxnLst>
    <dgm:cxn modelId="{A6CC730A-EE33-4844-BEC3-1CFC88F86A05}" type="presOf" srcId="{BF47F801-6AB7-4010-98F2-E2893459BAA6}" destId="{0013AC70-E893-4F8C-83BC-DC4AEE48F6AB}" srcOrd="0" destOrd="0" presId="urn:microsoft.com/office/officeart/2005/8/layout/default"/>
    <dgm:cxn modelId="{27BC0412-F630-4C99-8054-854DA4BD2DFD}" type="presOf" srcId="{FEB959B6-F0DE-47A0-992C-92E89CC539BA}" destId="{7738513B-EC8A-451F-89B2-27344CCAA088}" srcOrd="0" destOrd="0" presId="urn:microsoft.com/office/officeart/2005/8/layout/default"/>
    <dgm:cxn modelId="{9514E461-24C9-46D5-9EE9-2C16D8D36CE7}" srcId="{FEB959B6-F0DE-47A0-992C-92E89CC539BA}" destId="{BF47F801-6AB7-4010-98F2-E2893459BAA6}" srcOrd="2" destOrd="0" parTransId="{1453C58E-E0AE-4EA7-8780-56B04131C237}" sibTransId="{4D98FCD1-D6C8-4AB2-A111-AFD3F28D8C45}"/>
    <dgm:cxn modelId="{0C17416D-4232-41B8-8122-702360625FBC}" srcId="{FEB959B6-F0DE-47A0-992C-92E89CC539BA}" destId="{A54AEA47-016A-48A6-A647-6136A13157FD}" srcOrd="3" destOrd="0" parTransId="{575810F9-8FFB-4929-8239-290B2A87D0DF}" sibTransId="{304F09E2-63D4-41C6-BBA4-99E906B01E0C}"/>
    <dgm:cxn modelId="{FA7D2C7F-A627-4F5A-96D0-9D97360ABF85}" type="presOf" srcId="{503E4E72-02BB-42A7-A85B-7B2D1FE2C1E8}" destId="{6BAAF873-50B0-4D1F-A084-472DD720C6A8}" srcOrd="0" destOrd="0" presId="urn:microsoft.com/office/officeart/2005/8/layout/default"/>
    <dgm:cxn modelId="{DECD50A1-C243-47D7-AB72-5B01D0D2775E}" type="presOf" srcId="{8C16DD1A-7C73-4708-9C81-832B58283642}" destId="{0A37A5CC-A9D9-4DB0-B251-1005C920556B}" srcOrd="0" destOrd="0" presId="urn:microsoft.com/office/officeart/2005/8/layout/default"/>
    <dgm:cxn modelId="{EA6804BF-4D7E-4D8F-B7D1-163B72C879CE}" srcId="{FEB959B6-F0DE-47A0-992C-92E89CC539BA}" destId="{7B2C1A86-9394-4000-9E2F-C2E50C9B820C}" srcOrd="0" destOrd="0" parTransId="{B0312EAF-B679-4704-A516-6C2766AE73C0}" sibTransId="{F8EDB80D-DF4F-4243-B418-47D97CE36A77}"/>
    <dgm:cxn modelId="{49C88CD8-3B99-44C3-99F9-BF9DB566651E}" type="presOf" srcId="{7B2C1A86-9394-4000-9E2F-C2E50C9B820C}" destId="{C12EAEF3-E45C-44DC-AA2C-B725E0726C9D}" srcOrd="0" destOrd="0" presId="urn:microsoft.com/office/officeart/2005/8/layout/default"/>
    <dgm:cxn modelId="{83C85DDB-41FA-4F5C-9A4D-6CEDE3547A68}" srcId="{FEB959B6-F0DE-47A0-992C-92E89CC539BA}" destId="{8C16DD1A-7C73-4708-9C81-832B58283642}" srcOrd="1" destOrd="0" parTransId="{8E5C160B-7519-4E0C-A230-573C7F51863C}" sibTransId="{ADE44D45-5A1A-46DE-88BB-BB850D8BFCC8}"/>
    <dgm:cxn modelId="{DDA179E3-05FE-44E1-9B74-28D41264863C}" type="presOf" srcId="{A54AEA47-016A-48A6-A647-6136A13157FD}" destId="{364A84FB-B35F-4C15-A731-EFA582386720}" srcOrd="0" destOrd="0" presId="urn:microsoft.com/office/officeart/2005/8/layout/default"/>
    <dgm:cxn modelId="{4B4350EC-9633-4C50-92AD-45989BB4F20C}" srcId="{FEB959B6-F0DE-47A0-992C-92E89CC539BA}" destId="{503E4E72-02BB-42A7-A85B-7B2D1FE2C1E8}" srcOrd="4" destOrd="0" parTransId="{541D9CA2-C6F6-43DC-B7C1-BA02D7648CAC}" sibTransId="{D04CF61E-B18B-40F7-8C41-F60694F687CC}"/>
    <dgm:cxn modelId="{B2F6AE8D-6CE2-493D-B1D4-0FBA4AEDE35E}" type="presParOf" srcId="{7738513B-EC8A-451F-89B2-27344CCAA088}" destId="{C12EAEF3-E45C-44DC-AA2C-B725E0726C9D}" srcOrd="0" destOrd="0" presId="urn:microsoft.com/office/officeart/2005/8/layout/default"/>
    <dgm:cxn modelId="{313DC35C-6F63-4D5A-A4B9-5F6F041535B4}" type="presParOf" srcId="{7738513B-EC8A-451F-89B2-27344CCAA088}" destId="{B7E45328-F31C-49B9-B71C-248208D5C91A}" srcOrd="1" destOrd="0" presId="urn:microsoft.com/office/officeart/2005/8/layout/default"/>
    <dgm:cxn modelId="{9277ACC3-4EFB-46B3-A41D-0E05E3B501EC}" type="presParOf" srcId="{7738513B-EC8A-451F-89B2-27344CCAA088}" destId="{0A37A5CC-A9D9-4DB0-B251-1005C920556B}" srcOrd="2" destOrd="0" presId="urn:microsoft.com/office/officeart/2005/8/layout/default"/>
    <dgm:cxn modelId="{FD99E3F8-EF54-471A-90E6-F5EE18971671}" type="presParOf" srcId="{7738513B-EC8A-451F-89B2-27344CCAA088}" destId="{34AA55E7-48C9-4875-9B7B-5B1D25A83793}" srcOrd="3" destOrd="0" presId="urn:microsoft.com/office/officeart/2005/8/layout/default"/>
    <dgm:cxn modelId="{DF7C82BB-9375-4399-85F6-80E4D7A86A0B}" type="presParOf" srcId="{7738513B-EC8A-451F-89B2-27344CCAA088}" destId="{0013AC70-E893-4F8C-83BC-DC4AEE48F6AB}" srcOrd="4" destOrd="0" presId="urn:microsoft.com/office/officeart/2005/8/layout/default"/>
    <dgm:cxn modelId="{85750444-47C7-49FF-A77F-A0F421CF2490}" type="presParOf" srcId="{7738513B-EC8A-451F-89B2-27344CCAA088}" destId="{47E28CEA-CBF2-4EED-9FAB-6AFB992DBC4A}" srcOrd="5" destOrd="0" presId="urn:microsoft.com/office/officeart/2005/8/layout/default"/>
    <dgm:cxn modelId="{33473D74-535B-45B7-B15A-0E48B0599150}" type="presParOf" srcId="{7738513B-EC8A-451F-89B2-27344CCAA088}" destId="{364A84FB-B35F-4C15-A731-EFA582386720}" srcOrd="6" destOrd="0" presId="urn:microsoft.com/office/officeart/2005/8/layout/default"/>
    <dgm:cxn modelId="{047C9CB1-C371-4E37-BE23-A5FB87FC94CF}" type="presParOf" srcId="{7738513B-EC8A-451F-89B2-27344CCAA088}" destId="{3F7446E0-51CB-4909-9691-1C7384E1C40B}" srcOrd="7" destOrd="0" presId="urn:microsoft.com/office/officeart/2005/8/layout/default"/>
    <dgm:cxn modelId="{AAF4A08B-8800-45B2-8C24-E42CEA0F6A88}" type="presParOf" srcId="{7738513B-EC8A-451F-89B2-27344CCAA088}" destId="{6BAAF873-50B0-4D1F-A084-472DD720C6A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EAEF3-E45C-44DC-AA2C-B725E0726C9D}">
      <dsp:nvSpPr>
        <dsp:cNvPr id="0" name=""/>
        <dsp:cNvSpPr/>
      </dsp:nvSpPr>
      <dsp:spPr>
        <a:xfrm>
          <a:off x="0" y="264124"/>
          <a:ext cx="2097985" cy="172743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The management team will have  members each tasked with overseeing different components of the business.</a:t>
          </a:r>
          <a:endParaRPr lang="en-US" sz="1200" kern="1200" dirty="0">
            <a:latin typeface="Arial Narrow" panose="020B0606020202030204" pitchFamily="34" charset="0"/>
          </a:endParaRPr>
        </a:p>
      </dsp:txBody>
      <dsp:txXfrm>
        <a:off x="0" y="264124"/>
        <a:ext cx="2097985" cy="1727438"/>
      </dsp:txXfrm>
    </dsp:sp>
    <dsp:sp modelId="{0A37A5CC-A9D9-4DB0-B251-1005C920556B}">
      <dsp:nvSpPr>
        <dsp:cNvPr id="0" name=""/>
        <dsp:cNvSpPr/>
      </dsp:nvSpPr>
      <dsp:spPr>
        <a:xfrm>
          <a:off x="2307783" y="296040"/>
          <a:ext cx="2097985" cy="1663605"/>
        </a:xfrm>
        <a:prstGeom prst="rect">
          <a:avLst/>
        </a:prstGeom>
        <a:gradFill rotWithShape="0">
          <a:gsLst>
            <a:gs pos="0">
              <a:schemeClr val="accent5">
                <a:hueOff val="4352466"/>
                <a:satOff val="1923"/>
                <a:lumOff val="-2108"/>
                <a:alphaOff val="0"/>
                <a:satMod val="103000"/>
                <a:lumMod val="102000"/>
                <a:tint val="94000"/>
              </a:schemeClr>
            </a:gs>
            <a:gs pos="50000">
              <a:schemeClr val="accent5">
                <a:hueOff val="4352466"/>
                <a:satOff val="1923"/>
                <a:lumOff val="-2108"/>
                <a:alphaOff val="0"/>
                <a:satMod val="110000"/>
                <a:lumMod val="100000"/>
                <a:shade val="100000"/>
              </a:schemeClr>
            </a:gs>
            <a:gs pos="100000">
              <a:schemeClr val="accent5">
                <a:hueOff val="4352466"/>
                <a:satOff val="1923"/>
                <a:lumOff val="-21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sz="1200" kern="1200" dirty="0">
            <a:latin typeface="Arial Narrow" panose="020B0606020202030204" pitchFamily="34" charset="0"/>
          </a:endParaRPr>
        </a:p>
      </dsp:txBody>
      <dsp:txXfrm>
        <a:off x="2307783" y="296040"/>
        <a:ext cx="2097985" cy="1663605"/>
      </dsp:txXfrm>
    </dsp:sp>
    <dsp:sp modelId="{0013AC70-E893-4F8C-83BC-DC4AEE48F6AB}">
      <dsp:nvSpPr>
        <dsp:cNvPr id="0" name=""/>
        <dsp:cNvSpPr/>
      </dsp:nvSpPr>
      <dsp:spPr>
        <a:xfrm>
          <a:off x="4615567" y="278493"/>
          <a:ext cx="2097985" cy="1698700"/>
        </a:xfrm>
        <a:prstGeom prst="rect">
          <a:avLst/>
        </a:prstGeom>
        <a:gradFill rotWithShape="0">
          <a:gsLst>
            <a:gs pos="0">
              <a:schemeClr val="accent5">
                <a:hueOff val="8704932"/>
                <a:satOff val="3846"/>
                <a:lumOff val="-4216"/>
                <a:alphaOff val="0"/>
                <a:satMod val="103000"/>
                <a:lumMod val="102000"/>
                <a:tint val="94000"/>
              </a:schemeClr>
            </a:gs>
            <a:gs pos="50000">
              <a:schemeClr val="accent5">
                <a:hueOff val="8704932"/>
                <a:satOff val="3846"/>
                <a:lumOff val="-4216"/>
                <a:alphaOff val="0"/>
                <a:satMod val="110000"/>
                <a:lumMod val="100000"/>
                <a:shade val="100000"/>
              </a:schemeClr>
            </a:gs>
            <a:gs pos="100000">
              <a:schemeClr val="accent5">
                <a:hueOff val="8704932"/>
                <a:satOff val="3846"/>
                <a:lumOff val="-42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sz="1200" kern="1200" dirty="0">
            <a:latin typeface="Arial Narrow" panose="020B0606020202030204" pitchFamily="34" charset="0"/>
          </a:endParaRPr>
        </a:p>
      </dsp:txBody>
      <dsp:txXfrm>
        <a:off x="4615567" y="278493"/>
        <a:ext cx="2097985" cy="1698700"/>
      </dsp:txXfrm>
    </dsp:sp>
    <dsp:sp modelId="{364A84FB-B35F-4C15-A731-EFA582386720}">
      <dsp:nvSpPr>
        <dsp:cNvPr id="0" name=""/>
        <dsp:cNvSpPr/>
      </dsp:nvSpPr>
      <dsp:spPr>
        <a:xfrm>
          <a:off x="1153891" y="2221445"/>
          <a:ext cx="2097985" cy="1613518"/>
        </a:xfrm>
        <a:prstGeom prst="rect">
          <a:avLst/>
        </a:prstGeom>
        <a:gradFill rotWithShape="0">
          <a:gsLst>
            <a:gs pos="0">
              <a:schemeClr val="accent5">
                <a:hueOff val="13057397"/>
                <a:satOff val="5769"/>
                <a:lumOff val="-6324"/>
                <a:alphaOff val="0"/>
                <a:satMod val="103000"/>
                <a:lumMod val="102000"/>
                <a:tint val="94000"/>
              </a:schemeClr>
            </a:gs>
            <a:gs pos="50000">
              <a:schemeClr val="accent5">
                <a:hueOff val="13057397"/>
                <a:satOff val="5769"/>
                <a:lumOff val="-6324"/>
                <a:alphaOff val="0"/>
                <a:satMod val="110000"/>
                <a:lumMod val="100000"/>
                <a:shade val="100000"/>
              </a:schemeClr>
            </a:gs>
            <a:gs pos="100000">
              <a:schemeClr val="accent5">
                <a:hueOff val="13057397"/>
                <a:satOff val="5769"/>
                <a:lumOff val="-63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sz="1200" kern="1200" dirty="0" err="1">
              <a:latin typeface="Arial Narrow" panose="020B0606020202030204" pitchFamily="34" charset="0"/>
            </a:rPr>
            <a:t>eg</a:t>
          </a:r>
          <a:r>
            <a:rPr lang="en-GB" sz="1200" kern="1200" dirty="0">
              <a:latin typeface="Arial Narrow" panose="020B0606020202030204" pitchFamily="34" charset="0"/>
            </a:rPr>
            <a:t> balloons and banners )is available and can be sourced in a timely manner to appease the clients</a:t>
          </a:r>
          <a:r>
            <a:rPr lang="en-GB" sz="1200" kern="1200" dirty="0"/>
            <a:t>. </a:t>
          </a:r>
          <a:endParaRPr lang="en-US" sz="1200" kern="1200" dirty="0"/>
        </a:p>
      </dsp:txBody>
      <dsp:txXfrm>
        <a:off x="1153891" y="2221445"/>
        <a:ext cx="2097985" cy="1613518"/>
      </dsp:txXfrm>
    </dsp:sp>
    <dsp:sp modelId="{6BAAF873-50B0-4D1F-A084-472DD720C6A8}">
      <dsp:nvSpPr>
        <dsp:cNvPr id="0" name=""/>
        <dsp:cNvSpPr/>
      </dsp:nvSpPr>
      <dsp:spPr>
        <a:xfrm>
          <a:off x="3461675" y="2201361"/>
          <a:ext cx="2097985" cy="1653686"/>
        </a:xfrm>
        <a:prstGeom prst="rect">
          <a:avLst/>
        </a:prstGeom>
        <a:gradFill rotWithShape="0">
          <a:gsLst>
            <a:gs pos="0">
              <a:schemeClr val="accent5">
                <a:hueOff val="17409864"/>
                <a:satOff val="7692"/>
                <a:lumOff val="-8432"/>
                <a:alphaOff val="0"/>
                <a:satMod val="103000"/>
                <a:lumMod val="102000"/>
                <a:tint val="94000"/>
              </a:schemeClr>
            </a:gs>
            <a:gs pos="50000">
              <a:schemeClr val="accent5">
                <a:hueOff val="17409864"/>
                <a:satOff val="7692"/>
                <a:lumOff val="-8432"/>
                <a:alphaOff val="0"/>
                <a:satMod val="110000"/>
                <a:lumMod val="100000"/>
                <a:shade val="100000"/>
              </a:schemeClr>
            </a:gs>
            <a:gs pos="100000">
              <a:schemeClr val="accent5">
                <a:hueOff val="17409864"/>
                <a:satOff val="7692"/>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sz="1200" kern="1200" dirty="0">
            <a:latin typeface="Arial Narrow" panose="020B0606020202030204" pitchFamily="34" charset="0"/>
          </a:endParaRPr>
        </a:p>
      </dsp:txBody>
      <dsp:txXfrm>
        <a:off x="3461675" y="2201361"/>
        <a:ext cx="2097985" cy="16536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B8DA7F-7C5C-4BE9-96A8-8DCA1E5C799E}" type="datetimeFigureOut">
              <a:rPr lang="en-GB" smtClean="0"/>
              <a:t>30/07/2022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E708A-BCF7-4232-80E4-9C715032B2F9}" type="slidenum">
              <a:rPr lang="en-GB" smtClean="0"/>
              <a:t>‹#›</a:t>
            </a:fld>
            <a:endParaRPr lang="en-GB"/>
          </a:p>
        </p:txBody>
      </p:sp>
    </p:spTree>
    <p:extLst>
      <p:ext uri="{BB962C8B-B14F-4D97-AF65-F5344CB8AC3E}">
        <p14:creationId xmlns:p14="http://schemas.microsoft.com/office/powerpoint/2010/main" val="2415845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financial plan is crucial when applying for funding. The main goal is to understand how business finance works. It’s very important for entrepreneurs and investors as well. It is an essential element for obtaining development funds.</a:t>
            </a:r>
          </a:p>
        </p:txBody>
      </p:sp>
      <p:sp>
        <p:nvSpPr>
          <p:cNvPr id="4" name="Slide Number Placeholder 3"/>
          <p:cNvSpPr>
            <a:spLocks noGrp="1"/>
          </p:cNvSpPr>
          <p:nvPr>
            <p:ph type="sldNum" sz="quarter" idx="5"/>
          </p:nvPr>
        </p:nvSpPr>
        <p:spPr/>
        <p:txBody>
          <a:bodyPr/>
          <a:lstStyle/>
          <a:p>
            <a:fld id="{DB6E6A7D-2E2B-4E1F-A0D1-063E15144204}" type="slidenum">
              <a:rPr lang="en-GB" smtClean="0"/>
              <a:t>13</a:t>
            </a:fld>
            <a:endParaRPr lang="en-GB"/>
          </a:p>
        </p:txBody>
      </p:sp>
    </p:spTree>
    <p:extLst>
      <p:ext uri="{BB962C8B-B14F-4D97-AF65-F5344CB8AC3E}">
        <p14:creationId xmlns:p14="http://schemas.microsoft.com/office/powerpoint/2010/main" val="4181239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monthly cash flow is to represent an overview of the financial activity. Business are relying on monthly cash flow statements to closely monitor their income and outcome and profit. This report is of an outmost importance because it enables you to meet the financial obligations and allows you to plan.</a:t>
            </a:r>
          </a:p>
          <a:p>
            <a:r>
              <a:rPr lang="en-GB" dirty="0"/>
              <a:t>As you can see from the table, the cashflow is positive and that means that our business is successful with a high rate of expansion in the future.</a:t>
            </a:r>
          </a:p>
        </p:txBody>
      </p:sp>
      <p:sp>
        <p:nvSpPr>
          <p:cNvPr id="4" name="Slide Number Placeholder 3"/>
          <p:cNvSpPr>
            <a:spLocks noGrp="1"/>
          </p:cNvSpPr>
          <p:nvPr>
            <p:ph type="sldNum" sz="quarter" idx="5"/>
          </p:nvPr>
        </p:nvSpPr>
        <p:spPr/>
        <p:txBody>
          <a:bodyPr/>
          <a:lstStyle/>
          <a:p>
            <a:fld id="{DB6E6A7D-2E2B-4E1F-A0D1-063E15144204}" type="slidenum">
              <a:rPr lang="en-GB" smtClean="0"/>
              <a:t>14</a:t>
            </a:fld>
            <a:endParaRPr lang="en-GB"/>
          </a:p>
        </p:txBody>
      </p:sp>
    </p:spTree>
    <p:extLst>
      <p:ext uri="{BB962C8B-B14F-4D97-AF65-F5344CB8AC3E}">
        <p14:creationId xmlns:p14="http://schemas.microsoft.com/office/powerpoint/2010/main" val="3393659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Profit &amp; Loss account will show you the total income and expenses and whether your business has earned more income than expenditure for running costs. In my case, according to the table and the amounts obtained, our business is productive. As you can see, our net profit is high and the partner profit is consistent.</a:t>
            </a:r>
          </a:p>
        </p:txBody>
      </p:sp>
      <p:sp>
        <p:nvSpPr>
          <p:cNvPr id="4" name="Slide Number Placeholder 3"/>
          <p:cNvSpPr>
            <a:spLocks noGrp="1"/>
          </p:cNvSpPr>
          <p:nvPr>
            <p:ph type="sldNum" sz="quarter" idx="5"/>
          </p:nvPr>
        </p:nvSpPr>
        <p:spPr/>
        <p:txBody>
          <a:bodyPr/>
          <a:lstStyle/>
          <a:p>
            <a:fld id="{DB6E6A7D-2E2B-4E1F-A0D1-063E15144204}" type="slidenum">
              <a:rPr lang="en-GB" smtClean="0"/>
              <a:t>15</a:t>
            </a:fld>
            <a:endParaRPr lang="en-GB"/>
          </a:p>
        </p:txBody>
      </p:sp>
    </p:spTree>
    <p:extLst>
      <p:ext uri="{BB962C8B-B14F-4D97-AF65-F5344CB8AC3E}">
        <p14:creationId xmlns:p14="http://schemas.microsoft.com/office/powerpoint/2010/main" val="1401978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7/30/22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071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0644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6957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3271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3522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7158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2713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059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8112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37584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7/30/22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9001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3211406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7/30/22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0417852"/>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27" r:id="rId6"/>
    <p:sldLayoutId id="2147484023" r:id="rId7"/>
    <p:sldLayoutId id="2147484024" r:id="rId8"/>
    <p:sldLayoutId id="2147484025" r:id="rId9"/>
    <p:sldLayoutId id="2147484026" r:id="rId10"/>
    <p:sldLayoutId id="2147484028" r:id="rId11"/>
    <p:sldLayoutId id="2147484035" r:id="rId12"/>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8/10/relationships/comments" Target="../comments/modernComment_10C_29EFC8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8/10/relationships/comments" Target="../comments/modernComment_157_789E337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pevineeventmanagement.co.uk/news/2018/11/6/social-3-ways-sociological-factors-can-impact-the-events-industry" TargetMode="External"/><Relationship Id="rId2" Type="http://schemas.openxmlformats.org/officeDocument/2006/relationships/hyperlink" Target="https://embapro.com/frontpage/pestelcase/17766-wedding-extravaganz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90BF295-4AA8-5AA3-FD4A-326F404DD930}"/>
              </a:ext>
            </a:extLst>
          </p:cNvPr>
          <p:cNvSpPr txBox="1"/>
          <p:nvPr/>
        </p:nvSpPr>
        <p:spPr>
          <a:xfrm>
            <a:off x="7034585" y="703293"/>
            <a:ext cx="4584921" cy="1949815"/>
          </a:xfrm>
          <a:prstGeom prst="rect">
            <a:avLst/>
          </a:prstGeom>
        </p:spPr>
        <p:txBody>
          <a:bodyPr vert="horz" lIns="91440" tIns="45720" rIns="91440" bIns="45720" rtlCol="0" anchor="b">
            <a:normAutofit/>
          </a:bodyPr>
          <a:lstStyle/>
          <a:p>
            <a:pPr>
              <a:spcBef>
                <a:spcPct val="0"/>
              </a:spcBef>
              <a:spcAft>
                <a:spcPts val="600"/>
              </a:spcAft>
            </a:pPr>
            <a:r>
              <a:rPr lang="en-US" sz="6000">
                <a:latin typeface="+mj-lt"/>
                <a:ea typeface="+mj-ea"/>
                <a:cs typeface="+mj-cs"/>
              </a:rPr>
              <a:t>Business Plan</a:t>
            </a:r>
          </a:p>
        </p:txBody>
      </p:sp>
      <p:pic>
        <p:nvPicPr>
          <p:cNvPr id="2" name="Picture 1">
            <a:extLst>
              <a:ext uri="{FF2B5EF4-FFF2-40B4-BE49-F238E27FC236}">
                <a16:creationId xmlns:a16="http://schemas.microsoft.com/office/drawing/2014/main" id="{1AEE1393-2910-76D0-1841-B117472BED9E}"/>
              </a:ext>
            </a:extLst>
          </p:cNvPr>
          <p:cNvPicPr>
            <a:picLocks noChangeAspect="1"/>
          </p:cNvPicPr>
          <p:nvPr/>
        </p:nvPicPr>
        <p:blipFill rotWithShape="1">
          <a:blip r:embed="rId2"/>
          <a:srcRect t="18086" r="-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24"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AA1C"/>
          </a:solidFill>
          <a:ln w="38100" cap="rnd">
            <a:solidFill>
              <a:srgbClr val="F4AA1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EC020F-31D8-A14C-4959-9E8BB428598A}"/>
              </a:ext>
            </a:extLst>
          </p:cNvPr>
          <p:cNvSpPr txBox="1"/>
          <p:nvPr/>
        </p:nvSpPr>
        <p:spPr>
          <a:xfrm>
            <a:off x="7034585" y="3164618"/>
            <a:ext cx="4584921" cy="3021497"/>
          </a:xfrm>
          <a:prstGeom prst="rect">
            <a:avLst/>
          </a:prstGeom>
        </p:spPr>
        <p:txBody>
          <a:bodyPr vert="horz" lIns="91440" tIns="45720" rIns="91440" bIns="45720" rtlCol="0" anchor="t">
            <a:normAutofit/>
          </a:bodyPr>
          <a:lstStyle/>
          <a:p>
            <a:pPr indent="-228600">
              <a:spcAft>
                <a:spcPts val="600"/>
              </a:spcAft>
              <a:buFont typeface="Arial" panose="020B0604020202020204" pitchFamily="34" charset="0"/>
              <a:buChar char="•"/>
            </a:pPr>
            <a:r>
              <a:rPr lang="en-US" sz="1400" b="1" dirty="0">
                <a:latin typeface="Arial Narrow" panose="020B0606020202030204" pitchFamily="34" charset="0"/>
              </a:rPr>
              <a:t>Title:   </a:t>
            </a:r>
            <a:r>
              <a:rPr lang="en-US" sz="1400" dirty="0">
                <a:latin typeface="Arial Narrow" panose="020B0606020202030204" pitchFamily="34" charset="0"/>
              </a:rPr>
              <a:t>Your Dream Wedding</a:t>
            </a:r>
          </a:p>
          <a:p>
            <a:pPr indent="-228600">
              <a:spcAft>
                <a:spcPts val="600"/>
              </a:spcAft>
              <a:buFont typeface="Arial" panose="020B0604020202020204" pitchFamily="34" charset="0"/>
              <a:buChar char="•"/>
            </a:pPr>
            <a:r>
              <a:rPr lang="en-US" sz="1400" b="1" dirty="0">
                <a:latin typeface="Arial Narrow" panose="020B0606020202030204" pitchFamily="34" charset="0"/>
              </a:rPr>
              <a:t>Name of the Students and ID Number:</a:t>
            </a:r>
          </a:p>
          <a:p>
            <a:pPr indent="-228600">
              <a:spcAft>
                <a:spcPts val="600"/>
              </a:spcAft>
              <a:buFont typeface="Arial" panose="020B0604020202020204" pitchFamily="34" charset="0"/>
              <a:buChar char="•"/>
            </a:pPr>
            <a:r>
              <a:rPr lang="en-US" sz="1400" dirty="0">
                <a:latin typeface="Arial Narrow" panose="020B0606020202030204" pitchFamily="34" charset="0"/>
              </a:rPr>
              <a:t>Vasilka Sarandalieva 2113113</a:t>
            </a:r>
          </a:p>
          <a:p>
            <a:pPr indent="-228600">
              <a:spcAft>
                <a:spcPts val="600"/>
              </a:spcAft>
              <a:buFont typeface="Arial" panose="020B0604020202020204" pitchFamily="34" charset="0"/>
              <a:buChar char="•"/>
            </a:pPr>
            <a:r>
              <a:rPr lang="en-US" sz="1400" dirty="0">
                <a:latin typeface="Arial Narrow" panose="020B0606020202030204" pitchFamily="34" charset="0"/>
              </a:rPr>
              <a:t>Julia </a:t>
            </a:r>
            <a:r>
              <a:rPr lang="en-US" sz="1400" dirty="0" err="1">
                <a:latin typeface="Arial Narrow" panose="020B0606020202030204" pitchFamily="34" charset="0"/>
              </a:rPr>
              <a:t>Petrencikova</a:t>
            </a:r>
            <a:r>
              <a:rPr lang="en-US" sz="1400" dirty="0">
                <a:latin typeface="Arial Narrow" panose="020B0606020202030204" pitchFamily="34" charset="0"/>
              </a:rPr>
              <a:t>  2110746</a:t>
            </a:r>
          </a:p>
          <a:p>
            <a:pPr indent="-228600">
              <a:spcAft>
                <a:spcPts val="600"/>
              </a:spcAft>
              <a:buFont typeface="Arial" panose="020B0604020202020204" pitchFamily="34" charset="0"/>
              <a:buChar char="•"/>
            </a:pPr>
            <a:r>
              <a:rPr lang="en-US" sz="1400" dirty="0">
                <a:latin typeface="Arial Narrow" panose="020B0606020202030204" pitchFamily="34" charset="0"/>
              </a:rPr>
              <a:t>Liliana </a:t>
            </a:r>
            <a:r>
              <a:rPr lang="en-US" sz="1400" dirty="0" err="1">
                <a:latin typeface="Arial Narrow" panose="020B0606020202030204" pitchFamily="34" charset="0"/>
              </a:rPr>
              <a:t>Costache</a:t>
            </a:r>
            <a:r>
              <a:rPr lang="en-US" sz="1400" dirty="0">
                <a:latin typeface="Arial Narrow" panose="020B0606020202030204" pitchFamily="34" charset="0"/>
              </a:rPr>
              <a:t> 2111821</a:t>
            </a:r>
          </a:p>
          <a:p>
            <a:pPr indent="-228600">
              <a:spcAft>
                <a:spcPts val="600"/>
              </a:spcAft>
              <a:buFont typeface="Arial" panose="020B0604020202020204" pitchFamily="34" charset="0"/>
              <a:buChar char="•"/>
            </a:pPr>
            <a:r>
              <a:rPr lang="en-US" sz="1400" dirty="0">
                <a:latin typeface="Arial Narrow" panose="020B0606020202030204" pitchFamily="34" charset="0"/>
              </a:rPr>
              <a:t>Albert </a:t>
            </a:r>
            <a:r>
              <a:rPr lang="en-US" sz="1400" dirty="0" err="1">
                <a:latin typeface="Arial Narrow" panose="020B0606020202030204" pitchFamily="34" charset="0"/>
              </a:rPr>
              <a:t>Sefa</a:t>
            </a:r>
            <a:r>
              <a:rPr lang="en-US" sz="1400">
                <a:latin typeface="Arial Narrow" panose="020B0606020202030204" pitchFamily="34" charset="0"/>
              </a:rPr>
              <a:t> 2112523</a:t>
            </a:r>
            <a:endParaRPr lang="en-US" sz="1400" dirty="0">
              <a:latin typeface="Arial Narrow" panose="020B0606020202030204" pitchFamily="34" charset="0"/>
            </a:endParaRPr>
          </a:p>
          <a:p>
            <a:pPr indent="-228600">
              <a:spcAft>
                <a:spcPts val="600"/>
              </a:spcAft>
              <a:buFont typeface="Arial" panose="020B0604020202020204" pitchFamily="34" charset="0"/>
              <a:buChar char="•"/>
            </a:pPr>
            <a:r>
              <a:rPr lang="en-US" sz="1400" dirty="0">
                <a:latin typeface="Arial Narrow" panose="020B0606020202030204" pitchFamily="34" charset="0"/>
              </a:rPr>
              <a:t>Emanuel Adewale 2107386</a:t>
            </a:r>
          </a:p>
          <a:p>
            <a:pPr indent="-228600">
              <a:spcAft>
                <a:spcPts val="600"/>
              </a:spcAft>
              <a:buFont typeface="Arial" panose="020B0604020202020204" pitchFamily="34" charset="0"/>
              <a:buChar char="•"/>
            </a:pPr>
            <a:r>
              <a:rPr lang="en-US" sz="1400" b="1" dirty="0">
                <a:latin typeface="Arial Narrow" panose="020B0606020202030204" pitchFamily="34" charset="0"/>
              </a:rPr>
              <a:t>Module: </a:t>
            </a:r>
            <a:r>
              <a:rPr lang="en-US" sz="1400" dirty="0">
                <a:latin typeface="Arial Narrow" panose="020B0606020202030204" pitchFamily="34" charset="0"/>
              </a:rPr>
              <a:t>Managing Enterprise in the 21st Century </a:t>
            </a:r>
          </a:p>
          <a:p>
            <a:pPr indent="-228600">
              <a:spcAft>
                <a:spcPts val="600"/>
              </a:spcAft>
              <a:buFont typeface="Arial" panose="020B0604020202020204" pitchFamily="34" charset="0"/>
              <a:buChar char="•"/>
            </a:pPr>
            <a:r>
              <a:rPr lang="en-US" sz="1400" b="1" dirty="0">
                <a:latin typeface="Arial Narrow" panose="020B0606020202030204" pitchFamily="34" charset="0"/>
              </a:rPr>
              <a:t>Modul code</a:t>
            </a:r>
            <a:r>
              <a:rPr lang="en-US" sz="1400" dirty="0">
                <a:latin typeface="Arial Narrow" panose="020B0606020202030204" pitchFamily="34" charset="0"/>
              </a:rPr>
              <a:t>: BMSW 4006 </a:t>
            </a:r>
          </a:p>
          <a:p>
            <a:pPr indent="-228600">
              <a:spcAft>
                <a:spcPts val="600"/>
              </a:spcAft>
              <a:buFont typeface="Arial" panose="020B0604020202020204" pitchFamily="34" charset="0"/>
              <a:buChar char="•"/>
            </a:pPr>
            <a:r>
              <a:rPr lang="en-US" sz="1400" b="1" dirty="0">
                <a:latin typeface="Arial Narrow" panose="020B0606020202030204" pitchFamily="34" charset="0"/>
              </a:rPr>
              <a:t>Lecture name: </a:t>
            </a:r>
            <a:r>
              <a:rPr lang="en-US" sz="1400" dirty="0">
                <a:latin typeface="Arial Narrow" panose="020B0606020202030204" pitchFamily="34" charset="0"/>
              </a:rPr>
              <a:t>Rajesh Kumar</a:t>
            </a:r>
          </a:p>
        </p:txBody>
      </p:sp>
    </p:spTree>
    <p:extLst>
      <p:ext uri="{BB962C8B-B14F-4D97-AF65-F5344CB8AC3E}">
        <p14:creationId xmlns:p14="http://schemas.microsoft.com/office/powerpoint/2010/main" val="16314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 name="Rectangle 26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kissing&#10;&#10;Description automatically generated with medium confidence">
            <a:extLst>
              <a:ext uri="{FF2B5EF4-FFF2-40B4-BE49-F238E27FC236}">
                <a16:creationId xmlns:a16="http://schemas.microsoft.com/office/drawing/2014/main" id="{BF9FF2AC-5EBD-030A-164E-D1889C69432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1131" r="-1" b="30413"/>
          <a:stretch/>
        </p:blipFill>
        <p:spPr>
          <a:xfrm>
            <a:off x="3070" y="10"/>
            <a:ext cx="12188930" cy="6857990"/>
          </a:xfrm>
          <a:prstGeom prst="rect">
            <a:avLst/>
          </a:prstGeom>
        </p:spPr>
      </p:pic>
      <p:sp>
        <p:nvSpPr>
          <p:cNvPr id="2" name="Title 1">
            <a:extLst>
              <a:ext uri="{FF2B5EF4-FFF2-40B4-BE49-F238E27FC236}">
                <a16:creationId xmlns:a16="http://schemas.microsoft.com/office/drawing/2014/main" id="{6AC2D9F0-7800-80C4-1F2E-7236D41464E3}"/>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dirty="0"/>
              <a:t>Your Dream Wedding</a:t>
            </a:r>
          </a:p>
        </p:txBody>
      </p:sp>
      <p:sp>
        <p:nvSpPr>
          <p:cNvPr id="3" name="Subtitle 2">
            <a:extLst>
              <a:ext uri="{FF2B5EF4-FFF2-40B4-BE49-F238E27FC236}">
                <a16:creationId xmlns:a16="http://schemas.microsoft.com/office/drawing/2014/main" id="{3C4798C9-2B30-1280-D429-94B316E6BB83}"/>
              </a:ext>
            </a:extLst>
          </p:cNvPr>
          <p:cNvSpPr>
            <a:spLocks noGrp="1"/>
          </p:cNvSpPr>
          <p:nvPr>
            <p:ph type="subTitle" idx="1"/>
          </p:nvPr>
        </p:nvSpPr>
        <p:spPr>
          <a:xfrm>
            <a:off x="1527048" y="4599432"/>
            <a:ext cx="9144000" cy="1536192"/>
          </a:xfrm>
        </p:spPr>
        <p:txBody>
          <a:bodyPr>
            <a:normAutofit/>
          </a:bodyPr>
          <a:lstStyle/>
          <a:p>
            <a:pPr algn="ctr"/>
            <a:r>
              <a:rPr lang="en-GB" sz="3200" dirty="0">
                <a:latin typeface="Baguet Script" panose="020B0604020202020204" pitchFamily="2" charset="0"/>
              </a:rPr>
              <a:t>Tailored decoration for your special day….</a:t>
            </a:r>
          </a:p>
        </p:txBody>
      </p:sp>
      <p:sp>
        <p:nvSpPr>
          <p:cNvPr id="268"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38567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C3DAB-F6DE-4393-ECCA-8306DCA51FC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a:latin typeface="+mj-lt"/>
                <a:ea typeface="+mj-ea"/>
                <a:cs typeface="+mj-cs"/>
              </a:rPr>
              <a:t>BUSINESS OVERVIEW</a:t>
            </a:r>
          </a:p>
        </p:txBody>
      </p:sp>
      <p:sp>
        <p:nvSpPr>
          <p:cNvPr id="3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C3A"/>
          </a:solidFill>
          <a:ln w="38100" cap="rnd">
            <a:solidFill>
              <a:srgbClr val="BF8C3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A5012D-5F45-6B61-0BFC-77855122138C}"/>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285750" indent="-228600">
              <a:lnSpc>
                <a:spcPct val="110000"/>
              </a:lnSpc>
              <a:spcAft>
                <a:spcPts val="600"/>
              </a:spcAft>
              <a:buFont typeface="Arial" panose="020B0604020202020204" pitchFamily="34" charset="0"/>
              <a:buChar char="•"/>
            </a:pPr>
            <a:r>
              <a:rPr lang="en-US" b="1" dirty="0">
                <a:latin typeface="+mj-lt"/>
              </a:rPr>
              <a:t>COMPANY-YOUR DREAM WEDDING</a:t>
            </a:r>
          </a:p>
          <a:p>
            <a:pPr marL="285750" indent="-228600">
              <a:lnSpc>
                <a:spcPct val="110000"/>
              </a:lnSpc>
              <a:spcAft>
                <a:spcPts val="600"/>
              </a:spcAft>
              <a:buFont typeface="Arial" panose="020B0604020202020204" pitchFamily="34" charset="0"/>
              <a:buChar char="•"/>
            </a:pPr>
            <a:r>
              <a:rPr lang="en-US" b="1" dirty="0">
                <a:latin typeface="+mj-lt"/>
              </a:rPr>
              <a:t>SERVICES- WEDDING DECORATION</a:t>
            </a:r>
          </a:p>
          <a:p>
            <a:pPr marL="285750" indent="-228600">
              <a:lnSpc>
                <a:spcPct val="110000"/>
              </a:lnSpc>
              <a:spcAft>
                <a:spcPts val="600"/>
              </a:spcAft>
              <a:buFont typeface="Arial" panose="020B0604020202020204" pitchFamily="34" charset="0"/>
              <a:buChar char="•"/>
            </a:pPr>
            <a:r>
              <a:rPr lang="en-US" b="1" dirty="0">
                <a:latin typeface="+mj-lt"/>
              </a:rPr>
              <a:t>LEGAL STRUCTURE- PARTNERSHIP FROM 5 PEOPLE</a:t>
            </a:r>
          </a:p>
          <a:p>
            <a:pPr marL="285750" indent="-228600">
              <a:lnSpc>
                <a:spcPct val="110000"/>
              </a:lnSpc>
              <a:spcAft>
                <a:spcPts val="600"/>
              </a:spcAft>
              <a:buFont typeface="Arial" panose="020B0604020202020204" pitchFamily="34" charset="0"/>
              <a:buChar char="•"/>
            </a:pPr>
            <a:r>
              <a:rPr lang="en-US" b="1" dirty="0">
                <a:latin typeface="+mj-lt"/>
              </a:rPr>
              <a:t>LOCATION- SMALL HOMEBASED OFFICE WITH GARDEN-SHOWROOM</a:t>
            </a:r>
          </a:p>
          <a:p>
            <a:pPr marL="285750" indent="-228600">
              <a:lnSpc>
                <a:spcPct val="110000"/>
              </a:lnSpc>
              <a:spcAft>
                <a:spcPts val="600"/>
              </a:spcAft>
              <a:buFont typeface="Arial" panose="020B0604020202020204" pitchFamily="34" charset="0"/>
              <a:buChar char="•"/>
            </a:pPr>
            <a:r>
              <a:rPr lang="en-US" b="1" dirty="0">
                <a:latin typeface="+mj-lt"/>
              </a:rPr>
              <a:t>MISSION- RECOGNISE AS FIRST –CLASS WEDDING SERVICE PROVIDER</a:t>
            </a:r>
          </a:p>
          <a:p>
            <a:pPr marL="285750" indent="-228600">
              <a:lnSpc>
                <a:spcPct val="110000"/>
              </a:lnSpc>
              <a:spcAft>
                <a:spcPts val="600"/>
              </a:spcAft>
              <a:buFont typeface="Arial" panose="020B0604020202020204" pitchFamily="34" charset="0"/>
              <a:buChar char="•"/>
            </a:pPr>
            <a:r>
              <a:rPr lang="en-US" b="1" dirty="0">
                <a:latin typeface="+mj-lt"/>
              </a:rPr>
              <a:t>VISION- EXPAND THE VARIETY OF SERVICES THAT WE OFFER</a:t>
            </a:r>
          </a:p>
          <a:p>
            <a:pPr marL="285750" indent="-228600">
              <a:lnSpc>
                <a:spcPct val="110000"/>
              </a:lnSpc>
              <a:spcAft>
                <a:spcPts val="600"/>
              </a:spcAft>
              <a:buFont typeface="Arial" panose="020B0604020202020204" pitchFamily="34" charset="0"/>
              <a:buChar char="•"/>
            </a:pPr>
            <a:endParaRPr lang="en-US" b="1" dirty="0"/>
          </a:p>
          <a:p>
            <a:pPr marL="285750" indent="-228600">
              <a:lnSpc>
                <a:spcPct val="110000"/>
              </a:lnSpc>
              <a:spcAft>
                <a:spcPts val="600"/>
              </a:spcAft>
              <a:buFont typeface="Arial" panose="020B0604020202020204" pitchFamily="34" charset="0"/>
              <a:buChar char="•"/>
            </a:pPr>
            <a:endParaRPr lang="en-US" dirty="0"/>
          </a:p>
        </p:txBody>
      </p:sp>
      <p:pic>
        <p:nvPicPr>
          <p:cNvPr id="7" name="Picture 6" descr="A pair of gold rings&#10;&#10;Description automatically generated with low confidence">
            <a:extLst>
              <a:ext uri="{FF2B5EF4-FFF2-40B4-BE49-F238E27FC236}">
                <a16:creationId xmlns:a16="http://schemas.microsoft.com/office/drawing/2014/main" id="{379D5D6F-9E97-9256-4BE0-97408A7630C2}"/>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4231" r="1" b="1993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460077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886691" y="206473"/>
            <a:ext cx="10418618" cy="1366982"/>
          </a:xfrm>
        </p:spPr>
        <p:txBody>
          <a:bodyPr anchor="b" anchorCtr="0">
            <a:normAutofit fontScale="90000"/>
          </a:bodyPr>
          <a:lstStyle/>
          <a:p>
            <a:r>
              <a:rPr lang="en-GB" sz="5400" dirty="0"/>
              <a:t>What do we offer and why are we unique</a:t>
            </a:r>
            <a:endParaRPr lang="en-US" dirty="0"/>
          </a:p>
        </p:txBody>
      </p:sp>
      <p:sp>
        <p:nvSpPr>
          <p:cNvPr id="2" name="TextBox 1">
            <a:extLst>
              <a:ext uri="{FF2B5EF4-FFF2-40B4-BE49-F238E27FC236}">
                <a16:creationId xmlns:a16="http://schemas.microsoft.com/office/drawing/2014/main" id="{CB9CD092-90F3-5D49-2557-6BBAA221399A}"/>
              </a:ext>
            </a:extLst>
          </p:cNvPr>
          <p:cNvSpPr txBox="1"/>
          <p:nvPr/>
        </p:nvSpPr>
        <p:spPr>
          <a:xfrm>
            <a:off x="886691" y="1758779"/>
            <a:ext cx="6285400" cy="4062651"/>
          </a:xfrm>
          <a:prstGeom prst="rect">
            <a:avLst/>
          </a:prstGeom>
          <a:noFill/>
        </p:spPr>
        <p:txBody>
          <a:bodyPr wrap="square" rtlCol="0">
            <a:spAutoFit/>
          </a:bodyPr>
          <a:lstStyle/>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Simplicity for those tired of searching through one million options,  we offer 3 packages for your dream wedding, no more listing through hundreds of pages </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Our packages are tailored to suit your needs and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We offer exceptional customer experience with our free consultation and excellent customer service</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 We give you a choice ( hire/purchase, full package including the dressing of the venue/ hire of decoration only for those on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Excellent customer reviews</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Nationwide </a:t>
            </a:r>
          </a:p>
          <a:p>
            <a:pPr marL="285750" indent="-285750">
              <a:buFont typeface="Wingdings" panose="05000000000000000000" pitchFamily="2" charset="2"/>
              <a:buChar char="§"/>
            </a:pPr>
            <a:endParaRPr lang="en-GB" sz="1600" dirty="0">
              <a:solidFill>
                <a:schemeClr val="bg1"/>
              </a:solidFill>
            </a:endParaRPr>
          </a:p>
          <a:p>
            <a:pPr marL="285750" indent="-285750">
              <a:buFont typeface="Wingdings" panose="05000000000000000000" pitchFamily="2" charset="2"/>
              <a:buChar char="§"/>
            </a:pPr>
            <a:endParaRPr lang="en-GB" dirty="0">
              <a:solidFill>
                <a:schemeClr val="bg1"/>
              </a:solidFill>
            </a:endParaRPr>
          </a:p>
        </p:txBody>
      </p:sp>
      <p:pic>
        <p:nvPicPr>
          <p:cNvPr id="1028" name="Picture 4" descr="39 Wedding Decoration Ideas You'll Totally Love">
            <a:extLst>
              <a:ext uri="{FF2B5EF4-FFF2-40B4-BE49-F238E27FC236}">
                <a16:creationId xmlns:a16="http://schemas.microsoft.com/office/drawing/2014/main" id="{62E6F37E-5743-D5B8-E3F9-3B616B0F61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346" y="1681018"/>
            <a:ext cx="3532963" cy="4710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19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rgbClr val="000000"/>
                                        </p:clrVal>
                                      </p:to>
                                    </p:set>
                                    <p:set>
                                      <p:cBhvr>
                                        <p:cTn id="7" dur="500" fill="hold"/>
                                        <p:tgtEl>
                                          <p:spTgt spid="2"/>
                                        </p:tgtEl>
                                        <p:attrNameLst>
                                          <p:attrName>fillcolor</p:attrName>
                                        </p:attrNameLst>
                                      </p:cBhvr>
                                      <p:to>
                                        <p:clrVal>
                                          <a:srgbClr val="000000"/>
                                        </p:clrVal>
                                      </p:to>
                                    </p:set>
                                    <p:set>
                                      <p:cBhvr>
                                        <p:cTn id="8"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600364" y="103836"/>
            <a:ext cx="10612581" cy="1013764"/>
          </a:xfrm>
        </p:spPr>
        <p:txBody>
          <a:bodyPr anchor="b" anchorCtr="0">
            <a:normAutofit/>
          </a:bodyPr>
          <a:lstStyle/>
          <a:p>
            <a:r>
              <a:rPr lang="en-GB" sz="5400" dirty="0"/>
              <a:t>Our packages</a:t>
            </a:r>
            <a:endParaRPr lang="en-US" dirty="0"/>
          </a:p>
        </p:txBody>
      </p:sp>
      <p:sp>
        <p:nvSpPr>
          <p:cNvPr id="2" name="TextBox 1">
            <a:extLst>
              <a:ext uri="{FF2B5EF4-FFF2-40B4-BE49-F238E27FC236}">
                <a16:creationId xmlns:a16="http://schemas.microsoft.com/office/drawing/2014/main" id="{3191645F-BC31-0F36-11D2-F3D68EB6FB9D}"/>
              </a:ext>
            </a:extLst>
          </p:cNvPr>
          <p:cNvSpPr txBox="1"/>
          <p:nvPr/>
        </p:nvSpPr>
        <p:spPr>
          <a:xfrm>
            <a:off x="1285875" y="1190625"/>
            <a:ext cx="2419350" cy="4867275"/>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3AB9A74-B6F1-8C89-7F28-8467EE51F852}"/>
              </a:ext>
            </a:extLst>
          </p:cNvPr>
          <p:cNvSpPr txBox="1"/>
          <p:nvPr/>
        </p:nvSpPr>
        <p:spPr>
          <a:xfrm>
            <a:off x="1247775" y="1384589"/>
            <a:ext cx="2788516" cy="4801314"/>
          </a:xfrm>
          <a:prstGeom prst="rect">
            <a:avLst/>
          </a:prstGeom>
          <a:noFill/>
        </p:spPr>
        <p:txBody>
          <a:bodyPr wrap="square" rtlCol="0">
            <a:spAutoFit/>
          </a:bodyPr>
          <a:lstStyle/>
          <a:p>
            <a:pPr algn="ctr"/>
            <a:r>
              <a:rPr lang="en-GB" b="1" dirty="0">
                <a:solidFill>
                  <a:schemeClr val="bg1"/>
                </a:solidFill>
                <a:latin typeface="+mj-lt"/>
              </a:rPr>
              <a:t>GOLD</a:t>
            </a:r>
            <a:r>
              <a:rPr lang="en-GB" b="1" dirty="0">
                <a:solidFill>
                  <a:schemeClr val="bg1"/>
                </a:solidFill>
              </a:rPr>
              <a:t>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Hire or Purchase the wedding decoration (table decoration, all other decoration such as centrepieces, love letters, all-inclusive)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Alteration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Sweet Car/ Fromage</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Flowers (real/artificial, for the venue and including bouquets and buttonholes)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Pay monthly </a:t>
            </a:r>
          </a:p>
          <a:p>
            <a:pPr marL="285750" indent="-285750">
              <a:buFontTx/>
              <a:buChar char="-"/>
            </a:pPr>
            <a:endParaRPr lang="en-GB" dirty="0">
              <a:solidFill>
                <a:schemeClr val="bg1"/>
              </a:solidFill>
            </a:endParaRPr>
          </a:p>
        </p:txBody>
      </p:sp>
      <p:sp>
        <p:nvSpPr>
          <p:cNvPr id="5" name="TextBox 4">
            <a:extLst>
              <a:ext uri="{FF2B5EF4-FFF2-40B4-BE49-F238E27FC236}">
                <a16:creationId xmlns:a16="http://schemas.microsoft.com/office/drawing/2014/main" id="{C4E42141-AA40-99F0-C0A4-16B664CF3ECA}"/>
              </a:ext>
            </a:extLst>
          </p:cNvPr>
          <p:cNvSpPr txBox="1"/>
          <p:nvPr/>
        </p:nvSpPr>
        <p:spPr>
          <a:xfrm>
            <a:off x="4813011" y="1384589"/>
            <a:ext cx="3194916" cy="3139321"/>
          </a:xfrm>
          <a:prstGeom prst="rect">
            <a:avLst/>
          </a:prstGeom>
          <a:noFill/>
        </p:spPr>
        <p:txBody>
          <a:bodyPr wrap="square" rtlCol="0">
            <a:spAutoFit/>
          </a:bodyPr>
          <a:lstStyle/>
          <a:p>
            <a:pPr algn="ctr"/>
            <a:r>
              <a:rPr lang="en-GB" b="1" dirty="0">
                <a:solidFill>
                  <a:schemeClr val="bg1"/>
                </a:solidFill>
                <a:latin typeface="+mj-lt"/>
              </a:rPr>
              <a:t>SILVER</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(table decoration such as centrepieces, love letters, all inclusive)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Flowers</a:t>
            </a:r>
          </a:p>
          <a:p>
            <a:endParaRPr lang="en-GB" dirty="0"/>
          </a:p>
          <a:p>
            <a:pPr marL="285750" indent="-285750">
              <a:buFontTx/>
              <a:buChar char="-"/>
            </a:pPr>
            <a:endParaRPr lang="en-GB" dirty="0"/>
          </a:p>
        </p:txBody>
      </p:sp>
      <p:sp>
        <p:nvSpPr>
          <p:cNvPr id="6" name="TextBox 5">
            <a:extLst>
              <a:ext uri="{FF2B5EF4-FFF2-40B4-BE49-F238E27FC236}">
                <a16:creationId xmlns:a16="http://schemas.microsoft.com/office/drawing/2014/main" id="{227C215E-E43A-BAE2-0167-EFD70B598955}"/>
              </a:ext>
            </a:extLst>
          </p:cNvPr>
          <p:cNvSpPr txBox="1"/>
          <p:nvPr/>
        </p:nvSpPr>
        <p:spPr>
          <a:xfrm>
            <a:off x="8398452" y="1384589"/>
            <a:ext cx="2660073" cy="2031325"/>
          </a:xfrm>
          <a:prstGeom prst="rect">
            <a:avLst/>
          </a:prstGeom>
          <a:noFill/>
        </p:spPr>
        <p:txBody>
          <a:bodyPr wrap="square" rtlCol="0">
            <a:spAutoFit/>
          </a:bodyPr>
          <a:lstStyle/>
          <a:p>
            <a:pPr algn="ctr"/>
            <a:r>
              <a:rPr lang="en-GB" b="1" dirty="0">
                <a:solidFill>
                  <a:schemeClr val="bg1"/>
                </a:solidFill>
                <a:latin typeface="+mj-lt"/>
              </a:rPr>
              <a:t>BRONZE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only (table decorations such as centrepieces, love letters, all-inclusive</a:t>
            </a:r>
            <a:r>
              <a:rPr lang="en-GB" b="1" dirty="0">
                <a:solidFill>
                  <a:schemeClr val="bg1"/>
                </a:solidFill>
              </a:rPr>
              <a:t>)</a:t>
            </a:r>
          </a:p>
        </p:txBody>
      </p:sp>
      <p:pic>
        <p:nvPicPr>
          <p:cNvPr id="1028" name="Picture 4" descr="51+ Decor Ideas That Will Be Trending in 2022 Weddings | WeddingBazaar">
            <a:extLst>
              <a:ext uri="{FF2B5EF4-FFF2-40B4-BE49-F238E27FC236}">
                <a16:creationId xmlns:a16="http://schemas.microsoft.com/office/drawing/2014/main" id="{C1DCD590-5DA7-7E8B-7576-A2897487FE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5375" y="4351117"/>
            <a:ext cx="3009900" cy="20029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dding Decoration Ideas: 35 Ways to Transform Your Venue - hitched.co.uk">
            <a:extLst>
              <a:ext uri="{FF2B5EF4-FFF2-40B4-BE49-F238E27FC236}">
                <a16:creationId xmlns:a16="http://schemas.microsoft.com/office/drawing/2014/main" id="{6BF4512A-7AF1-A075-8F02-B371C2DAC8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6325" y="3810258"/>
            <a:ext cx="2209800" cy="258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8717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704B-0AC2-581F-97ED-099D8796A56E}"/>
              </a:ext>
            </a:extLst>
          </p:cNvPr>
          <p:cNvSpPr>
            <a:spLocks noGrp="1"/>
          </p:cNvSpPr>
          <p:nvPr>
            <p:ph type="title"/>
          </p:nvPr>
        </p:nvSpPr>
        <p:spPr>
          <a:xfrm>
            <a:off x="1749287" y="-347870"/>
            <a:ext cx="8473074" cy="1397601"/>
          </a:xfrm>
        </p:spPr>
        <p:txBody>
          <a:bodyPr anchor="b">
            <a:normAutofit/>
          </a:bodyPr>
          <a:lstStyle/>
          <a:p>
            <a:r>
              <a:rPr lang="en-US" sz="3600" dirty="0">
                <a:solidFill>
                  <a:srgbClr val="C00000"/>
                </a:solidFill>
              </a:rPr>
              <a:t>Market Audit-Competitor’s Analysis</a:t>
            </a:r>
          </a:p>
        </p:txBody>
      </p:sp>
      <p:sp>
        <p:nvSpPr>
          <p:cNvPr id="14" name="Content Placeholder 2">
            <a:extLst>
              <a:ext uri="{FF2B5EF4-FFF2-40B4-BE49-F238E27FC236}">
                <a16:creationId xmlns:a16="http://schemas.microsoft.com/office/drawing/2014/main" id="{C1B11D4C-7D9D-D550-7033-EE0E26BCC88F}"/>
              </a:ext>
            </a:extLst>
          </p:cNvPr>
          <p:cNvSpPr>
            <a:spLocks noGrp="1"/>
          </p:cNvSpPr>
          <p:nvPr>
            <p:ph idx="1"/>
          </p:nvPr>
        </p:nvSpPr>
        <p:spPr>
          <a:xfrm>
            <a:off x="520700" y="1797857"/>
            <a:ext cx="9867900" cy="4813874"/>
          </a:xfrm>
        </p:spPr>
        <p:txBody>
          <a:bodyPr>
            <a:normAutofit/>
          </a:bodyPr>
          <a:lstStyle/>
          <a:p>
            <a:pPr>
              <a:buFont typeface="Wingdings" pitchFamily="2" charset="2"/>
              <a:buChar char="Ø"/>
            </a:pPr>
            <a:r>
              <a:rPr lang="en-US" sz="1600" dirty="0">
                <a:latin typeface="Arial Narrow" panose="020B0606020202030204" pitchFamily="34" charset="0"/>
              </a:rPr>
              <a:t>What is a market audit?</a:t>
            </a:r>
          </a:p>
          <a:p>
            <a:r>
              <a:rPr lang="en-GB" sz="1600" dirty="0">
                <a:latin typeface="Arial Narrow" panose="020B0606020202030204" pitchFamily="34" charset="0"/>
              </a:rPr>
              <a:t>The purpose of a market audit is to </a:t>
            </a:r>
            <a:r>
              <a:rPr lang="en-GB" sz="1600" dirty="0" err="1">
                <a:latin typeface="Arial Narrow" panose="020B0606020202030204" pitchFamily="34" charset="0"/>
              </a:rPr>
              <a:t>analyze</a:t>
            </a:r>
            <a:r>
              <a:rPr lang="en-GB" sz="1600" dirty="0">
                <a:latin typeface="Arial Narrow" panose="020B0606020202030204" pitchFamily="34" charset="0"/>
              </a:rPr>
              <a:t> a company's market program and recommend improvements based on the current state of the program.</a:t>
            </a:r>
          </a:p>
          <a:p>
            <a:r>
              <a:rPr lang="en-GB" sz="1600" dirty="0">
                <a:latin typeface="Arial Narrow" panose="020B0606020202030204" pitchFamily="34" charset="0"/>
              </a:rPr>
              <a:t>Performs a strengths and weaknesses analysis of a company.</a:t>
            </a:r>
          </a:p>
          <a:p>
            <a:pPr marL="0" indent="0">
              <a:buNone/>
            </a:pPr>
            <a:endParaRPr lang="en-GB" sz="1600" dirty="0">
              <a:latin typeface="Arial Narrow" panose="020B0606020202030204" pitchFamily="34" charset="0"/>
            </a:endParaRPr>
          </a:p>
          <a:p>
            <a:pPr>
              <a:buFont typeface="Wingdings" pitchFamily="2" charset="2"/>
              <a:buChar char="Ø"/>
            </a:pPr>
            <a:r>
              <a:rPr lang="en-GB" sz="1600" dirty="0">
                <a:latin typeface="Arial Narrow" panose="020B0606020202030204" pitchFamily="34" charset="0"/>
              </a:rPr>
              <a:t>Competitors </a:t>
            </a:r>
          </a:p>
          <a:p>
            <a:r>
              <a:rPr lang="en-GB" sz="1600" dirty="0">
                <a:latin typeface="Arial Narrow" panose="020B0606020202030204" pitchFamily="34" charset="0"/>
              </a:rPr>
              <a:t>Katrina Otter Weddings. 15 years in the wedding industry and it is located in London </a:t>
            </a:r>
          </a:p>
          <a:p>
            <a:r>
              <a:rPr lang="en-GB" sz="1600" dirty="0">
                <a:latin typeface="Arial Narrow" panose="020B0606020202030204" pitchFamily="34" charset="0"/>
              </a:rPr>
              <a:t>Weddings by Mary. 20 years in the industry. Located in Essex</a:t>
            </a:r>
          </a:p>
          <a:p>
            <a:r>
              <a:rPr lang="en-GB" sz="1600" dirty="0">
                <a:latin typeface="Arial Narrow" panose="020B0606020202030204" pitchFamily="34" charset="0"/>
              </a:rPr>
              <a:t>Audrey </a:t>
            </a:r>
            <a:r>
              <a:rPr lang="en-GB" sz="1600" dirty="0" err="1">
                <a:latin typeface="Arial Narrow" panose="020B0606020202030204" pitchFamily="34" charset="0"/>
              </a:rPr>
              <a:t>Ametis</a:t>
            </a:r>
            <a:r>
              <a:rPr lang="en-GB" sz="1600" dirty="0">
                <a:latin typeface="Arial Narrow" panose="020B0606020202030204" pitchFamily="34" charset="0"/>
              </a:rPr>
              <a:t> Weddings. 6 years of experience. Located in London</a:t>
            </a:r>
          </a:p>
          <a:p>
            <a:pPr marL="0" indent="0">
              <a:buNone/>
            </a:pPr>
            <a:r>
              <a:rPr lang="en-GB" sz="1600" dirty="0">
                <a:latin typeface="Arial Narrow" panose="020B0606020202030204" pitchFamily="34" charset="0"/>
              </a:rPr>
              <a:t>These 3 main competitors  business models are going to help us improve and grow our business by </a:t>
            </a:r>
            <a:r>
              <a:rPr lang="en-GB" sz="1600" dirty="0" err="1">
                <a:latin typeface="Arial Narrow" panose="020B0606020202030204" pitchFamily="34" charset="0"/>
              </a:rPr>
              <a:t>analyzing</a:t>
            </a:r>
            <a:r>
              <a:rPr lang="en-GB" sz="1600" dirty="0">
                <a:latin typeface="Arial Narrow" panose="020B0606020202030204" pitchFamily="34" charset="0"/>
              </a:rPr>
              <a:t> their business strategies using PESTEL and SWOT analysis. </a:t>
            </a:r>
          </a:p>
          <a:p>
            <a:pPr marL="0" indent="0">
              <a:buNone/>
            </a:pPr>
            <a:endParaRPr lang="en-GB" sz="1700" dirty="0"/>
          </a:p>
          <a:p>
            <a:pPr marL="0" indent="0">
              <a:buNone/>
            </a:pPr>
            <a:endParaRPr lang="en-GB" sz="1700" dirty="0"/>
          </a:p>
          <a:p>
            <a:pPr marL="0" indent="0">
              <a:buNone/>
            </a:pPr>
            <a:endParaRPr lang="en-US" sz="1700" dirty="0"/>
          </a:p>
        </p:txBody>
      </p:sp>
    </p:spTree>
    <p:extLst>
      <p:ext uri="{BB962C8B-B14F-4D97-AF65-F5344CB8AC3E}">
        <p14:creationId xmlns:p14="http://schemas.microsoft.com/office/powerpoint/2010/main" val="3151938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4" end="4"/>
                                            </p:txEl>
                                          </p:spTgt>
                                        </p:tgtEl>
                                        <p:attrNameLst>
                                          <p:attrName>style.visibility</p:attrName>
                                        </p:attrNameLst>
                                      </p:cBhvr>
                                      <p:to>
                                        <p:strVal val="visible"/>
                                      </p:to>
                                    </p:set>
                                    <p:animEffect transition="in" filter="blinds(horizontal)">
                                      <p:cBhvr>
                                        <p:cTn id="22" dur="500"/>
                                        <p:tgtEl>
                                          <p:spTgt spid="1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blinds(horizontal)">
                                      <p:cBhvr>
                                        <p:cTn id="27" dur="500"/>
                                        <p:tgtEl>
                                          <p:spTgt spid="1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xEl>
                                              <p:pRg st="6" end="6"/>
                                            </p:txEl>
                                          </p:spTgt>
                                        </p:tgtEl>
                                        <p:attrNameLst>
                                          <p:attrName>style.visibility</p:attrName>
                                        </p:attrNameLst>
                                      </p:cBhvr>
                                      <p:to>
                                        <p:strVal val="visible"/>
                                      </p:to>
                                    </p:set>
                                    <p:animEffect transition="in" filter="blinds(horizontal)">
                                      <p:cBhvr>
                                        <p:cTn id="32" dur="500"/>
                                        <p:tgtEl>
                                          <p:spTgt spid="1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4">
                                            <p:txEl>
                                              <p:pRg st="7" end="7"/>
                                            </p:txEl>
                                          </p:spTgt>
                                        </p:tgtEl>
                                        <p:attrNameLst>
                                          <p:attrName>style.visibility</p:attrName>
                                        </p:attrNameLst>
                                      </p:cBhvr>
                                      <p:to>
                                        <p:strVal val="visible"/>
                                      </p:to>
                                    </p:set>
                                    <p:animEffect transition="in" filter="blinds(horizontal)">
                                      <p:cBhvr>
                                        <p:cTn id="37" dur="500"/>
                                        <p:tgtEl>
                                          <p:spTgt spid="1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4">
                                            <p:txEl>
                                              <p:pRg st="8" end="8"/>
                                            </p:txEl>
                                          </p:spTgt>
                                        </p:tgtEl>
                                        <p:attrNameLst>
                                          <p:attrName>style.visibility</p:attrName>
                                        </p:attrNameLst>
                                      </p:cBhvr>
                                      <p:to>
                                        <p:strVal val="visible"/>
                                      </p:to>
                                    </p:set>
                                    <p:animEffect transition="in" filter="blinds(horizontal)">
                                      <p:cBhvr>
                                        <p:cTn id="42" dur="500"/>
                                        <p:tgtEl>
                                          <p:spTgt spid="1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64DFC0-8148-26D4-142A-A0407A1BECDD}"/>
              </a:ext>
            </a:extLst>
          </p:cNvPr>
          <p:cNvPicPr>
            <a:picLocks noChangeAspect="1"/>
          </p:cNvPicPr>
          <p:nvPr/>
        </p:nvPicPr>
        <p:blipFill>
          <a:blip r:embed="rId2"/>
          <a:stretch>
            <a:fillRect/>
          </a:stretch>
        </p:blipFill>
        <p:spPr>
          <a:xfrm>
            <a:off x="593870" y="2727046"/>
            <a:ext cx="11309060" cy="3499407"/>
          </a:xfrm>
          <a:prstGeom prst="rect">
            <a:avLst/>
          </a:prstGeom>
        </p:spPr>
      </p:pic>
      <p:sp>
        <p:nvSpPr>
          <p:cNvPr id="3" name="TextBox 2">
            <a:extLst>
              <a:ext uri="{FF2B5EF4-FFF2-40B4-BE49-F238E27FC236}">
                <a16:creationId xmlns:a16="http://schemas.microsoft.com/office/drawing/2014/main" id="{6E9EF167-1E41-08A1-741C-592C4DDFDF1B}"/>
              </a:ext>
            </a:extLst>
          </p:cNvPr>
          <p:cNvSpPr txBox="1"/>
          <p:nvPr/>
        </p:nvSpPr>
        <p:spPr>
          <a:xfrm>
            <a:off x="2305050" y="847725"/>
            <a:ext cx="6038850" cy="923330"/>
          </a:xfrm>
          <a:prstGeom prst="rect">
            <a:avLst/>
          </a:prstGeom>
          <a:noFill/>
        </p:spPr>
        <p:txBody>
          <a:bodyPr wrap="square" rtlCol="0">
            <a:spAutoFit/>
          </a:bodyPr>
          <a:lstStyle/>
          <a:p>
            <a:pPr algn="ctr"/>
            <a:r>
              <a:rPr lang="en-GB" sz="5400" dirty="0">
                <a:latin typeface="+mj-lt"/>
              </a:rPr>
              <a:t>PESTEL analysis</a:t>
            </a:r>
          </a:p>
        </p:txBody>
      </p:sp>
    </p:spTree>
    <p:extLst>
      <p:ext uri="{BB962C8B-B14F-4D97-AF65-F5344CB8AC3E}">
        <p14:creationId xmlns:p14="http://schemas.microsoft.com/office/powerpoint/2010/main" val="287046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4087FA-E07C-D557-9E06-B51AD162F18B}"/>
              </a:ext>
            </a:extLst>
          </p:cNvPr>
          <p:cNvPicPr>
            <a:picLocks noChangeAspect="1"/>
          </p:cNvPicPr>
          <p:nvPr/>
        </p:nvPicPr>
        <p:blipFill>
          <a:blip r:embed="rId2"/>
          <a:stretch>
            <a:fillRect/>
          </a:stretch>
        </p:blipFill>
        <p:spPr>
          <a:xfrm>
            <a:off x="770682" y="2524727"/>
            <a:ext cx="10650635" cy="3694496"/>
          </a:xfrm>
          <a:prstGeom prst="rect">
            <a:avLst/>
          </a:prstGeom>
        </p:spPr>
      </p:pic>
      <p:sp>
        <p:nvSpPr>
          <p:cNvPr id="3" name="TextBox 2">
            <a:extLst>
              <a:ext uri="{FF2B5EF4-FFF2-40B4-BE49-F238E27FC236}">
                <a16:creationId xmlns:a16="http://schemas.microsoft.com/office/drawing/2014/main" id="{95DDD8A6-797E-C905-2191-65D8343B4FA0}"/>
              </a:ext>
            </a:extLst>
          </p:cNvPr>
          <p:cNvSpPr txBox="1"/>
          <p:nvPr/>
        </p:nvSpPr>
        <p:spPr>
          <a:xfrm>
            <a:off x="3379820" y="985157"/>
            <a:ext cx="4895850" cy="923330"/>
          </a:xfrm>
          <a:prstGeom prst="rect">
            <a:avLst/>
          </a:prstGeom>
          <a:noFill/>
        </p:spPr>
        <p:txBody>
          <a:bodyPr wrap="square" rtlCol="0">
            <a:spAutoFit/>
          </a:bodyPr>
          <a:lstStyle/>
          <a:p>
            <a:pPr algn="ctr"/>
            <a:r>
              <a:rPr lang="en-GB" sz="5400" dirty="0">
                <a:latin typeface="+mj-lt"/>
              </a:rPr>
              <a:t>Swot analysis</a:t>
            </a:r>
          </a:p>
        </p:txBody>
      </p:sp>
    </p:spTree>
    <p:extLst>
      <p:ext uri="{BB962C8B-B14F-4D97-AF65-F5344CB8AC3E}">
        <p14:creationId xmlns:p14="http://schemas.microsoft.com/office/powerpoint/2010/main" val="417321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063487" y="49695"/>
            <a:ext cx="10648100" cy="1514156"/>
          </a:xfrm>
        </p:spPr>
        <p:txBody>
          <a:bodyPr vert="horz" lIns="91440" tIns="45720" rIns="91440" bIns="45720" rtlCol="0" anchor="b" anchorCtr="0">
            <a:normAutofit/>
          </a:bodyPr>
          <a:lstStyle/>
          <a:p>
            <a:r>
              <a:rPr lang="en-US" sz="4600" dirty="0">
                <a:solidFill>
                  <a:srgbClr val="FFFFFF"/>
                </a:solidFill>
              </a:rPr>
              <a:t>The average age of marriage in the modern day</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3220278" y="6136516"/>
            <a:ext cx="8060635" cy="562458"/>
          </a:xfrm>
        </p:spPr>
        <p:txBody>
          <a:bodyPr vert="horz" lIns="91440" tIns="45720" rIns="91440" bIns="45720" rtlCol="0">
            <a:normAutofit/>
          </a:bodyPr>
          <a:lstStyle/>
          <a:p>
            <a:pPr algn="l"/>
            <a:r>
              <a:rPr lang="en-US" sz="2200" kern="1200" dirty="0">
                <a:solidFill>
                  <a:srgbClr val="FFFFFF"/>
                </a:solidFill>
                <a:latin typeface="+mn-lt"/>
                <a:ea typeface="+mn-ea"/>
                <a:cs typeface="+mn-cs"/>
              </a:rPr>
              <a:t>Source: https://www.vowsandvenues.org.uk/what%E2%80%99s-average-age-marriage-uk</a:t>
            </a:r>
          </a:p>
        </p:txBody>
      </p:sp>
      <p:pic>
        <p:nvPicPr>
          <p:cNvPr id="6" name="Content Placeholder 6">
            <a:extLst>
              <a:ext uri="{FF2B5EF4-FFF2-40B4-BE49-F238E27FC236}">
                <a16:creationId xmlns:a16="http://schemas.microsoft.com/office/drawing/2014/main" id="{CD3FFD3D-F1E1-00FC-0788-6864DE7763E5}"/>
              </a:ext>
            </a:extLst>
          </p:cNvPr>
          <p:cNvPicPr>
            <a:picLocks noChangeAspect="1"/>
          </p:cNvPicPr>
          <p:nvPr/>
        </p:nvPicPr>
        <p:blipFill rotWithShape="1">
          <a:blip r:embed="rId3">
            <a:alphaModFix amt="80000"/>
          </a:blip>
          <a:srcRect r="4446" b="1"/>
          <a:stretch/>
        </p:blipFill>
        <p:spPr>
          <a:xfrm>
            <a:off x="2965239" y="1673183"/>
            <a:ext cx="7242248" cy="4280356"/>
          </a:xfrm>
          <a:prstGeom prst="rect">
            <a:avLst/>
          </a:prstGeom>
        </p:spPr>
      </p:pic>
    </p:spTree>
    <p:extLst>
      <p:ext uri="{BB962C8B-B14F-4D97-AF65-F5344CB8AC3E}">
        <p14:creationId xmlns:p14="http://schemas.microsoft.com/office/powerpoint/2010/main" val="703580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533401" y="278296"/>
            <a:ext cx="11506199" cy="938241"/>
          </a:xfrm>
        </p:spPr>
        <p:txBody>
          <a:bodyPr vert="horz" lIns="91440" tIns="45720" rIns="91440" bIns="45720" rtlCol="0" anchor="b" anchorCtr="0">
            <a:normAutofit fontScale="90000"/>
          </a:bodyPr>
          <a:lstStyle/>
          <a:p>
            <a:pPr algn="l"/>
            <a:r>
              <a:rPr lang="en-US" sz="4400" dirty="0">
                <a:solidFill>
                  <a:srgbClr val="FFFFFF"/>
                </a:solidFill>
              </a:rPr>
              <a:t>What is the percentage of people being married</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533401" y="6265142"/>
            <a:ext cx="11658599" cy="592858"/>
          </a:xfrm>
        </p:spPr>
        <p:txBody>
          <a:bodyPr vert="horz" lIns="91440" tIns="45720" rIns="91440" bIns="45720" rtlCol="0">
            <a:normAutofit/>
          </a:bodyPr>
          <a:lstStyle/>
          <a:p>
            <a:pPr indent="-228600" algn="l">
              <a:buFont typeface="Wingdings" panose="05000000000000000000" pitchFamily="2" charset="2"/>
              <a:buChar char="§"/>
            </a:pPr>
            <a:r>
              <a:rPr lang="en-US" sz="2000" dirty="0" err="1">
                <a:solidFill>
                  <a:srgbClr val="FFFFFF"/>
                </a:solidFill>
              </a:rPr>
              <a:t>Source:https</a:t>
            </a:r>
            <a:r>
              <a:rPr lang="en-US" sz="2000" dirty="0">
                <a:solidFill>
                  <a:srgbClr val="FFFFFF"/>
                </a:solidFill>
              </a:rPr>
              <a:t>://yougov.co.uk/topics/lifestyle/articles-reports/2022/06/28/</a:t>
            </a:r>
            <a:r>
              <a:rPr lang="en-US" sz="2000" dirty="0" err="1">
                <a:solidFill>
                  <a:srgbClr val="FFFFFF"/>
                </a:solidFill>
              </a:rPr>
              <a:t>do-britons-still-want-get-married?utm_source</a:t>
            </a:r>
            <a:r>
              <a:rPr lang="en-US" sz="2000" dirty="0">
                <a:solidFill>
                  <a:srgbClr val="FFFFFF"/>
                </a:solidFill>
              </a:rPr>
              <a:t>=</a:t>
            </a:r>
            <a:r>
              <a:rPr lang="en-US" sz="2000" dirty="0" err="1">
                <a:solidFill>
                  <a:srgbClr val="FFFFFF"/>
                </a:solidFill>
              </a:rPr>
              <a:t>twitter&amp;utm_medium</a:t>
            </a:r>
            <a:r>
              <a:rPr lang="en-US" sz="2000" dirty="0">
                <a:solidFill>
                  <a:srgbClr val="FFFFFF"/>
                </a:solidFill>
              </a:rPr>
              <a:t>=</a:t>
            </a:r>
            <a:r>
              <a:rPr lang="en-US" sz="2000" dirty="0" err="1">
                <a:solidFill>
                  <a:srgbClr val="FFFFFF"/>
                </a:solidFill>
              </a:rPr>
              <a:t>social&amp;utm_campaign</a:t>
            </a:r>
            <a:r>
              <a:rPr lang="en-US" sz="2000" dirty="0">
                <a:solidFill>
                  <a:srgbClr val="FFFFFF"/>
                </a:solidFill>
              </a:rPr>
              <a:t>=</a:t>
            </a:r>
            <a:r>
              <a:rPr lang="en-US" sz="2000" dirty="0" err="1">
                <a:solidFill>
                  <a:srgbClr val="FFFFFF"/>
                </a:solidFill>
              </a:rPr>
              <a:t>website_article</a:t>
            </a:r>
            <a:endParaRPr lang="en-US" sz="2000" dirty="0">
              <a:solidFill>
                <a:srgbClr val="FFFFFF"/>
              </a:solidFill>
            </a:endParaRPr>
          </a:p>
        </p:txBody>
      </p:sp>
      <p:pic>
        <p:nvPicPr>
          <p:cNvPr id="7" name="Content Placeholder 6">
            <a:extLst>
              <a:ext uri="{FF2B5EF4-FFF2-40B4-BE49-F238E27FC236}">
                <a16:creationId xmlns:a16="http://schemas.microsoft.com/office/drawing/2014/main" id="{1D888860-F35F-7688-BAF6-36F42ED7AE78}"/>
              </a:ext>
            </a:extLst>
          </p:cNvPr>
          <p:cNvPicPr>
            <a:picLocks noChangeAspect="1"/>
          </p:cNvPicPr>
          <p:nvPr/>
        </p:nvPicPr>
        <p:blipFill>
          <a:blip r:embed="rId3">
            <a:alphaModFix amt="80000"/>
          </a:blip>
          <a:stretch>
            <a:fillRect/>
          </a:stretch>
        </p:blipFill>
        <p:spPr>
          <a:xfrm>
            <a:off x="3031435" y="1461053"/>
            <a:ext cx="6052930" cy="4603562"/>
          </a:xfrm>
          <a:prstGeom prst="rect">
            <a:avLst/>
          </a:prstGeom>
        </p:spPr>
      </p:pic>
    </p:spTree>
    <p:extLst>
      <p:ext uri="{BB962C8B-B14F-4D97-AF65-F5344CB8AC3E}">
        <p14:creationId xmlns:p14="http://schemas.microsoft.com/office/powerpoint/2010/main" val="2023633780"/>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0"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5FE70-6BDC-6547-E33B-FC8CAC32AB57}"/>
              </a:ext>
            </a:extLst>
          </p:cNvPr>
          <p:cNvSpPr>
            <a:spLocks noGrp="1"/>
          </p:cNvSpPr>
          <p:nvPr>
            <p:ph type="ctrTitle"/>
          </p:nvPr>
        </p:nvSpPr>
        <p:spPr>
          <a:xfrm>
            <a:off x="572493" y="238539"/>
            <a:ext cx="11047013" cy="1434415"/>
          </a:xfrm>
        </p:spPr>
        <p:txBody>
          <a:bodyPr vert="horz" lIns="91440" tIns="45720" rIns="91440" bIns="45720" rtlCol="0" anchor="b">
            <a:normAutofit/>
          </a:bodyPr>
          <a:lstStyle/>
          <a:p>
            <a:pPr algn="l">
              <a:lnSpc>
                <a:spcPct val="90000"/>
              </a:lnSpc>
            </a:pPr>
            <a:r>
              <a:rPr lang="en-US" sz="6100" b="1">
                <a:solidFill>
                  <a:schemeClr val="tx1"/>
                </a:solidFill>
              </a:rPr>
              <a:t>MARKETING AND SALES PLAN</a:t>
            </a:r>
          </a:p>
        </p:txBody>
      </p:sp>
      <p:sp>
        <p:nvSpPr>
          <p:cNvPr id="3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circle&#10;&#10;Description automatically generated">
            <a:extLst>
              <a:ext uri="{FF2B5EF4-FFF2-40B4-BE49-F238E27FC236}">
                <a16:creationId xmlns:a16="http://schemas.microsoft.com/office/drawing/2014/main" id="{BB1A05E4-17CE-849E-83DC-1AEEF3F1FE72}"/>
              </a:ext>
            </a:extLst>
          </p:cNvPr>
          <p:cNvPicPr>
            <a:picLocks noChangeAspect="1"/>
          </p:cNvPicPr>
          <p:nvPr/>
        </p:nvPicPr>
        <p:blipFill rotWithShape="1">
          <a:blip r:embed="rId2">
            <a:extLst>
              <a:ext uri="{28A0092B-C50C-407E-A947-70E740481C1C}">
                <a14:useLocalDpi xmlns:a14="http://schemas.microsoft.com/office/drawing/2010/main" val="0"/>
              </a:ext>
            </a:extLst>
          </a:blip>
          <a:srcRect l="18740" r="18343" b="2"/>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Text Placeholder 2">
            <a:extLst>
              <a:ext uri="{FF2B5EF4-FFF2-40B4-BE49-F238E27FC236}">
                <a16:creationId xmlns:a16="http://schemas.microsoft.com/office/drawing/2014/main" id="{95467BF1-4A18-BAC8-E35C-739B7152B26A}"/>
              </a:ext>
            </a:extLst>
          </p:cNvPr>
          <p:cNvSpPr>
            <a:spLocks noGrp="1"/>
          </p:cNvSpPr>
          <p:nvPr>
            <p:ph type="body" sz="quarter" idx="15"/>
          </p:nvPr>
        </p:nvSpPr>
        <p:spPr>
          <a:xfrm>
            <a:off x="4905955" y="2071316"/>
            <a:ext cx="6713552" cy="4114800"/>
          </a:xfrm>
        </p:spPr>
        <p:txBody>
          <a:bodyPr vert="horz" lIns="91440" tIns="45720" rIns="91440" bIns="45720" rtlCol="0" anchor="t">
            <a:normAutofit fontScale="92500" lnSpcReduction="20000"/>
          </a:bodyPr>
          <a:lstStyle/>
          <a:p>
            <a:pPr algn="l"/>
            <a:r>
              <a:rPr lang="en-US" b="1" dirty="0">
                <a:solidFill>
                  <a:schemeClr val="tx1"/>
                </a:solidFill>
              </a:rPr>
              <a:t>                      Advertising  our unique services at</a:t>
            </a:r>
            <a:r>
              <a:rPr lang="en-US" dirty="0">
                <a:solidFill>
                  <a:schemeClr val="tx1"/>
                </a:solidFill>
              </a:rPr>
              <a:t>:</a:t>
            </a:r>
          </a:p>
          <a:p>
            <a:pPr indent="-228600" algn="l">
              <a:buFont typeface="Arial" panose="020B0604020202020204" pitchFamily="34" charset="0"/>
              <a:buChar char="•"/>
            </a:pPr>
            <a:r>
              <a:rPr lang="en-US" b="1" dirty="0">
                <a:solidFill>
                  <a:schemeClr val="tx1"/>
                </a:solidFill>
                <a:latin typeface="+mj-lt"/>
              </a:rPr>
              <a:t>www.yourdreamwedding.uk</a:t>
            </a:r>
          </a:p>
          <a:p>
            <a:pPr indent="-228600" algn="l">
              <a:buFont typeface="Arial" panose="020B0604020202020204" pitchFamily="34" charset="0"/>
              <a:buChar char="•"/>
            </a:pPr>
            <a:r>
              <a:rPr lang="en-US" b="1" dirty="0">
                <a:solidFill>
                  <a:schemeClr val="tx1"/>
                </a:solidFill>
                <a:latin typeface="+mj-lt"/>
              </a:rPr>
              <a:t>Facebook and Instagram page: your dream wedding</a:t>
            </a:r>
          </a:p>
          <a:p>
            <a:pPr indent="-228600" algn="l">
              <a:buFont typeface="Arial" panose="020B0604020202020204" pitchFamily="34" charset="0"/>
              <a:buChar char="•"/>
            </a:pPr>
            <a:r>
              <a:rPr lang="en-US" b="1" dirty="0">
                <a:solidFill>
                  <a:schemeClr val="tx1"/>
                </a:solidFill>
                <a:latin typeface="+mj-lt"/>
              </a:rPr>
              <a:t>E-mail: yourdreamwedding@gmail.com</a:t>
            </a:r>
          </a:p>
          <a:p>
            <a:pPr indent="-228600" algn="l">
              <a:buFont typeface="Arial" panose="020B0604020202020204" pitchFamily="34" charset="0"/>
              <a:buChar char="•"/>
            </a:pPr>
            <a:r>
              <a:rPr lang="en-US" b="1" dirty="0">
                <a:solidFill>
                  <a:schemeClr val="tx1"/>
                </a:solidFill>
                <a:latin typeface="+mj-lt"/>
              </a:rPr>
              <a:t>Phone: 056567756</a:t>
            </a:r>
          </a:p>
          <a:p>
            <a:pPr indent="-228600" algn="l">
              <a:buFont typeface="Arial" panose="020B0604020202020204" pitchFamily="34" charset="0"/>
              <a:buChar char="•"/>
            </a:pPr>
            <a:r>
              <a:rPr lang="en-US" b="1" dirty="0">
                <a:solidFill>
                  <a:schemeClr val="tx1"/>
                </a:solidFill>
                <a:latin typeface="+mj-lt"/>
              </a:rPr>
              <a:t>Office: Birmingham, </a:t>
            </a:r>
            <a:r>
              <a:rPr lang="en-US" b="1" dirty="0" err="1">
                <a:solidFill>
                  <a:schemeClr val="tx1"/>
                </a:solidFill>
                <a:latin typeface="+mj-lt"/>
              </a:rPr>
              <a:t>Solihul</a:t>
            </a:r>
            <a:r>
              <a:rPr lang="en-US" b="1" dirty="0">
                <a:solidFill>
                  <a:schemeClr val="tx1"/>
                </a:solidFill>
                <a:latin typeface="+mj-lt"/>
              </a:rPr>
              <a:t>, Newtown Road 12</a:t>
            </a:r>
          </a:p>
          <a:p>
            <a:pPr indent="-228600" algn="l">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429031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3">
                                            <p:txEl>
                                              <p:pRg st="5" end="5"/>
                                            </p:txEl>
                                          </p:spTgt>
                                        </p:tgtEl>
                                      </p:cBhvr>
                                    </p:animEffect>
                                    <p:animScale>
                                      <p:cBhvr>
                                        <p:cTn id="32" dur="250" autoRev="1" fill="hold"/>
                                        <p:tgtEl>
                                          <p:spTgt spid="3">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0323F-1C31-5F7F-A8F9-BB10E80C7D9C}"/>
              </a:ext>
            </a:extLst>
          </p:cNvPr>
          <p:cNvSpPr>
            <a:spLocks noGrp="1"/>
          </p:cNvSpPr>
          <p:nvPr>
            <p:ph type="title"/>
          </p:nvPr>
        </p:nvSpPr>
        <p:spPr>
          <a:xfrm>
            <a:off x="576072" y="238539"/>
            <a:ext cx="11018520" cy="1434415"/>
          </a:xfrm>
        </p:spPr>
        <p:txBody>
          <a:bodyPr anchor="b">
            <a:normAutofit/>
          </a:bodyPr>
          <a:lstStyle/>
          <a:p>
            <a:r>
              <a:rPr lang="en-GB" sz="7200"/>
              <a:t>Management team </a:t>
            </a:r>
          </a:p>
        </p:txBody>
      </p:sp>
      <p:sp>
        <p:nvSpPr>
          <p:cNvPr id="103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0F655"/>
          </a:solidFill>
          <a:ln w="38100" cap="rnd">
            <a:solidFill>
              <a:srgbClr val="F0F6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en Things New Managers Need To Know">
            <a:extLst>
              <a:ext uri="{FF2B5EF4-FFF2-40B4-BE49-F238E27FC236}">
                <a16:creationId xmlns:a16="http://schemas.microsoft.com/office/drawing/2014/main" id="{923420A8-9409-88E3-461C-927175231B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21" r="25476"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Content Placeholder 2">
            <a:extLst>
              <a:ext uri="{FF2B5EF4-FFF2-40B4-BE49-F238E27FC236}">
                <a16:creationId xmlns:a16="http://schemas.microsoft.com/office/drawing/2014/main" id="{F4096C10-080F-8A04-2BAD-19E9FA3A6AC4}"/>
              </a:ext>
            </a:extLst>
          </p:cNvPr>
          <p:cNvGraphicFramePr>
            <a:graphicFrameLocks noGrp="1"/>
          </p:cNvGraphicFramePr>
          <p:nvPr>
            <p:ph idx="1"/>
            <p:extLst>
              <p:ext uri="{D42A27DB-BD31-4B8C-83A1-F6EECF244321}">
                <p14:modId xmlns:p14="http://schemas.microsoft.com/office/powerpoint/2010/main" val="731450506"/>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183667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D965-8F0E-D4FE-0054-3AE28B127F16}"/>
              </a:ext>
            </a:extLst>
          </p:cNvPr>
          <p:cNvSpPr>
            <a:spLocks noGrp="1"/>
          </p:cNvSpPr>
          <p:nvPr>
            <p:ph type="title"/>
          </p:nvPr>
        </p:nvSpPr>
        <p:spPr>
          <a:xfrm>
            <a:off x="2323321" y="474823"/>
            <a:ext cx="7313643" cy="990083"/>
          </a:xfrm>
        </p:spPr>
        <p:txBody>
          <a:bodyPr>
            <a:normAutofit/>
          </a:bodyPr>
          <a:lstStyle/>
          <a:p>
            <a:pPr algn="ctr"/>
            <a:r>
              <a:rPr lang="en-GB" b="1" dirty="0">
                <a:solidFill>
                  <a:srgbClr val="262626"/>
                </a:solidFill>
              </a:rPr>
              <a:t>Financial Plan</a:t>
            </a:r>
          </a:p>
        </p:txBody>
      </p:sp>
      <p:graphicFrame>
        <p:nvGraphicFramePr>
          <p:cNvPr id="6" name="Content Placeholder 5">
            <a:extLst>
              <a:ext uri="{FF2B5EF4-FFF2-40B4-BE49-F238E27FC236}">
                <a16:creationId xmlns:a16="http://schemas.microsoft.com/office/drawing/2014/main" id="{93E46BE1-0AAB-CCA6-E65D-9D693F4DDC15}"/>
              </a:ext>
            </a:extLst>
          </p:cNvPr>
          <p:cNvGraphicFramePr>
            <a:graphicFrameLocks noGrp="1"/>
          </p:cNvGraphicFramePr>
          <p:nvPr>
            <p:ph idx="1"/>
            <p:extLst>
              <p:ext uri="{D42A27DB-BD31-4B8C-83A1-F6EECF244321}">
                <p14:modId xmlns:p14="http://schemas.microsoft.com/office/powerpoint/2010/main" val="798390942"/>
              </p:ext>
            </p:extLst>
          </p:nvPr>
        </p:nvGraphicFramePr>
        <p:xfrm>
          <a:off x="867745" y="2623095"/>
          <a:ext cx="10224793" cy="34418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755774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05D-F352-3FA8-E817-14AA4BF4E658}"/>
              </a:ext>
            </a:extLst>
          </p:cNvPr>
          <p:cNvSpPr>
            <a:spLocks noGrp="1"/>
          </p:cNvSpPr>
          <p:nvPr>
            <p:ph type="title"/>
          </p:nvPr>
        </p:nvSpPr>
        <p:spPr/>
        <p:txBody>
          <a:bodyPr>
            <a:normAutofit/>
          </a:bodyPr>
          <a:lstStyle/>
          <a:p>
            <a:r>
              <a:rPr lang="en-GB">
                <a:solidFill>
                  <a:srgbClr val="262626"/>
                </a:solidFill>
              </a:rPr>
              <a:t>Monthly Cashflow</a:t>
            </a:r>
          </a:p>
        </p:txBody>
      </p:sp>
      <p:graphicFrame>
        <p:nvGraphicFramePr>
          <p:cNvPr id="30" name="Table 4">
            <a:extLst>
              <a:ext uri="{FF2B5EF4-FFF2-40B4-BE49-F238E27FC236}">
                <a16:creationId xmlns:a16="http://schemas.microsoft.com/office/drawing/2014/main" id="{1314E9BC-A370-D694-B5A9-0353E53D295B}"/>
              </a:ext>
            </a:extLst>
          </p:cNvPr>
          <p:cNvGraphicFramePr>
            <a:graphicFrameLocks noGrp="1"/>
          </p:cNvGraphicFramePr>
          <p:nvPr>
            <p:ph idx="1"/>
            <p:extLst>
              <p:ext uri="{D42A27DB-BD31-4B8C-83A1-F6EECF244321}">
                <p14:modId xmlns:p14="http://schemas.microsoft.com/office/powerpoint/2010/main" val="3400693725"/>
              </p:ext>
            </p:extLst>
          </p:nvPr>
        </p:nvGraphicFramePr>
        <p:xfrm>
          <a:off x="1073021" y="1894115"/>
          <a:ext cx="9301209" cy="4338737"/>
        </p:xfrm>
        <a:graphic>
          <a:graphicData uri="http://schemas.openxmlformats.org/drawingml/2006/table">
            <a:tbl>
              <a:tblPr firstRow="1" bandRow="1">
                <a:tableStyleId>{5C22544A-7EE6-4342-B048-85BDC9FD1C3A}</a:tableStyleId>
              </a:tblPr>
              <a:tblGrid>
                <a:gridCol w="1622419">
                  <a:extLst>
                    <a:ext uri="{9D8B030D-6E8A-4147-A177-3AD203B41FA5}">
                      <a16:colId xmlns:a16="http://schemas.microsoft.com/office/drawing/2014/main" val="3560582802"/>
                    </a:ext>
                  </a:extLst>
                </a:gridCol>
                <a:gridCol w="503568">
                  <a:extLst>
                    <a:ext uri="{9D8B030D-6E8A-4147-A177-3AD203B41FA5}">
                      <a16:colId xmlns:a16="http://schemas.microsoft.com/office/drawing/2014/main" val="960078057"/>
                    </a:ext>
                  </a:extLst>
                </a:gridCol>
                <a:gridCol w="592855">
                  <a:extLst>
                    <a:ext uri="{9D8B030D-6E8A-4147-A177-3AD203B41FA5}">
                      <a16:colId xmlns:a16="http://schemas.microsoft.com/office/drawing/2014/main" val="2030565510"/>
                    </a:ext>
                  </a:extLst>
                </a:gridCol>
                <a:gridCol w="592855">
                  <a:extLst>
                    <a:ext uri="{9D8B030D-6E8A-4147-A177-3AD203B41FA5}">
                      <a16:colId xmlns:a16="http://schemas.microsoft.com/office/drawing/2014/main" val="3085211476"/>
                    </a:ext>
                  </a:extLst>
                </a:gridCol>
                <a:gridCol w="618671">
                  <a:extLst>
                    <a:ext uri="{9D8B030D-6E8A-4147-A177-3AD203B41FA5}">
                      <a16:colId xmlns:a16="http://schemas.microsoft.com/office/drawing/2014/main" val="4195588279"/>
                    </a:ext>
                  </a:extLst>
                </a:gridCol>
                <a:gridCol w="592855">
                  <a:extLst>
                    <a:ext uri="{9D8B030D-6E8A-4147-A177-3AD203B41FA5}">
                      <a16:colId xmlns:a16="http://schemas.microsoft.com/office/drawing/2014/main" val="2073268492"/>
                    </a:ext>
                  </a:extLst>
                </a:gridCol>
                <a:gridCol w="592855">
                  <a:extLst>
                    <a:ext uri="{9D8B030D-6E8A-4147-A177-3AD203B41FA5}">
                      <a16:colId xmlns:a16="http://schemas.microsoft.com/office/drawing/2014/main" val="4152154645"/>
                    </a:ext>
                  </a:extLst>
                </a:gridCol>
                <a:gridCol w="592855">
                  <a:extLst>
                    <a:ext uri="{9D8B030D-6E8A-4147-A177-3AD203B41FA5}">
                      <a16:colId xmlns:a16="http://schemas.microsoft.com/office/drawing/2014/main" val="3311525944"/>
                    </a:ext>
                  </a:extLst>
                </a:gridCol>
                <a:gridCol w="592855">
                  <a:extLst>
                    <a:ext uri="{9D8B030D-6E8A-4147-A177-3AD203B41FA5}">
                      <a16:colId xmlns:a16="http://schemas.microsoft.com/office/drawing/2014/main" val="3422337243"/>
                    </a:ext>
                  </a:extLst>
                </a:gridCol>
                <a:gridCol w="592855">
                  <a:extLst>
                    <a:ext uri="{9D8B030D-6E8A-4147-A177-3AD203B41FA5}">
                      <a16:colId xmlns:a16="http://schemas.microsoft.com/office/drawing/2014/main" val="1758265934"/>
                    </a:ext>
                  </a:extLst>
                </a:gridCol>
                <a:gridCol w="592855">
                  <a:extLst>
                    <a:ext uri="{9D8B030D-6E8A-4147-A177-3AD203B41FA5}">
                      <a16:colId xmlns:a16="http://schemas.microsoft.com/office/drawing/2014/main" val="3942870138"/>
                    </a:ext>
                  </a:extLst>
                </a:gridCol>
                <a:gridCol w="592855">
                  <a:extLst>
                    <a:ext uri="{9D8B030D-6E8A-4147-A177-3AD203B41FA5}">
                      <a16:colId xmlns:a16="http://schemas.microsoft.com/office/drawing/2014/main" val="3233663488"/>
                    </a:ext>
                  </a:extLst>
                </a:gridCol>
                <a:gridCol w="592855">
                  <a:extLst>
                    <a:ext uri="{9D8B030D-6E8A-4147-A177-3AD203B41FA5}">
                      <a16:colId xmlns:a16="http://schemas.microsoft.com/office/drawing/2014/main" val="1115046620"/>
                    </a:ext>
                  </a:extLst>
                </a:gridCol>
                <a:gridCol w="628001">
                  <a:extLst>
                    <a:ext uri="{9D8B030D-6E8A-4147-A177-3AD203B41FA5}">
                      <a16:colId xmlns:a16="http://schemas.microsoft.com/office/drawing/2014/main" val="2299711128"/>
                    </a:ext>
                  </a:extLst>
                </a:gridCol>
              </a:tblGrid>
              <a:tr h="222258">
                <a:tc>
                  <a:txBody>
                    <a:bodyPr/>
                    <a:lstStyle/>
                    <a:p>
                      <a:endParaRPr lang="en-GB" sz="700"/>
                    </a:p>
                  </a:txBody>
                  <a:tcPr marL="37531" marR="37531" marT="18766" marB="18766"/>
                </a:tc>
                <a:tc>
                  <a:txBody>
                    <a:bodyPr/>
                    <a:lstStyle/>
                    <a:p>
                      <a:r>
                        <a:rPr lang="en-GB" sz="700"/>
                        <a:t>Jan</a:t>
                      </a:r>
                    </a:p>
                  </a:txBody>
                  <a:tcPr marL="37531" marR="37531" marT="18766" marB="18766"/>
                </a:tc>
                <a:tc>
                  <a:txBody>
                    <a:bodyPr/>
                    <a:lstStyle/>
                    <a:p>
                      <a:r>
                        <a:rPr lang="en-GB" sz="700"/>
                        <a:t>Feb</a:t>
                      </a:r>
                    </a:p>
                  </a:txBody>
                  <a:tcPr marL="37531" marR="37531" marT="18766" marB="18766"/>
                </a:tc>
                <a:tc>
                  <a:txBody>
                    <a:bodyPr/>
                    <a:lstStyle/>
                    <a:p>
                      <a:r>
                        <a:rPr lang="en-GB" sz="700"/>
                        <a:t>Mar</a:t>
                      </a:r>
                    </a:p>
                  </a:txBody>
                  <a:tcPr marL="37531" marR="37531" marT="18766" marB="18766"/>
                </a:tc>
                <a:tc>
                  <a:txBody>
                    <a:bodyPr/>
                    <a:lstStyle/>
                    <a:p>
                      <a:r>
                        <a:rPr lang="en-GB" sz="700"/>
                        <a:t>April</a:t>
                      </a:r>
                    </a:p>
                  </a:txBody>
                  <a:tcPr marL="37531" marR="37531" marT="18766" marB="18766"/>
                </a:tc>
                <a:tc>
                  <a:txBody>
                    <a:bodyPr/>
                    <a:lstStyle/>
                    <a:p>
                      <a:r>
                        <a:rPr lang="en-GB" sz="700"/>
                        <a:t>May</a:t>
                      </a:r>
                    </a:p>
                  </a:txBody>
                  <a:tcPr marL="37531" marR="37531" marT="18766" marB="18766"/>
                </a:tc>
                <a:tc>
                  <a:txBody>
                    <a:bodyPr/>
                    <a:lstStyle/>
                    <a:p>
                      <a:r>
                        <a:rPr lang="en-GB" sz="700"/>
                        <a:t>June</a:t>
                      </a:r>
                    </a:p>
                  </a:txBody>
                  <a:tcPr marL="37531" marR="37531" marT="18766" marB="18766"/>
                </a:tc>
                <a:tc>
                  <a:txBody>
                    <a:bodyPr/>
                    <a:lstStyle/>
                    <a:p>
                      <a:r>
                        <a:rPr lang="en-GB" sz="700"/>
                        <a:t>Jul</a:t>
                      </a:r>
                    </a:p>
                  </a:txBody>
                  <a:tcPr marL="37531" marR="37531" marT="18766" marB="18766"/>
                </a:tc>
                <a:tc>
                  <a:txBody>
                    <a:bodyPr/>
                    <a:lstStyle/>
                    <a:p>
                      <a:r>
                        <a:rPr lang="en-GB" sz="700"/>
                        <a:t>Aug</a:t>
                      </a:r>
                    </a:p>
                  </a:txBody>
                  <a:tcPr marL="37531" marR="37531" marT="18766" marB="18766"/>
                </a:tc>
                <a:tc>
                  <a:txBody>
                    <a:bodyPr/>
                    <a:lstStyle/>
                    <a:p>
                      <a:r>
                        <a:rPr lang="en-GB" sz="700"/>
                        <a:t>Sept</a:t>
                      </a:r>
                    </a:p>
                  </a:txBody>
                  <a:tcPr marL="37531" marR="37531" marT="18766" marB="18766"/>
                </a:tc>
                <a:tc>
                  <a:txBody>
                    <a:bodyPr/>
                    <a:lstStyle/>
                    <a:p>
                      <a:r>
                        <a:rPr lang="en-GB" sz="700"/>
                        <a:t>Oct</a:t>
                      </a:r>
                    </a:p>
                  </a:txBody>
                  <a:tcPr marL="37531" marR="37531" marT="18766" marB="18766"/>
                </a:tc>
                <a:tc>
                  <a:txBody>
                    <a:bodyPr/>
                    <a:lstStyle/>
                    <a:p>
                      <a:r>
                        <a:rPr lang="en-GB" sz="700"/>
                        <a:t>Nov</a:t>
                      </a:r>
                    </a:p>
                  </a:txBody>
                  <a:tcPr marL="37531" marR="37531" marT="18766" marB="18766"/>
                </a:tc>
                <a:tc>
                  <a:txBody>
                    <a:bodyPr/>
                    <a:lstStyle/>
                    <a:p>
                      <a:r>
                        <a:rPr lang="en-GB" sz="700"/>
                        <a:t>Dec</a:t>
                      </a:r>
                    </a:p>
                  </a:txBody>
                  <a:tcPr marL="37531" marR="37531" marT="18766" marB="18766"/>
                </a:tc>
                <a:tc>
                  <a:txBody>
                    <a:bodyPr/>
                    <a:lstStyle/>
                    <a:p>
                      <a:r>
                        <a:rPr lang="en-GB" sz="700"/>
                        <a:t>Total</a:t>
                      </a:r>
                    </a:p>
                  </a:txBody>
                  <a:tcPr marL="37531" marR="37531" marT="18766" marB="18766"/>
                </a:tc>
                <a:extLst>
                  <a:ext uri="{0D108BD9-81ED-4DB2-BD59-A6C34878D82A}">
                    <a16:rowId xmlns:a16="http://schemas.microsoft.com/office/drawing/2014/main" val="293027925"/>
                  </a:ext>
                </a:extLst>
              </a:tr>
              <a:tr h="222258">
                <a:tc>
                  <a:txBody>
                    <a:bodyPr/>
                    <a:lstStyle/>
                    <a:p>
                      <a:r>
                        <a:rPr lang="en-GB" sz="700" b="1" dirty="0"/>
                        <a:t>Investment by owner</a:t>
                      </a:r>
                    </a:p>
                  </a:txBody>
                  <a:tcPr marL="37531" marR="37531" marT="18766" marB="18766"/>
                </a:tc>
                <a:tc>
                  <a:txBody>
                    <a:bodyPr/>
                    <a:lstStyle/>
                    <a:p>
                      <a:r>
                        <a:rPr lang="en-GB" sz="700" dirty="0"/>
                        <a:t>30.000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30.000</a:t>
                      </a:r>
                    </a:p>
                  </a:txBody>
                  <a:tcPr marL="37531" marR="37531" marT="18766" marB="18766"/>
                </a:tc>
                <a:extLst>
                  <a:ext uri="{0D108BD9-81ED-4DB2-BD59-A6C34878D82A}">
                    <a16:rowId xmlns:a16="http://schemas.microsoft.com/office/drawing/2014/main" val="733282331"/>
                  </a:ext>
                </a:extLst>
              </a:tr>
              <a:tr h="230006">
                <a:tc>
                  <a:txBody>
                    <a:bodyPr/>
                    <a:lstStyle/>
                    <a:p>
                      <a:r>
                        <a:rPr lang="en-GB" sz="700" b="1" dirty="0"/>
                        <a:t>Grant</a:t>
                      </a:r>
                    </a:p>
                  </a:txBody>
                  <a:tcPr marL="37531" marR="37531" marT="18766" marB="18766"/>
                </a:tc>
                <a:tc>
                  <a:txBody>
                    <a:bodyPr/>
                    <a:lstStyle/>
                    <a:p>
                      <a:r>
                        <a:rPr lang="en-GB" sz="700" dirty="0"/>
                        <a:t>50.000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50.000</a:t>
                      </a:r>
                    </a:p>
                  </a:txBody>
                  <a:tcPr marL="37531" marR="37531" marT="18766" marB="18766"/>
                </a:tc>
                <a:extLst>
                  <a:ext uri="{0D108BD9-81ED-4DB2-BD59-A6C34878D82A}">
                    <a16:rowId xmlns:a16="http://schemas.microsoft.com/office/drawing/2014/main" val="1345597093"/>
                  </a:ext>
                </a:extLst>
              </a:tr>
              <a:tr h="222258">
                <a:tc>
                  <a:txBody>
                    <a:bodyPr/>
                    <a:lstStyle/>
                    <a:p>
                      <a:r>
                        <a:rPr lang="en-GB" sz="700" b="1" dirty="0"/>
                        <a:t>Sales Income</a:t>
                      </a:r>
                    </a:p>
                  </a:txBody>
                  <a:tcPr marL="37531" marR="37531" marT="18766" marB="18766"/>
                </a:tc>
                <a:tc>
                  <a:txBody>
                    <a:bodyPr/>
                    <a:lstStyle/>
                    <a:p>
                      <a:r>
                        <a:rPr lang="en-GB" sz="700" dirty="0"/>
                        <a:t>0</a:t>
                      </a:r>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1.413.000</a:t>
                      </a:r>
                    </a:p>
                  </a:txBody>
                  <a:tcPr marL="37531" marR="37531" marT="18766" marB="18766"/>
                </a:tc>
                <a:extLst>
                  <a:ext uri="{0D108BD9-81ED-4DB2-BD59-A6C34878D82A}">
                    <a16:rowId xmlns:a16="http://schemas.microsoft.com/office/drawing/2014/main" val="64108210"/>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2572823540"/>
                  </a:ext>
                </a:extLst>
              </a:tr>
              <a:tr h="222258">
                <a:tc>
                  <a:txBody>
                    <a:bodyPr/>
                    <a:lstStyle/>
                    <a:p>
                      <a:r>
                        <a:rPr lang="en-GB" sz="700" b="1" dirty="0"/>
                        <a:t>Total income</a:t>
                      </a:r>
                    </a:p>
                  </a:txBody>
                  <a:tcPr marL="37531" marR="37531" marT="18766" marB="18766"/>
                </a:tc>
                <a:tc>
                  <a:txBody>
                    <a:bodyPr/>
                    <a:lstStyle/>
                    <a:p>
                      <a:r>
                        <a:rPr lang="en-GB" sz="700" dirty="0"/>
                        <a:t>80.000</a:t>
                      </a:r>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1.493.000</a:t>
                      </a:r>
                    </a:p>
                  </a:txBody>
                  <a:tcPr marL="37531" marR="37531" marT="18766" marB="18766"/>
                </a:tc>
                <a:extLst>
                  <a:ext uri="{0D108BD9-81ED-4DB2-BD59-A6C34878D82A}">
                    <a16:rowId xmlns:a16="http://schemas.microsoft.com/office/drawing/2014/main" val="3454951373"/>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392854240"/>
                  </a:ext>
                </a:extLst>
              </a:tr>
              <a:tr h="337677">
                <a:tc>
                  <a:txBody>
                    <a:bodyPr/>
                    <a:lstStyle/>
                    <a:p>
                      <a:r>
                        <a:rPr lang="en-GB" sz="700" b="1" dirty="0"/>
                        <a:t>Wage</a:t>
                      </a:r>
                      <a:r>
                        <a:rPr lang="en-GB" sz="700" dirty="0"/>
                        <a:t>s</a:t>
                      </a:r>
                    </a:p>
                  </a:txBody>
                  <a:tcPr marL="37531" marR="37531" marT="18766" marB="18766"/>
                </a:tc>
                <a:tc>
                  <a:txBody>
                    <a:bodyPr/>
                    <a:lstStyle/>
                    <a:p>
                      <a:r>
                        <a:rPr lang="en-GB" sz="700" dirty="0"/>
                        <a:t>0</a:t>
                      </a:r>
                    </a:p>
                  </a:txBody>
                  <a:tcPr marL="37531" marR="37531" marT="18766" marB="18766"/>
                </a:tc>
                <a:tc>
                  <a:txBody>
                    <a:bodyPr/>
                    <a:lstStyle/>
                    <a:p>
                      <a:r>
                        <a:rPr lang="en-GB" sz="700" dirty="0"/>
                        <a:t>2.000</a:t>
                      </a:r>
                    </a:p>
                  </a:txBody>
                  <a:tcPr marL="37531" marR="37531" marT="18766" marB="18766"/>
                </a:tc>
                <a:tc>
                  <a:txBody>
                    <a:bodyPr/>
                    <a:lstStyle/>
                    <a:p>
                      <a:r>
                        <a:rPr lang="en-GB" sz="700" dirty="0"/>
                        <a:t>2.000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25.000</a:t>
                      </a:r>
                    </a:p>
                  </a:txBody>
                  <a:tcPr marL="37531" marR="37531" marT="18766" marB="18766"/>
                </a:tc>
                <a:extLst>
                  <a:ext uri="{0D108BD9-81ED-4DB2-BD59-A6C34878D82A}">
                    <a16:rowId xmlns:a16="http://schemas.microsoft.com/office/drawing/2014/main" val="3055015332"/>
                  </a:ext>
                </a:extLst>
              </a:tr>
              <a:tr h="337677">
                <a:tc>
                  <a:txBody>
                    <a:bodyPr/>
                    <a:lstStyle/>
                    <a:p>
                      <a:r>
                        <a:rPr lang="en-GB" sz="700" b="1" dirty="0"/>
                        <a:t>Utilities</a:t>
                      </a:r>
                    </a:p>
                  </a:txBody>
                  <a:tcPr marL="37531" marR="37531" marT="18766" marB="18766"/>
                </a:tc>
                <a:tc>
                  <a:txBody>
                    <a:bodyPr/>
                    <a:lstStyle/>
                    <a:p>
                      <a:r>
                        <a:rPr lang="en-GB" sz="700" dirty="0"/>
                        <a:t>1.500</a:t>
                      </a:r>
                    </a:p>
                  </a:txBody>
                  <a:tcPr marL="37531" marR="37531" marT="18766" marB="18766"/>
                </a:tc>
                <a:tc>
                  <a:txBody>
                    <a:bodyPr/>
                    <a:lstStyle/>
                    <a:p>
                      <a:r>
                        <a:rPr lang="en-GB" sz="700" dirty="0"/>
                        <a:t>1.500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r>
                        <a:rPr lang="en-GB" sz="700" dirty="0"/>
                        <a:t>2.500</a:t>
                      </a:r>
                    </a:p>
                  </a:txBody>
                  <a:tcPr marL="37531" marR="37531" marT="18766" marB="18766"/>
                </a:tc>
                <a:tc>
                  <a:txBody>
                    <a:bodyPr/>
                    <a:lstStyle/>
                    <a:p>
                      <a:r>
                        <a:rPr lang="en-GB" sz="700" dirty="0"/>
                        <a:t>19.000</a:t>
                      </a:r>
                    </a:p>
                  </a:txBody>
                  <a:tcPr marL="37531" marR="37531" marT="18766" marB="18766"/>
                </a:tc>
                <a:extLst>
                  <a:ext uri="{0D108BD9-81ED-4DB2-BD59-A6C34878D82A}">
                    <a16:rowId xmlns:a16="http://schemas.microsoft.com/office/drawing/2014/main" val="3662606480"/>
                  </a:ext>
                </a:extLst>
              </a:tr>
              <a:tr h="337677">
                <a:tc>
                  <a:txBody>
                    <a:bodyPr/>
                    <a:lstStyle/>
                    <a:p>
                      <a:r>
                        <a:rPr lang="en-GB" sz="700" b="1" dirty="0"/>
                        <a:t>Phone/Internet</a:t>
                      </a:r>
                    </a:p>
                  </a:txBody>
                  <a:tcPr marL="37531" marR="37531" marT="18766" marB="18766"/>
                </a:tc>
                <a:tc>
                  <a:txBody>
                    <a:bodyPr/>
                    <a:lstStyle/>
                    <a:p>
                      <a:r>
                        <a:rPr lang="en-GB" sz="700" dirty="0"/>
                        <a:t>250</a:t>
                      </a:r>
                    </a:p>
                  </a:txBody>
                  <a:tcPr marL="37531" marR="37531" marT="18766" marB="18766"/>
                </a:tc>
                <a:tc>
                  <a:txBody>
                    <a:bodyPr/>
                    <a:lstStyle/>
                    <a:p>
                      <a:r>
                        <a:rPr lang="en-GB" sz="700" dirty="0"/>
                        <a:t>250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r>
                        <a:rPr lang="en-GB" sz="700" dirty="0"/>
                        <a:t>3.000</a:t>
                      </a:r>
                    </a:p>
                  </a:txBody>
                  <a:tcPr marL="37531" marR="37531" marT="18766" marB="18766"/>
                </a:tc>
                <a:extLst>
                  <a:ext uri="{0D108BD9-81ED-4DB2-BD59-A6C34878D82A}">
                    <a16:rowId xmlns:a16="http://schemas.microsoft.com/office/drawing/2014/main" val="4270821429"/>
                  </a:ext>
                </a:extLst>
              </a:tr>
              <a:tr h="222258">
                <a:tc>
                  <a:txBody>
                    <a:bodyPr/>
                    <a:lstStyle/>
                    <a:p>
                      <a:r>
                        <a:rPr lang="en-GB" sz="700" b="1" dirty="0"/>
                        <a:t>Decorations</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5.500</a:t>
                      </a:r>
                    </a:p>
                  </a:txBody>
                  <a:tcPr marL="37531" marR="37531" marT="18766" marB="18766"/>
                </a:tc>
                <a:tc>
                  <a:txBody>
                    <a:bodyPr/>
                    <a:lstStyle/>
                    <a:p>
                      <a:r>
                        <a:rPr lang="en-GB" sz="700" dirty="0"/>
                        <a:t>4.800</a:t>
                      </a:r>
                    </a:p>
                  </a:txBody>
                  <a:tcPr marL="37531" marR="37531" marT="18766" marB="18766"/>
                </a:tc>
                <a:tc>
                  <a:txBody>
                    <a:bodyPr/>
                    <a:lstStyle/>
                    <a:p>
                      <a:r>
                        <a:rPr lang="en-GB" sz="700" dirty="0"/>
                        <a:t>7.000</a:t>
                      </a:r>
                    </a:p>
                  </a:txBody>
                  <a:tcPr marL="37531" marR="37531" marT="18766" marB="18766"/>
                </a:tc>
                <a:tc>
                  <a:txBody>
                    <a:bodyPr/>
                    <a:lstStyle/>
                    <a:p>
                      <a:r>
                        <a:rPr lang="en-GB" sz="700" dirty="0"/>
                        <a:t>5.800</a:t>
                      </a:r>
                    </a:p>
                  </a:txBody>
                  <a:tcPr marL="37531" marR="37531" marT="18766" marB="18766"/>
                </a:tc>
                <a:tc>
                  <a:txBody>
                    <a:bodyPr/>
                    <a:lstStyle/>
                    <a:p>
                      <a:r>
                        <a:rPr lang="en-GB" sz="700" dirty="0"/>
                        <a:t>8.500</a:t>
                      </a:r>
                    </a:p>
                  </a:txBody>
                  <a:tcPr marL="37531" marR="37531" marT="18766" marB="18766"/>
                </a:tc>
                <a:tc>
                  <a:txBody>
                    <a:bodyPr/>
                    <a:lstStyle/>
                    <a:p>
                      <a:r>
                        <a:rPr lang="en-GB" sz="700" dirty="0"/>
                        <a:t>6.900</a:t>
                      </a:r>
                    </a:p>
                  </a:txBody>
                  <a:tcPr marL="37531" marR="37531" marT="18766" marB="18766"/>
                </a:tc>
                <a:tc>
                  <a:txBody>
                    <a:bodyPr/>
                    <a:lstStyle/>
                    <a:p>
                      <a:r>
                        <a:rPr lang="en-GB" sz="700" dirty="0"/>
                        <a:t>9.000</a:t>
                      </a:r>
                    </a:p>
                  </a:txBody>
                  <a:tcPr marL="37531" marR="37531" marT="18766" marB="18766"/>
                </a:tc>
                <a:tc>
                  <a:txBody>
                    <a:bodyPr/>
                    <a:lstStyle/>
                    <a:p>
                      <a:r>
                        <a:rPr lang="en-GB" sz="700" dirty="0"/>
                        <a:t>9.000</a:t>
                      </a:r>
                    </a:p>
                  </a:txBody>
                  <a:tcPr marL="37531" marR="37531" marT="18766" marB="18766"/>
                </a:tc>
                <a:tc>
                  <a:txBody>
                    <a:bodyPr/>
                    <a:lstStyle/>
                    <a:p>
                      <a:r>
                        <a:rPr lang="en-GB" sz="700" dirty="0"/>
                        <a:t>10.500</a:t>
                      </a:r>
                    </a:p>
                  </a:txBody>
                  <a:tcPr marL="37531" marR="37531" marT="18766" marB="18766"/>
                </a:tc>
                <a:tc>
                  <a:txBody>
                    <a:bodyPr/>
                    <a:lstStyle/>
                    <a:p>
                      <a:r>
                        <a:rPr lang="en-GB" sz="700" dirty="0"/>
                        <a:t>83.500</a:t>
                      </a:r>
                    </a:p>
                  </a:txBody>
                  <a:tcPr marL="37531" marR="37531" marT="18766" marB="18766"/>
                </a:tc>
                <a:extLst>
                  <a:ext uri="{0D108BD9-81ED-4DB2-BD59-A6C34878D82A}">
                    <a16:rowId xmlns:a16="http://schemas.microsoft.com/office/drawing/2014/main" val="888291675"/>
                  </a:ext>
                </a:extLst>
              </a:tr>
              <a:tr h="222258">
                <a:tc>
                  <a:txBody>
                    <a:bodyPr/>
                    <a:lstStyle/>
                    <a:p>
                      <a:r>
                        <a:rPr lang="en-GB" sz="700" b="1" dirty="0"/>
                        <a:t>Advertising</a:t>
                      </a:r>
                    </a:p>
                  </a:txBody>
                  <a:tcPr marL="37531" marR="37531" marT="18766" marB="18766"/>
                </a:tc>
                <a:tc>
                  <a:txBody>
                    <a:bodyPr/>
                    <a:lstStyle/>
                    <a:p>
                      <a:r>
                        <a:rPr lang="en-GB" sz="700" dirty="0"/>
                        <a:t>1.500</a:t>
                      </a:r>
                    </a:p>
                  </a:txBody>
                  <a:tcPr marL="37531" marR="37531" marT="18766" marB="18766"/>
                </a:tc>
                <a:tc>
                  <a:txBody>
                    <a:bodyPr/>
                    <a:lstStyle/>
                    <a:p>
                      <a:r>
                        <a:rPr lang="en-GB" sz="700" dirty="0"/>
                        <a:t>2.500</a:t>
                      </a:r>
                    </a:p>
                  </a:txBody>
                  <a:tcPr marL="37531" marR="37531" marT="18766" marB="18766"/>
                </a:tc>
                <a:tc>
                  <a:txBody>
                    <a:bodyPr/>
                    <a:lstStyle/>
                    <a:p>
                      <a:r>
                        <a:rPr lang="en-GB" sz="700" dirty="0"/>
                        <a:t>3.000</a:t>
                      </a:r>
                    </a:p>
                  </a:txBody>
                  <a:tcPr marL="37531" marR="37531" marT="18766" marB="18766"/>
                </a:tc>
                <a:tc>
                  <a:txBody>
                    <a:bodyPr/>
                    <a:lstStyle/>
                    <a:p>
                      <a:r>
                        <a:rPr lang="en-GB" sz="700" dirty="0"/>
                        <a:t>2.500</a:t>
                      </a:r>
                    </a:p>
                  </a:txBody>
                  <a:tcPr marL="37531" marR="37531" marT="18766" marB="18766"/>
                </a:tc>
                <a:tc>
                  <a:txBody>
                    <a:bodyPr/>
                    <a:lstStyle/>
                    <a:p>
                      <a:r>
                        <a:rPr lang="en-GB" sz="700" dirty="0"/>
                        <a:t>2.500</a:t>
                      </a:r>
                    </a:p>
                  </a:txBody>
                  <a:tcPr marL="37531" marR="37531" marT="18766" marB="18766"/>
                </a:tc>
                <a:tc>
                  <a:txBody>
                    <a:bodyPr/>
                    <a:lstStyle/>
                    <a:p>
                      <a:r>
                        <a:rPr lang="en-GB" sz="700" dirty="0"/>
                        <a:t>3.500</a:t>
                      </a:r>
                    </a:p>
                  </a:txBody>
                  <a:tcPr marL="37531" marR="37531" marT="18766" marB="18766"/>
                </a:tc>
                <a:tc>
                  <a:txBody>
                    <a:bodyPr/>
                    <a:lstStyle/>
                    <a:p>
                      <a:r>
                        <a:rPr lang="en-GB" sz="700" dirty="0"/>
                        <a:t>3.000</a:t>
                      </a:r>
                    </a:p>
                  </a:txBody>
                  <a:tcPr marL="37531" marR="37531" marT="18766" marB="18766"/>
                </a:tc>
                <a:tc>
                  <a:txBody>
                    <a:bodyPr/>
                    <a:lstStyle/>
                    <a:p>
                      <a:r>
                        <a:rPr lang="en-GB" sz="700" dirty="0"/>
                        <a:t>4.000</a:t>
                      </a:r>
                    </a:p>
                  </a:txBody>
                  <a:tcPr marL="37531" marR="37531" marT="18766" marB="18766"/>
                </a:tc>
                <a:tc>
                  <a:txBody>
                    <a:bodyPr/>
                    <a:lstStyle/>
                    <a:p>
                      <a:r>
                        <a:rPr lang="en-GB" sz="700" dirty="0"/>
                        <a:t>4.500</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43.500</a:t>
                      </a:r>
                    </a:p>
                  </a:txBody>
                  <a:tcPr marL="37531" marR="37531" marT="18766" marB="18766"/>
                </a:tc>
                <a:extLst>
                  <a:ext uri="{0D108BD9-81ED-4DB2-BD59-A6C34878D82A}">
                    <a16:rowId xmlns:a16="http://schemas.microsoft.com/office/drawing/2014/main" val="929639117"/>
                  </a:ext>
                </a:extLst>
              </a:tr>
              <a:tr h="337677">
                <a:tc>
                  <a:txBody>
                    <a:bodyPr/>
                    <a:lstStyle/>
                    <a:p>
                      <a:r>
                        <a:rPr lang="en-GB" sz="700" b="1" dirty="0"/>
                        <a:t>Table attire</a:t>
                      </a:r>
                    </a:p>
                  </a:txBody>
                  <a:tcPr marL="37531" marR="37531" marT="18766" marB="18766"/>
                </a:tc>
                <a:tc>
                  <a:txBody>
                    <a:bodyPr/>
                    <a:lstStyle/>
                    <a:p>
                      <a:r>
                        <a:rPr lang="en-GB" sz="700" dirty="0"/>
                        <a:t>2.000</a:t>
                      </a:r>
                    </a:p>
                  </a:txBody>
                  <a:tcPr marL="37531" marR="37531" marT="18766" marB="18766"/>
                </a:tc>
                <a:tc>
                  <a:txBody>
                    <a:bodyPr/>
                    <a:lstStyle/>
                    <a:p>
                      <a:r>
                        <a:rPr lang="en-GB" sz="700" dirty="0"/>
                        <a:t>3.000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37.000</a:t>
                      </a:r>
                    </a:p>
                  </a:txBody>
                  <a:tcPr marL="37531" marR="37531" marT="18766" marB="18766"/>
                </a:tc>
                <a:extLst>
                  <a:ext uri="{0D108BD9-81ED-4DB2-BD59-A6C34878D82A}">
                    <a16:rowId xmlns:a16="http://schemas.microsoft.com/office/drawing/2014/main" val="1845775565"/>
                  </a:ext>
                </a:extLst>
              </a:tr>
              <a:tr h="252567">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3529036674"/>
                  </a:ext>
                </a:extLst>
              </a:tr>
              <a:tr h="222258">
                <a:tc>
                  <a:txBody>
                    <a:bodyPr/>
                    <a:lstStyle/>
                    <a:p>
                      <a:r>
                        <a:rPr lang="en-GB" sz="700" b="1" dirty="0"/>
                        <a:t>Total Outgoing</a:t>
                      </a:r>
                    </a:p>
                  </a:txBody>
                  <a:tcPr marL="37531" marR="37531" marT="18766" marB="18766"/>
                </a:tc>
                <a:tc>
                  <a:txBody>
                    <a:bodyPr/>
                    <a:lstStyle/>
                    <a:p>
                      <a:r>
                        <a:rPr lang="en-GB" sz="700" dirty="0"/>
                        <a:t>10.250</a:t>
                      </a:r>
                    </a:p>
                  </a:txBody>
                  <a:tcPr marL="37531" marR="37531" marT="18766" marB="18766"/>
                </a:tc>
                <a:tc>
                  <a:txBody>
                    <a:bodyPr/>
                    <a:lstStyle/>
                    <a:p>
                      <a:r>
                        <a:rPr lang="en-GB" sz="700" dirty="0"/>
                        <a:t>14.250</a:t>
                      </a:r>
                    </a:p>
                  </a:txBody>
                  <a:tcPr marL="37531" marR="37531" marT="18766" marB="18766"/>
                </a:tc>
                <a:tc>
                  <a:txBody>
                    <a:bodyPr/>
                    <a:lstStyle/>
                    <a:p>
                      <a:r>
                        <a:rPr lang="en-GB" sz="700" dirty="0"/>
                        <a:t>16.250</a:t>
                      </a:r>
                    </a:p>
                  </a:txBody>
                  <a:tcPr marL="37531" marR="37531" marT="18766" marB="18766"/>
                </a:tc>
                <a:tc>
                  <a:txBody>
                    <a:bodyPr/>
                    <a:lstStyle/>
                    <a:p>
                      <a:r>
                        <a:rPr lang="en-GB" sz="700" dirty="0"/>
                        <a:t>14.750</a:t>
                      </a:r>
                    </a:p>
                  </a:txBody>
                  <a:tcPr marL="37531" marR="37531" marT="18766" marB="18766"/>
                </a:tc>
                <a:tc>
                  <a:txBody>
                    <a:bodyPr/>
                    <a:lstStyle/>
                    <a:p>
                      <a:r>
                        <a:rPr lang="en-GB" sz="700" dirty="0"/>
                        <a:t>14.050</a:t>
                      </a:r>
                    </a:p>
                  </a:txBody>
                  <a:tcPr marL="37531" marR="37531" marT="18766" marB="18766"/>
                </a:tc>
                <a:tc>
                  <a:txBody>
                    <a:bodyPr/>
                    <a:lstStyle/>
                    <a:p>
                      <a:r>
                        <a:rPr lang="en-GB" sz="700" dirty="0"/>
                        <a:t>17.250</a:t>
                      </a:r>
                    </a:p>
                  </a:txBody>
                  <a:tcPr marL="37531" marR="37531" marT="18766" marB="18766"/>
                </a:tc>
                <a:tc>
                  <a:txBody>
                    <a:bodyPr/>
                    <a:lstStyle/>
                    <a:p>
                      <a:r>
                        <a:rPr lang="en-GB" sz="700" dirty="0"/>
                        <a:t>15.550</a:t>
                      </a:r>
                    </a:p>
                  </a:txBody>
                  <a:tcPr marL="37531" marR="37531" marT="18766" marB="18766"/>
                </a:tc>
                <a:tc>
                  <a:txBody>
                    <a:bodyPr/>
                    <a:lstStyle/>
                    <a:p>
                      <a:r>
                        <a:rPr lang="en-GB" sz="700" dirty="0"/>
                        <a:t>19.250</a:t>
                      </a:r>
                    </a:p>
                  </a:txBody>
                  <a:tcPr marL="37531" marR="37531" marT="18766" marB="18766"/>
                </a:tc>
                <a:tc>
                  <a:txBody>
                    <a:bodyPr/>
                    <a:lstStyle/>
                    <a:p>
                      <a:r>
                        <a:rPr lang="en-GB" sz="700" dirty="0"/>
                        <a:t>18.150</a:t>
                      </a:r>
                    </a:p>
                  </a:txBody>
                  <a:tcPr marL="37531" marR="37531" marT="18766" marB="18766"/>
                </a:tc>
                <a:tc>
                  <a:txBody>
                    <a:bodyPr/>
                    <a:lstStyle/>
                    <a:p>
                      <a:r>
                        <a:rPr lang="en-GB" sz="700" dirty="0"/>
                        <a:t>20.750</a:t>
                      </a:r>
                    </a:p>
                  </a:txBody>
                  <a:tcPr marL="37531" marR="37531" marT="18766" marB="18766"/>
                </a:tc>
                <a:tc>
                  <a:txBody>
                    <a:bodyPr/>
                    <a:lstStyle/>
                    <a:p>
                      <a:r>
                        <a:rPr lang="en-GB" sz="700" dirty="0"/>
                        <a:t>20.750</a:t>
                      </a:r>
                    </a:p>
                  </a:txBody>
                  <a:tcPr marL="37531" marR="37531" marT="18766" marB="18766"/>
                </a:tc>
                <a:tc>
                  <a:txBody>
                    <a:bodyPr/>
                    <a:lstStyle/>
                    <a:p>
                      <a:r>
                        <a:rPr lang="en-GB" sz="700" dirty="0"/>
                        <a:t>29.750</a:t>
                      </a:r>
                    </a:p>
                  </a:txBody>
                  <a:tcPr marL="37531" marR="37531" marT="18766" marB="18766"/>
                </a:tc>
                <a:tc>
                  <a:txBody>
                    <a:bodyPr/>
                    <a:lstStyle/>
                    <a:p>
                      <a:r>
                        <a:rPr lang="en-GB" sz="700" dirty="0"/>
                        <a:t>211.000</a:t>
                      </a:r>
                    </a:p>
                  </a:txBody>
                  <a:tcPr marL="37531" marR="37531" marT="18766" marB="18766"/>
                </a:tc>
                <a:extLst>
                  <a:ext uri="{0D108BD9-81ED-4DB2-BD59-A6C34878D82A}">
                    <a16:rowId xmlns:a16="http://schemas.microsoft.com/office/drawing/2014/main" val="1973893914"/>
                  </a:ext>
                </a:extLst>
              </a:tr>
              <a:tr h="222258">
                <a:tc>
                  <a:txBody>
                    <a:bodyPr/>
                    <a:lstStyle/>
                    <a:p>
                      <a:r>
                        <a:rPr lang="en-GB" sz="700" b="1" dirty="0" err="1"/>
                        <a:t>Icoming</a:t>
                      </a:r>
                      <a:r>
                        <a:rPr lang="en-GB" sz="700" b="1" dirty="0"/>
                        <a:t> less outgoing</a:t>
                      </a:r>
                    </a:p>
                  </a:txBody>
                  <a:tcPr marL="37531" marR="37531" marT="18766" marB="18766"/>
                </a:tc>
                <a:tc>
                  <a:txBody>
                    <a:bodyPr/>
                    <a:lstStyle/>
                    <a:p>
                      <a:r>
                        <a:rPr lang="en-GB" sz="700" dirty="0"/>
                        <a:t>69.750</a:t>
                      </a:r>
                    </a:p>
                  </a:txBody>
                  <a:tcPr marL="37531" marR="37531" marT="18766" marB="18766"/>
                </a:tc>
                <a:tc>
                  <a:txBody>
                    <a:bodyPr/>
                    <a:lstStyle/>
                    <a:p>
                      <a:r>
                        <a:rPr lang="en-GB" sz="700" dirty="0"/>
                        <a:t>85.750</a:t>
                      </a:r>
                    </a:p>
                  </a:txBody>
                  <a:tcPr marL="37531" marR="37531" marT="18766" marB="18766"/>
                </a:tc>
                <a:tc>
                  <a:txBody>
                    <a:bodyPr/>
                    <a:lstStyle/>
                    <a:p>
                      <a:r>
                        <a:rPr lang="en-GB" sz="700" dirty="0"/>
                        <a:t>89.750</a:t>
                      </a:r>
                    </a:p>
                  </a:txBody>
                  <a:tcPr marL="37531" marR="37531" marT="18766" marB="18766"/>
                </a:tc>
                <a:tc>
                  <a:txBody>
                    <a:bodyPr/>
                    <a:lstStyle/>
                    <a:p>
                      <a:r>
                        <a:rPr lang="en-GB" sz="700" dirty="0"/>
                        <a:t>87.250</a:t>
                      </a:r>
                    </a:p>
                  </a:txBody>
                  <a:tcPr marL="37531" marR="37531" marT="18766" marB="18766"/>
                </a:tc>
                <a:tc>
                  <a:txBody>
                    <a:bodyPr/>
                    <a:lstStyle/>
                    <a:p>
                      <a:r>
                        <a:rPr lang="en-GB" sz="700" dirty="0"/>
                        <a:t>85.950</a:t>
                      </a:r>
                    </a:p>
                  </a:txBody>
                  <a:tcPr marL="37531" marR="37531" marT="18766" marB="18766"/>
                </a:tc>
                <a:tc>
                  <a:txBody>
                    <a:bodyPr/>
                    <a:lstStyle/>
                    <a:p>
                      <a:r>
                        <a:rPr lang="en-GB" sz="700" dirty="0"/>
                        <a:t>117.750</a:t>
                      </a:r>
                    </a:p>
                  </a:txBody>
                  <a:tcPr marL="37531" marR="37531" marT="18766" marB="18766"/>
                </a:tc>
                <a:tc>
                  <a:txBody>
                    <a:bodyPr/>
                    <a:lstStyle/>
                    <a:p>
                      <a:r>
                        <a:rPr lang="en-GB" sz="700" dirty="0"/>
                        <a:t>104.450</a:t>
                      </a:r>
                    </a:p>
                  </a:txBody>
                  <a:tcPr marL="37531" marR="37531" marT="18766" marB="18766"/>
                </a:tc>
                <a:tc>
                  <a:txBody>
                    <a:bodyPr/>
                    <a:lstStyle/>
                    <a:p>
                      <a:r>
                        <a:rPr lang="en-GB" sz="700" dirty="0"/>
                        <a:t>120.750</a:t>
                      </a:r>
                    </a:p>
                  </a:txBody>
                  <a:tcPr marL="37531" marR="37531" marT="18766" marB="18766"/>
                </a:tc>
                <a:tc>
                  <a:txBody>
                    <a:bodyPr/>
                    <a:lstStyle/>
                    <a:p>
                      <a:r>
                        <a:rPr lang="en-GB" sz="700" dirty="0"/>
                        <a:t>111.850</a:t>
                      </a:r>
                    </a:p>
                  </a:txBody>
                  <a:tcPr marL="37531" marR="37531" marT="18766" marB="18766"/>
                </a:tc>
                <a:tc>
                  <a:txBody>
                    <a:bodyPr/>
                    <a:lstStyle/>
                    <a:p>
                      <a:r>
                        <a:rPr lang="en-GB" sz="700" dirty="0"/>
                        <a:t>129.250</a:t>
                      </a:r>
                    </a:p>
                  </a:txBody>
                  <a:tcPr marL="37531" marR="37531" marT="18766" marB="18766"/>
                </a:tc>
                <a:tc>
                  <a:txBody>
                    <a:bodyPr/>
                    <a:lstStyle/>
                    <a:p>
                      <a:r>
                        <a:rPr lang="en-GB" sz="700" dirty="0"/>
                        <a:t>129.250</a:t>
                      </a:r>
                    </a:p>
                  </a:txBody>
                  <a:tcPr marL="37531" marR="37531" marT="18766" marB="18766"/>
                </a:tc>
                <a:tc>
                  <a:txBody>
                    <a:bodyPr/>
                    <a:lstStyle/>
                    <a:p>
                      <a:r>
                        <a:rPr lang="en-GB" sz="700" dirty="0"/>
                        <a:t>150.250</a:t>
                      </a:r>
                    </a:p>
                  </a:txBody>
                  <a:tcPr marL="37531" marR="37531" marT="18766" marB="18766"/>
                </a:tc>
                <a:tc>
                  <a:txBody>
                    <a:bodyPr/>
                    <a:lstStyle/>
                    <a:p>
                      <a:r>
                        <a:rPr lang="en-GB" sz="700" dirty="0"/>
                        <a:t>1.282.000</a:t>
                      </a:r>
                    </a:p>
                  </a:txBody>
                  <a:tcPr marL="37531" marR="37531" marT="18766" marB="18766"/>
                </a:tc>
                <a:extLst>
                  <a:ext uri="{0D108BD9-81ED-4DB2-BD59-A6C34878D82A}">
                    <a16:rowId xmlns:a16="http://schemas.microsoft.com/office/drawing/2014/main" val="2067888539"/>
                  </a:ext>
                </a:extLst>
              </a:tr>
              <a:tr h="222258">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1708321733"/>
                  </a:ext>
                </a:extLst>
              </a:tr>
            </a:tbl>
          </a:graphicData>
        </a:graphic>
      </p:graphicFrame>
    </p:spTree>
    <p:extLst>
      <p:ext uri="{BB962C8B-B14F-4D97-AF65-F5344CB8AC3E}">
        <p14:creationId xmlns:p14="http://schemas.microsoft.com/office/powerpoint/2010/main" val="381453456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5369-E6F9-9506-2B7C-70605019E3F1}"/>
              </a:ext>
            </a:extLst>
          </p:cNvPr>
          <p:cNvSpPr>
            <a:spLocks noGrp="1"/>
          </p:cNvSpPr>
          <p:nvPr>
            <p:ph type="title"/>
          </p:nvPr>
        </p:nvSpPr>
        <p:spPr/>
        <p:txBody>
          <a:bodyPr/>
          <a:lstStyle/>
          <a:p>
            <a:r>
              <a:rPr lang="en-GB" dirty="0"/>
              <a:t>Report of profit &amp; loss</a:t>
            </a:r>
          </a:p>
        </p:txBody>
      </p:sp>
      <p:graphicFrame>
        <p:nvGraphicFramePr>
          <p:cNvPr id="5" name="Table 5">
            <a:extLst>
              <a:ext uri="{FF2B5EF4-FFF2-40B4-BE49-F238E27FC236}">
                <a16:creationId xmlns:a16="http://schemas.microsoft.com/office/drawing/2014/main" id="{4054E344-4430-26E9-5321-5068D1A143DF}"/>
              </a:ext>
            </a:extLst>
          </p:cNvPr>
          <p:cNvGraphicFramePr>
            <a:graphicFrameLocks noGrp="1"/>
          </p:cNvGraphicFramePr>
          <p:nvPr>
            <p:ph sz="half" idx="1"/>
          </p:nvPr>
        </p:nvGraphicFramePr>
        <p:xfrm>
          <a:off x="1298575" y="2560638"/>
          <a:ext cx="4718050" cy="2225040"/>
        </p:xfrm>
        <a:graphic>
          <a:graphicData uri="http://schemas.openxmlformats.org/drawingml/2006/table">
            <a:tbl>
              <a:tblPr firstRow="1" bandRow="1">
                <a:tableStyleId>{5C22544A-7EE6-4342-B048-85BDC9FD1C3A}</a:tableStyleId>
              </a:tblPr>
              <a:tblGrid>
                <a:gridCol w="2359025">
                  <a:extLst>
                    <a:ext uri="{9D8B030D-6E8A-4147-A177-3AD203B41FA5}">
                      <a16:colId xmlns:a16="http://schemas.microsoft.com/office/drawing/2014/main" val="707363354"/>
                    </a:ext>
                  </a:extLst>
                </a:gridCol>
                <a:gridCol w="2359025">
                  <a:extLst>
                    <a:ext uri="{9D8B030D-6E8A-4147-A177-3AD203B41FA5}">
                      <a16:colId xmlns:a16="http://schemas.microsoft.com/office/drawing/2014/main" val="2471574467"/>
                    </a:ext>
                  </a:extLst>
                </a:gridCol>
              </a:tblGrid>
              <a:tr h="370840">
                <a:tc>
                  <a:txBody>
                    <a:bodyPr/>
                    <a:lstStyle/>
                    <a:p>
                      <a:r>
                        <a:rPr lang="en-GB" dirty="0"/>
                        <a:t>Gross Total Income</a:t>
                      </a:r>
                    </a:p>
                  </a:txBody>
                  <a:tcPr/>
                </a:tc>
                <a:tc>
                  <a:txBody>
                    <a:bodyPr/>
                    <a:lstStyle/>
                    <a:p>
                      <a:r>
                        <a:rPr lang="en-GB" dirty="0"/>
                        <a:t>1.493.000</a:t>
                      </a:r>
                    </a:p>
                  </a:txBody>
                  <a:tcPr/>
                </a:tc>
                <a:extLst>
                  <a:ext uri="{0D108BD9-81ED-4DB2-BD59-A6C34878D82A}">
                    <a16:rowId xmlns:a16="http://schemas.microsoft.com/office/drawing/2014/main" val="1619879588"/>
                  </a:ext>
                </a:extLst>
              </a:tr>
              <a:tr h="370840">
                <a:tc>
                  <a:txBody>
                    <a:bodyPr/>
                    <a:lstStyle/>
                    <a:p>
                      <a:r>
                        <a:rPr lang="en-GB" dirty="0"/>
                        <a:t>Total Expenses</a:t>
                      </a:r>
                    </a:p>
                  </a:txBody>
                  <a:tcPr/>
                </a:tc>
                <a:tc>
                  <a:txBody>
                    <a:bodyPr/>
                    <a:lstStyle/>
                    <a:p>
                      <a:r>
                        <a:rPr lang="en-GB" dirty="0"/>
                        <a:t>211.000</a:t>
                      </a:r>
                    </a:p>
                  </a:txBody>
                  <a:tcPr/>
                </a:tc>
                <a:extLst>
                  <a:ext uri="{0D108BD9-81ED-4DB2-BD59-A6C34878D82A}">
                    <a16:rowId xmlns:a16="http://schemas.microsoft.com/office/drawing/2014/main" val="3184830117"/>
                  </a:ext>
                </a:extLst>
              </a:tr>
              <a:tr h="370840">
                <a:tc>
                  <a:txBody>
                    <a:bodyPr/>
                    <a:lstStyle/>
                    <a:p>
                      <a:r>
                        <a:rPr lang="en-GB" dirty="0"/>
                        <a:t>Gross Profit</a:t>
                      </a:r>
                    </a:p>
                  </a:txBody>
                  <a:tcPr/>
                </a:tc>
                <a:tc>
                  <a:txBody>
                    <a:bodyPr/>
                    <a:lstStyle/>
                    <a:p>
                      <a:r>
                        <a:rPr lang="en-GB" dirty="0"/>
                        <a:t>1.282.000</a:t>
                      </a:r>
                    </a:p>
                  </a:txBody>
                  <a:tcPr/>
                </a:tc>
                <a:extLst>
                  <a:ext uri="{0D108BD9-81ED-4DB2-BD59-A6C34878D82A}">
                    <a16:rowId xmlns:a16="http://schemas.microsoft.com/office/drawing/2014/main" val="3960670121"/>
                  </a:ext>
                </a:extLst>
              </a:tr>
              <a:tr h="370840">
                <a:tc>
                  <a:txBody>
                    <a:bodyPr/>
                    <a:lstStyle/>
                    <a:p>
                      <a:r>
                        <a:rPr lang="en-GB" dirty="0"/>
                        <a:t>Tax 20%</a:t>
                      </a:r>
                    </a:p>
                  </a:txBody>
                  <a:tcPr/>
                </a:tc>
                <a:tc>
                  <a:txBody>
                    <a:bodyPr/>
                    <a:lstStyle/>
                    <a:p>
                      <a:r>
                        <a:rPr lang="en-GB" dirty="0"/>
                        <a:t>256.400</a:t>
                      </a:r>
                    </a:p>
                  </a:txBody>
                  <a:tcPr/>
                </a:tc>
                <a:extLst>
                  <a:ext uri="{0D108BD9-81ED-4DB2-BD59-A6C34878D82A}">
                    <a16:rowId xmlns:a16="http://schemas.microsoft.com/office/drawing/2014/main" val="728833572"/>
                  </a:ext>
                </a:extLst>
              </a:tr>
              <a:tr h="370840">
                <a:tc>
                  <a:txBody>
                    <a:bodyPr/>
                    <a:lstStyle/>
                    <a:p>
                      <a:r>
                        <a:rPr lang="en-GB" dirty="0"/>
                        <a:t>Net Profit</a:t>
                      </a:r>
                    </a:p>
                  </a:txBody>
                  <a:tcPr/>
                </a:tc>
                <a:tc>
                  <a:txBody>
                    <a:bodyPr/>
                    <a:lstStyle/>
                    <a:p>
                      <a:r>
                        <a:rPr lang="en-GB" dirty="0"/>
                        <a:t>1.025.600</a:t>
                      </a:r>
                    </a:p>
                  </a:txBody>
                  <a:tcPr/>
                </a:tc>
                <a:extLst>
                  <a:ext uri="{0D108BD9-81ED-4DB2-BD59-A6C34878D82A}">
                    <a16:rowId xmlns:a16="http://schemas.microsoft.com/office/drawing/2014/main" val="1134178335"/>
                  </a:ext>
                </a:extLst>
              </a:tr>
              <a:tr h="370840">
                <a:tc>
                  <a:txBody>
                    <a:bodyPr/>
                    <a:lstStyle/>
                    <a:p>
                      <a:r>
                        <a:rPr lang="en-GB" dirty="0"/>
                        <a:t>Partner profit / 5</a:t>
                      </a:r>
                    </a:p>
                  </a:txBody>
                  <a:tcPr/>
                </a:tc>
                <a:tc>
                  <a:txBody>
                    <a:bodyPr/>
                    <a:lstStyle/>
                    <a:p>
                      <a:r>
                        <a:rPr lang="en-GB" dirty="0"/>
                        <a:t>205.120</a:t>
                      </a:r>
                    </a:p>
                  </a:txBody>
                  <a:tcPr/>
                </a:tc>
                <a:extLst>
                  <a:ext uri="{0D108BD9-81ED-4DB2-BD59-A6C34878D82A}">
                    <a16:rowId xmlns:a16="http://schemas.microsoft.com/office/drawing/2014/main" val="2302804322"/>
                  </a:ext>
                </a:extLst>
              </a:tr>
            </a:tbl>
          </a:graphicData>
        </a:graphic>
      </p:graphicFrame>
      <p:graphicFrame>
        <p:nvGraphicFramePr>
          <p:cNvPr id="8" name="Content Placeholder 7">
            <a:extLst>
              <a:ext uri="{FF2B5EF4-FFF2-40B4-BE49-F238E27FC236}">
                <a16:creationId xmlns:a16="http://schemas.microsoft.com/office/drawing/2014/main" id="{E42BDD37-44D7-BE0D-569D-6B6F500765F9}"/>
              </a:ext>
            </a:extLst>
          </p:cNvPr>
          <p:cNvGraphicFramePr>
            <a:graphicFrameLocks noGrp="1"/>
          </p:cNvGraphicFramePr>
          <p:nvPr>
            <p:ph sz="half" idx="2"/>
          </p:nvPr>
        </p:nvGraphicFramePr>
        <p:xfrm>
          <a:off x="6181725" y="2560638"/>
          <a:ext cx="4718050" cy="33099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026818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9CBE2-7997-F4CA-EE94-746F368F9BF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7200" dirty="0"/>
              <a:t>Conclusion </a:t>
            </a:r>
          </a:p>
        </p:txBody>
      </p:sp>
      <p:sp>
        <p:nvSpPr>
          <p:cNvPr id="2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B95D"/>
          </a:solidFill>
          <a:ln w="38100" cap="rnd">
            <a:solidFill>
              <a:srgbClr val="FFB95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8CC7A-392C-6C76-2030-678DA4BCA179}"/>
              </a:ext>
            </a:extLst>
          </p:cNvPr>
          <p:cNvSpPr>
            <a:spLocks noGrp="1"/>
          </p:cNvSpPr>
          <p:nvPr>
            <p:ph idx="1"/>
          </p:nvPr>
        </p:nvSpPr>
        <p:spPr>
          <a:xfrm>
            <a:off x="5297762" y="2706624"/>
            <a:ext cx="6251110" cy="3483864"/>
          </a:xfrm>
        </p:spPr>
        <p:txBody>
          <a:bodyPr vert="horz" lIns="91440" tIns="45720" rIns="91440" bIns="45720" rtlCol="0">
            <a:normAutofit fontScale="92500" lnSpcReduction="10000"/>
          </a:bodyPr>
          <a:lstStyle/>
          <a:p>
            <a:pPr>
              <a:lnSpc>
                <a:spcPct val="100000"/>
              </a:lnSpc>
            </a:pPr>
            <a:r>
              <a:rPr lang="en-US" sz="1500" b="1" cap="all" dirty="0">
                <a:latin typeface="Arial Narrow" panose="020B0606020202030204" pitchFamily="34" charset="0"/>
              </a:rPr>
              <a:t>In conclusion, we believe we have done the necessary research and have highlighted the necessary steps and constructed a business plan that will lead to a successful business as we have highlighted the gap in the market and the need for wedding planners in the current generation of social media and everyone wanting a grand and memorable wedding  </a:t>
            </a:r>
          </a:p>
          <a:p>
            <a:pPr>
              <a:lnSpc>
                <a:spcPct val="100000"/>
              </a:lnSpc>
            </a:pPr>
            <a:r>
              <a:rPr lang="en-US" sz="1500" b="1" cap="all" dirty="0">
                <a:latin typeface="Arial Narrow" panose="020B0606020202030204" pitchFamily="34" charset="0"/>
              </a:rPr>
              <a:t>we have also looked at the pros and cons and obstacles we may face as a small business  by including a swot and </a:t>
            </a:r>
            <a:r>
              <a:rPr lang="en-US" sz="1500" b="1" cap="all" dirty="0" err="1">
                <a:latin typeface="Arial Narrow" panose="020B0606020202030204" pitchFamily="34" charset="0"/>
              </a:rPr>
              <a:t>pestel</a:t>
            </a:r>
            <a:r>
              <a:rPr lang="en-US" sz="1500" b="1" cap="all" dirty="0">
                <a:latin typeface="Arial Narrow" panose="020B0606020202030204" pitchFamily="34" charset="0"/>
              </a:rPr>
              <a:t> analysis  </a:t>
            </a:r>
          </a:p>
          <a:p>
            <a:pPr>
              <a:lnSpc>
                <a:spcPct val="100000"/>
              </a:lnSpc>
            </a:pPr>
            <a:r>
              <a:rPr lang="en-US" sz="1500" b="1" cap="all" dirty="0">
                <a:latin typeface="Arial Narrow" panose="020B0606020202030204" pitchFamily="34" charset="0"/>
              </a:rPr>
              <a:t>We offer a human connection with clients through our 1 on 1 consultations that we offer for free making our clients feel more involved and giving more control of making their dreams come to life </a:t>
            </a:r>
          </a:p>
          <a:p>
            <a:pPr>
              <a:lnSpc>
                <a:spcPct val="100000"/>
              </a:lnSpc>
            </a:pPr>
            <a:r>
              <a:rPr lang="en-US" sz="1500" b="1" cap="all" dirty="0">
                <a:latin typeface="Arial Narrow" panose="020B0606020202030204" pitchFamily="34" charset="0"/>
              </a:rPr>
              <a:t>And we have also have a management team who will oversee all parts of the business to assure our clients that their big day turns out perfect </a:t>
            </a:r>
          </a:p>
        </p:txBody>
      </p:sp>
      <p:pic>
        <p:nvPicPr>
          <p:cNvPr id="5" name="Picture 4" descr="Pen placed on top of a signature line">
            <a:extLst>
              <a:ext uri="{FF2B5EF4-FFF2-40B4-BE49-F238E27FC236}">
                <a16:creationId xmlns:a16="http://schemas.microsoft.com/office/drawing/2014/main" id="{49B06DED-B534-0734-E2AC-6D9C08CF9306}"/>
              </a:ext>
            </a:extLst>
          </p:cNvPr>
          <p:cNvPicPr>
            <a:picLocks noChangeAspect="1"/>
          </p:cNvPicPr>
          <p:nvPr/>
        </p:nvPicPr>
        <p:blipFill rotWithShape="1">
          <a:blip r:embed="rId2"/>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8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13C53-2882-D204-7053-53C07E91A86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0022429-6C13-BE21-C308-268AA57EF267}"/>
              </a:ext>
            </a:extLst>
          </p:cNvPr>
          <p:cNvSpPr>
            <a:spLocks noGrp="1"/>
          </p:cNvSpPr>
          <p:nvPr>
            <p:ph idx="1"/>
          </p:nvPr>
        </p:nvSpPr>
        <p:spPr/>
        <p:txBody>
          <a:bodyPr/>
          <a:lstStyle/>
          <a:p>
            <a:pPr marL="0" indent="0">
              <a:buNone/>
            </a:pPr>
            <a:r>
              <a:rPr lang="en-US" dirty="0" err="1"/>
              <a:t>Bendle</a:t>
            </a:r>
            <a:r>
              <a:rPr lang="en-US" dirty="0"/>
              <a:t>, N and Campana, R. (2018) </a:t>
            </a:r>
            <a:r>
              <a:rPr lang="en-US" i="1" dirty="0"/>
              <a:t>Nouveau Event Planning: The Wedding Extravaganza Harvard Business Review Case Study </a:t>
            </a:r>
            <a:r>
              <a:rPr lang="en-US" dirty="0"/>
              <a:t>Available at: </a:t>
            </a:r>
            <a:r>
              <a:rPr lang="en-US" dirty="0">
                <a:hlinkClick r:id="rId2"/>
              </a:rPr>
              <a:t>https://embapro.com/frontpage/pestelcase/17766-wedding-extravaganza</a:t>
            </a:r>
            <a:r>
              <a:rPr lang="en-US" dirty="0"/>
              <a:t> </a:t>
            </a:r>
          </a:p>
          <a:p>
            <a:pPr marL="0" indent="0">
              <a:buNone/>
            </a:pPr>
            <a:endParaRPr lang="en-US" dirty="0"/>
          </a:p>
          <a:p>
            <a:pPr marL="0" indent="0">
              <a:buNone/>
            </a:pPr>
            <a:r>
              <a:rPr lang="en-US" dirty="0" err="1"/>
              <a:t>Cradduck</a:t>
            </a:r>
            <a:r>
              <a:rPr lang="en-US" dirty="0"/>
              <a:t>, P. (2018) Social: 3 Ways Sociological Factors Can Impact The Events Industry Available at </a:t>
            </a:r>
            <a:r>
              <a:rPr lang="en-US" dirty="0">
                <a:hlinkClick r:id="rId3"/>
              </a:rPr>
              <a:t>https://grapevineeventmanagement.co.uk/news/2018/11/6/social-3-ways-sociological-factors-can-impact-the-events-industry</a:t>
            </a:r>
            <a:r>
              <a:rPr lang="en-US" dirty="0"/>
              <a:t> </a:t>
            </a:r>
          </a:p>
        </p:txBody>
      </p:sp>
    </p:spTree>
    <p:extLst>
      <p:ext uri="{BB962C8B-B14F-4D97-AF65-F5344CB8AC3E}">
        <p14:creationId xmlns:p14="http://schemas.microsoft.com/office/powerpoint/2010/main" val="2001056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bf816e81c98fa959b7d5992f14fb3d4d">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a784f32224652b19e047a00f61f507c"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22718CE-5C5E-46D6-9117-5065738F7836}">
  <ds:schemaRefs>
    <ds:schemaRef ds:uri="http://purl.org/dc/elements/1.1/"/>
    <ds:schemaRef ds:uri="http://www.w3.org/XML/1998/namespace"/>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90b58af8-24e5-4252-ab67-b2f2985aee88"/>
    <ds:schemaRef ds:uri="be49ff73-cec0-4379-9da8-63ff3cc411bb"/>
    <ds:schemaRef ds:uri="http://purl.org/dc/terms/"/>
  </ds:schemaRefs>
</ds:datastoreItem>
</file>

<file path=customXml/itemProps2.xml><?xml version="1.0" encoding="utf-8"?>
<ds:datastoreItem xmlns:ds="http://schemas.openxmlformats.org/officeDocument/2006/customXml" ds:itemID="{553FA6AB-7DD5-432B-996D-7387AF532B8E}">
  <ds:schemaRefs>
    <ds:schemaRef ds:uri="http://schemas.microsoft.com/sharepoint/v3/contenttype/forms"/>
  </ds:schemaRefs>
</ds:datastoreItem>
</file>

<file path=customXml/itemProps3.xml><?xml version="1.0" encoding="utf-8"?>
<ds:datastoreItem xmlns:ds="http://schemas.openxmlformats.org/officeDocument/2006/customXml" ds:itemID="{DE679A6E-9DB5-4F4D-BC75-A40DCE58F2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TotalTime>
  <Words>1353</Words>
  <Application>Microsoft Macintosh PowerPoint</Application>
  <PresentationFormat>Widescreen</PresentationFormat>
  <Paragraphs>278</Paragraphs>
  <Slides>17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 Narrow</vt:lpstr>
      <vt:lpstr>Baguet Script</vt:lpstr>
      <vt:lpstr>Calibri</vt:lpstr>
      <vt:lpstr>Modern Love</vt:lpstr>
      <vt:lpstr>The Hand</vt:lpstr>
      <vt:lpstr>Wingdings</vt:lpstr>
      <vt:lpstr>SketchyVTI</vt:lpstr>
      <vt:lpstr>PowerPoint Presentation</vt:lpstr>
      <vt:lpstr>Your Dream Wedding</vt:lpstr>
      <vt:lpstr>PowerPoint Presentation</vt:lpstr>
      <vt:lpstr>What do we offer and why are we unique</vt:lpstr>
      <vt:lpstr>Our packages</vt:lpstr>
      <vt:lpstr>Market Audit-Competitor’s Analysis</vt:lpstr>
      <vt:lpstr>PowerPoint Presentation</vt:lpstr>
      <vt:lpstr>PowerPoint Presentation</vt:lpstr>
      <vt:lpstr>The average age of marriage in the modern day</vt:lpstr>
      <vt:lpstr>What is the percentage of people being married</vt:lpstr>
      <vt:lpstr>MARKETING AND SALES PLAN</vt:lpstr>
      <vt:lpstr>Management team </vt:lpstr>
      <vt:lpstr>Financial Plan</vt:lpstr>
      <vt:lpstr>Monthly Cashflow</vt:lpstr>
      <vt:lpstr>Report of profit &amp; loss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Albert Sefa (2112523)</cp:lastModifiedBy>
  <cp:revision>5</cp:revision>
  <dcterms:created xsi:type="dcterms:W3CDTF">2022-07-10T11:01:00Z</dcterms:created>
  <dcterms:modified xsi:type="dcterms:W3CDTF">2022-07-30T18:11:39Z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