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Default Extension="jpeg" ContentType="image/jpeg"/>
  <Default Extension="xml" ContentType="application/xml"/>
  <Override PartName="/ppt/slides/slide9.xml" ContentType="application/vnd.openxmlformats-officedocument.presentationml.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60" r:id="rId1"/>
  </p:sldMasterIdLst>
  <p:sldIdLst>
    <p:sldId id="256" r:id="rId2"/>
    <p:sldId id="257" r:id="rId3"/>
    <p:sldId id="260" r:id="rId4"/>
    <p:sldId id="272" r:id="rId5"/>
    <p:sldId id="270" r:id="rId6"/>
    <p:sldId id="273" r:id="rId7"/>
    <p:sldId id="269" r:id="rId8"/>
    <p:sldId id="274" r:id="rId9"/>
    <p:sldId id="275" r:id="rId10"/>
    <p:sldId id="261"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varScale="1">
        <p:scale>
          <a:sx n="80" d="100"/>
          <a:sy n="80" d="100"/>
        </p:scale>
        <p:origin x="-1160" y="-11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32BE0152-CBE1-4A3D-B4A0-7655313BD74F}" type="datetimeFigureOut">
              <a:rPr lang="en-GB" smtClean="0"/>
              <a:pPr/>
              <a:t>2/5/18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32BE0152-CBE1-4A3D-B4A0-7655313BD74F}" type="datetimeFigureOut">
              <a:rPr lang="en-GB" smtClean="0"/>
              <a:pPr/>
              <a:t>2/5/18</a:t>
            </a:fld>
            <a:endParaRPr lang="en-GB"/>
          </a:p>
        </p:txBody>
      </p:sp>
      <p:sp>
        <p:nvSpPr>
          <p:cNvPr id="8" name="Footer Placeholder 7"/>
          <p:cNvSpPr>
            <a:spLocks noGrp="1"/>
          </p:cNvSpPr>
          <p:nvPr>
            <p:ph type="ftr" sz="quarter" idx="11"/>
          </p:nvPr>
        </p:nvSpPr>
        <p:spPr>
          <a:xfrm>
            <a:off x="1120588" y="188259"/>
            <a:ext cx="2895600" cy="365125"/>
          </a:xfrm>
        </p:spPr>
        <p:txBody>
          <a:bodyPr/>
          <a:lstStyle/>
          <a:p>
            <a:endParaRPr lang="en-GB"/>
          </a:p>
        </p:txBody>
      </p:sp>
      <p:sp>
        <p:nvSpPr>
          <p:cNvPr id="9" name="Slide Number Placeholder 8"/>
          <p:cNvSpPr>
            <a:spLocks noGrp="1"/>
          </p:cNvSpPr>
          <p:nvPr>
            <p:ph type="sldNum" sz="quarter" idx="12"/>
          </p:nvPr>
        </p:nvSpPr>
        <p:spPr/>
        <p:txBody>
          <a:bodyPr/>
          <a:lstStyle/>
          <a:p>
            <a:fld id="{6BFC299E-373C-467D-ABAF-65BB52CC96CC}"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32BE0152-CBE1-4A3D-B4A0-7655313BD74F}" type="datetimeFigureOut">
              <a:rPr lang="en-GB" smtClean="0"/>
              <a:pPr/>
              <a:t>2/5/18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E0152-CBE1-4A3D-B4A0-7655313BD74F}" type="datetimeFigureOut">
              <a:rPr lang="en-GB" smtClean="0"/>
              <a:pPr/>
              <a:t>2/5/18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32BE0152-CBE1-4A3D-B4A0-7655313BD74F}" type="datetimeFigureOut">
              <a:rPr lang="en-GB" smtClean="0"/>
              <a:pPr/>
              <a:t>2/5/18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32BE0152-CBE1-4A3D-B4A0-7655313BD74F}" type="datetimeFigureOut">
              <a:rPr lang="en-GB" smtClean="0"/>
              <a:pPr/>
              <a:t>2/5/18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32BE0152-CBE1-4A3D-B4A0-7655313BD74F}" type="datetimeFigureOut">
              <a:rPr lang="en-GB" smtClean="0"/>
              <a:pPr/>
              <a:t>2/5/18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FC299E-373C-467D-ABAF-65BB52CC96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32BE0152-CBE1-4A3D-B4A0-7655313BD74F}" type="datetimeFigureOut">
              <a:rPr lang="en-GB" smtClean="0"/>
              <a:pPr/>
              <a:t>2/5/18</a:t>
            </a:fld>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6BFC299E-373C-467D-ABAF-65BB52CC96CC}"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ww.google.co.uk/imgres?imgurl=http://ecx.images-amazon.com/images/I/41SVearw3nL._SX306_BO1,204,203,200_.jpg&amp;imgrefurl=http://www.amazon.com/Embodiment-Experience-Existential-Cambridge-Anthropology/dp/0521458900&amp;h=499&amp;w=308&amp;tbnid=qo6m-Ak4vSi5ZM:&amp;docid=7hVNhNlkvmPFlM&amp;ei=Z5EVVpOWNsHiU6SsltAH&amp;tbm=isch&amp;ved=0CB8QMygAMABqFQoTCNPl3c-pscgCFUHxFAodJJYFeg" TargetMode="Externa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47801"/>
            <a:ext cx="8915400" cy="914400"/>
          </a:xfrm>
        </p:spPr>
        <p:txBody>
          <a:bodyPr>
            <a:normAutofit/>
          </a:bodyPr>
          <a:lstStyle/>
          <a:p>
            <a:r>
              <a:rPr lang="en-GB" dirty="0" smtClean="0"/>
              <a:t>Embodiment</a:t>
            </a:r>
            <a:endParaRPr lang="en-GB" i="1" dirty="0"/>
          </a:p>
        </p:txBody>
      </p:sp>
      <p:sp>
        <p:nvSpPr>
          <p:cNvPr id="3" name="Subtitle 2"/>
          <p:cNvSpPr>
            <a:spLocks noGrp="1"/>
          </p:cNvSpPr>
          <p:nvPr>
            <p:ph type="subTitle" idx="1"/>
          </p:nvPr>
        </p:nvSpPr>
        <p:spPr>
          <a:xfrm>
            <a:off x="914400" y="2514601"/>
            <a:ext cx="8001000" cy="4343400"/>
          </a:xfrm>
        </p:spPr>
        <p:txBody>
          <a:bodyPr>
            <a:normAutofit/>
          </a:bodyPr>
          <a:lstStyle/>
          <a:p>
            <a:endParaRPr lang="en-US" dirty="0" smtClean="0">
              <a:hlinkClick r:id="rId2"/>
            </a:endParaRPr>
          </a:p>
          <a:p>
            <a:endParaRPr lang="en-GB" dirty="0"/>
          </a:p>
        </p:txBody>
      </p:sp>
      <p:pic>
        <p:nvPicPr>
          <p:cNvPr id="4" name="Picture 3"/>
          <p:cNvPicPr>
            <a:picLocks noChangeAspect="1"/>
          </p:cNvPicPr>
          <p:nvPr/>
        </p:nvPicPr>
        <p:blipFill>
          <a:blip r:embed="rId3"/>
          <a:stretch>
            <a:fillRect/>
          </a:stretch>
        </p:blipFill>
        <p:spPr>
          <a:xfrm>
            <a:off x="4648200" y="1676400"/>
            <a:ext cx="3276600" cy="4876801"/>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22568106"/>
      </p:ext>
    </p:extLst>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groups of 3 </a:t>
            </a:r>
            <a:endParaRPr lang="en-GB" dirty="0"/>
          </a:p>
        </p:txBody>
      </p:sp>
      <p:sp>
        <p:nvSpPr>
          <p:cNvPr id="3" name="Content Placeholder 2"/>
          <p:cNvSpPr>
            <a:spLocks noGrp="1"/>
          </p:cNvSpPr>
          <p:nvPr>
            <p:ph idx="1"/>
          </p:nvPr>
        </p:nvSpPr>
        <p:spPr/>
        <p:txBody>
          <a:bodyPr>
            <a:normAutofit/>
          </a:bodyPr>
          <a:lstStyle/>
          <a:p>
            <a:pPr lvl="0"/>
            <a:r>
              <a:rPr lang="en-GB" dirty="0" smtClean="0"/>
              <a:t>Those of you numbered 1</a:t>
            </a:r>
          </a:p>
          <a:p>
            <a:pPr lvl="1"/>
            <a:r>
              <a:rPr lang="en-GB" dirty="0" smtClean="0"/>
              <a:t>Will spend the next 20 </a:t>
            </a:r>
            <a:r>
              <a:rPr lang="en-GB" dirty="0" err="1" smtClean="0"/>
              <a:t>mins</a:t>
            </a:r>
            <a:r>
              <a:rPr lang="en-GB" dirty="0" smtClean="0"/>
              <a:t> moving and doing things with your body </a:t>
            </a:r>
          </a:p>
          <a:p>
            <a:r>
              <a:rPr lang="en-GB" dirty="0" smtClean="0"/>
              <a:t>Those of you numbered 2 and 3 </a:t>
            </a:r>
          </a:p>
          <a:p>
            <a:pPr lvl="1"/>
            <a:r>
              <a:rPr lang="en-GB" dirty="0" smtClean="0"/>
              <a:t>You will be taking notes and observations about that movement</a:t>
            </a:r>
          </a:p>
          <a:p>
            <a:pPr lvl="2"/>
            <a:r>
              <a:rPr lang="en-GB" dirty="0" smtClean="0"/>
              <a:t>You may want to consider how the ‘subject-object’ is feeling as well as observing their movement</a:t>
            </a:r>
          </a:p>
          <a:p>
            <a:pPr lvl="2"/>
            <a:r>
              <a:rPr lang="en-GB" dirty="0" smtClean="0"/>
              <a:t>2 and 3 – do not confer! </a:t>
            </a:r>
          </a:p>
          <a:p>
            <a:pPr lvl="2"/>
            <a:r>
              <a:rPr lang="en-GB" dirty="0" smtClean="0"/>
              <a:t>And think thick description…..</a:t>
            </a:r>
            <a:endParaRPr lang="en-US"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736198602"/>
      </p:ext>
    </p:extLst>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0"/>
            <a:ext cx="8913813" cy="1447800"/>
          </a:xfrm>
        </p:spPr>
        <p:txBody>
          <a:bodyPr>
            <a:normAutofit/>
          </a:bodyPr>
          <a:lstStyle/>
          <a:p>
            <a:r>
              <a:rPr lang="en-GB" dirty="0" smtClean="0"/>
              <a:t>What’s the difference between the body and embodiment? </a:t>
            </a:r>
            <a:endParaRPr lang="en-GB" dirty="0"/>
          </a:p>
        </p:txBody>
      </p:sp>
      <p:pic>
        <p:nvPicPr>
          <p:cNvPr id="4" name="Picture 3"/>
          <p:cNvPicPr>
            <a:picLocks noChangeAspect="1"/>
          </p:cNvPicPr>
          <p:nvPr/>
        </p:nvPicPr>
        <p:blipFill>
          <a:blip r:embed="rId2"/>
          <a:stretch>
            <a:fillRect/>
          </a:stretch>
        </p:blipFill>
        <p:spPr>
          <a:xfrm>
            <a:off x="2133600" y="2514600"/>
            <a:ext cx="5181600" cy="3657600"/>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5185301"/>
      </p:ext>
    </p:extLst>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914400"/>
            <a:ext cx="8913813" cy="1123856"/>
          </a:xfrm>
        </p:spPr>
        <p:txBody>
          <a:bodyPr>
            <a:normAutofit fontScale="90000"/>
          </a:bodyPr>
          <a:lstStyle/>
          <a:p>
            <a:r>
              <a:rPr lang="en-GB" dirty="0" smtClean="0"/>
              <a:t>And between Douglas and </a:t>
            </a:r>
            <a:r>
              <a:rPr lang="en-GB" dirty="0" err="1" smtClean="0"/>
              <a:t>Csordas</a:t>
            </a:r>
            <a:r>
              <a:rPr lang="en-GB" dirty="0" smtClean="0"/>
              <a:t>..?</a:t>
            </a:r>
            <a:endParaRPr lang="en-GB" dirty="0"/>
          </a:p>
        </p:txBody>
      </p:sp>
      <p:pic>
        <p:nvPicPr>
          <p:cNvPr id="5" name="Picture 4"/>
          <p:cNvPicPr>
            <a:picLocks noChangeAspect="1"/>
          </p:cNvPicPr>
          <p:nvPr/>
        </p:nvPicPr>
        <p:blipFill>
          <a:blip r:embed="rId2"/>
          <a:stretch>
            <a:fillRect/>
          </a:stretch>
        </p:blipFill>
        <p:spPr>
          <a:xfrm>
            <a:off x="3657600" y="2590800"/>
            <a:ext cx="5069758" cy="3810240"/>
          </a:xfrm>
          <a:prstGeom prst="rect">
            <a:avLst/>
          </a:prstGeom>
        </p:spPr>
      </p:pic>
      <p:pic>
        <p:nvPicPr>
          <p:cNvPr id="7" name="Picture 6"/>
          <p:cNvPicPr>
            <a:picLocks noChangeAspect="1"/>
          </p:cNvPicPr>
          <p:nvPr/>
        </p:nvPicPr>
        <p:blipFill>
          <a:blip r:embed="rId3"/>
          <a:stretch>
            <a:fillRect/>
          </a:stretch>
        </p:blipFill>
        <p:spPr>
          <a:xfrm>
            <a:off x="685800" y="2362200"/>
            <a:ext cx="3352800" cy="3810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Csordas</a:t>
            </a:r>
            <a:r>
              <a:rPr lang="en-GB" dirty="0" smtClean="0"/>
              <a:t> (1990 and 1994) </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Embodiment </a:t>
            </a:r>
          </a:p>
          <a:p>
            <a:pPr lvl="1"/>
            <a:r>
              <a:rPr lang="en-GB" sz="2200" dirty="0" smtClean="0"/>
              <a:t>As discussed through ritual practice (1990)</a:t>
            </a:r>
          </a:p>
          <a:p>
            <a:pPr lvl="1"/>
            <a:r>
              <a:rPr lang="en-GB" sz="2200" dirty="0" smtClean="0"/>
              <a:t>In articulation with </a:t>
            </a:r>
            <a:r>
              <a:rPr lang="en-GB" sz="2200" dirty="0" err="1" smtClean="0"/>
              <a:t>Merleau-Ponty</a:t>
            </a:r>
            <a:r>
              <a:rPr lang="en-GB" sz="2200" dirty="0" smtClean="0"/>
              <a:t> and Bourdieu</a:t>
            </a:r>
          </a:p>
          <a:p>
            <a:r>
              <a:rPr lang="en-GB" sz="2400" dirty="0" smtClean="0"/>
              <a:t>Being-in-the-world </a:t>
            </a:r>
          </a:p>
          <a:p>
            <a:r>
              <a:rPr lang="en-GB" sz="2400" dirty="0" smtClean="0"/>
              <a:t>Challenging the subject-object dichotomy</a:t>
            </a:r>
          </a:p>
          <a:p>
            <a:pPr lvl="1"/>
            <a:r>
              <a:rPr lang="en-GB" sz="2200" dirty="0" smtClean="0"/>
              <a:t>The body’s </a:t>
            </a:r>
            <a:r>
              <a:rPr lang="en-GB" sz="2200" dirty="0" err="1" smtClean="0"/>
              <a:t>embeddedness</a:t>
            </a:r>
            <a:r>
              <a:rPr lang="en-GB" sz="2200" dirty="0" smtClean="0"/>
              <a:t> in society and culture</a:t>
            </a:r>
          </a:p>
          <a:p>
            <a:pPr lvl="1"/>
            <a:r>
              <a:rPr lang="en-GB" sz="2200" dirty="0" smtClean="0"/>
              <a:t>Feeling and sensing comes before objectifying something as existing </a:t>
            </a:r>
          </a:p>
          <a:p>
            <a:pPr lvl="1"/>
            <a:r>
              <a:rPr lang="en-GB" sz="2200" dirty="0" smtClean="0"/>
              <a:t>Culture helps us define those experiences</a:t>
            </a:r>
            <a:endParaRPr lang="en-GB" sz="2200"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Demon and Release</a:t>
            </a:r>
            <a:endParaRPr lang="en-GB" dirty="0"/>
          </a:p>
        </p:txBody>
      </p:sp>
      <p:sp>
        <p:nvSpPr>
          <p:cNvPr id="3" name="Content Placeholder 2"/>
          <p:cNvSpPr>
            <a:spLocks noGrp="1"/>
          </p:cNvSpPr>
          <p:nvPr>
            <p:ph idx="1"/>
          </p:nvPr>
        </p:nvSpPr>
        <p:spPr>
          <a:xfrm>
            <a:off x="1114424" y="2286000"/>
            <a:ext cx="7610476" cy="3980329"/>
          </a:xfrm>
        </p:spPr>
        <p:txBody>
          <a:bodyPr>
            <a:normAutofit/>
          </a:bodyPr>
          <a:lstStyle/>
          <a:p>
            <a:r>
              <a:rPr lang="en-GB" dirty="0" smtClean="0"/>
              <a:t>‘I am being released’ (1990: 16)</a:t>
            </a:r>
          </a:p>
          <a:p>
            <a:r>
              <a:rPr lang="en-GB" dirty="0" smtClean="0"/>
              <a:t>Embodied sensation </a:t>
            </a:r>
          </a:p>
          <a:p>
            <a:r>
              <a:rPr lang="en-GB" dirty="0" smtClean="0"/>
              <a:t>But one that can be situated in: </a:t>
            </a:r>
          </a:p>
          <a:p>
            <a:pPr lvl="1"/>
            <a:r>
              <a:rPr lang="en-GB" dirty="0" smtClean="0"/>
              <a:t>North American context of healing which emphasises self-control and release of pressures</a:t>
            </a:r>
          </a:p>
          <a:p>
            <a:pPr lvl="1"/>
            <a:r>
              <a:rPr lang="en-GB" dirty="0" smtClean="0"/>
              <a:t>Cultural beliefs about demons and demonic behaviour</a:t>
            </a:r>
          </a:p>
          <a:p>
            <a:r>
              <a:rPr lang="en-GB" dirty="0" smtClean="0"/>
              <a:t>Leads to the definition of that embodied sensation as ‘release’ and ‘healing’</a:t>
            </a:r>
          </a:p>
          <a:p>
            <a:pPr lvl="1"/>
            <a:r>
              <a:rPr lang="en-GB" dirty="0" smtClean="0"/>
              <a:t>It becomes objectified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as a productive site</a:t>
            </a:r>
            <a:endParaRPr lang="en-GB" dirty="0"/>
          </a:p>
        </p:txBody>
      </p:sp>
      <p:sp>
        <p:nvSpPr>
          <p:cNvPr id="3" name="Content Placeholder 2"/>
          <p:cNvSpPr>
            <a:spLocks noGrp="1"/>
          </p:cNvSpPr>
          <p:nvPr>
            <p:ph idx="1"/>
          </p:nvPr>
        </p:nvSpPr>
        <p:spPr>
          <a:xfrm>
            <a:off x="1114424" y="2286000"/>
            <a:ext cx="7610476" cy="3352800"/>
          </a:xfrm>
        </p:spPr>
        <p:txBody>
          <a:bodyPr>
            <a:normAutofit/>
          </a:bodyPr>
          <a:lstStyle/>
          <a:p>
            <a:r>
              <a:rPr lang="en-GB" dirty="0" smtClean="0"/>
              <a:t>For exploring the relationship between culture and self</a:t>
            </a:r>
          </a:p>
          <a:p>
            <a:r>
              <a:rPr lang="en-GB" dirty="0" smtClean="0"/>
              <a:t>And the ongoing fluid construction of self </a:t>
            </a:r>
          </a:p>
          <a:p>
            <a:pPr lvl="1"/>
            <a:r>
              <a:rPr lang="en-GB" dirty="0" smtClean="0"/>
              <a:t>In adulthood </a:t>
            </a:r>
          </a:p>
          <a:p>
            <a:r>
              <a:rPr lang="en-GB" dirty="0" smtClean="0"/>
              <a:t>Role that bodily sensations play in such constructions</a:t>
            </a:r>
          </a:p>
          <a:p>
            <a:r>
              <a:rPr lang="en-GB" dirty="0" smtClean="0"/>
              <a:t>Hints here of the body as being a fluid and dynamic entity that is not fixed and bounded</a:t>
            </a:r>
          </a:p>
          <a:p>
            <a:pPr lvl="1"/>
            <a:endParaRPr lang="en-GB" dirty="0" smtClean="0"/>
          </a:p>
          <a:p>
            <a:endParaRPr lang="en-GB" dirty="0" smtClean="0"/>
          </a:p>
          <a:p>
            <a:endParaRPr lang="en-GB" dirty="0" smtClean="0"/>
          </a:p>
          <a:p>
            <a:endParaRPr lang="en-GB" dirty="0" smtClean="0"/>
          </a:p>
          <a:p>
            <a:endParaRPr lang="en-GB" dirty="0" smtClean="0"/>
          </a:p>
          <a:p>
            <a:pPr lvl="1">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Challenging Social </a:t>
            </a:r>
            <a:r>
              <a:rPr lang="en-GB" dirty="0" err="1" smtClean="0"/>
              <a:t>Constructionism</a:t>
            </a:r>
            <a:endParaRPr lang="en-GB" dirty="0"/>
          </a:p>
        </p:txBody>
      </p:sp>
      <p:sp>
        <p:nvSpPr>
          <p:cNvPr id="3" name="Content Placeholder 2"/>
          <p:cNvSpPr>
            <a:spLocks noGrp="1"/>
          </p:cNvSpPr>
          <p:nvPr>
            <p:ph idx="1"/>
          </p:nvPr>
        </p:nvSpPr>
        <p:spPr/>
        <p:txBody>
          <a:bodyPr/>
          <a:lstStyle/>
          <a:p>
            <a:r>
              <a:rPr lang="en-GB" dirty="0" smtClean="0"/>
              <a:t>Social constructionists views of the body treat it as an abstract entity</a:t>
            </a:r>
          </a:p>
          <a:p>
            <a:r>
              <a:rPr lang="en-GB" dirty="0" smtClean="0"/>
              <a:t>But, bodies are also feeling and sensing ‘things’ that phenomenologically engage with the material world </a:t>
            </a:r>
          </a:p>
          <a:p>
            <a:r>
              <a:rPr lang="en-GB" dirty="0" smtClean="0"/>
              <a:t>A paradox emerges between treating the body in its abstract, representative form and engaging with embodiment as the immediate lived experience of being-in-the-world (pg 10) </a:t>
            </a:r>
          </a:p>
          <a:p>
            <a:r>
              <a:rPr lang="en-GB" dirty="0" smtClean="0"/>
              <a:t>The ‘lived body drops from view’ (Turner 1996: 28)</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embodiment paradigm</a:t>
            </a:r>
            <a:endParaRPr lang="en-GB" dirty="0"/>
          </a:p>
        </p:txBody>
      </p:sp>
      <p:sp>
        <p:nvSpPr>
          <p:cNvPr id="3" name="Content Placeholder 2"/>
          <p:cNvSpPr>
            <a:spLocks noGrp="1"/>
          </p:cNvSpPr>
          <p:nvPr>
            <p:ph idx="1"/>
          </p:nvPr>
        </p:nvSpPr>
        <p:spPr/>
        <p:txBody>
          <a:bodyPr/>
          <a:lstStyle/>
          <a:p>
            <a:r>
              <a:rPr lang="en-GB" dirty="0" smtClean="0"/>
              <a:t>using the term “body” without much sense of “</a:t>
            </a:r>
            <a:r>
              <a:rPr lang="en-GB" dirty="0" err="1" smtClean="0"/>
              <a:t>bodiliness</a:t>
            </a:r>
            <a:r>
              <a:rPr lang="en-GB" dirty="0" smtClean="0"/>
              <a:t>”….carries the dual dangers of dissipating the force of using the body as a methodological starting point, and of </a:t>
            </a:r>
            <a:r>
              <a:rPr lang="en-GB" dirty="0" err="1" smtClean="0"/>
              <a:t>obectifying</a:t>
            </a:r>
            <a:r>
              <a:rPr lang="en-GB" dirty="0" smtClean="0"/>
              <a:t> bodies as things devoid of intentionality and </a:t>
            </a:r>
            <a:r>
              <a:rPr lang="en-GB" dirty="0" err="1" smtClean="0"/>
              <a:t>intersubjectivity</a:t>
            </a:r>
            <a:r>
              <a:rPr lang="en-GB" dirty="0" smtClean="0"/>
              <a:t>. It thus misses the opportunity to add sentience and sensibility to our notions of self and person, and to insert an added dimension of materiality to our notions of culture and history’ (</a:t>
            </a:r>
            <a:r>
              <a:rPr lang="en-GB" dirty="0" err="1" smtClean="0"/>
              <a:t>Csordas</a:t>
            </a:r>
            <a:r>
              <a:rPr lang="en-GB" dirty="0" smtClean="0"/>
              <a:t> 1994: 4).</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a:t>
            </a:r>
            <a:r>
              <a:rPr lang="en-GB" smtClean="0"/>
              <a:t>Next</a:t>
            </a:r>
            <a:r>
              <a:rPr lang="en-GB" smtClean="0"/>
              <a:t> Class…</a:t>
            </a:r>
            <a:r>
              <a:rPr lang="en-GB" dirty="0" smtClean="0"/>
              <a:t>.</a:t>
            </a:r>
            <a:endParaRPr lang="en-GB" dirty="0"/>
          </a:p>
        </p:txBody>
      </p:sp>
      <p:sp>
        <p:nvSpPr>
          <p:cNvPr id="3" name="Content Placeholder 2"/>
          <p:cNvSpPr>
            <a:spLocks noGrp="1"/>
          </p:cNvSpPr>
          <p:nvPr>
            <p:ph sz="half" idx="1"/>
          </p:nvPr>
        </p:nvSpPr>
        <p:spPr/>
        <p:txBody>
          <a:bodyPr>
            <a:normAutofit/>
          </a:bodyPr>
          <a:lstStyle/>
          <a:p>
            <a:r>
              <a:rPr lang="en-GB" sz="2400" dirty="0" smtClean="0"/>
              <a:t>All to read Mol (2008) , ‘The Body Multiple’</a:t>
            </a:r>
          </a:p>
          <a:p>
            <a:r>
              <a:rPr lang="en-GB" sz="2400" dirty="0" smtClean="0"/>
              <a:t>½ to read </a:t>
            </a:r>
            <a:r>
              <a:rPr lang="en-GB" sz="2400" dirty="0" err="1" smtClean="0"/>
              <a:t>Haraway</a:t>
            </a:r>
            <a:endParaRPr lang="en-GB" sz="2400" dirty="0" smtClean="0"/>
          </a:p>
          <a:p>
            <a:r>
              <a:rPr lang="en-GB" sz="2400" dirty="0" smtClean="0"/>
              <a:t>½ to read Mol ‘I Eat an Apple’</a:t>
            </a:r>
            <a:endParaRPr lang="en-GB" sz="2400" dirty="0"/>
          </a:p>
        </p:txBody>
      </p:sp>
      <p:pic>
        <p:nvPicPr>
          <p:cNvPr id="8" name="Picture 7"/>
          <p:cNvPicPr>
            <a:picLocks noChangeAspect="1"/>
          </p:cNvPicPr>
          <p:nvPr/>
        </p:nvPicPr>
        <p:blipFill>
          <a:blip r:embed="rId2"/>
          <a:stretch>
            <a:fillRect/>
          </a:stretch>
        </p:blipFill>
        <p:spPr>
          <a:xfrm>
            <a:off x="4953000" y="2438400"/>
            <a:ext cx="3592267" cy="3746301"/>
          </a:xfrm>
          <a:prstGeom prst="rect">
            <a:avLst/>
          </a:prstGeom>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23010735"/>
      </p:ext>
    </p:extLst>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166</TotalTime>
  <Words>464</Words>
  <Application>Microsoft Macintosh PowerPoint</Application>
  <PresentationFormat>On-screen Show (4:3)</PresentationFormat>
  <Paragraphs>49</Paragraphs>
  <Slides>10</Slides>
  <Notes>0</Notes>
  <HiddenSlides>0</HiddenSlides>
  <MMClips>0</MMClips>
  <ScaleCrop>false</ScaleCrop>
  <HeadingPairs>
    <vt:vector size="4" baseType="variant">
      <vt:variant>
        <vt:lpstr>Design Template</vt:lpstr>
      </vt:variant>
      <vt:variant>
        <vt:i4>1</vt:i4>
      </vt:variant>
      <vt:variant>
        <vt:lpstr>Slide Titles</vt:lpstr>
      </vt:variant>
      <vt:variant>
        <vt:i4>10</vt:i4>
      </vt:variant>
    </vt:vector>
  </HeadingPairs>
  <TitlesOfParts>
    <vt:vector size="11" baseType="lpstr">
      <vt:lpstr>Perspective</vt:lpstr>
      <vt:lpstr>Embodiment</vt:lpstr>
      <vt:lpstr>In groups of 3 </vt:lpstr>
      <vt:lpstr>What’s the difference between the body and embodiment? </vt:lpstr>
      <vt:lpstr>And between Douglas and Csordas..?</vt:lpstr>
      <vt:lpstr>Csordas (1990 and 1994) </vt:lpstr>
      <vt:lpstr>Demon and Release</vt:lpstr>
      <vt:lpstr>Body as a productive site</vt:lpstr>
      <vt:lpstr>Challenging Social Constructionism</vt:lpstr>
      <vt:lpstr>An embodiment paradigm</vt:lpstr>
      <vt:lpstr>For Next Class….</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Body, Culture and Society</dc:title>
  <dc:creator>Rachel Casiday</dc:creator>
  <cp:lastModifiedBy>Emma-Jayne Abbots</cp:lastModifiedBy>
  <cp:revision>22</cp:revision>
  <dcterms:created xsi:type="dcterms:W3CDTF">2018-02-05T11:20:58Z</dcterms:created>
  <dcterms:modified xsi:type="dcterms:W3CDTF">2018-02-05T11:24:41Z</dcterms:modified>
</cp:coreProperties>
</file>