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95D704-251F-4D7A-A8DD-758B9A2CF8F0}" v="86" dt="2026-03-16T10:30:12.9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412" autoAdjust="0"/>
  </p:normalViewPr>
  <p:slideViewPr>
    <p:cSldViewPr snapToGrid="0">
      <p:cViewPr varScale="1">
        <p:scale>
          <a:sx n="63" d="100"/>
          <a:sy n="63" d="100"/>
        </p:scale>
        <p:origin x="99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smin Barbu" userId="9ddf05252acbd0fe" providerId="LiveId" clId="{F387A24A-1EB7-447A-B06F-9DB703441DA5}"/>
    <pc:docChg chg="undo custSel addSld delSld modSld">
      <pc:chgData name="Cosmin Barbu" userId="9ddf05252acbd0fe" providerId="LiveId" clId="{F387A24A-1EB7-447A-B06F-9DB703441DA5}" dt="2026-03-16T10:30:47.261" v="1435" actId="2710"/>
      <pc:docMkLst>
        <pc:docMk/>
      </pc:docMkLst>
      <pc:sldChg chg="addSp delSp modSp new mod">
        <pc:chgData name="Cosmin Barbu" userId="9ddf05252acbd0fe" providerId="LiveId" clId="{F387A24A-1EB7-447A-B06F-9DB703441DA5}" dt="2026-03-16T10:21:41.598" v="1367" actId="1076"/>
        <pc:sldMkLst>
          <pc:docMk/>
          <pc:sldMk cId="1311805200" sldId="256"/>
        </pc:sldMkLst>
        <pc:spChg chg="del mod">
          <ac:chgData name="Cosmin Barbu" userId="9ddf05252acbd0fe" providerId="LiveId" clId="{F387A24A-1EB7-447A-B06F-9DB703441DA5}" dt="2026-03-16T10:17:40.765" v="1289" actId="21"/>
          <ac:spMkLst>
            <pc:docMk/>
            <pc:sldMk cId="1311805200" sldId="256"/>
            <ac:spMk id="2" creationId="{7508F89F-F886-0AA8-7510-D4CD90908D02}"/>
          </ac:spMkLst>
        </pc:spChg>
        <pc:spChg chg="mod">
          <ac:chgData name="Cosmin Barbu" userId="9ddf05252acbd0fe" providerId="LiveId" clId="{F387A24A-1EB7-447A-B06F-9DB703441DA5}" dt="2026-03-16T10:20:41.994" v="1354" actId="1076"/>
          <ac:spMkLst>
            <pc:docMk/>
            <pc:sldMk cId="1311805200" sldId="256"/>
            <ac:spMk id="3" creationId="{5E39F861-644B-FA8A-5648-116A9570FE76}"/>
          </ac:spMkLst>
        </pc:spChg>
        <pc:spChg chg="add mod">
          <ac:chgData name="Cosmin Barbu" userId="9ddf05252acbd0fe" providerId="LiveId" clId="{F387A24A-1EB7-447A-B06F-9DB703441DA5}" dt="2026-03-16T10:17:30.620" v="1288" actId="1076"/>
          <ac:spMkLst>
            <pc:docMk/>
            <pc:sldMk cId="1311805200" sldId="256"/>
            <ac:spMk id="4" creationId="{4F0F8597-8190-DECC-824F-122239837B0A}"/>
          </ac:spMkLst>
        </pc:spChg>
        <pc:spChg chg="add mod">
          <ac:chgData name="Cosmin Barbu" userId="9ddf05252acbd0fe" providerId="LiveId" clId="{F387A24A-1EB7-447A-B06F-9DB703441DA5}" dt="2026-03-16T10:17:30.620" v="1288" actId="1076"/>
          <ac:spMkLst>
            <pc:docMk/>
            <pc:sldMk cId="1311805200" sldId="256"/>
            <ac:spMk id="5" creationId="{700F0B68-B020-98BB-6F7C-A79DFF2832BC}"/>
          </ac:spMkLst>
        </pc:spChg>
        <pc:spChg chg="add mod">
          <ac:chgData name="Cosmin Barbu" userId="9ddf05252acbd0fe" providerId="LiveId" clId="{F387A24A-1EB7-447A-B06F-9DB703441DA5}" dt="2026-03-16T10:21:41.598" v="1367" actId="1076"/>
          <ac:spMkLst>
            <pc:docMk/>
            <pc:sldMk cId="1311805200" sldId="256"/>
            <ac:spMk id="7" creationId="{FA87DE9C-8083-1FA1-1013-E66FD7054DB1}"/>
          </ac:spMkLst>
        </pc:spChg>
        <pc:picChg chg="add mod">
          <ac:chgData name="Cosmin Barbu" userId="9ddf05252acbd0fe" providerId="LiveId" clId="{F387A24A-1EB7-447A-B06F-9DB703441DA5}" dt="2026-03-16T10:17:57.757" v="1291" actId="1076"/>
          <ac:picMkLst>
            <pc:docMk/>
            <pc:sldMk cId="1311805200" sldId="256"/>
            <ac:picMk id="6" creationId="{9373F531-EF57-FBC0-29D0-A8937F9D291D}"/>
          </ac:picMkLst>
        </pc:picChg>
        <pc:picChg chg="add mod">
          <ac:chgData name="Cosmin Barbu" userId="9ddf05252acbd0fe" providerId="LiveId" clId="{F387A24A-1EB7-447A-B06F-9DB703441DA5}" dt="2026-03-16T10:17:30.620" v="1288" actId="1076"/>
          <ac:picMkLst>
            <pc:docMk/>
            <pc:sldMk cId="1311805200" sldId="256"/>
            <ac:picMk id="2049" creationId="{6B3A3FAC-AAAB-B29E-A096-065C84BE0FA5}"/>
          </ac:picMkLst>
        </pc:picChg>
      </pc:sldChg>
      <pc:sldChg chg="addSp delSp modSp new mod">
        <pc:chgData name="Cosmin Barbu" userId="9ddf05252acbd0fe" providerId="LiveId" clId="{F387A24A-1EB7-447A-B06F-9DB703441DA5}" dt="2026-03-16T10:16:03.648" v="1285" actId="1076"/>
        <pc:sldMkLst>
          <pc:docMk/>
          <pc:sldMk cId="650172037" sldId="257"/>
        </pc:sldMkLst>
        <pc:spChg chg="add mod">
          <ac:chgData name="Cosmin Barbu" userId="9ddf05252acbd0fe" providerId="LiveId" clId="{F387A24A-1EB7-447A-B06F-9DB703441DA5}" dt="2026-03-16T09:56:52.699" v="1086" actId="767"/>
          <ac:spMkLst>
            <pc:docMk/>
            <pc:sldMk cId="650172037" sldId="257"/>
            <ac:spMk id="2" creationId="{22A1A3D3-3B8D-87B2-69BD-A11E63469379}"/>
          </ac:spMkLst>
        </pc:spChg>
        <pc:spChg chg="mod">
          <ac:chgData name="Cosmin Barbu" userId="9ddf05252acbd0fe" providerId="LiveId" clId="{F387A24A-1EB7-447A-B06F-9DB703441DA5}" dt="2026-03-16T10:16:03.648" v="1285" actId="1076"/>
          <ac:spMkLst>
            <pc:docMk/>
            <pc:sldMk cId="650172037" sldId="257"/>
            <ac:spMk id="3" creationId="{3E14880B-4ED5-BB48-293D-C65A74E321A8}"/>
          </ac:spMkLst>
        </pc:spChg>
        <pc:spChg chg="add mod">
          <ac:chgData name="Cosmin Barbu" userId="9ddf05252acbd0fe" providerId="LiveId" clId="{F387A24A-1EB7-447A-B06F-9DB703441DA5}" dt="2026-03-16T09:57:31.052" v="1096" actId="767"/>
          <ac:spMkLst>
            <pc:docMk/>
            <pc:sldMk cId="650172037" sldId="257"/>
            <ac:spMk id="4" creationId="{AA42E824-FE9B-6E04-0E80-F1B8DE1F4BC2}"/>
          </ac:spMkLst>
        </pc:spChg>
        <pc:spChg chg="mod">
          <ac:chgData name="Cosmin Barbu" userId="9ddf05252acbd0fe" providerId="LiveId" clId="{F387A24A-1EB7-447A-B06F-9DB703441DA5}" dt="2026-03-16T10:02:54.819" v="1154" actId="255"/>
          <ac:spMkLst>
            <pc:docMk/>
            <pc:sldMk cId="650172037" sldId="257"/>
            <ac:spMk id="5" creationId="{34D4A8D0-C440-B9A8-21EC-1A44A37D4FA4}"/>
          </ac:spMkLst>
        </pc:spChg>
        <pc:spChg chg="add mod">
          <ac:chgData name="Cosmin Barbu" userId="9ddf05252acbd0fe" providerId="LiveId" clId="{F387A24A-1EB7-447A-B06F-9DB703441DA5}" dt="2026-03-16T10:08:40.914" v="1210" actId="1076"/>
          <ac:spMkLst>
            <pc:docMk/>
            <pc:sldMk cId="650172037" sldId="257"/>
            <ac:spMk id="6" creationId="{066C03A5-287D-8D57-0956-9CE71953E664}"/>
          </ac:spMkLst>
        </pc:spChg>
        <pc:spChg chg="add mod">
          <ac:chgData name="Cosmin Barbu" userId="9ddf05252acbd0fe" providerId="LiveId" clId="{F387A24A-1EB7-447A-B06F-9DB703441DA5}" dt="2026-03-16T10:10:55.988" v="1252" actId="27636"/>
          <ac:spMkLst>
            <pc:docMk/>
            <pc:sldMk cId="650172037" sldId="257"/>
            <ac:spMk id="7" creationId="{FB58E287-49AF-904D-CD32-A52E4F26B2D6}"/>
          </ac:spMkLst>
        </pc:spChg>
        <pc:spChg chg="add mod">
          <ac:chgData name="Cosmin Barbu" userId="9ddf05252acbd0fe" providerId="LiveId" clId="{F387A24A-1EB7-447A-B06F-9DB703441DA5}" dt="2026-03-16T10:10:10.587" v="1230" actId="767"/>
          <ac:spMkLst>
            <pc:docMk/>
            <pc:sldMk cId="650172037" sldId="257"/>
            <ac:spMk id="8" creationId="{F641E851-8831-5BA7-60C1-54700CCF4AAC}"/>
          </ac:spMkLst>
        </pc:spChg>
        <pc:spChg chg="add mod">
          <ac:chgData name="Cosmin Barbu" userId="9ddf05252acbd0fe" providerId="LiveId" clId="{F387A24A-1EB7-447A-B06F-9DB703441DA5}" dt="2026-03-16T10:14:14.282" v="1269" actId="20577"/>
          <ac:spMkLst>
            <pc:docMk/>
            <pc:sldMk cId="650172037" sldId="257"/>
            <ac:spMk id="9" creationId="{886FF0C8-F41D-11CB-2DAC-84CEB626469C}"/>
          </ac:spMkLst>
        </pc:spChg>
        <pc:spChg chg="add del mod">
          <ac:chgData name="Cosmin Barbu" userId="9ddf05252acbd0fe" providerId="LiveId" clId="{F387A24A-1EB7-447A-B06F-9DB703441DA5}" dt="2026-03-16T10:15:46.018" v="1282"/>
          <ac:spMkLst>
            <pc:docMk/>
            <pc:sldMk cId="650172037" sldId="257"/>
            <ac:spMk id="11" creationId="{CF945B1F-752F-7384-7833-F254BD9D456F}"/>
          </ac:spMkLst>
        </pc:spChg>
        <pc:spChg chg="add mod">
          <ac:chgData name="Cosmin Barbu" userId="9ddf05252acbd0fe" providerId="LiveId" clId="{F387A24A-1EB7-447A-B06F-9DB703441DA5}" dt="2026-03-16T10:15:45.127" v="1280" actId="1076"/>
          <ac:spMkLst>
            <pc:docMk/>
            <pc:sldMk cId="650172037" sldId="257"/>
            <ac:spMk id="15" creationId="{DE34E8D9-311A-C36B-034F-1F6F8BD01463}"/>
          </ac:spMkLst>
        </pc:spChg>
        <pc:picChg chg="add mod">
          <ac:chgData name="Cosmin Barbu" userId="9ddf05252acbd0fe" providerId="LiveId" clId="{F387A24A-1EB7-447A-B06F-9DB703441DA5}" dt="2026-03-16T10:15:56.559" v="1283" actId="1076"/>
          <ac:picMkLst>
            <pc:docMk/>
            <pc:sldMk cId="650172037" sldId="257"/>
            <ac:picMk id="10" creationId="{82DF24BA-0450-71E1-BECB-39B68923EC6E}"/>
          </ac:picMkLst>
        </pc:picChg>
        <pc:picChg chg="add mod">
          <ac:chgData name="Cosmin Barbu" userId="9ddf05252acbd0fe" providerId="LiveId" clId="{F387A24A-1EB7-447A-B06F-9DB703441DA5}" dt="2026-03-16T10:08:44.614" v="1211" actId="1076"/>
          <ac:picMkLst>
            <pc:docMk/>
            <pc:sldMk cId="650172037" sldId="257"/>
            <ac:picMk id="12" creationId="{7A04AC03-7BBF-24B4-3852-61FD16D2BEE1}"/>
          </ac:picMkLst>
        </pc:picChg>
        <pc:picChg chg="add mod">
          <ac:chgData name="Cosmin Barbu" userId="9ddf05252acbd0fe" providerId="LiveId" clId="{F387A24A-1EB7-447A-B06F-9DB703441DA5}" dt="2026-03-16T09:32:31.845" v="1041" actId="14100"/>
          <ac:picMkLst>
            <pc:docMk/>
            <pc:sldMk cId="650172037" sldId="257"/>
            <ac:picMk id="14" creationId="{1CC2E470-EA2A-DF9A-C24F-6E4ADBC45E8C}"/>
          </ac:picMkLst>
        </pc:picChg>
        <pc:picChg chg="add mod">
          <ac:chgData name="Cosmin Barbu" userId="9ddf05252acbd0fe" providerId="LiveId" clId="{F387A24A-1EB7-447A-B06F-9DB703441DA5}" dt="2026-03-16T10:04:29.836" v="1167" actId="1076"/>
          <ac:picMkLst>
            <pc:docMk/>
            <pc:sldMk cId="650172037" sldId="257"/>
            <ac:picMk id="16" creationId="{1D88E757-A2D9-A8E8-0BDA-8E3DF9218090}"/>
          </ac:picMkLst>
        </pc:picChg>
        <pc:picChg chg="add mod">
          <ac:chgData name="Cosmin Barbu" userId="9ddf05252acbd0fe" providerId="LiveId" clId="{F387A24A-1EB7-447A-B06F-9DB703441DA5}" dt="2026-03-16T10:11:07.314" v="1253" actId="1076"/>
          <ac:picMkLst>
            <pc:docMk/>
            <pc:sldMk cId="650172037" sldId="257"/>
            <ac:picMk id="18" creationId="{D48A6E22-996F-3CCF-E504-D4E60A83B949}"/>
          </ac:picMkLst>
        </pc:picChg>
      </pc:sldChg>
      <pc:sldChg chg="addSp delSp modSp new mod">
        <pc:chgData name="Cosmin Barbu" userId="9ddf05252acbd0fe" providerId="LiveId" clId="{F387A24A-1EB7-447A-B06F-9DB703441DA5}" dt="2026-03-16T10:29:42.878" v="1426" actId="122"/>
        <pc:sldMkLst>
          <pc:docMk/>
          <pc:sldMk cId="2613639679" sldId="258"/>
        </pc:sldMkLst>
        <pc:spChg chg="add mod">
          <ac:chgData name="Cosmin Barbu" userId="9ddf05252acbd0fe" providerId="LiveId" clId="{F387A24A-1EB7-447A-B06F-9DB703441DA5}" dt="2026-03-16T10:29:42.878" v="1426" actId="122"/>
          <ac:spMkLst>
            <pc:docMk/>
            <pc:sldMk cId="2613639679" sldId="258"/>
            <ac:spMk id="2" creationId="{055F6F8B-888F-EDF9-6DEB-B9995C26A493}"/>
          </ac:spMkLst>
        </pc:spChg>
        <pc:picChg chg="add del mod">
          <ac:chgData name="Cosmin Barbu" userId="9ddf05252acbd0fe" providerId="LiveId" clId="{F387A24A-1EB7-447A-B06F-9DB703441DA5}" dt="2026-03-16T10:27:57.379" v="1389" actId="22"/>
          <ac:picMkLst>
            <pc:docMk/>
            <pc:sldMk cId="2613639679" sldId="258"/>
            <ac:picMk id="4" creationId="{811E5250-E7EB-968E-6BFD-8419D479D12E}"/>
          </ac:picMkLst>
        </pc:picChg>
      </pc:sldChg>
      <pc:sldChg chg="addSp modSp new mod">
        <pc:chgData name="Cosmin Barbu" userId="9ddf05252acbd0fe" providerId="LiveId" clId="{F387A24A-1EB7-447A-B06F-9DB703441DA5}" dt="2026-03-16T10:30:47.261" v="1435" actId="2710"/>
        <pc:sldMkLst>
          <pc:docMk/>
          <pc:sldMk cId="3513484088" sldId="259"/>
        </pc:sldMkLst>
        <pc:spChg chg="add mod">
          <ac:chgData name="Cosmin Barbu" userId="9ddf05252acbd0fe" providerId="LiveId" clId="{F387A24A-1EB7-447A-B06F-9DB703441DA5}" dt="2026-03-16T10:30:47.261" v="1435" actId="2710"/>
          <ac:spMkLst>
            <pc:docMk/>
            <pc:sldMk cId="3513484088" sldId="259"/>
            <ac:spMk id="2" creationId="{A413F439-5753-950B-30F4-42E68B7ADE6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5DE3CE-E6DC-4A08-ACD5-86109EAC4EA8}" type="datetimeFigureOut">
              <a:rPr lang="en-GB" smtClean="0"/>
              <a:t>16/03/2026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82FFF5-5FD8-4B6B-A734-A974D116EB17}" type="slidenum">
              <a:rPr lang="en-GB" smtClean="0"/>
              <a:t>‹#›</a:t>
            </a:fld>
            <a:endParaRPr lang="en-GB"/>
          </a:p>
        </p:txBody>
      </p:sp>
    </p:spTree>
    <p:extLst>
      <p:ext uri="{BB962C8B-B14F-4D97-AF65-F5344CB8AC3E}">
        <p14:creationId xmlns:p14="http://schemas.microsoft.com/office/powerpoint/2010/main" val="39562721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8D710-2F4F-B547-8C0B-5EB4D0D79DD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E165BF9-24D6-1E14-BAE8-B61643BC41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27A84DF-8398-70FD-B70D-29B36CD68A82}"/>
              </a:ext>
            </a:extLst>
          </p:cNvPr>
          <p:cNvSpPr>
            <a:spLocks noGrp="1"/>
          </p:cNvSpPr>
          <p:nvPr>
            <p:ph type="dt" sz="half" idx="10"/>
          </p:nvPr>
        </p:nvSpPr>
        <p:spPr/>
        <p:txBody>
          <a:bodyPr/>
          <a:lstStyle/>
          <a:p>
            <a:fld id="{E7B3D105-6257-47CD-A679-A570B88A8D0F}" type="datetimeFigureOut">
              <a:rPr lang="en-GB" smtClean="0"/>
              <a:t>16/03/2026</a:t>
            </a:fld>
            <a:endParaRPr lang="en-GB"/>
          </a:p>
        </p:txBody>
      </p:sp>
      <p:sp>
        <p:nvSpPr>
          <p:cNvPr id="5" name="Footer Placeholder 4">
            <a:extLst>
              <a:ext uri="{FF2B5EF4-FFF2-40B4-BE49-F238E27FC236}">
                <a16:creationId xmlns:a16="http://schemas.microsoft.com/office/drawing/2014/main" id="{2B263497-9D93-99FF-8F0C-BF4891D9C0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7B093C-1790-24B8-38FF-3AA6ECF8DC8F}"/>
              </a:ext>
            </a:extLst>
          </p:cNvPr>
          <p:cNvSpPr>
            <a:spLocks noGrp="1"/>
          </p:cNvSpPr>
          <p:nvPr>
            <p:ph type="sldNum" sz="quarter" idx="12"/>
          </p:nvPr>
        </p:nvSpPr>
        <p:spPr/>
        <p:txBody>
          <a:bodyPr/>
          <a:lstStyle/>
          <a:p>
            <a:fld id="{F9F8E09A-39F1-4E9E-9C2E-A373B1C3D673}" type="slidenum">
              <a:rPr lang="en-GB" smtClean="0"/>
              <a:t>‹#›</a:t>
            </a:fld>
            <a:endParaRPr lang="en-GB"/>
          </a:p>
        </p:txBody>
      </p:sp>
    </p:spTree>
    <p:extLst>
      <p:ext uri="{BB962C8B-B14F-4D97-AF65-F5344CB8AC3E}">
        <p14:creationId xmlns:p14="http://schemas.microsoft.com/office/powerpoint/2010/main" val="23012284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7EE4A-1D81-7FCA-594A-032EB1699B5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35BE52F-2400-CD1E-F37F-E6FEE471262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4758C92-F39B-924B-B62C-C93B1C5ABE1E}"/>
              </a:ext>
            </a:extLst>
          </p:cNvPr>
          <p:cNvSpPr>
            <a:spLocks noGrp="1"/>
          </p:cNvSpPr>
          <p:nvPr>
            <p:ph type="dt" sz="half" idx="10"/>
          </p:nvPr>
        </p:nvSpPr>
        <p:spPr/>
        <p:txBody>
          <a:bodyPr/>
          <a:lstStyle/>
          <a:p>
            <a:fld id="{E7B3D105-6257-47CD-A679-A570B88A8D0F}" type="datetimeFigureOut">
              <a:rPr lang="en-GB" smtClean="0"/>
              <a:t>16/03/2026</a:t>
            </a:fld>
            <a:endParaRPr lang="en-GB"/>
          </a:p>
        </p:txBody>
      </p:sp>
      <p:sp>
        <p:nvSpPr>
          <p:cNvPr id="5" name="Footer Placeholder 4">
            <a:extLst>
              <a:ext uri="{FF2B5EF4-FFF2-40B4-BE49-F238E27FC236}">
                <a16:creationId xmlns:a16="http://schemas.microsoft.com/office/drawing/2014/main" id="{E3766C31-41DB-AE12-32C1-3FBDEF7C7A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64DC5F-DD77-8A85-D7E0-2B7A5C5C67C5}"/>
              </a:ext>
            </a:extLst>
          </p:cNvPr>
          <p:cNvSpPr>
            <a:spLocks noGrp="1"/>
          </p:cNvSpPr>
          <p:nvPr>
            <p:ph type="sldNum" sz="quarter" idx="12"/>
          </p:nvPr>
        </p:nvSpPr>
        <p:spPr/>
        <p:txBody>
          <a:bodyPr/>
          <a:lstStyle/>
          <a:p>
            <a:fld id="{F9F8E09A-39F1-4E9E-9C2E-A373B1C3D673}" type="slidenum">
              <a:rPr lang="en-GB" smtClean="0"/>
              <a:t>‹#›</a:t>
            </a:fld>
            <a:endParaRPr lang="en-GB"/>
          </a:p>
        </p:txBody>
      </p:sp>
    </p:spTree>
    <p:extLst>
      <p:ext uri="{BB962C8B-B14F-4D97-AF65-F5344CB8AC3E}">
        <p14:creationId xmlns:p14="http://schemas.microsoft.com/office/powerpoint/2010/main" val="3452938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DE1DC-E66F-26B5-A895-CDB51677E01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D4783E3-8468-A1A2-5E4C-FA7104A0A81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3EA9CAC-0C37-FDA6-B29B-1602DE96C294}"/>
              </a:ext>
            </a:extLst>
          </p:cNvPr>
          <p:cNvSpPr>
            <a:spLocks noGrp="1"/>
          </p:cNvSpPr>
          <p:nvPr>
            <p:ph type="dt" sz="half" idx="10"/>
          </p:nvPr>
        </p:nvSpPr>
        <p:spPr/>
        <p:txBody>
          <a:bodyPr/>
          <a:lstStyle/>
          <a:p>
            <a:fld id="{E7B3D105-6257-47CD-A679-A570B88A8D0F}" type="datetimeFigureOut">
              <a:rPr lang="en-GB" smtClean="0"/>
              <a:t>16/03/2026</a:t>
            </a:fld>
            <a:endParaRPr lang="en-GB"/>
          </a:p>
        </p:txBody>
      </p:sp>
      <p:sp>
        <p:nvSpPr>
          <p:cNvPr id="5" name="Footer Placeholder 4">
            <a:extLst>
              <a:ext uri="{FF2B5EF4-FFF2-40B4-BE49-F238E27FC236}">
                <a16:creationId xmlns:a16="http://schemas.microsoft.com/office/drawing/2014/main" id="{A996F36F-72C3-17B6-1765-6A51DDF550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611673-86A5-7232-7CC7-882D171FC1AE}"/>
              </a:ext>
            </a:extLst>
          </p:cNvPr>
          <p:cNvSpPr>
            <a:spLocks noGrp="1"/>
          </p:cNvSpPr>
          <p:nvPr>
            <p:ph type="sldNum" sz="quarter" idx="12"/>
          </p:nvPr>
        </p:nvSpPr>
        <p:spPr/>
        <p:txBody>
          <a:bodyPr/>
          <a:lstStyle/>
          <a:p>
            <a:fld id="{F9F8E09A-39F1-4E9E-9C2E-A373B1C3D673}" type="slidenum">
              <a:rPr lang="en-GB" smtClean="0"/>
              <a:t>‹#›</a:t>
            </a:fld>
            <a:endParaRPr lang="en-GB"/>
          </a:p>
        </p:txBody>
      </p:sp>
    </p:spTree>
    <p:extLst>
      <p:ext uri="{BB962C8B-B14F-4D97-AF65-F5344CB8AC3E}">
        <p14:creationId xmlns:p14="http://schemas.microsoft.com/office/powerpoint/2010/main" val="39778287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1FACB-C415-5DEF-6C87-7480CD339DD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C8D4217-B03D-686E-260B-44A40A4AD6E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BB70B9C-504E-ABAB-20C3-BC79E876186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F825378-2EE4-805E-7A88-31D26AD5786A}"/>
              </a:ext>
            </a:extLst>
          </p:cNvPr>
          <p:cNvSpPr>
            <a:spLocks noGrp="1"/>
          </p:cNvSpPr>
          <p:nvPr>
            <p:ph type="dt" sz="half" idx="10"/>
          </p:nvPr>
        </p:nvSpPr>
        <p:spPr/>
        <p:txBody>
          <a:bodyPr/>
          <a:lstStyle/>
          <a:p>
            <a:fld id="{E7B3D105-6257-47CD-A679-A570B88A8D0F}" type="datetimeFigureOut">
              <a:rPr lang="en-GB" smtClean="0"/>
              <a:t>16/03/2026</a:t>
            </a:fld>
            <a:endParaRPr lang="en-GB"/>
          </a:p>
        </p:txBody>
      </p:sp>
      <p:sp>
        <p:nvSpPr>
          <p:cNvPr id="6" name="Footer Placeholder 5">
            <a:extLst>
              <a:ext uri="{FF2B5EF4-FFF2-40B4-BE49-F238E27FC236}">
                <a16:creationId xmlns:a16="http://schemas.microsoft.com/office/drawing/2014/main" id="{7483A3BC-C561-68CC-EB99-3093E253CD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6DAC46-838E-B9AE-3705-3243848CD0F0}"/>
              </a:ext>
            </a:extLst>
          </p:cNvPr>
          <p:cNvSpPr>
            <a:spLocks noGrp="1"/>
          </p:cNvSpPr>
          <p:nvPr>
            <p:ph type="sldNum" sz="quarter" idx="12"/>
          </p:nvPr>
        </p:nvSpPr>
        <p:spPr/>
        <p:txBody>
          <a:bodyPr/>
          <a:lstStyle/>
          <a:p>
            <a:fld id="{F9F8E09A-39F1-4E9E-9C2E-A373B1C3D673}" type="slidenum">
              <a:rPr lang="en-GB" smtClean="0"/>
              <a:t>‹#›</a:t>
            </a:fld>
            <a:endParaRPr lang="en-GB"/>
          </a:p>
        </p:txBody>
      </p:sp>
    </p:spTree>
    <p:extLst>
      <p:ext uri="{BB962C8B-B14F-4D97-AF65-F5344CB8AC3E}">
        <p14:creationId xmlns:p14="http://schemas.microsoft.com/office/powerpoint/2010/main" val="2045972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A1148-B063-583A-96E8-1EA2C3DAED1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3886F5D-A014-7C50-09BC-A84C4678F1F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6284843-C35D-46FA-B314-590F6D94BB1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5D57FBB-7127-A859-D025-52AE1865A6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3DE4784-603E-E340-BF3F-3BF4DC94568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FBF13E1-AA38-49C9-B837-77AB7A3EBCEA}"/>
              </a:ext>
            </a:extLst>
          </p:cNvPr>
          <p:cNvSpPr>
            <a:spLocks noGrp="1"/>
          </p:cNvSpPr>
          <p:nvPr>
            <p:ph type="dt" sz="half" idx="10"/>
          </p:nvPr>
        </p:nvSpPr>
        <p:spPr/>
        <p:txBody>
          <a:bodyPr/>
          <a:lstStyle/>
          <a:p>
            <a:fld id="{E7B3D105-6257-47CD-A679-A570B88A8D0F}" type="datetimeFigureOut">
              <a:rPr lang="en-GB" smtClean="0"/>
              <a:t>16/03/2026</a:t>
            </a:fld>
            <a:endParaRPr lang="en-GB"/>
          </a:p>
        </p:txBody>
      </p:sp>
      <p:sp>
        <p:nvSpPr>
          <p:cNvPr id="8" name="Footer Placeholder 7">
            <a:extLst>
              <a:ext uri="{FF2B5EF4-FFF2-40B4-BE49-F238E27FC236}">
                <a16:creationId xmlns:a16="http://schemas.microsoft.com/office/drawing/2014/main" id="{876244F2-D32A-7F79-5037-B9C102871C3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3226DEC-5CAC-F09B-0D9F-6B7C2F7E3986}"/>
              </a:ext>
            </a:extLst>
          </p:cNvPr>
          <p:cNvSpPr>
            <a:spLocks noGrp="1"/>
          </p:cNvSpPr>
          <p:nvPr>
            <p:ph type="sldNum" sz="quarter" idx="12"/>
          </p:nvPr>
        </p:nvSpPr>
        <p:spPr/>
        <p:txBody>
          <a:bodyPr/>
          <a:lstStyle/>
          <a:p>
            <a:fld id="{F9F8E09A-39F1-4E9E-9C2E-A373B1C3D673}" type="slidenum">
              <a:rPr lang="en-GB" smtClean="0"/>
              <a:t>‹#›</a:t>
            </a:fld>
            <a:endParaRPr lang="en-GB"/>
          </a:p>
        </p:txBody>
      </p:sp>
    </p:spTree>
    <p:extLst>
      <p:ext uri="{BB962C8B-B14F-4D97-AF65-F5344CB8AC3E}">
        <p14:creationId xmlns:p14="http://schemas.microsoft.com/office/powerpoint/2010/main" val="3975982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6FE0A-8041-D3CB-7AC4-DAA739710DB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B38DA24-7BCC-4F49-9325-5F657032632E}"/>
              </a:ext>
            </a:extLst>
          </p:cNvPr>
          <p:cNvSpPr>
            <a:spLocks noGrp="1"/>
          </p:cNvSpPr>
          <p:nvPr>
            <p:ph type="dt" sz="half" idx="10"/>
          </p:nvPr>
        </p:nvSpPr>
        <p:spPr/>
        <p:txBody>
          <a:bodyPr/>
          <a:lstStyle/>
          <a:p>
            <a:fld id="{E7B3D105-6257-47CD-A679-A570B88A8D0F}" type="datetimeFigureOut">
              <a:rPr lang="en-GB" smtClean="0"/>
              <a:t>16/03/2026</a:t>
            </a:fld>
            <a:endParaRPr lang="en-GB"/>
          </a:p>
        </p:txBody>
      </p:sp>
      <p:sp>
        <p:nvSpPr>
          <p:cNvPr id="4" name="Footer Placeholder 3">
            <a:extLst>
              <a:ext uri="{FF2B5EF4-FFF2-40B4-BE49-F238E27FC236}">
                <a16:creationId xmlns:a16="http://schemas.microsoft.com/office/drawing/2014/main" id="{F9DF396B-7E7B-546E-A2B9-4083FC8B56D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A80F4E8-157A-034F-1EE3-F681FB52E2C8}"/>
              </a:ext>
            </a:extLst>
          </p:cNvPr>
          <p:cNvSpPr>
            <a:spLocks noGrp="1"/>
          </p:cNvSpPr>
          <p:nvPr>
            <p:ph type="sldNum" sz="quarter" idx="12"/>
          </p:nvPr>
        </p:nvSpPr>
        <p:spPr/>
        <p:txBody>
          <a:bodyPr/>
          <a:lstStyle/>
          <a:p>
            <a:fld id="{F9F8E09A-39F1-4E9E-9C2E-A373B1C3D673}" type="slidenum">
              <a:rPr lang="en-GB" smtClean="0"/>
              <a:t>‹#›</a:t>
            </a:fld>
            <a:endParaRPr lang="en-GB"/>
          </a:p>
        </p:txBody>
      </p:sp>
    </p:spTree>
    <p:extLst>
      <p:ext uri="{BB962C8B-B14F-4D97-AF65-F5344CB8AC3E}">
        <p14:creationId xmlns:p14="http://schemas.microsoft.com/office/powerpoint/2010/main" val="108688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645329-B59F-A75E-8B0F-6E4257317B33}"/>
              </a:ext>
            </a:extLst>
          </p:cNvPr>
          <p:cNvSpPr>
            <a:spLocks noGrp="1"/>
          </p:cNvSpPr>
          <p:nvPr>
            <p:ph type="dt" sz="half" idx="10"/>
          </p:nvPr>
        </p:nvSpPr>
        <p:spPr/>
        <p:txBody>
          <a:bodyPr/>
          <a:lstStyle/>
          <a:p>
            <a:fld id="{E7B3D105-6257-47CD-A679-A570B88A8D0F}" type="datetimeFigureOut">
              <a:rPr lang="en-GB" smtClean="0"/>
              <a:t>16/03/2026</a:t>
            </a:fld>
            <a:endParaRPr lang="en-GB"/>
          </a:p>
        </p:txBody>
      </p:sp>
      <p:sp>
        <p:nvSpPr>
          <p:cNvPr id="3" name="Footer Placeholder 2">
            <a:extLst>
              <a:ext uri="{FF2B5EF4-FFF2-40B4-BE49-F238E27FC236}">
                <a16:creationId xmlns:a16="http://schemas.microsoft.com/office/drawing/2014/main" id="{D8F17F7F-DF7C-B2D6-B98A-10F43BE5F86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62B7BCA-9475-0BF3-DCF4-13010046CF4E}"/>
              </a:ext>
            </a:extLst>
          </p:cNvPr>
          <p:cNvSpPr>
            <a:spLocks noGrp="1"/>
          </p:cNvSpPr>
          <p:nvPr>
            <p:ph type="sldNum" sz="quarter" idx="12"/>
          </p:nvPr>
        </p:nvSpPr>
        <p:spPr/>
        <p:txBody>
          <a:bodyPr/>
          <a:lstStyle/>
          <a:p>
            <a:fld id="{F9F8E09A-39F1-4E9E-9C2E-A373B1C3D673}" type="slidenum">
              <a:rPr lang="en-GB" smtClean="0"/>
              <a:t>‹#›</a:t>
            </a:fld>
            <a:endParaRPr lang="en-GB"/>
          </a:p>
        </p:txBody>
      </p:sp>
    </p:spTree>
    <p:extLst>
      <p:ext uri="{BB962C8B-B14F-4D97-AF65-F5344CB8AC3E}">
        <p14:creationId xmlns:p14="http://schemas.microsoft.com/office/powerpoint/2010/main" val="15906203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769DF-94F3-37E9-4C1A-9F5621A63F6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3291370-2B5E-8CE0-4078-8F650A2E46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6123D95-12B9-8D70-CDD9-15B3715829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04B0CE2-08CE-F951-F06B-CB0E2812F468}"/>
              </a:ext>
            </a:extLst>
          </p:cNvPr>
          <p:cNvSpPr>
            <a:spLocks noGrp="1"/>
          </p:cNvSpPr>
          <p:nvPr>
            <p:ph type="dt" sz="half" idx="10"/>
          </p:nvPr>
        </p:nvSpPr>
        <p:spPr/>
        <p:txBody>
          <a:bodyPr/>
          <a:lstStyle/>
          <a:p>
            <a:fld id="{E7B3D105-6257-47CD-A679-A570B88A8D0F}" type="datetimeFigureOut">
              <a:rPr lang="en-GB" smtClean="0"/>
              <a:t>16/03/2026</a:t>
            </a:fld>
            <a:endParaRPr lang="en-GB"/>
          </a:p>
        </p:txBody>
      </p:sp>
      <p:sp>
        <p:nvSpPr>
          <p:cNvPr id="6" name="Footer Placeholder 5">
            <a:extLst>
              <a:ext uri="{FF2B5EF4-FFF2-40B4-BE49-F238E27FC236}">
                <a16:creationId xmlns:a16="http://schemas.microsoft.com/office/drawing/2014/main" id="{F714798D-BA85-4783-025A-8E56F7D6A0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198C48-3F37-2B41-3CC3-5D5BAA4FF35C}"/>
              </a:ext>
            </a:extLst>
          </p:cNvPr>
          <p:cNvSpPr>
            <a:spLocks noGrp="1"/>
          </p:cNvSpPr>
          <p:nvPr>
            <p:ph type="sldNum" sz="quarter" idx="12"/>
          </p:nvPr>
        </p:nvSpPr>
        <p:spPr/>
        <p:txBody>
          <a:bodyPr/>
          <a:lstStyle/>
          <a:p>
            <a:fld id="{F9F8E09A-39F1-4E9E-9C2E-A373B1C3D673}" type="slidenum">
              <a:rPr lang="en-GB" smtClean="0"/>
              <a:t>‹#›</a:t>
            </a:fld>
            <a:endParaRPr lang="en-GB"/>
          </a:p>
        </p:txBody>
      </p:sp>
    </p:spTree>
    <p:extLst>
      <p:ext uri="{BB962C8B-B14F-4D97-AF65-F5344CB8AC3E}">
        <p14:creationId xmlns:p14="http://schemas.microsoft.com/office/powerpoint/2010/main" val="40561115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8F562-EF71-5E9B-3885-2AAF2D54680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5425D51-6FEC-8144-482F-8E2E4E43CC7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4B327E2-A40A-E1D5-63B4-4D8B8B6795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10868D9-6FCB-6B4A-284A-07DC361D2C5E}"/>
              </a:ext>
            </a:extLst>
          </p:cNvPr>
          <p:cNvSpPr>
            <a:spLocks noGrp="1"/>
          </p:cNvSpPr>
          <p:nvPr>
            <p:ph type="dt" sz="half" idx="10"/>
          </p:nvPr>
        </p:nvSpPr>
        <p:spPr/>
        <p:txBody>
          <a:bodyPr/>
          <a:lstStyle/>
          <a:p>
            <a:fld id="{E7B3D105-6257-47CD-A679-A570B88A8D0F}" type="datetimeFigureOut">
              <a:rPr lang="en-GB" smtClean="0"/>
              <a:t>16/03/2026</a:t>
            </a:fld>
            <a:endParaRPr lang="en-GB"/>
          </a:p>
        </p:txBody>
      </p:sp>
      <p:sp>
        <p:nvSpPr>
          <p:cNvPr id="6" name="Footer Placeholder 5">
            <a:extLst>
              <a:ext uri="{FF2B5EF4-FFF2-40B4-BE49-F238E27FC236}">
                <a16:creationId xmlns:a16="http://schemas.microsoft.com/office/drawing/2014/main" id="{903E0A69-704C-47D5-99C4-C0D96AC858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AF6134-06CF-5497-442C-3AAECA8B64D5}"/>
              </a:ext>
            </a:extLst>
          </p:cNvPr>
          <p:cNvSpPr>
            <a:spLocks noGrp="1"/>
          </p:cNvSpPr>
          <p:nvPr>
            <p:ph type="sldNum" sz="quarter" idx="12"/>
          </p:nvPr>
        </p:nvSpPr>
        <p:spPr/>
        <p:txBody>
          <a:bodyPr/>
          <a:lstStyle/>
          <a:p>
            <a:fld id="{F9F8E09A-39F1-4E9E-9C2E-A373B1C3D673}" type="slidenum">
              <a:rPr lang="en-GB" smtClean="0"/>
              <a:t>‹#›</a:t>
            </a:fld>
            <a:endParaRPr lang="en-GB"/>
          </a:p>
        </p:txBody>
      </p:sp>
    </p:spTree>
    <p:extLst>
      <p:ext uri="{BB962C8B-B14F-4D97-AF65-F5344CB8AC3E}">
        <p14:creationId xmlns:p14="http://schemas.microsoft.com/office/powerpoint/2010/main" val="27065280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7B719-204B-93B2-0DCE-9ABEF2E79A0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52A8F16-FD4C-FB2F-3F26-064484340EC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68825B2-6A2D-BBBC-993F-67CF8BB9CC4E}"/>
              </a:ext>
            </a:extLst>
          </p:cNvPr>
          <p:cNvSpPr>
            <a:spLocks noGrp="1"/>
          </p:cNvSpPr>
          <p:nvPr>
            <p:ph type="dt" sz="half" idx="10"/>
          </p:nvPr>
        </p:nvSpPr>
        <p:spPr/>
        <p:txBody>
          <a:bodyPr/>
          <a:lstStyle/>
          <a:p>
            <a:fld id="{E7B3D105-6257-47CD-A679-A570B88A8D0F}" type="datetimeFigureOut">
              <a:rPr lang="en-GB" smtClean="0"/>
              <a:t>16/03/2026</a:t>
            </a:fld>
            <a:endParaRPr lang="en-GB"/>
          </a:p>
        </p:txBody>
      </p:sp>
      <p:sp>
        <p:nvSpPr>
          <p:cNvPr id="5" name="Footer Placeholder 4">
            <a:extLst>
              <a:ext uri="{FF2B5EF4-FFF2-40B4-BE49-F238E27FC236}">
                <a16:creationId xmlns:a16="http://schemas.microsoft.com/office/drawing/2014/main" id="{9A776A4B-F122-1D75-ED0A-664B4D2829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392953-AFF0-C85F-DE36-B89228CA3826}"/>
              </a:ext>
            </a:extLst>
          </p:cNvPr>
          <p:cNvSpPr>
            <a:spLocks noGrp="1"/>
          </p:cNvSpPr>
          <p:nvPr>
            <p:ph type="sldNum" sz="quarter" idx="12"/>
          </p:nvPr>
        </p:nvSpPr>
        <p:spPr/>
        <p:txBody>
          <a:bodyPr/>
          <a:lstStyle/>
          <a:p>
            <a:fld id="{F9F8E09A-39F1-4E9E-9C2E-A373B1C3D673}" type="slidenum">
              <a:rPr lang="en-GB" smtClean="0"/>
              <a:t>‹#›</a:t>
            </a:fld>
            <a:endParaRPr lang="en-GB"/>
          </a:p>
        </p:txBody>
      </p:sp>
    </p:spTree>
    <p:extLst>
      <p:ext uri="{BB962C8B-B14F-4D97-AF65-F5344CB8AC3E}">
        <p14:creationId xmlns:p14="http://schemas.microsoft.com/office/powerpoint/2010/main" val="974748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AA9591-276F-9ABF-D3E5-B9175224C0B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9ECA6DC-E6DE-D6EC-FA6E-B94463F59CA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78FF4A8-767F-0918-DD2D-90D060645D74}"/>
              </a:ext>
            </a:extLst>
          </p:cNvPr>
          <p:cNvSpPr>
            <a:spLocks noGrp="1"/>
          </p:cNvSpPr>
          <p:nvPr>
            <p:ph type="dt" sz="half" idx="10"/>
          </p:nvPr>
        </p:nvSpPr>
        <p:spPr/>
        <p:txBody>
          <a:bodyPr/>
          <a:lstStyle/>
          <a:p>
            <a:fld id="{E7B3D105-6257-47CD-A679-A570B88A8D0F}" type="datetimeFigureOut">
              <a:rPr lang="en-GB" smtClean="0"/>
              <a:t>16/03/2026</a:t>
            </a:fld>
            <a:endParaRPr lang="en-GB"/>
          </a:p>
        </p:txBody>
      </p:sp>
      <p:sp>
        <p:nvSpPr>
          <p:cNvPr id="5" name="Footer Placeholder 4">
            <a:extLst>
              <a:ext uri="{FF2B5EF4-FFF2-40B4-BE49-F238E27FC236}">
                <a16:creationId xmlns:a16="http://schemas.microsoft.com/office/drawing/2014/main" id="{9F2F7205-A631-906C-AE0A-24B7DBEB67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164F11-EA03-7AC8-5A62-A48081BC2314}"/>
              </a:ext>
            </a:extLst>
          </p:cNvPr>
          <p:cNvSpPr>
            <a:spLocks noGrp="1"/>
          </p:cNvSpPr>
          <p:nvPr>
            <p:ph type="sldNum" sz="quarter" idx="12"/>
          </p:nvPr>
        </p:nvSpPr>
        <p:spPr/>
        <p:txBody>
          <a:bodyPr/>
          <a:lstStyle/>
          <a:p>
            <a:fld id="{F9F8E09A-39F1-4E9E-9C2E-A373B1C3D673}" type="slidenum">
              <a:rPr lang="en-GB" smtClean="0"/>
              <a:t>‹#›</a:t>
            </a:fld>
            <a:endParaRPr lang="en-GB"/>
          </a:p>
        </p:txBody>
      </p:sp>
    </p:spTree>
    <p:extLst>
      <p:ext uri="{BB962C8B-B14F-4D97-AF65-F5344CB8AC3E}">
        <p14:creationId xmlns:p14="http://schemas.microsoft.com/office/powerpoint/2010/main" val="12408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0DFD990-C17D-AADE-8F9E-0C55419AD8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D575413-9506-3A24-E796-8185D16306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76F5C0C-FE09-EC57-1888-384B654808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7B3D105-6257-47CD-A679-A570B88A8D0F}" type="datetimeFigureOut">
              <a:rPr lang="en-GB" smtClean="0"/>
              <a:t>16/03/2026</a:t>
            </a:fld>
            <a:endParaRPr lang="en-GB"/>
          </a:p>
        </p:txBody>
      </p:sp>
      <p:sp>
        <p:nvSpPr>
          <p:cNvPr id="5" name="Footer Placeholder 4">
            <a:extLst>
              <a:ext uri="{FF2B5EF4-FFF2-40B4-BE49-F238E27FC236}">
                <a16:creationId xmlns:a16="http://schemas.microsoft.com/office/drawing/2014/main" id="{3060E232-9B24-4540-3F65-913551C96F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0E6CC35-F91B-16F2-83E4-CE70A5B41F0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9F8E09A-39F1-4E9E-9C2E-A373B1C3D673}" type="slidenum">
              <a:rPr lang="en-GB" smtClean="0"/>
              <a:t>‹#›</a:t>
            </a:fld>
            <a:endParaRPr lang="en-GB"/>
          </a:p>
        </p:txBody>
      </p:sp>
    </p:spTree>
    <p:extLst>
      <p:ext uri="{BB962C8B-B14F-4D97-AF65-F5344CB8AC3E}">
        <p14:creationId xmlns:p14="http://schemas.microsoft.com/office/powerpoint/2010/main" val="20970676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5.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hyperlink" Target="https://doi.org/10.3389/fdgth.2022.1004547" TargetMode="External"/><Relationship Id="rId3" Type="http://schemas.openxmlformats.org/officeDocument/2006/relationships/hyperlink" Target="https://doi.org/10.1186/s40814-022-01204-y" TargetMode="External"/><Relationship Id="rId7" Type="http://schemas.openxmlformats.org/officeDocument/2006/relationships/hyperlink" Target="https://doi.org/10.1093/bjsw/bcaf076" TargetMode="External"/><Relationship Id="rId2" Type="http://schemas.openxmlformats.org/officeDocument/2006/relationships/hyperlink" Target="https://doi.org/10.1108/WWOP-10-2016-0032" TargetMode="External"/><Relationship Id="rId1" Type="http://schemas.openxmlformats.org/officeDocument/2006/relationships/slideLayout" Target="../slideLayouts/slideLayout7.xml"/><Relationship Id="rId6" Type="http://schemas.openxmlformats.org/officeDocument/2006/relationships/hyperlink" Target="https://doi.org/10.1016/j.ejor.2011.11.034" TargetMode="External"/><Relationship Id="rId5" Type="http://schemas.openxmlformats.org/officeDocument/2006/relationships/hyperlink" Target="https://doi.org/10.1177/0272989X19829726" TargetMode="External"/><Relationship Id="rId10" Type="http://schemas.openxmlformats.org/officeDocument/2006/relationships/hyperlink" Target="https://www.ons.gov.uk/peoplepopulationandcommunity/birthsdeathsandmarriages/ageing/articles/profileoftheolderpopulationlivinginenglandandwalesin2021andchangessince2011/2023-04-03?utm_source=chatgpt.com" TargetMode="External"/><Relationship Id="rId4" Type="http://schemas.openxmlformats.org/officeDocument/2006/relationships/hyperlink" Target="https://doi.org/10.1136/bmj.l107" TargetMode="External"/><Relationship Id="rId9" Type="http://schemas.openxmlformats.org/officeDocument/2006/relationships/hyperlink" Target="https://mha.org.uk/care-support/later-life-hub/facts-stats-about-older-people?utm_source=chatgpt.com"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doi.org/10.5334/ijic.ICIC24485" TargetMode="External"/><Relationship Id="rId7" Type="http://schemas.openxmlformats.org/officeDocument/2006/relationships/hyperlink" Target="https://doi.org/10.1177/1473325016672917" TargetMode="External"/><Relationship Id="rId2" Type="http://schemas.openxmlformats.org/officeDocument/2006/relationships/hyperlink" Target="https://doi.org/10.1177/16094069231205788" TargetMode="External"/><Relationship Id="rId1" Type="http://schemas.openxmlformats.org/officeDocument/2006/relationships/slideLayout" Target="../slideLayouts/slideLayout7.xml"/><Relationship Id="rId6" Type="http://schemas.openxmlformats.org/officeDocument/2006/relationships/hyperlink" Target="https://commonslibrary.parliament.uk/the-uks-changing-population?utm_source=chatgpt.com" TargetMode="External"/><Relationship Id="rId5" Type="http://schemas.openxmlformats.org/officeDocument/2006/relationships/hyperlink" Target="https://doi.org/10.1093/eurpub/ckac095.065" TargetMode="External"/><Relationship Id="rId4" Type="http://schemas.openxmlformats.org/officeDocument/2006/relationships/hyperlink" Target="https://doi.org/10.1093/gerona/glae26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E39F861-644B-FA8A-5648-116A9570FE76}"/>
              </a:ext>
            </a:extLst>
          </p:cNvPr>
          <p:cNvSpPr>
            <a:spLocks noGrp="1"/>
          </p:cNvSpPr>
          <p:nvPr>
            <p:ph type="subTitle" idx="1"/>
          </p:nvPr>
        </p:nvSpPr>
        <p:spPr>
          <a:xfrm>
            <a:off x="160419" y="3906947"/>
            <a:ext cx="7042485" cy="2823410"/>
          </a:xfrm>
        </p:spPr>
        <p:txBody>
          <a:bodyPr>
            <a:normAutofit/>
          </a:bodyPr>
          <a:lstStyle/>
          <a:p>
            <a:pPr algn="l"/>
            <a:r>
              <a:rPr lang="nl-NL" b="1" dirty="0">
                <a:latin typeface="Arial" panose="020B0604020202020204" pitchFamily="34" charset="0"/>
                <a:cs typeface="Arial" panose="020B0604020202020204" pitchFamily="34" charset="0"/>
              </a:rPr>
              <a:t>Student name: Cosmin Barbu	</a:t>
            </a:r>
            <a:endParaRPr lang="en-GB" b="1" dirty="0">
              <a:latin typeface="Arial" panose="020B0604020202020204" pitchFamily="34" charset="0"/>
              <a:cs typeface="Arial" panose="020B0604020202020204" pitchFamily="34" charset="0"/>
            </a:endParaRPr>
          </a:p>
          <a:p>
            <a:pPr algn="l"/>
            <a:r>
              <a:rPr lang="nl-NL" b="1" dirty="0">
                <a:latin typeface="Arial" panose="020B0604020202020204" pitchFamily="34" charset="0"/>
                <a:cs typeface="Arial" panose="020B0604020202020204" pitchFamily="34" charset="0"/>
              </a:rPr>
              <a:t>Student ID: 2318292</a:t>
            </a:r>
            <a:endParaRPr lang="en-GB" b="1" dirty="0">
              <a:latin typeface="Arial" panose="020B0604020202020204" pitchFamily="34" charset="0"/>
              <a:cs typeface="Arial" panose="020B0604020202020204" pitchFamily="34" charset="0"/>
            </a:endParaRPr>
          </a:p>
          <a:p>
            <a:pPr algn="l"/>
            <a:r>
              <a:rPr lang="nl-NL" b="1" dirty="0">
                <a:latin typeface="Arial" panose="020B0604020202020204" pitchFamily="34" charset="0"/>
                <a:cs typeface="Arial" panose="020B0604020202020204" pitchFamily="34" charset="0"/>
              </a:rPr>
              <a:t> </a:t>
            </a:r>
            <a:endParaRPr lang="en-GB" b="1" dirty="0">
              <a:latin typeface="Arial" panose="020B0604020202020204" pitchFamily="34" charset="0"/>
              <a:cs typeface="Arial" panose="020B0604020202020204" pitchFamily="34" charset="0"/>
            </a:endParaRPr>
          </a:p>
          <a:p>
            <a:pPr algn="l"/>
            <a:r>
              <a:rPr lang="nl-NL" b="1" dirty="0">
                <a:latin typeface="Arial" panose="020B0604020202020204" pitchFamily="34" charset="0"/>
                <a:cs typeface="Arial" panose="020B0604020202020204" pitchFamily="34" charset="0"/>
              </a:rPr>
              <a:t>Module name: </a:t>
            </a:r>
            <a:r>
              <a:rPr lang="en-GB" b="1" dirty="0">
                <a:latin typeface="Arial" panose="020B0604020202020204" pitchFamily="34" charset="0"/>
                <a:cs typeface="Arial" panose="020B0604020202020204" pitchFamily="34" charset="0"/>
              </a:rPr>
              <a:t>Empowering the Older Person</a:t>
            </a:r>
          </a:p>
          <a:p>
            <a:pPr algn="l"/>
            <a:r>
              <a:rPr lang="en-US" b="1" dirty="0">
                <a:latin typeface="Arial" panose="020B0604020202020204" pitchFamily="34" charset="0"/>
                <a:cs typeface="Arial" panose="020B0604020202020204" pitchFamily="34" charset="0"/>
              </a:rPr>
              <a:t>Module code: </a:t>
            </a:r>
            <a:r>
              <a:rPr lang="en-GB" b="1" dirty="0">
                <a:latin typeface="Arial" panose="020B0604020202020204" pitchFamily="34" charset="0"/>
                <a:cs typeface="Arial" panose="020B0604020202020204" pitchFamily="34" charset="0"/>
              </a:rPr>
              <a:t>BMHP6027_LON</a:t>
            </a:r>
          </a:p>
          <a:p>
            <a:pPr algn="l"/>
            <a:r>
              <a:rPr lang="en-US" b="1" dirty="0">
                <a:latin typeface="Arial" panose="020B0604020202020204" pitchFamily="34" charset="0"/>
                <a:cs typeface="Arial" panose="020B0604020202020204" pitchFamily="34" charset="0"/>
              </a:rPr>
              <a:t>Lecturer’s name: </a:t>
            </a:r>
            <a:r>
              <a:rPr lang="en-GB" b="1" dirty="0">
                <a:latin typeface="Arial" panose="020B0604020202020204" pitchFamily="34" charset="0"/>
                <a:cs typeface="Arial" panose="020B0604020202020204" pitchFamily="34" charset="0"/>
              </a:rPr>
              <a:t>Arif Ahmed</a:t>
            </a:r>
          </a:p>
          <a:p>
            <a:endParaRPr lang="en-GB" dirty="0"/>
          </a:p>
        </p:txBody>
      </p:sp>
      <p:pic>
        <p:nvPicPr>
          <p:cNvPr id="6" name="Picture 5">
            <a:extLst>
              <a:ext uri="{FF2B5EF4-FFF2-40B4-BE49-F238E27FC236}">
                <a16:creationId xmlns:a16="http://schemas.microsoft.com/office/drawing/2014/main" id="{9373F531-EF57-FBC0-29D0-A8937F9D291D}"/>
              </a:ext>
            </a:extLst>
          </p:cNvPr>
          <p:cNvPicPr>
            <a:picLocks noChangeAspect="1"/>
          </p:cNvPicPr>
          <p:nvPr/>
        </p:nvPicPr>
        <p:blipFill>
          <a:blip r:embed="rId2"/>
          <a:stretch>
            <a:fillRect/>
          </a:stretch>
        </p:blipFill>
        <p:spPr>
          <a:xfrm>
            <a:off x="379659" y="127643"/>
            <a:ext cx="2609524" cy="923810"/>
          </a:xfrm>
          <a:prstGeom prst="rect">
            <a:avLst/>
          </a:prstGeom>
        </p:spPr>
      </p:pic>
      <p:sp>
        <p:nvSpPr>
          <p:cNvPr id="7" name="TextBox 6">
            <a:extLst>
              <a:ext uri="{FF2B5EF4-FFF2-40B4-BE49-F238E27FC236}">
                <a16:creationId xmlns:a16="http://schemas.microsoft.com/office/drawing/2014/main" id="{FA87DE9C-8083-1FA1-1013-E66FD7054DB1}"/>
              </a:ext>
            </a:extLst>
          </p:cNvPr>
          <p:cNvSpPr txBox="1"/>
          <p:nvPr/>
        </p:nvSpPr>
        <p:spPr>
          <a:xfrm>
            <a:off x="2031425" y="1648202"/>
            <a:ext cx="8129149" cy="830997"/>
          </a:xfrm>
          <a:prstGeom prst="rect">
            <a:avLst/>
          </a:prstGeom>
          <a:noFill/>
        </p:spPr>
        <p:txBody>
          <a:bodyPr wrap="none" rtlCol="0">
            <a:spAutoFit/>
          </a:bodyPr>
          <a:lstStyle/>
          <a:p>
            <a:pPr algn="ctr"/>
            <a:r>
              <a:rPr lang="en-GB" sz="2400" b="1" dirty="0">
                <a:latin typeface="Arial" panose="020B0604020202020204" pitchFamily="34" charset="0"/>
                <a:cs typeface="Arial" panose="020B0604020202020204" pitchFamily="34" charset="0"/>
              </a:rPr>
              <a:t>Poster presentation </a:t>
            </a:r>
          </a:p>
          <a:p>
            <a:pPr algn="ctr"/>
            <a:r>
              <a:rPr lang="en-GB" sz="2400" b="1" dirty="0">
                <a:latin typeface="Arial" panose="020B0604020202020204" pitchFamily="34" charset="0"/>
                <a:cs typeface="Arial" panose="020B0604020202020204" pitchFamily="34" charset="0"/>
              </a:rPr>
              <a:t>Evaluating the care and support needs of older people</a:t>
            </a:r>
          </a:p>
        </p:txBody>
      </p:sp>
    </p:spTree>
    <p:extLst>
      <p:ext uri="{BB962C8B-B14F-4D97-AF65-F5344CB8AC3E}">
        <p14:creationId xmlns:p14="http://schemas.microsoft.com/office/powerpoint/2010/main" val="13118052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E14880B-4ED5-BB48-293D-C65A74E321A8}"/>
              </a:ext>
            </a:extLst>
          </p:cNvPr>
          <p:cNvSpPr>
            <a:spLocks noGrp="1"/>
          </p:cNvSpPr>
          <p:nvPr>
            <p:ph type="body" idx="1"/>
          </p:nvPr>
        </p:nvSpPr>
        <p:spPr>
          <a:xfrm>
            <a:off x="0" y="3783308"/>
            <a:ext cx="3830129" cy="2840636"/>
          </a:xfrm>
        </p:spPr>
        <p:txBody>
          <a:bodyPr>
            <a:normAutofit fontScale="55000" lnSpcReduction="20000"/>
          </a:bodyPr>
          <a:lstStyle/>
          <a:p>
            <a:pPr marL="342900" indent="-342900" algn="ctr">
              <a:buAutoNum type="arabicPeriod"/>
            </a:pPr>
            <a:r>
              <a:rPr lang="en-GB" sz="2200" dirty="0">
                <a:latin typeface="Arial" panose="020B0604020202020204" pitchFamily="34" charset="0"/>
                <a:cs typeface="Arial" panose="020B0604020202020204" pitchFamily="34" charset="0"/>
              </a:rPr>
              <a:t>Introduction</a:t>
            </a:r>
          </a:p>
          <a:p>
            <a:pPr marL="342900" indent="-342900">
              <a:buFont typeface="Arial" panose="020B0604020202020204" pitchFamily="34" charset="0"/>
              <a:buChar char="•"/>
            </a:pPr>
            <a:r>
              <a:rPr lang="en-GB" sz="2200" b="0" dirty="0">
                <a:latin typeface="Arial" panose="020B0604020202020204" pitchFamily="34" charset="0"/>
                <a:cs typeface="Arial" panose="020B0604020202020204" pitchFamily="34" charset="0"/>
              </a:rPr>
              <a:t>The UK has an ageing population: 11 million aged 65+ ,19% of population (ONS,2023) .</a:t>
            </a:r>
          </a:p>
          <a:p>
            <a:pPr marL="342900" indent="-342900">
              <a:buFont typeface="Arial" panose="020B0604020202020204" pitchFamily="34" charset="0"/>
              <a:buChar char="•"/>
            </a:pPr>
            <a:r>
              <a:rPr lang="en-GB" sz="2200" b="0" dirty="0">
                <a:latin typeface="Arial" panose="020B0604020202020204" pitchFamily="34" charset="0"/>
                <a:cs typeface="Arial" panose="020B0604020202020204" pitchFamily="34" charset="0"/>
              </a:rPr>
              <a:t>By 2043, the 85+ population will double to 3.2 million.</a:t>
            </a:r>
          </a:p>
          <a:p>
            <a:pPr marL="342900" indent="-342900">
              <a:buFont typeface="Arial" panose="020B0604020202020204" pitchFamily="34" charset="0"/>
              <a:buChar char="•"/>
            </a:pPr>
            <a:r>
              <a:rPr lang="en-GB" sz="2200" b="0" dirty="0">
                <a:latin typeface="Arial" panose="020B0604020202020204" pitchFamily="34" charset="0"/>
                <a:cs typeface="Arial" panose="020B0604020202020204" pitchFamily="34" charset="0"/>
              </a:rPr>
              <a:t>Over 4 million older adults live with long‑term illness or disability (MHA, 2026).</a:t>
            </a:r>
          </a:p>
          <a:p>
            <a:pPr marL="342900" indent="-342900">
              <a:buFont typeface="Arial" panose="020B0604020202020204" pitchFamily="34" charset="0"/>
              <a:buChar char="•"/>
            </a:pPr>
            <a:r>
              <a:rPr lang="en-GB" sz="2200" b="0" dirty="0">
                <a:latin typeface="Arial" panose="020B0604020202020204" pitchFamily="34" charset="0"/>
                <a:cs typeface="Arial" panose="020B0604020202020204" pitchFamily="34" charset="0"/>
              </a:rPr>
              <a:t>Empowerment, independence and functional ability are essential for wellbeing (UK Parliament, 2024) .</a:t>
            </a:r>
            <a:endParaRPr lang="en-GB" sz="14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34D4A8D0-C440-B9A8-21EC-1A44A37D4FA4}"/>
              </a:ext>
            </a:extLst>
          </p:cNvPr>
          <p:cNvSpPr>
            <a:spLocks noGrp="1"/>
          </p:cNvSpPr>
          <p:nvPr>
            <p:ph type="body" sz="quarter" idx="3"/>
          </p:nvPr>
        </p:nvSpPr>
        <p:spPr>
          <a:xfrm>
            <a:off x="4091357" y="629587"/>
            <a:ext cx="3830128" cy="6228413"/>
          </a:xfrm>
        </p:spPr>
        <p:txBody>
          <a:bodyPr>
            <a:normAutofit fontScale="55000" lnSpcReduction="20000"/>
          </a:bodyPr>
          <a:lstStyle/>
          <a:p>
            <a:pPr algn="ctr"/>
            <a:r>
              <a:rPr lang="en-GB" sz="2200" dirty="0">
                <a:latin typeface="Arial" panose="020B0604020202020204" pitchFamily="34" charset="0"/>
                <a:cs typeface="Arial" panose="020B0604020202020204" pitchFamily="34" charset="0"/>
              </a:rPr>
              <a:t>2. Care, Empowerment &amp; Support Needs</a:t>
            </a:r>
          </a:p>
          <a:p>
            <a:pPr marL="342900" lvl="0" indent="-342900">
              <a:buFont typeface="Arial" panose="020B0604020202020204" pitchFamily="34" charset="0"/>
              <a:buChar char="•"/>
            </a:pPr>
            <a:r>
              <a:rPr lang="en-GB" sz="2200" b="0" dirty="0">
                <a:latin typeface="Arial" panose="020B0604020202020204" pitchFamily="34" charset="0"/>
                <a:cs typeface="Arial" panose="020B0604020202020204" pitchFamily="34" charset="0"/>
              </a:rPr>
              <a:t>Independence valued but limited by staffing shortages and long waits (</a:t>
            </a:r>
            <a:r>
              <a:rPr lang="en-GB" sz="2200" b="0" dirty="0" err="1">
                <a:latin typeface="Arial" panose="020B0604020202020204" pitchFamily="34" charset="0"/>
                <a:cs typeface="Arial" panose="020B0604020202020204" pitchFamily="34" charset="0"/>
              </a:rPr>
              <a:t>Izady</a:t>
            </a:r>
            <a:r>
              <a:rPr lang="en-GB" sz="2200" b="0" dirty="0">
                <a:latin typeface="Arial" panose="020B0604020202020204" pitchFamily="34" charset="0"/>
                <a:cs typeface="Arial" panose="020B0604020202020204" pitchFamily="34" charset="0"/>
              </a:rPr>
              <a:t> and Worthington, 2012).</a:t>
            </a:r>
          </a:p>
          <a:p>
            <a:pPr marL="342900" lvl="0" indent="-342900">
              <a:buFont typeface="Arial" panose="020B0604020202020204" pitchFamily="34" charset="0"/>
              <a:buChar char="•"/>
            </a:pPr>
            <a:r>
              <a:rPr lang="en-GB" sz="2200" b="0" dirty="0">
                <a:latin typeface="Arial" panose="020B0604020202020204" pitchFamily="34" charset="0"/>
                <a:cs typeface="Arial" panose="020B0604020202020204" pitchFamily="34" charset="0"/>
              </a:rPr>
              <a:t>Freedom of choice promoted by Care Act 2014 but not always delivered in practice (Leishman, E. </a:t>
            </a:r>
            <a:r>
              <a:rPr lang="en-GB" sz="2200" b="0" i="1" dirty="0">
                <a:latin typeface="Arial" panose="020B0604020202020204" pitchFamily="34" charset="0"/>
                <a:cs typeface="Arial" panose="020B0604020202020204" pitchFamily="34" charset="0"/>
              </a:rPr>
              <a:t>et al.</a:t>
            </a:r>
            <a:r>
              <a:rPr lang="en-GB" sz="2200" b="0" dirty="0">
                <a:latin typeface="Arial" panose="020B0604020202020204" pitchFamily="34" charset="0"/>
                <a:cs typeface="Arial" panose="020B0604020202020204" pitchFamily="34" charset="0"/>
              </a:rPr>
              <a:t> 2025) .</a:t>
            </a:r>
          </a:p>
          <a:p>
            <a:endParaRPr lang="en-GB" sz="2200" dirty="0">
              <a:latin typeface="Arial" panose="020B0604020202020204" pitchFamily="34" charset="0"/>
              <a:cs typeface="Arial" panose="020B0604020202020204" pitchFamily="34" charset="0"/>
            </a:endParaRPr>
          </a:p>
          <a:p>
            <a:endParaRPr lang="en-GB" sz="2200" dirty="0">
              <a:latin typeface="Arial" panose="020B0604020202020204" pitchFamily="34" charset="0"/>
              <a:cs typeface="Arial" panose="020B0604020202020204" pitchFamily="34" charset="0"/>
            </a:endParaRPr>
          </a:p>
          <a:p>
            <a:endParaRPr lang="en-GB" sz="2200" dirty="0">
              <a:latin typeface="Arial" panose="020B0604020202020204" pitchFamily="34" charset="0"/>
              <a:cs typeface="Arial" panose="020B0604020202020204" pitchFamily="34" charset="0"/>
            </a:endParaRPr>
          </a:p>
          <a:p>
            <a:endParaRPr lang="en-GB" sz="2200" dirty="0">
              <a:latin typeface="Arial" panose="020B0604020202020204" pitchFamily="34" charset="0"/>
              <a:cs typeface="Arial" panose="020B0604020202020204" pitchFamily="34" charset="0"/>
            </a:endParaRPr>
          </a:p>
          <a:p>
            <a:pPr algn="ctr"/>
            <a:r>
              <a:rPr lang="en-GB" sz="2200" dirty="0">
                <a:latin typeface="Arial" panose="020B0604020202020204" pitchFamily="34" charset="0"/>
                <a:cs typeface="Arial" panose="020B0604020202020204" pitchFamily="34" charset="0"/>
              </a:rPr>
              <a:t>Effectiveness of Approaches &amp; Interventions</a:t>
            </a:r>
          </a:p>
          <a:p>
            <a:pPr marL="342900" lvl="0" indent="-342900">
              <a:buFont typeface="Arial" panose="020B0604020202020204" pitchFamily="34" charset="0"/>
              <a:buChar char="•"/>
            </a:pPr>
            <a:r>
              <a:rPr lang="en-GB" sz="2200" b="0" dirty="0">
                <a:latin typeface="Arial" panose="020B0604020202020204" pitchFamily="34" charset="0"/>
                <a:cs typeface="Arial" panose="020B0604020202020204" pitchFamily="34" charset="0"/>
              </a:rPr>
              <a:t>Assistive technology supports safety; digital exclusion reduces impact (Middle, R. and Welch, L. 2022)</a:t>
            </a:r>
            <a:r>
              <a:rPr lang="en-GB" sz="2200" dirty="0">
                <a:latin typeface="Arial" panose="020B0604020202020204" pitchFamily="34" charset="0"/>
                <a:cs typeface="Arial" panose="020B0604020202020204" pitchFamily="34" charset="0"/>
              </a:rPr>
              <a:t> </a:t>
            </a:r>
            <a:r>
              <a:rPr lang="en-GB" sz="2200" b="0" dirty="0">
                <a:latin typeface="Arial" panose="020B0604020202020204" pitchFamily="34" charset="0"/>
                <a:cs typeface="Arial" panose="020B0604020202020204" pitchFamily="34" charset="0"/>
              </a:rPr>
              <a:t>.</a:t>
            </a:r>
          </a:p>
          <a:p>
            <a:pPr marL="342900" lvl="0" indent="-342900">
              <a:buFont typeface="Arial" panose="020B0604020202020204" pitchFamily="34" charset="0"/>
              <a:buChar char="•"/>
            </a:pPr>
            <a:r>
              <a:rPr lang="en-GB" sz="2200" b="0" dirty="0">
                <a:latin typeface="Arial" panose="020B0604020202020204" pitchFamily="34" charset="0"/>
                <a:cs typeface="Arial" panose="020B0604020202020204" pitchFamily="34" charset="0"/>
              </a:rPr>
              <a:t>Care Act 2014 and NHS Long Term Plan provide strong frameworks; progress uneven (Cowper, A. 2019) .</a:t>
            </a:r>
          </a:p>
          <a:p>
            <a:pPr marL="342900" lvl="0" indent="-342900">
              <a:buFont typeface="Arial" panose="020B0604020202020204" pitchFamily="34" charset="0"/>
              <a:buChar char="•"/>
            </a:pPr>
            <a:r>
              <a:rPr lang="en-GB" sz="2200" b="0" dirty="0">
                <a:latin typeface="Arial" panose="020B0604020202020204" pitchFamily="34" charset="0"/>
                <a:cs typeface="Arial" panose="020B0604020202020204" pitchFamily="34" charset="0"/>
              </a:rPr>
              <a:t>Interventions effective when personalised, accessible and properly resourced (Bricca, A. </a:t>
            </a:r>
            <a:r>
              <a:rPr lang="en-GB" sz="2200" b="0" i="1" dirty="0">
                <a:latin typeface="Arial" panose="020B0604020202020204" pitchFamily="34" charset="0"/>
                <a:cs typeface="Arial" panose="020B0604020202020204" pitchFamily="34" charset="0"/>
              </a:rPr>
              <a:t>et al.</a:t>
            </a:r>
            <a:r>
              <a:rPr lang="en-GB" sz="2200" b="0" dirty="0">
                <a:latin typeface="Arial" panose="020B0604020202020204" pitchFamily="34" charset="0"/>
                <a:cs typeface="Arial" panose="020B0604020202020204" pitchFamily="34" charset="0"/>
              </a:rPr>
              <a:t> (2022) .</a:t>
            </a:r>
          </a:p>
          <a:p>
            <a:pPr marL="342900" lvl="0" indent="-342900">
              <a:buFont typeface="Arial" panose="020B0604020202020204" pitchFamily="34" charset="0"/>
              <a:buChar char="•"/>
            </a:pPr>
            <a:endParaRPr lang="en-GB" sz="2200" b="0" dirty="0">
              <a:latin typeface="Arial" panose="020B0604020202020204" pitchFamily="34" charset="0"/>
              <a:cs typeface="Arial" panose="020B0604020202020204" pitchFamily="34" charset="0"/>
            </a:endParaRPr>
          </a:p>
          <a:p>
            <a:pPr lvl="0"/>
            <a:endParaRPr lang="en-GB" sz="2200" b="0" dirty="0">
              <a:latin typeface="Arial" panose="020B0604020202020204" pitchFamily="34" charset="0"/>
              <a:cs typeface="Arial" panose="020B0604020202020204" pitchFamily="34" charset="0"/>
            </a:endParaRPr>
          </a:p>
          <a:p>
            <a:pPr lvl="0"/>
            <a:endParaRPr lang="en-GB" sz="2200" b="0" dirty="0">
              <a:latin typeface="Arial" panose="020B0604020202020204" pitchFamily="34" charset="0"/>
              <a:cs typeface="Arial" panose="020B0604020202020204" pitchFamily="34" charset="0"/>
            </a:endParaRPr>
          </a:p>
          <a:p>
            <a:pPr algn="ctr"/>
            <a:r>
              <a:rPr lang="en-GB" sz="2200" dirty="0">
                <a:latin typeface="Arial" panose="020B0604020202020204" pitchFamily="34" charset="0"/>
                <a:cs typeface="Arial" panose="020B0604020202020204" pitchFamily="34" charset="0"/>
              </a:rPr>
              <a:t>Relevant Theories</a:t>
            </a:r>
          </a:p>
          <a:p>
            <a:pPr marL="342900" lvl="0" indent="-342900">
              <a:buFont typeface="Arial" panose="020B0604020202020204" pitchFamily="34" charset="0"/>
              <a:buChar char="•"/>
            </a:pPr>
            <a:r>
              <a:rPr lang="en-GB" sz="2200" b="0" dirty="0">
                <a:latin typeface="Arial" panose="020B0604020202020204" pitchFamily="34" charset="0"/>
                <a:cs typeface="Arial" panose="020B0604020202020204" pitchFamily="34" charset="0"/>
              </a:rPr>
              <a:t>Empowerment Theory: promotes control, confidence, shared decision‑making (Wallengren Lynch, M. 2018) .</a:t>
            </a:r>
          </a:p>
          <a:p>
            <a:pPr marL="342900" lvl="0" indent="-342900">
              <a:buFont typeface="Arial" panose="020B0604020202020204" pitchFamily="34" charset="0"/>
              <a:buChar char="•"/>
            </a:pPr>
            <a:r>
              <a:rPr lang="en-GB" sz="2200" b="0" dirty="0">
                <a:latin typeface="Arial" panose="020B0604020202020204" pitchFamily="34" charset="0"/>
                <a:cs typeface="Arial" panose="020B0604020202020204" pitchFamily="34" charset="0"/>
              </a:rPr>
              <a:t>Person‑Centred Theory emphasises respect, empathy, individuality (Pratt, H. </a:t>
            </a:r>
            <a:r>
              <a:rPr lang="en-GB" sz="2200" b="0" i="1" dirty="0">
                <a:latin typeface="Arial" panose="020B0604020202020204" pitchFamily="34" charset="0"/>
                <a:cs typeface="Arial" panose="020B0604020202020204" pitchFamily="34" charset="0"/>
              </a:rPr>
              <a:t>et al.</a:t>
            </a:r>
            <a:r>
              <a:rPr lang="en-GB" sz="2200" b="0" dirty="0">
                <a:latin typeface="Arial" panose="020B0604020202020204" pitchFamily="34" charset="0"/>
                <a:cs typeface="Arial" panose="020B0604020202020204" pitchFamily="34" charset="0"/>
              </a:rPr>
              <a:t> 2023) .</a:t>
            </a:r>
          </a:p>
          <a:p>
            <a:endParaRPr lang="en-GB" b="0" dirty="0"/>
          </a:p>
        </p:txBody>
      </p:sp>
      <p:sp>
        <p:nvSpPr>
          <p:cNvPr id="7" name="Text Placeholder 4">
            <a:extLst>
              <a:ext uri="{FF2B5EF4-FFF2-40B4-BE49-F238E27FC236}">
                <a16:creationId xmlns:a16="http://schemas.microsoft.com/office/drawing/2014/main" id="{FB58E287-49AF-904D-CD32-A52E4F26B2D6}"/>
              </a:ext>
            </a:extLst>
          </p:cNvPr>
          <p:cNvSpPr txBox="1">
            <a:spLocks/>
          </p:cNvSpPr>
          <p:nvPr/>
        </p:nvSpPr>
        <p:spPr>
          <a:xfrm>
            <a:off x="8042363" y="3234461"/>
            <a:ext cx="4147089" cy="3938331"/>
          </a:xfrm>
          <a:prstGeom prst="rect">
            <a:avLst/>
          </a:prstGeom>
        </p:spPr>
        <p:txBody>
          <a:bodyPr vert="horz" lIns="91440" tIns="45720" rIns="91440" bIns="45720" rtlCol="0" anchor="b">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lgn="ctr"/>
            <a:endParaRPr lang="en-GB" sz="2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4. Recommendations for Improvement </a:t>
            </a:r>
          </a:p>
          <a:p>
            <a:pPr marL="342900" indent="-342900">
              <a:buFont typeface="Arial" panose="020B0604020202020204" pitchFamily="34" charset="0"/>
              <a:buChar char="•"/>
            </a:pPr>
            <a:r>
              <a:rPr lang="en-GB" sz="1200" b="0" dirty="0">
                <a:latin typeface="Arial" panose="020B0604020202020204" pitchFamily="34" charset="0"/>
                <a:cs typeface="Arial" panose="020B0604020202020204" pitchFamily="34" charset="0"/>
              </a:rPr>
              <a:t>Improve person‑centred care through better staff training and shared decision‑making (Phillips, J. 2025) .</a:t>
            </a:r>
          </a:p>
          <a:p>
            <a:pPr marL="342900" indent="-342900">
              <a:buFont typeface="Arial" panose="020B0604020202020204" pitchFamily="34" charset="0"/>
              <a:buChar char="•"/>
            </a:pPr>
            <a:r>
              <a:rPr lang="en-GB" sz="1200" b="0" dirty="0">
                <a:latin typeface="Arial" panose="020B0604020202020204" pitchFamily="34" charset="0"/>
                <a:cs typeface="Arial" panose="020B0604020202020204" pitchFamily="34" charset="0"/>
              </a:rPr>
              <a:t>Strengthen community programmes to reduce loneliness and support social participation (Barke, J. 2017) .</a:t>
            </a:r>
          </a:p>
          <a:p>
            <a:pPr marL="342900" indent="-342900">
              <a:buFont typeface="Arial" panose="020B0604020202020204" pitchFamily="34" charset="0"/>
              <a:buChar char="•"/>
            </a:pPr>
            <a:r>
              <a:rPr lang="en-GB" sz="1200" b="0" dirty="0">
                <a:latin typeface="Arial" panose="020B0604020202020204" pitchFamily="34" charset="0"/>
                <a:cs typeface="Arial" panose="020B0604020202020204" pitchFamily="34" charset="0"/>
              </a:rPr>
              <a:t>Target resources to disadvantaged groups to reduce inequalities in access and outcomes (Griffin, S. </a:t>
            </a:r>
            <a:r>
              <a:rPr lang="en-GB" sz="1200" b="0" i="1" dirty="0">
                <a:latin typeface="Arial" panose="020B0604020202020204" pitchFamily="34" charset="0"/>
                <a:cs typeface="Arial" panose="020B0604020202020204" pitchFamily="34" charset="0"/>
              </a:rPr>
              <a:t>et al.</a:t>
            </a:r>
            <a:r>
              <a:rPr lang="en-GB" sz="1200" b="0" dirty="0">
                <a:latin typeface="Arial" panose="020B0604020202020204" pitchFamily="34" charset="0"/>
                <a:cs typeface="Arial" panose="020B0604020202020204" pitchFamily="34" charset="0"/>
              </a:rPr>
              <a:t> 2019</a:t>
            </a:r>
            <a:r>
              <a:rPr lang="en-GB" sz="1200" dirty="0">
                <a:latin typeface="Arial" panose="020B0604020202020204" pitchFamily="34" charset="0"/>
                <a:cs typeface="Arial" panose="020B0604020202020204" pitchFamily="34" charset="0"/>
              </a:rPr>
              <a:t>) </a:t>
            </a:r>
            <a:r>
              <a:rPr lang="en-GB" sz="1200" b="0" dirty="0">
                <a:latin typeface="Arial" panose="020B0604020202020204" pitchFamily="34" charset="0"/>
                <a:cs typeface="Arial" panose="020B0604020202020204" pitchFamily="34" charset="0"/>
              </a:rPr>
              <a:t>.</a:t>
            </a:r>
          </a:p>
          <a:p>
            <a:pPr algn="ctr"/>
            <a:r>
              <a:rPr lang="en-GB" sz="1200" dirty="0">
                <a:latin typeface="Arial" panose="020B0604020202020204" pitchFamily="34" charset="0"/>
                <a:cs typeface="Arial" panose="020B0604020202020204" pitchFamily="34" charset="0"/>
              </a:rPr>
              <a:t>Conclusion </a:t>
            </a:r>
          </a:p>
          <a:p>
            <a:r>
              <a:rPr lang="en-GB" sz="1200" b="0" dirty="0">
                <a:latin typeface="Arial" panose="020B0604020202020204" pitchFamily="34" charset="0"/>
                <a:cs typeface="Arial" panose="020B0604020202020204" pitchFamily="34" charset="0"/>
              </a:rPr>
              <a:t>Older people face interconnected challenges affecting independence and functional ability. While UK policies promote empowerment and personalised care, practical delivery is limited by funding, staffing and unequal access, improving service integration and expanding adaptations and technology are essential to enhance autonomy and support healthy, independent ageing.</a:t>
            </a:r>
          </a:p>
          <a:p>
            <a:endParaRPr lang="en-GB" b="0" dirty="0"/>
          </a:p>
        </p:txBody>
      </p:sp>
      <p:pic>
        <p:nvPicPr>
          <p:cNvPr id="10" name="Picture 9">
            <a:extLst>
              <a:ext uri="{FF2B5EF4-FFF2-40B4-BE49-F238E27FC236}">
                <a16:creationId xmlns:a16="http://schemas.microsoft.com/office/drawing/2014/main" id="{82DF24BA-0450-71E1-BECB-39B68923EC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2386" y="3150115"/>
            <a:ext cx="3717253" cy="1187355"/>
          </a:xfrm>
          <a:prstGeom prst="rect">
            <a:avLst/>
          </a:prstGeom>
        </p:spPr>
      </p:pic>
      <p:pic>
        <p:nvPicPr>
          <p:cNvPr id="12" name="Picture 11">
            <a:extLst>
              <a:ext uri="{FF2B5EF4-FFF2-40B4-BE49-F238E27FC236}">
                <a16:creationId xmlns:a16="http://schemas.microsoft.com/office/drawing/2014/main" id="{7A04AC03-7BBF-24B4-3852-61FD16D2BE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525" y="594448"/>
            <a:ext cx="3811954" cy="1187355"/>
          </a:xfrm>
          <a:prstGeom prst="rect">
            <a:avLst/>
          </a:prstGeom>
        </p:spPr>
      </p:pic>
      <p:pic>
        <p:nvPicPr>
          <p:cNvPr id="14" name="Picture 13">
            <a:extLst>
              <a:ext uri="{FF2B5EF4-FFF2-40B4-BE49-F238E27FC236}">
                <a16:creationId xmlns:a16="http://schemas.microsoft.com/office/drawing/2014/main" id="{1CC2E470-EA2A-DF9A-C24F-6E4ADBC45E8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12235" y="1941800"/>
            <a:ext cx="3622174" cy="948051"/>
          </a:xfrm>
          <a:prstGeom prst="rect">
            <a:avLst/>
          </a:prstGeom>
        </p:spPr>
      </p:pic>
      <p:pic>
        <p:nvPicPr>
          <p:cNvPr id="16" name="Picture 15">
            <a:extLst>
              <a:ext uri="{FF2B5EF4-FFF2-40B4-BE49-F238E27FC236}">
                <a16:creationId xmlns:a16="http://schemas.microsoft.com/office/drawing/2014/main" id="{1D88E757-A2D9-A8E8-0BDA-8E3DF921809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12235" y="4741811"/>
            <a:ext cx="3622174" cy="706103"/>
          </a:xfrm>
          <a:prstGeom prst="rect">
            <a:avLst/>
          </a:prstGeom>
        </p:spPr>
      </p:pic>
      <p:pic>
        <p:nvPicPr>
          <p:cNvPr id="18" name="Picture 17">
            <a:extLst>
              <a:ext uri="{FF2B5EF4-FFF2-40B4-BE49-F238E27FC236}">
                <a16:creationId xmlns:a16="http://schemas.microsoft.com/office/drawing/2014/main" id="{D48A6E22-996F-3CCF-E504-D4E60A83B94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365360" y="2491908"/>
            <a:ext cx="3681283" cy="795886"/>
          </a:xfrm>
          <a:prstGeom prst="rect">
            <a:avLst/>
          </a:prstGeom>
        </p:spPr>
      </p:pic>
      <p:sp>
        <p:nvSpPr>
          <p:cNvPr id="6" name="TextBox 5">
            <a:extLst>
              <a:ext uri="{FF2B5EF4-FFF2-40B4-BE49-F238E27FC236}">
                <a16:creationId xmlns:a16="http://schemas.microsoft.com/office/drawing/2014/main" id="{066C03A5-287D-8D57-0956-9CE71953E664}"/>
              </a:ext>
            </a:extLst>
          </p:cNvPr>
          <p:cNvSpPr txBox="1"/>
          <p:nvPr/>
        </p:nvSpPr>
        <p:spPr>
          <a:xfrm>
            <a:off x="218964" y="1941800"/>
            <a:ext cx="3811954" cy="1292662"/>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This poster evaluates:</a:t>
            </a:r>
          </a:p>
          <a:p>
            <a:pPr marL="342900" indent="-342900">
              <a:buFont typeface="Arial" panose="020B0604020202020204" pitchFamily="34" charset="0"/>
              <a:buChar char="•"/>
            </a:pPr>
            <a:r>
              <a:rPr lang="en-GB" sz="1200" dirty="0">
                <a:latin typeface="Arial" panose="020B0604020202020204" pitchFamily="34" charset="0"/>
                <a:cs typeface="Arial" panose="020B0604020202020204" pitchFamily="34" charset="0"/>
              </a:rPr>
              <a:t>Care, empowerment &amp; support needs</a:t>
            </a:r>
          </a:p>
          <a:p>
            <a:pPr marL="342900" indent="-342900">
              <a:buFont typeface="Arial" panose="020B0604020202020204" pitchFamily="34" charset="0"/>
              <a:buChar char="•"/>
            </a:pPr>
            <a:r>
              <a:rPr lang="en-GB" sz="1200" dirty="0">
                <a:latin typeface="Arial" panose="020B0604020202020204" pitchFamily="34" charset="0"/>
                <a:cs typeface="Arial" panose="020B0604020202020204" pitchFamily="34" charset="0"/>
              </a:rPr>
              <a:t>UK interventions &amp; policies</a:t>
            </a:r>
          </a:p>
          <a:p>
            <a:pPr marL="342900" indent="-342900">
              <a:buFont typeface="Arial" panose="020B0604020202020204" pitchFamily="34" charset="0"/>
              <a:buChar char="•"/>
            </a:pPr>
            <a:r>
              <a:rPr lang="en-GB" sz="1200" dirty="0">
                <a:latin typeface="Arial" panose="020B0604020202020204" pitchFamily="34" charset="0"/>
                <a:cs typeface="Arial" panose="020B0604020202020204" pitchFamily="34" charset="0"/>
              </a:rPr>
              <a:t>Challenges to independence</a:t>
            </a:r>
          </a:p>
          <a:p>
            <a:pPr marL="342900" indent="-342900">
              <a:buFont typeface="Arial" panose="020B0604020202020204" pitchFamily="34" charset="0"/>
              <a:buChar char="•"/>
            </a:pPr>
            <a:r>
              <a:rPr lang="en-GB" sz="1200" dirty="0">
                <a:latin typeface="Arial" panose="020B0604020202020204" pitchFamily="34" charset="0"/>
                <a:cs typeface="Arial" panose="020B0604020202020204" pitchFamily="34" charset="0"/>
              </a:rPr>
              <a:t>Recommendations for improvement</a:t>
            </a:r>
          </a:p>
          <a:p>
            <a:endParaRPr lang="en-GB" dirty="0"/>
          </a:p>
        </p:txBody>
      </p:sp>
      <p:sp>
        <p:nvSpPr>
          <p:cNvPr id="9" name="TextBox 8">
            <a:extLst>
              <a:ext uri="{FF2B5EF4-FFF2-40B4-BE49-F238E27FC236}">
                <a16:creationId xmlns:a16="http://schemas.microsoft.com/office/drawing/2014/main" id="{886FF0C8-F41D-11CB-2DAC-84CEB626469C}"/>
              </a:ext>
            </a:extLst>
          </p:cNvPr>
          <p:cNvSpPr txBox="1"/>
          <p:nvPr/>
        </p:nvSpPr>
        <p:spPr>
          <a:xfrm>
            <a:off x="7981924" y="926138"/>
            <a:ext cx="4234165" cy="1754326"/>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3. </a:t>
            </a:r>
            <a:r>
              <a:rPr lang="en-GB" sz="1200" b="1" dirty="0">
                <a:latin typeface="Arial" panose="020B0604020202020204" pitchFamily="34" charset="0"/>
                <a:cs typeface="Arial" panose="020B0604020202020204" pitchFamily="34" charset="0"/>
              </a:rPr>
              <a:t>Challenges to Independence &amp; Functional Ability</a:t>
            </a:r>
          </a:p>
          <a:p>
            <a:pPr marL="342900" indent="-342900">
              <a:buFont typeface="Arial" panose="020B0604020202020204" pitchFamily="34" charset="0"/>
              <a:buChar char="•"/>
            </a:pPr>
            <a:r>
              <a:rPr lang="en-GB" sz="1200" dirty="0">
                <a:latin typeface="Arial" panose="020B0604020202020204" pitchFamily="34" charset="0"/>
                <a:cs typeface="Arial" panose="020B0604020202020204" pitchFamily="34" charset="0"/>
              </a:rPr>
              <a:t>Frailty, chronic illness and mobility decline reduce ability to perform daily tasks (Stolz, E.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2024)</a:t>
            </a:r>
            <a:r>
              <a:rPr lang="en-GB" dirty="0"/>
              <a:t> </a:t>
            </a:r>
            <a:r>
              <a:rPr lang="en-GB" sz="1200" dirty="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GB" sz="1200" dirty="0">
                <a:latin typeface="Arial" panose="020B0604020202020204" pitchFamily="34" charset="0"/>
                <a:cs typeface="Arial" panose="020B0604020202020204" pitchFamily="34" charset="0"/>
              </a:rPr>
              <a:t>Loneliness and loss of social networks weaken emotional wellbeing (Swales, B.</a:t>
            </a:r>
            <a:r>
              <a:rPr lang="en-GB" sz="1200" i="1" dirty="0">
                <a:latin typeface="Arial" panose="020B0604020202020204" pitchFamily="34" charset="0"/>
                <a:cs typeface="Arial" panose="020B0604020202020204" pitchFamily="34" charset="0"/>
              </a:rPr>
              <a:t> et al.</a:t>
            </a:r>
            <a:r>
              <a:rPr lang="en-GB" sz="1200" dirty="0">
                <a:latin typeface="Arial" panose="020B0604020202020204" pitchFamily="34" charset="0"/>
                <a:cs typeface="Arial" panose="020B0604020202020204" pitchFamily="34" charset="0"/>
              </a:rPr>
              <a:t> 2022).</a:t>
            </a:r>
          </a:p>
          <a:p>
            <a:pPr marL="342900" indent="-342900">
              <a:buFont typeface="Arial" panose="020B0604020202020204" pitchFamily="34" charset="0"/>
              <a:buChar char="•"/>
            </a:pPr>
            <a:r>
              <a:rPr lang="en-GB" sz="1200" dirty="0">
                <a:latin typeface="Arial" panose="020B0604020202020204" pitchFamily="34" charset="0"/>
                <a:cs typeface="Arial" panose="020B0604020202020204" pitchFamily="34" charset="0"/>
              </a:rPr>
              <a:t>Financial pressures restrict access to private care, adaptations and activities.</a:t>
            </a:r>
          </a:p>
          <a:p>
            <a:endParaRPr lang="en-GB" dirty="0"/>
          </a:p>
        </p:txBody>
      </p:sp>
      <p:sp>
        <p:nvSpPr>
          <p:cNvPr id="15" name="TextBox 14">
            <a:extLst>
              <a:ext uri="{FF2B5EF4-FFF2-40B4-BE49-F238E27FC236}">
                <a16:creationId xmlns:a16="http://schemas.microsoft.com/office/drawing/2014/main" id="{DE34E8D9-311A-C36B-034F-1F6F8BD01463}"/>
              </a:ext>
            </a:extLst>
          </p:cNvPr>
          <p:cNvSpPr txBox="1"/>
          <p:nvPr/>
        </p:nvSpPr>
        <p:spPr>
          <a:xfrm>
            <a:off x="2952175" y="-22278"/>
            <a:ext cx="6108492" cy="369332"/>
          </a:xfrm>
          <a:prstGeom prst="rect">
            <a:avLst/>
          </a:prstGeom>
          <a:noFill/>
        </p:spPr>
        <p:txBody>
          <a:bodyPr wrap="square">
            <a:spAutoFit/>
          </a:bodyPr>
          <a:lstStyle/>
          <a:p>
            <a:pPr algn="ctr"/>
            <a:r>
              <a:rPr lang="en-GB" b="1" dirty="0">
                <a:solidFill>
                  <a:srgbClr val="FF0000"/>
                </a:solidFill>
                <a:latin typeface="Arial" panose="020B0604020202020204" pitchFamily="34" charset="0"/>
                <a:cs typeface="Arial" panose="020B0604020202020204" pitchFamily="34" charset="0"/>
              </a:rPr>
              <a:t>Evaluating the care and support needs of older people</a:t>
            </a:r>
          </a:p>
        </p:txBody>
      </p:sp>
    </p:spTree>
    <p:extLst>
      <p:ext uri="{BB962C8B-B14F-4D97-AF65-F5344CB8AC3E}">
        <p14:creationId xmlns:p14="http://schemas.microsoft.com/office/powerpoint/2010/main" val="6501720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5F6F8B-888F-EDF9-6DEB-B9995C26A493}"/>
              </a:ext>
            </a:extLst>
          </p:cNvPr>
          <p:cNvSpPr txBox="1"/>
          <p:nvPr/>
        </p:nvSpPr>
        <p:spPr>
          <a:xfrm>
            <a:off x="-52466" y="1"/>
            <a:ext cx="12244465" cy="6740307"/>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Reference list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Barke, J. (2017) “Community-based research and approaches to loneliness prevention,” </a:t>
            </a:r>
            <a:r>
              <a:rPr lang="en-GB" i="1" dirty="0">
                <a:latin typeface="Arial" panose="020B0604020202020204" pitchFamily="34" charset="0"/>
                <a:cs typeface="Arial" panose="020B0604020202020204" pitchFamily="34" charset="0"/>
              </a:rPr>
              <a:t>Working with older people (Brighton, England)</a:t>
            </a:r>
            <a:r>
              <a:rPr lang="en-GB" dirty="0">
                <a:latin typeface="Arial" panose="020B0604020202020204" pitchFamily="34" charset="0"/>
                <a:cs typeface="Arial" panose="020B0604020202020204" pitchFamily="34" charset="0"/>
              </a:rPr>
              <a:t>, 21(2), pp. 115–123. Available at: </a:t>
            </a:r>
            <a:r>
              <a:rPr lang="en-GB" u="sng" dirty="0">
                <a:latin typeface="Arial" panose="020B0604020202020204" pitchFamily="34" charset="0"/>
                <a:cs typeface="Arial" panose="020B0604020202020204" pitchFamily="34" charset="0"/>
                <a:hlinkClick r:id="rId2"/>
              </a:rPr>
              <a:t>https://doi.org/10.1108/WWOP-10-2016-0032</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Bricca, A.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(2022) “Personalised exercise therapy and self-management support for people with multimorbidity: Development of the MOBILIZE intervention,” </a:t>
            </a:r>
            <a:r>
              <a:rPr lang="en-GB" i="1" dirty="0">
                <a:latin typeface="Arial" panose="020B0604020202020204" pitchFamily="34" charset="0"/>
                <a:cs typeface="Arial" panose="020B0604020202020204" pitchFamily="34" charset="0"/>
              </a:rPr>
              <a:t>Pilot and feasibility studies</a:t>
            </a:r>
            <a:r>
              <a:rPr lang="en-GB" dirty="0">
                <a:latin typeface="Arial" panose="020B0604020202020204" pitchFamily="34" charset="0"/>
                <a:cs typeface="Arial" panose="020B0604020202020204" pitchFamily="34" charset="0"/>
              </a:rPr>
              <a:t>, 8(1). Available at: </a:t>
            </a:r>
            <a:r>
              <a:rPr lang="en-GB" u="sng" dirty="0">
                <a:latin typeface="Arial" panose="020B0604020202020204" pitchFamily="34" charset="0"/>
                <a:cs typeface="Arial" panose="020B0604020202020204" pitchFamily="34" charset="0"/>
                <a:hlinkClick r:id="rId3"/>
              </a:rPr>
              <a:t>https://doi.org/10.1186/s40814-022-01204-y</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Cowper, A. (2019) “What the NHS long term plan leaves out,” </a:t>
            </a:r>
            <a:r>
              <a:rPr lang="en-GB" i="1" dirty="0">
                <a:latin typeface="Arial" panose="020B0604020202020204" pitchFamily="34" charset="0"/>
                <a:cs typeface="Arial" panose="020B0604020202020204" pitchFamily="34" charset="0"/>
              </a:rPr>
              <a:t>BMJ (Online)</a:t>
            </a:r>
            <a:r>
              <a:rPr lang="en-GB" dirty="0">
                <a:latin typeface="Arial" panose="020B0604020202020204" pitchFamily="34" charset="0"/>
                <a:cs typeface="Arial" panose="020B0604020202020204" pitchFamily="34" charset="0"/>
              </a:rPr>
              <a:t>, 364, p. l107. Available at: </a:t>
            </a:r>
            <a:r>
              <a:rPr lang="en-GB" u="sng" dirty="0">
                <a:latin typeface="Arial" panose="020B0604020202020204" pitchFamily="34" charset="0"/>
                <a:cs typeface="Arial" panose="020B0604020202020204" pitchFamily="34" charset="0"/>
                <a:hlinkClick r:id="rId4"/>
              </a:rPr>
              <a:t>https://doi.org/10.1136/bmj.l107</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Griffin, S.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(2019) “Evaluation of Intervention Impact on Health Inequality for Resource Allocation,” </a:t>
            </a:r>
            <a:r>
              <a:rPr lang="en-GB" i="1" dirty="0">
                <a:latin typeface="Arial" panose="020B0604020202020204" pitchFamily="34" charset="0"/>
                <a:cs typeface="Arial" panose="020B0604020202020204" pitchFamily="34" charset="0"/>
              </a:rPr>
              <a:t>Medical decision making</a:t>
            </a:r>
            <a:r>
              <a:rPr lang="en-GB" dirty="0">
                <a:latin typeface="Arial" panose="020B0604020202020204" pitchFamily="34" charset="0"/>
                <a:cs typeface="Arial" panose="020B0604020202020204" pitchFamily="34" charset="0"/>
              </a:rPr>
              <a:t>, 39(3), pp. 171–182. Available at: </a:t>
            </a:r>
            <a:r>
              <a:rPr lang="en-GB" u="sng" dirty="0">
                <a:latin typeface="Arial" panose="020B0604020202020204" pitchFamily="34" charset="0"/>
                <a:cs typeface="Arial" panose="020B0604020202020204" pitchFamily="34" charset="0"/>
                <a:hlinkClick r:id="rId5"/>
              </a:rPr>
              <a:t>https://doi.org/10.1177/0272989X19829726</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Izady</a:t>
            </a:r>
            <a:r>
              <a:rPr lang="en-GB" dirty="0">
                <a:latin typeface="Arial" panose="020B0604020202020204" pitchFamily="34" charset="0"/>
                <a:cs typeface="Arial" panose="020B0604020202020204" pitchFamily="34" charset="0"/>
              </a:rPr>
              <a:t>, N. and Worthington, D., 2012. </a:t>
            </a:r>
            <a:r>
              <a:rPr lang="en-GB" i="1" dirty="0">
                <a:latin typeface="Arial" panose="020B0604020202020204" pitchFamily="34" charset="0"/>
                <a:cs typeface="Arial" panose="020B0604020202020204" pitchFamily="34" charset="0"/>
              </a:rPr>
              <a:t>Setting staffing requirements for time dependent queueing systems: Application to emergency departments</a:t>
            </a:r>
            <a:r>
              <a:rPr lang="en-GB" dirty="0">
                <a:latin typeface="Arial" panose="020B0604020202020204" pitchFamily="34" charset="0"/>
                <a:cs typeface="Arial" panose="020B0604020202020204" pitchFamily="34" charset="0"/>
              </a:rPr>
              <a:t>. European Journal of Operational Research, 219(3), pp.531–540. </a:t>
            </a:r>
            <a:r>
              <a:rPr lang="en-GB" u="sng" dirty="0">
                <a:latin typeface="Arial" panose="020B0604020202020204" pitchFamily="34" charset="0"/>
                <a:cs typeface="Arial" panose="020B0604020202020204" pitchFamily="34" charset="0"/>
                <a:hlinkClick r:id="rId6"/>
              </a:rPr>
              <a:t>https://doi.org/10.1016/j.ejor.2011.11.034</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Leishman, E.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(2025) “Person-centred process?: Procedural fairness and Care Act 2014 needs assessments,” </a:t>
            </a:r>
            <a:r>
              <a:rPr lang="en-GB" i="1" dirty="0">
                <a:latin typeface="Arial" panose="020B0604020202020204" pitchFamily="34" charset="0"/>
                <a:cs typeface="Arial" panose="020B0604020202020204" pitchFamily="34" charset="0"/>
              </a:rPr>
              <a:t>The British journal of social work</a:t>
            </a:r>
            <a:r>
              <a:rPr lang="en-GB" dirty="0">
                <a:latin typeface="Arial" panose="020B0604020202020204" pitchFamily="34" charset="0"/>
                <a:cs typeface="Arial" panose="020B0604020202020204" pitchFamily="34" charset="0"/>
              </a:rPr>
              <a:t>, 55(6), pp. 2856–2874. Available at: </a:t>
            </a:r>
            <a:r>
              <a:rPr lang="en-GB" u="sng" dirty="0">
                <a:latin typeface="Arial" panose="020B0604020202020204" pitchFamily="34" charset="0"/>
                <a:cs typeface="Arial" panose="020B0604020202020204" pitchFamily="34" charset="0"/>
                <a:hlinkClick r:id="rId7"/>
              </a:rPr>
              <a:t>https://doi.org/10.1093/bjsw/bcaf076</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Middle, R. and Welch, L. (2022) “Experiences of digital exclusion and the impact on health in people living with severe mental illness,” </a:t>
            </a:r>
            <a:r>
              <a:rPr lang="en-GB" i="1" dirty="0">
                <a:latin typeface="Arial" panose="020B0604020202020204" pitchFamily="34" charset="0"/>
                <a:cs typeface="Arial" panose="020B0604020202020204" pitchFamily="34" charset="0"/>
              </a:rPr>
              <a:t>Frontiers in digital health</a:t>
            </a:r>
            <a:r>
              <a:rPr lang="en-GB" dirty="0">
                <a:latin typeface="Arial" panose="020B0604020202020204" pitchFamily="34" charset="0"/>
                <a:cs typeface="Arial" panose="020B0604020202020204" pitchFamily="34" charset="0"/>
              </a:rPr>
              <a:t>, 4, p. 1004547. Available at: </a:t>
            </a:r>
            <a:r>
              <a:rPr lang="en-GB" u="sng" dirty="0">
                <a:latin typeface="Arial" panose="020B0604020202020204" pitchFamily="34" charset="0"/>
                <a:cs typeface="Arial" panose="020B0604020202020204" pitchFamily="34" charset="0"/>
                <a:hlinkClick r:id="rId8"/>
              </a:rPr>
              <a:t>https://doi.org/10.3389/fdgth.2022.1004547</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MHA (2026) </a:t>
            </a:r>
            <a:r>
              <a:rPr lang="en-GB" i="1" dirty="0">
                <a:latin typeface="Arial" panose="020B0604020202020204" pitchFamily="34" charset="0"/>
                <a:cs typeface="Arial" panose="020B0604020202020204" pitchFamily="34" charset="0"/>
              </a:rPr>
              <a:t>Facts &amp; stats about older people</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9"/>
              </a:rPr>
              <a:t>https://mha.org.uk/care-support/later-life-hub/facts-stats-about-older-people</a:t>
            </a:r>
            <a:r>
              <a:rPr lang="en-GB" dirty="0">
                <a:latin typeface="Arial" panose="020B0604020202020204" pitchFamily="34" charset="0"/>
                <a:cs typeface="Arial" panose="020B0604020202020204" pitchFamily="34" charset="0"/>
              </a:rPr>
              <a:t> (Accessed: 12 March 2026).</a:t>
            </a:r>
          </a:p>
          <a:p>
            <a:r>
              <a:rPr lang="en-GB" dirty="0">
                <a:latin typeface="Arial" panose="020B0604020202020204" pitchFamily="34" charset="0"/>
                <a:cs typeface="Arial" panose="020B0604020202020204" pitchFamily="34" charset="0"/>
              </a:rPr>
              <a:t>Office for National Statistics (2023) </a:t>
            </a:r>
            <a:r>
              <a:rPr lang="en-GB" i="1" dirty="0">
                <a:latin typeface="Arial" panose="020B0604020202020204" pitchFamily="34" charset="0"/>
                <a:cs typeface="Arial" panose="020B0604020202020204" pitchFamily="34" charset="0"/>
              </a:rPr>
              <a:t>Profile of the older population living in England and Wales in 2021 and changes since 2011</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10"/>
              </a:rPr>
              <a:t>https://www.ons.gov.uk/peoplepopulationandcommunity/birthsdeathsandmarriages/ageing/articles/profileoftheolderpopulationlivinginenglandandwalesin2021andchangessince2011/2023-04-03</a:t>
            </a:r>
            <a:r>
              <a:rPr lang="en-GB" dirty="0">
                <a:latin typeface="Arial" panose="020B0604020202020204" pitchFamily="34" charset="0"/>
                <a:cs typeface="Arial" panose="020B0604020202020204" pitchFamily="34" charset="0"/>
              </a:rPr>
              <a:t> (Accessed: 12 March 2026).</a:t>
            </a:r>
          </a:p>
        </p:txBody>
      </p:sp>
    </p:spTree>
    <p:extLst>
      <p:ext uri="{BB962C8B-B14F-4D97-AF65-F5344CB8AC3E}">
        <p14:creationId xmlns:p14="http://schemas.microsoft.com/office/powerpoint/2010/main" val="26136396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13F439-5753-950B-30F4-42E68B7ADE62}"/>
              </a:ext>
            </a:extLst>
          </p:cNvPr>
          <p:cNvSpPr txBox="1"/>
          <p:nvPr/>
        </p:nvSpPr>
        <p:spPr>
          <a:xfrm>
            <a:off x="0" y="23159"/>
            <a:ext cx="12192000" cy="5858014"/>
          </a:xfrm>
          <a:prstGeom prst="rect">
            <a:avLst/>
          </a:prstGeom>
          <a:noFill/>
        </p:spPr>
        <p:txBody>
          <a:bodyPr wrap="square" rtlCol="0">
            <a:spAutoFit/>
          </a:bodyPr>
          <a:lstStyle/>
          <a:p>
            <a:pPr>
              <a:lnSpc>
                <a:spcPct val="150000"/>
              </a:lnSpc>
            </a:pPr>
            <a:r>
              <a:rPr lang="en-GB" dirty="0">
                <a:latin typeface="Arial" panose="020B0604020202020204" pitchFamily="34" charset="0"/>
                <a:cs typeface="Arial" panose="020B0604020202020204" pitchFamily="34" charset="0"/>
              </a:rPr>
              <a:t>Pratt, H.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(2023) “Connectivity: Person-Centred Research Principles to Inform Constructivist Grounded Theory,” </a:t>
            </a:r>
            <a:r>
              <a:rPr lang="en-GB" i="1" dirty="0">
                <a:latin typeface="Arial" panose="020B0604020202020204" pitchFamily="34" charset="0"/>
                <a:cs typeface="Arial" panose="020B0604020202020204" pitchFamily="34" charset="0"/>
              </a:rPr>
              <a:t>International journal of qualitative methods</a:t>
            </a:r>
            <a:r>
              <a:rPr lang="en-GB" dirty="0">
                <a:latin typeface="Arial" panose="020B0604020202020204" pitchFamily="34" charset="0"/>
                <a:cs typeface="Arial" panose="020B0604020202020204" pitchFamily="34" charset="0"/>
              </a:rPr>
              <a:t>, 22. Available at: </a:t>
            </a:r>
            <a:r>
              <a:rPr lang="en-GB" u="sng" dirty="0">
                <a:latin typeface="Arial" panose="020B0604020202020204" pitchFamily="34" charset="0"/>
                <a:cs typeface="Arial" panose="020B0604020202020204" pitchFamily="34" charset="0"/>
                <a:hlinkClick r:id="rId2"/>
              </a:rPr>
              <a:t>https://doi.org/10.1177/16094069231205788</a:t>
            </a:r>
            <a:r>
              <a:rPr lang="en-GB" dirty="0">
                <a:latin typeface="Arial" panose="020B0604020202020204" pitchFamily="34" charset="0"/>
                <a:cs typeface="Arial" panose="020B0604020202020204" pitchFamily="34" charset="0"/>
              </a:rPr>
              <a:t>. </a:t>
            </a:r>
          </a:p>
          <a:p>
            <a:pPr>
              <a:lnSpc>
                <a:spcPct val="150000"/>
              </a:lnSpc>
            </a:pPr>
            <a:r>
              <a:rPr lang="en-GB" dirty="0">
                <a:latin typeface="Arial" panose="020B0604020202020204" pitchFamily="34" charset="0"/>
                <a:cs typeface="Arial" panose="020B0604020202020204" pitchFamily="34" charset="0"/>
              </a:rPr>
              <a:t>Phillips, J. (2025) “Training clinical teams in shared decision making and person centred care,” </a:t>
            </a:r>
            <a:r>
              <a:rPr lang="en-GB" i="1" dirty="0">
                <a:latin typeface="Arial" panose="020B0604020202020204" pitchFamily="34" charset="0"/>
                <a:cs typeface="Arial" panose="020B0604020202020204" pitchFamily="34" charset="0"/>
              </a:rPr>
              <a:t>International journal of integrated care</a:t>
            </a:r>
            <a:r>
              <a:rPr lang="en-GB" dirty="0">
                <a:latin typeface="Arial" panose="020B0604020202020204" pitchFamily="34" charset="0"/>
                <a:cs typeface="Arial" panose="020B0604020202020204" pitchFamily="34" charset="0"/>
              </a:rPr>
              <a:t>, 25(S1), p. 487. Available at: </a:t>
            </a:r>
            <a:r>
              <a:rPr lang="en-GB" u="sng" dirty="0">
                <a:latin typeface="Arial" panose="020B0604020202020204" pitchFamily="34" charset="0"/>
                <a:cs typeface="Arial" panose="020B0604020202020204" pitchFamily="34" charset="0"/>
                <a:hlinkClick r:id="rId3"/>
              </a:rPr>
              <a:t>https://doi.org/10.5334/ijic.ICIC24485</a:t>
            </a:r>
            <a:r>
              <a:rPr lang="en-GB" dirty="0">
                <a:latin typeface="Arial" panose="020B0604020202020204" pitchFamily="34" charset="0"/>
                <a:cs typeface="Arial" panose="020B0604020202020204" pitchFamily="34" charset="0"/>
              </a:rPr>
              <a:t>. </a:t>
            </a:r>
          </a:p>
          <a:p>
            <a:pPr>
              <a:lnSpc>
                <a:spcPct val="150000"/>
              </a:lnSpc>
            </a:pPr>
            <a:r>
              <a:rPr lang="en-GB" dirty="0">
                <a:latin typeface="Arial" panose="020B0604020202020204" pitchFamily="34" charset="0"/>
                <a:cs typeface="Arial" panose="020B0604020202020204" pitchFamily="34" charset="0"/>
              </a:rPr>
              <a:t>Stolz, E.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(2024) “Short-term Frailty Index Fluctuations in Older Adults: Noise or Signal?,” </a:t>
            </a:r>
            <a:r>
              <a:rPr lang="en-GB" i="1" dirty="0">
                <a:latin typeface="Arial" panose="020B0604020202020204" pitchFamily="34" charset="0"/>
                <a:cs typeface="Arial" panose="020B0604020202020204" pitchFamily="34" charset="0"/>
              </a:rPr>
              <a:t>The journals of gerontology. Series A, Biological sciences and medical sciences</a:t>
            </a:r>
            <a:r>
              <a:rPr lang="en-GB" dirty="0">
                <a:latin typeface="Arial" panose="020B0604020202020204" pitchFamily="34" charset="0"/>
                <a:cs typeface="Arial" panose="020B0604020202020204" pitchFamily="34" charset="0"/>
              </a:rPr>
              <a:t>, 80(1), p. 1. Available at: </a:t>
            </a:r>
            <a:r>
              <a:rPr lang="en-GB" u="sng" dirty="0">
                <a:latin typeface="Arial" panose="020B0604020202020204" pitchFamily="34" charset="0"/>
                <a:cs typeface="Arial" panose="020B0604020202020204" pitchFamily="34" charset="0"/>
                <a:hlinkClick r:id="rId4"/>
              </a:rPr>
              <a:t>https://doi.org/10.1093/gerona/glae262</a:t>
            </a:r>
            <a:r>
              <a:rPr lang="en-GB" dirty="0">
                <a:latin typeface="Arial" panose="020B0604020202020204" pitchFamily="34" charset="0"/>
                <a:cs typeface="Arial" panose="020B0604020202020204" pitchFamily="34" charset="0"/>
              </a:rPr>
              <a:t>. </a:t>
            </a:r>
          </a:p>
          <a:p>
            <a:pPr>
              <a:lnSpc>
                <a:spcPct val="150000"/>
              </a:lnSpc>
            </a:pPr>
            <a:r>
              <a:rPr lang="en-GB" dirty="0">
                <a:latin typeface="Arial" panose="020B0604020202020204" pitchFamily="34" charset="0"/>
                <a:cs typeface="Arial" panose="020B0604020202020204" pitchFamily="34" charset="0"/>
              </a:rPr>
              <a:t>Swales, B., Whittaker, A. and Ryde, G. (2022) “P04-11 A physical activity intervention designed to improve multi-dimensional health and functional capacity of frail older adults in residential care: a randomised controlled feasibility study,” </a:t>
            </a:r>
            <a:r>
              <a:rPr lang="en-GB" i="1" dirty="0">
                <a:latin typeface="Arial" panose="020B0604020202020204" pitchFamily="34" charset="0"/>
                <a:cs typeface="Arial" panose="020B0604020202020204" pitchFamily="34" charset="0"/>
              </a:rPr>
              <a:t>European journal of public health</a:t>
            </a:r>
            <a:r>
              <a:rPr lang="en-GB" dirty="0">
                <a:latin typeface="Arial" panose="020B0604020202020204" pitchFamily="34" charset="0"/>
                <a:cs typeface="Arial" panose="020B0604020202020204" pitchFamily="34" charset="0"/>
              </a:rPr>
              <a:t>, 32(Supplement_2). Available at: </a:t>
            </a:r>
            <a:r>
              <a:rPr lang="en-GB" u="sng" dirty="0">
                <a:latin typeface="Arial" panose="020B0604020202020204" pitchFamily="34" charset="0"/>
                <a:cs typeface="Arial" panose="020B0604020202020204" pitchFamily="34" charset="0"/>
                <a:hlinkClick r:id="rId5"/>
              </a:rPr>
              <a:t>https://doi.org/10.1093/eurpub/ckac095.065</a:t>
            </a:r>
            <a:r>
              <a:rPr lang="en-GB" dirty="0">
                <a:latin typeface="Arial" panose="020B0604020202020204" pitchFamily="34" charset="0"/>
                <a:cs typeface="Arial" panose="020B0604020202020204" pitchFamily="34" charset="0"/>
              </a:rPr>
              <a:t>. </a:t>
            </a:r>
          </a:p>
          <a:p>
            <a:pPr>
              <a:lnSpc>
                <a:spcPct val="150000"/>
              </a:lnSpc>
            </a:pPr>
            <a:r>
              <a:rPr lang="en-GB" dirty="0">
                <a:latin typeface="Arial" panose="020B0604020202020204" pitchFamily="34" charset="0"/>
                <a:cs typeface="Arial" panose="020B0604020202020204" pitchFamily="34" charset="0"/>
              </a:rPr>
              <a:t>UK Parliament (2024) </a:t>
            </a:r>
            <a:r>
              <a:rPr lang="en-GB" i="1" dirty="0">
                <a:latin typeface="Arial" panose="020B0604020202020204" pitchFamily="34" charset="0"/>
                <a:cs typeface="Arial" panose="020B0604020202020204" pitchFamily="34" charset="0"/>
              </a:rPr>
              <a:t>The UK’s changing population</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6"/>
              </a:rPr>
              <a:t>https://commonslibrary.parliament.uk/the-uks-changing-population</a:t>
            </a:r>
            <a:r>
              <a:rPr lang="en-GB" dirty="0">
                <a:latin typeface="Arial" panose="020B0604020202020204" pitchFamily="34" charset="0"/>
                <a:cs typeface="Arial" panose="020B0604020202020204" pitchFamily="34" charset="0"/>
              </a:rPr>
              <a:t> (Accessed: 12 March 2026).</a:t>
            </a:r>
          </a:p>
          <a:p>
            <a:pPr>
              <a:lnSpc>
                <a:spcPct val="150000"/>
              </a:lnSpc>
            </a:pPr>
            <a:r>
              <a:rPr lang="en-GB" dirty="0">
                <a:latin typeface="Arial" panose="020B0604020202020204" pitchFamily="34" charset="0"/>
                <a:cs typeface="Arial" panose="020B0604020202020204" pitchFamily="34" charset="0"/>
              </a:rPr>
              <a:t>Wallengren Lynch, M. (2018) “Re-working Empowerment as a theory for practice,” </a:t>
            </a:r>
            <a:r>
              <a:rPr lang="en-GB" i="1" dirty="0">
                <a:latin typeface="Arial" panose="020B0604020202020204" pitchFamily="34" charset="0"/>
                <a:cs typeface="Arial" panose="020B0604020202020204" pitchFamily="34" charset="0"/>
              </a:rPr>
              <a:t>Qualitative social work : QSW : research and practice</a:t>
            </a:r>
            <a:r>
              <a:rPr lang="en-GB" dirty="0">
                <a:latin typeface="Arial" panose="020B0604020202020204" pitchFamily="34" charset="0"/>
                <a:cs typeface="Arial" panose="020B0604020202020204" pitchFamily="34" charset="0"/>
              </a:rPr>
              <a:t>, 17(3), pp. 373–386. Available at: </a:t>
            </a:r>
            <a:r>
              <a:rPr lang="en-GB" u="sng" dirty="0">
                <a:latin typeface="Arial" panose="020B0604020202020204" pitchFamily="34" charset="0"/>
                <a:cs typeface="Arial" panose="020B0604020202020204" pitchFamily="34" charset="0"/>
                <a:hlinkClick r:id="rId7"/>
              </a:rPr>
              <a:t>https://doi.org/10.1177/1473325016672917</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5134840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313</TotalTime>
  <Words>1204</Words>
  <Application>Microsoft Office PowerPoint</Application>
  <PresentationFormat>Widescreen</PresentationFormat>
  <Paragraphs>64</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Aptos</vt:lpstr>
      <vt:lpstr>Aptos Display</vt:lpstr>
      <vt:lpstr>Arial</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Cosmin Barbu</dc:creator>
  <cp:lastModifiedBy>Cosmin Barbu</cp:lastModifiedBy>
  <cp:revision>1</cp:revision>
  <dcterms:created xsi:type="dcterms:W3CDTF">2026-03-12T09:22:14Z</dcterms:created>
  <dcterms:modified xsi:type="dcterms:W3CDTF">2026-03-16T10:30:53Z</dcterms:modified>
</cp:coreProperties>
</file>