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7" r:id="rId2"/>
    <p:sldId id="259" r:id="rId3"/>
    <p:sldId id="260" r:id="rId4"/>
    <p:sldId id="261" r:id="rId5"/>
    <p:sldId id="262" r:id="rId6"/>
    <p:sldId id="263" r:id="rId7"/>
    <p:sldId id="258" r:id="rId8"/>
    <p:sldId id="264" r:id="rId9"/>
    <p:sldId id="265" r:id="rId10"/>
    <p:sldId id="266" r:id="rId11"/>
    <p:sldId id="267" r:id="rId12"/>
    <p:sldId id="268" r:id="rId13"/>
    <p:sldId id="269" r:id="rId14"/>
    <p:sldId id="270"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0E2E24-0845-43CA-82ED-A496071FABE2}" type="datetimeFigureOut">
              <a:rPr lang="en-US" smtClean="0"/>
              <a:t>2/23/2022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2C9C35-D779-4B94-BE2D-F733B7AC5179}"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goal of problem-solving and decision-making analysis is to find the root cause of the issue, </a:t>
            </a:r>
            <a:r>
              <a:rPr lang="en-US" sz="1200" b="0" i="0" u="none" strike="noStrike" kern="1200" dirty="0" err="1">
                <a:solidFill>
                  <a:schemeClr val="tx1"/>
                </a:solidFill>
                <a:latin typeface="+mn-lt"/>
                <a:ea typeface="+mn-ea"/>
                <a:cs typeface="+mn-cs"/>
              </a:rPr>
              <a:t>analyse</a:t>
            </a:r>
            <a:r>
              <a:rPr lang="en-US" sz="1200" b="0" i="0" u="none" strike="noStrike" kern="1200" dirty="0">
                <a:solidFill>
                  <a:schemeClr val="tx1"/>
                </a:solidFill>
                <a:latin typeface="+mn-lt"/>
                <a:ea typeface="+mn-ea"/>
                <a:cs typeface="+mn-cs"/>
              </a:rPr>
              <a:t>, classify, and identify possibilities for resolving the issue, and then create an action plan. This research aids students in honing their problem-solving and decision-making abilities. Students will learn about multiple processes and ways of improving their </a:t>
            </a:r>
            <a:r>
              <a:rPr lang="en-US" sz="1200" b="0" i="0" u="none" strike="noStrike" kern="1200" dirty="0" err="1">
                <a:solidFill>
                  <a:schemeClr val="tx1"/>
                </a:solidFill>
                <a:latin typeface="+mn-lt"/>
                <a:ea typeface="+mn-ea"/>
                <a:cs typeface="+mn-cs"/>
              </a:rPr>
              <a:t>judgement</a:t>
            </a:r>
            <a:r>
              <a:rPr lang="en-US" sz="1200" b="0" i="0" u="none" strike="noStrike" kern="1200" dirty="0">
                <a:solidFill>
                  <a:schemeClr val="tx1"/>
                </a:solidFill>
                <a:latin typeface="+mn-lt"/>
                <a:ea typeface="+mn-ea"/>
                <a:cs typeface="+mn-cs"/>
              </a:rPr>
              <a:t> and decision quality as just a finding of the research. Following a detailed case study, there will be a discourse about the absenteeism of the workforce in the United Kingdom. There will also be a clarification of the numerous components that impact employee turnover and absenteeism, along with solutions to this complicated situation.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D32C9C35-D779-4B94-BE2D-F733B7AC5179}"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Nature of staff absenteeism</a:t>
            </a:r>
            <a:endParaRPr lang="en-US" b="0" dirty="0"/>
          </a:p>
          <a:p>
            <a:pPr rtl="0"/>
            <a:r>
              <a:rPr lang="en-US" sz="1200" b="0" i="0" u="none" strike="noStrike" kern="1200" dirty="0">
                <a:solidFill>
                  <a:schemeClr val="tx1"/>
                </a:solidFill>
                <a:latin typeface="+mn-lt"/>
                <a:ea typeface="+mn-ea"/>
                <a:cs typeface="+mn-cs"/>
              </a:rPr>
              <a:t>As stated by Schmidt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(2019), absenteeism is regarded as the rate of absence of employees from work for a period of time that exceeds what is deemed appropriate. It implies an employee's absence from work when he is supposed to be working. As commented by Keyser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(2020), the role of tight schedules and personal contentment creates the increment of the rate of absenteeism of employees in the MCHT. Workers who are absent and not productive are evidently expensive to the company and have a bad influence on the success of the company. The dissatisfaction and bad sentiments of the employees toward their jobs increases the rate of absenteeism.</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D32C9C35-D779-4B94-BE2D-F733B7AC5179}"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Team performance</a:t>
            </a:r>
            <a:endParaRPr lang="en-US" b="0" dirty="0"/>
          </a:p>
          <a:p>
            <a:pPr rtl="0"/>
            <a:r>
              <a:rPr lang="en-US" sz="1200" b="0" i="0" u="none" strike="noStrike" kern="1200" dirty="0">
                <a:solidFill>
                  <a:schemeClr val="tx1"/>
                </a:solidFill>
                <a:latin typeface="+mn-lt"/>
                <a:ea typeface="+mn-ea"/>
                <a:cs typeface="+mn-cs"/>
              </a:rPr>
              <a:t>Workers at the MCHT in the UK  are left to make up the work of the absent employees. Consequently, the amount of the time of their working hours is increasing along with the work of absent employees. Members of the team are regarded to be 29.5 percent less effective while replacing absent colleagues, and overtime is needed to support 47 percent of employee absenteeism. The performance and productivity of the employees and supervisors are also affected (Astron Solutions, 2022).</a:t>
            </a:r>
            <a:endParaRPr lang="en-US" b="0" dirty="0"/>
          </a:p>
          <a:p>
            <a:pPr rtl="0"/>
            <a:r>
              <a:rPr lang="en-US" sz="1200" b="1" i="0" u="none" strike="noStrike" kern="1200" dirty="0">
                <a:solidFill>
                  <a:schemeClr val="tx1"/>
                </a:solidFill>
                <a:latin typeface="+mn-lt"/>
                <a:ea typeface="+mn-ea"/>
                <a:cs typeface="+mn-cs"/>
              </a:rPr>
              <a:t>Reduce the margins of the profit</a:t>
            </a:r>
            <a:endParaRPr lang="en-US" b="0" dirty="0"/>
          </a:p>
          <a:p>
            <a:pPr rtl="0"/>
            <a:r>
              <a:rPr lang="en-US" sz="1200" b="0" i="0" u="none" strike="noStrike" kern="1200" dirty="0">
                <a:solidFill>
                  <a:schemeClr val="tx1"/>
                </a:solidFill>
                <a:latin typeface="+mn-lt"/>
                <a:ea typeface="+mn-ea"/>
                <a:cs typeface="+mn-cs"/>
              </a:rPr>
              <a:t>As commented by </a:t>
            </a:r>
            <a:r>
              <a:rPr lang="en-US" sz="1200" b="0" i="0" u="none" strike="noStrike" kern="1200" dirty="0" err="1">
                <a:solidFill>
                  <a:schemeClr val="tx1"/>
                </a:solidFill>
                <a:latin typeface="+mn-lt"/>
                <a:ea typeface="+mn-ea"/>
                <a:cs typeface="+mn-cs"/>
              </a:rPr>
              <a:t>Coledam</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(2020), without revenues growing, higher expenditures decrease the rate of profits. When the employees are absent, the MCHT hires contractual </a:t>
            </a:r>
            <a:r>
              <a:rPr lang="en-US" sz="1200" b="0" i="0" u="none" strike="noStrike" kern="1200" dirty="0" err="1">
                <a:solidFill>
                  <a:schemeClr val="tx1"/>
                </a:solidFill>
                <a:latin typeface="+mn-lt"/>
                <a:ea typeface="+mn-ea"/>
                <a:cs typeface="+mn-cs"/>
              </a:rPr>
              <a:t>labours</a:t>
            </a:r>
            <a:r>
              <a:rPr lang="en-US" sz="1200" b="0" i="0" u="none" strike="noStrike" kern="1200" dirty="0">
                <a:solidFill>
                  <a:schemeClr val="tx1"/>
                </a:solidFill>
                <a:latin typeface="+mn-lt"/>
                <a:ea typeface="+mn-ea"/>
                <a:cs typeface="+mn-cs"/>
              </a:rPr>
              <a:t> for completing the work. Operating costs of the hospital trust rise as firms pay more on contractual </a:t>
            </a:r>
            <a:r>
              <a:rPr lang="en-US" sz="1200" b="0" i="0" u="none" strike="noStrike" kern="1200" dirty="0" err="1">
                <a:solidFill>
                  <a:schemeClr val="tx1"/>
                </a:solidFill>
                <a:latin typeface="+mn-lt"/>
                <a:ea typeface="+mn-ea"/>
                <a:cs typeface="+mn-cs"/>
              </a:rPr>
              <a:t>labour</a:t>
            </a:r>
            <a:r>
              <a:rPr lang="en-US" sz="1200" b="0" i="0" u="none" strike="noStrike" kern="1200" dirty="0">
                <a:solidFill>
                  <a:schemeClr val="tx1"/>
                </a:solidFill>
                <a:latin typeface="+mn-lt"/>
                <a:ea typeface="+mn-ea"/>
                <a:cs typeface="+mn-cs"/>
              </a:rPr>
              <a:t> who are working overtime and profit margins are expected to decline.</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D32C9C35-D779-4B94-BE2D-F733B7AC5179}"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Political Factors</a:t>
            </a:r>
            <a:endParaRPr lang="en-US" b="0" dirty="0"/>
          </a:p>
          <a:p>
            <a:pPr rtl="0"/>
            <a:r>
              <a:rPr lang="en-US" sz="1200" b="0" i="0" u="none" strike="noStrike" kern="1200" dirty="0">
                <a:solidFill>
                  <a:schemeClr val="tx1"/>
                </a:solidFill>
                <a:latin typeface="+mn-lt"/>
                <a:ea typeface="+mn-ea"/>
                <a:cs typeface="+mn-cs"/>
              </a:rPr>
              <a:t>As commented by Bush (2022), the decision of the United Kingdom to exit the European Union had far ramifications for society, including the NHS. The MCHT has been impacted by </a:t>
            </a:r>
            <a:r>
              <a:rPr lang="en-US" sz="1200" b="0" i="0" u="none" strike="noStrike" kern="1200" dirty="0" err="1">
                <a:solidFill>
                  <a:schemeClr val="tx1"/>
                </a:solidFill>
                <a:latin typeface="+mn-lt"/>
                <a:ea typeface="+mn-ea"/>
                <a:cs typeface="+mn-cs"/>
              </a:rPr>
              <a:t>Brexit</a:t>
            </a:r>
            <a:r>
              <a:rPr lang="en-US" sz="1200" b="0" i="0" u="none" strike="noStrike" kern="1200" dirty="0">
                <a:solidFill>
                  <a:schemeClr val="tx1"/>
                </a:solidFill>
                <a:latin typeface="+mn-lt"/>
                <a:ea typeface="+mn-ea"/>
                <a:cs typeface="+mn-cs"/>
              </a:rPr>
              <a:t>. Many employees of MCHT have been confused about whether they have to leave the country and therefore they have started to take an absence from their work. </a:t>
            </a:r>
            <a:endParaRPr lang="en-US" b="0" dirty="0"/>
          </a:p>
          <a:p>
            <a:pPr rtl="0"/>
            <a:r>
              <a:rPr lang="en-US" sz="1200" b="1" i="0" u="none" strike="noStrike" kern="1200" dirty="0">
                <a:solidFill>
                  <a:schemeClr val="tx1"/>
                </a:solidFill>
                <a:latin typeface="+mn-lt"/>
                <a:ea typeface="+mn-ea"/>
                <a:cs typeface="+mn-cs"/>
              </a:rPr>
              <a:t>Economic Factors</a:t>
            </a:r>
            <a:endParaRPr lang="en-US" b="0" dirty="0"/>
          </a:p>
          <a:p>
            <a:pPr rtl="0"/>
            <a:r>
              <a:rPr lang="en-US" sz="1200" b="0" i="0" u="none" strike="noStrike" kern="1200" dirty="0">
                <a:solidFill>
                  <a:schemeClr val="tx1"/>
                </a:solidFill>
                <a:latin typeface="+mn-lt"/>
                <a:ea typeface="+mn-ea"/>
                <a:cs typeface="+mn-cs"/>
              </a:rPr>
              <a:t>Due to </a:t>
            </a:r>
            <a:r>
              <a:rPr lang="en-US" sz="1200" b="0" i="0" u="none" strike="noStrike" kern="1200" dirty="0" err="1">
                <a:solidFill>
                  <a:schemeClr val="tx1"/>
                </a:solidFill>
                <a:latin typeface="+mn-lt"/>
                <a:ea typeface="+mn-ea"/>
                <a:cs typeface="+mn-cs"/>
              </a:rPr>
              <a:t>Covid</a:t>
            </a:r>
            <a:r>
              <a:rPr lang="en-US" sz="1200" b="0" i="0" u="none" strike="noStrike" kern="1200" dirty="0">
                <a:solidFill>
                  <a:schemeClr val="tx1"/>
                </a:solidFill>
                <a:latin typeface="+mn-lt"/>
                <a:ea typeface="+mn-ea"/>
                <a:cs typeface="+mn-cs"/>
              </a:rPr>
              <a:t> 19, there is a reduction in the GDP of the UK is 6%. Increasingly prevalent </a:t>
            </a:r>
            <a:r>
              <a:rPr lang="en-US" sz="1200" b="0" i="0" u="none" strike="noStrike" kern="1200" dirty="0" err="1">
                <a:solidFill>
                  <a:schemeClr val="tx1"/>
                </a:solidFill>
                <a:latin typeface="+mn-lt"/>
                <a:ea typeface="+mn-ea"/>
                <a:cs typeface="+mn-cs"/>
              </a:rPr>
              <a:t>Coronavirus</a:t>
            </a:r>
            <a:r>
              <a:rPr lang="en-US" sz="1200" b="0" i="0" u="none" strike="noStrike" kern="1200" dirty="0">
                <a:solidFill>
                  <a:schemeClr val="tx1"/>
                </a:solidFill>
                <a:latin typeface="+mn-lt"/>
                <a:ea typeface="+mn-ea"/>
                <a:cs typeface="+mn-cs"/>
              </a:rPr>
              <a:t> virus infections and the ramifications of the high burden on the MCHT would affect the economic spending due to social distancing and </a:t>
            </a:r>
            <a:r>
              <a:rPr lang="en-US" sz="1200" b="0" i="0" u="none" strike="noStrike" kern="1200" dirty="0" err="1">
                <a:solidFill>
                  <a:schemeClr val="tx1"/>
                </a:solidFill>
                <a:latin typeface="+mn-lt"/>
                <a:ea typeface="+mn-ea"/>
                <a:cs typeface="+mn-cs"/>
              </a:rPr>
              <a:t>sanitisation</a:t>
            </a:r>
            <a:r>
              <a:rPr lang="en-US" sz="1200" b="0" i="0" u="none" strike="noStrike" kern="1200" dirty="0">
                <a:solidFill>
                  <a:schemeClr val="tx1"/>
                </a:solidFill>
                <a:latin typeface="+mn-lt"/>
                <a:ea typeface="+mn-ea"/>
                <a:cs typeface="+mn-cs"/>
              </a:rPr>
              <a:t>.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invest more money in maintaining the </a:t>
            </a:r>
            <a:r>
              <a:rPr lang="en-US" sz="1200" b="0" i="0" u="none" strike="noStrike" kern="1200" dirty="0" err="1">
                <a:solidFill>
                  <a:schemeClr val="tx1"/>
                </a:solidFill>
                <a:latin typeface="+mn-lt"/>
                <a:ea typeface="+mn-ea"/>
                <a:cs typeface="+mn-cs"/>
              </a:rPr>
              <a:t>sanitisation</a:t>
            </a:r>
            <a:r>
              <a:rPr lang="en-US" sz="1200" b="0" i="0" u="none" strike="noStrike" kern="1200" dirty="0">
                <a:solidFill>
                  <a:schemeClr val="tx1"/>
                </a:solidFill>
                <a:latin typeface="+mn-lt"/>
                <a:ea typeface="+mn-ea"/>
                <a:cs typeface="+mn-cs"/>
              </a:rPr>
              <a:t> procedures and purchasing </a:t>
            </a:r>
            <a:r>
              <a:rPr lang="en-US" sz="1200" b="0" i="0" u="none" strike="noStrike" kern="1200" dirty="0" err="1">
                <a:solidFill>
                  <a:schemeClr val="tx1"/>
                </a:solidFill>
                <a:latin typeface="+mn-lt"/>
                <a:ea typeface="+mn-ea"/>
                <a:cs typeface="+mn-cs"/>
              </a:rPr>
              <a:t>sanitiser</a:t>
            </a:r>
            <a:r>
              <a:rPr lang="en-US" sz="1200" b="0" i="0" u="none" strike="noStrike" kern="1200" dirty="0">
                <a:solidFill>
                  <a:schemeClr val="tx1"/>
                </a:solidFill>
                <a:latin typeface="+mn-lt"/>
                <a:ea typeface="+mn-ea"/>
                <a:cs typeface="+mn-cs"/>
              </a:rPr>
              <a:t> and providing masks to the employees. Therefore it impacts the salary of employees, and the rate of absenteeism of employees has increased (Gov 2022).</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D32C9C35-D779-4B94-BE2D-F733B7AC5179}"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Social Factors</a:t>
            </a:r>
            <a:endParaRPr lang="en-US" b="0" dirty="0"/>
          </a:p>
          <a:p>
            <a:pPr rtl="0"/>
            <a:r>
              <a:rPr lang="en-US" sz="1200" b="0" i="0" u="none" strike="noStrike" kern="1200" dirty="0">
                <a:solidFill>
                  <a:schemeClr val="tx1"/>
                </a:solidFill>
                <a:latin typeface="+mn-lt"/>
                <a:ea typeface="+mn-ea"/>
                <a:cs typeface="+mn-cs"/>
              </a:rPr>
              <a:t>The </a:t>
            </a:r>
            <a:r>
              <a:rPr lang="en-US" sz="1200" b="0" i="0" u="none" strike="noStrike" kern="1200" dirty="0" err="1">
                <a:solidFill>
                  <a:schemeClr val="tx1"/>
                </a:solidFill>
                <a:latin typeface="+mn-lt"/>
                <a:ea typeface="+mn-ea"/>
                <a:cs typeface="+mn-cs"/>
              </a:rPr>
              <a:t>Covid</a:t>
            </a:r>
            <a:r>
              <a:rPr lang="en-US" sz="1200" b="0" i="0" u="none" strike="noStrike" kern="1200" dirty="0">
                <a:solidFill>
                  <a:schemeClr val="tx1"/>
                </a:solidFill>
                <a:latin typeface="+mn-lt"/>
                <a:ea typeface="+mn-ea"/>
                <a:cs typeface="+mn-cs"/>
              </a:rPr>
              <a:t> 19 restrictions by the government imposed across the UK in October and November has a substantial influence on society. Many employees were hesitant to come to work since the rate of virus propagation has accelerated, and employees are becoming fearful. As a result, employee absenteeism has grown (Gov, 2022).</a:t>
            </a:r>
            <a:endParaRPr lang="en-US" b="0" dirty="0"/>
          </a:p>
          <a:p>
            <a:pPr rtl="0"/>
            <a:r>
              <a:rPr lang="en-US" sz="1200" b="1" i="0" u="none" strike="noStrike" kern="1200" dirty="0">
                <a:solidFill>
                  <a:schemeClr val="tx1"/>
                </a:solidFill>
                <a:latin typeface="+mn-lt"/>
                <a:ea typeface="+mn-ea"/>
                <a:cs typeface="+mn-cs"/>
              </a:rPr>
              <a:t>Technological Factors</a:t>
            </a:r>
            <a:endParaRPr lang="en-US" b="0" dirty="0"/>
          </a:p>
          <a:p>
            <a:pPr rtl="0"/>
            <a:r>
              <a:rPr lang="en-US" sz="1200" b="0" i="0" u="none" strike="noStrike" kern="1200" dirty="0">
                <a:solidFill>
                  <a:schemeClr val="tx1"/>
                </a:solidFill>
                <a:latin typeface="+mn-lt"/>
                <a:ea typeface="+mn-ea"/>
                <a:cs typeface="+mn-cs"/>
              </a:rPr>
              <a:t>NHS has adopted digital technologies faster for significant improvement in service management for freeing up space and manpower in the hospital and mitigating the possibility of spreading infection in MCHT settings. Employees lose interest as a result, and their absenteeism rises (</a:t>
            </a:r>
            <a:r>
              <a:rPr lang="en-US" sz="1200" b="0" i="0" u="none" strike="noStrike" kern="1200" dirty="0" err="1">
                <a:solidFill>
                  <a:schemeClr val="tx1"/>
                </a:solidFill>
                <a:latin typeface="+mn-lt"/>
                <a:ea typeface="+mn-ea"/>
                <a:cs typeface="+mn-cs"/>
              </a:rPr>
              <a:t>Nuffieldtrust</a:t>
            </a:r>
            <a:r>
              <a:rPr lang="en-US" sz="1200" b="0" i="0" u="none" strike="noStrike" kern="1200" dirty="0">
                <a:solidFill>
                  <a:schemeClr val="tx1"/>
                </a:solidFill>
                <a:latin typeface="+mn-lt"/>
                <a:ea typeface="+mn-ea"/>
                <a:cs typeface="+mn-cs"/>
              </a:rPr>
              <a:t>, 2022).</a:t>
            </a:r>
            <a:endParaRPr lang="en-US" b="0" dirty="0"/>
          </a:p>
          <a:p>
            <a:pPr rtl="0"/>
            <a:r>
              <a:rPr lang="en-US" sz="1200" b="1" i="0" u="none" strike="noStrike" kern="1200" dirty="0">
                <a:solidFill>
                  <a:schemeClr val="tx1"/>
                </a:solidFill>
                <a:latin typeface="+mn-lt"/>
                <a:ea typeface="+mn-ea"/>
                <a:cs typeface="+mn-cs"/>
              </a:rPr>
              <a:t>Environmental Factors</a:t>
            </a:r>
            <a:endParaRPr lang="en-US" b="0" dirty="0"/>
          </a:p>
          <a:p>
            <a:pPr rtl="0"/>
            <a:r>
              <a:rPr lang="en-US" sz="1200" b="0" i="0" u="none" strike="noStrike" kern="1200" dirty="0">
                <a:solidFill>
                  <a:schemeClr val="tx1"/>
                </a:solidFill>
                <a:latin typeface="+mn-lt"/>
                <a:ea typeface="+mn-ea"/>
                <a:cs typeface="+mn-cs"/>
              </a:rPr>
              <a:t>As commented by </a:t>
            </a:r>
            <a:r>
              <a:rPr lang="en-US" sz="1200" b="0" i="0" u="none" strike="noStrike" kern="1200" dirty="0" err="1">
                <a:solidFill>
                  <a:schemeClr val="tx1"/>
                </a:solidFill>
                <a:latin typeface="+mn-lt"/>
                <a:ea typeface="+mn-ea"/>
                <a:cs typeface="+mn-cs"/>
              </a:rPr>
              <a:t>Bhasin</a:t>
            </a:r>
            <a:r>
              <a:rPr lang="en-US" sz="1200" b="0" i="0" u="none" strike="noStrike" kern="1200" dirty="0">
                <a:solidFill>
                  <a:schemeClr val="tx1"/>
                </a:solidFill>
                <a:latin typeface="+mn-lt"/>
                <a:ea typeface="+mn-ea"/>
                <a:cs typeface="+mn-cs"/>
              </a:rPr>
              <a:t> (2022), in the UK, MCHT has faced cool weather conditions. The spreading of the </a:t>
            </a:r>
            <a:r>
              <a:rPr lang="en-US" sz="1200" b="0" i="0" u="none" strike="noStrike" kern="1200" dirty="0" err="1">
                <a:solidFill>
                  <a:schemeClr val="tx1"/>
                </a:solidFill>
                <a:latin typeface="+mn-lt"/>
                <a:ea typeface="+mn-ea"/>
                <a:cs typeface="+mn-cs"/>
              </a:rPr>
              <a:t>Coronavirus</a:t>
            </a:r>
            <a:r>
              <a:rPr lang="en-US" sz="1200" b="0" i="0" u="none" strike="noStrike" kern="1200" dirty="0">
                <a:solidFill>
                  <a:schemeClr val="tx1"/>
                </a:solidFill>
                <a:latin typeface="+mn-lt"/>
                <a:ea typeface="+mn-ea"/>
                <a:cs typeface="+mn-cs"/>
              </a:rPr>
              <a:t> has increased in the cool weather. Workers were unwilling to work in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as they thought that the </a:t>
            </a:r>
            <a:r>
              <a:rPr lang="en-US" sz="1200" b="0" i="0" u="none" strike="noStrike" kern="1200" dirty="0" err="1">
                <a:solidFill>
                  <a:schemeClr val="tx1"/>
                </a:solidFill>
                <a:latin typeface="+mn-lt"/>
                <a:ea typeface="+mn-ea"/>
                <a:cs typeface="+mn-cs"/>
              </a:rPr>
              <a:t>Coronavirus</a:t>
            </a:r>
            <a:r>
              <a:rPr lang="en-US" sz="1200" b="0" i="0" u="none" strike="noStrike" kern="1200" dirty="0">
                <a:solidFill>
                  <a:schemeClr val="tx1"/>
                </a:solidFill>
                <a:latin typeface="+mn-lt"/>
                <a:ea typeface="+mn-ea"/>
                <a:cs typeface="+mn-cs"/>
              </a:rPr>
              <a:t> attracted them. So, the rate of absence has risen. </a:t>
            </a:r>
            <a:endParaRPr lang="en-US" b="0" dirty="0"/>
          </a:p>
          <a:p>
            <a:pPr rtl="0"/>
            <a:r>
              <a:rPr lang="en-US" sz="1200" b="1" i="0" u="none" strike="noStrike" kern="1200" dirty="0">
                <a:solidFill>
                  <a:schemeClr val="tx1"/>
                </a:solidFill>
                <a:latin typeface="+mn-lt"/>
                <a:ea typeface="+mn-ea"/>
                <a:cs typeface="+mn-cs"/>
              </a:rPr>
              <a:t>Legal Factors</a:t>
            </a:r>
            <a:endParaRPr lang="en-US" b="0" dirty="0"/>
          </a:p>
          <a:p>
            <a:pPr rtl="0"/>
            <a:r>
              <a:rPr lang="en-US" sz="1200" b="0" i="0" u="none" strike="noStrike" kern="1200" dirty="0">
                <a:solidFill>
                  <a:schemeClr val="tx1"/>
                </a:solidFill>
                <a:latin typeface="+mn-lt"/>
                <a:ea typeface="+mn-ea"/>
                <a:cs typeface="+mn-cs"/>
              </a:rPr>
              <a:t>National Minimum Wage Act 1998 and Agency Workers Regulations 2010 have not been implemented by the NHS for workers within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So, the staff turnover has increased (</a:t>
            </a:r>
            <a:r>
              <a:rPr lang="en-US" sz="1200" b="0" i="0" u="none" strike="noStrike" kern="1200" dirty="0" err="1">
                <a:solidFill>
                  <a:schemeClr val="tx1"/>
                </a:solidFill>
                <a:latin typeface="+mn-lt"/>
                <a:ea typeface="+mn-ea"/>
                <a:cs typeface="+mn-cs"/>
              </a:rPr>
              <a:t>Croner</a:t>
            </a:r>
            <a:r>
              <a:rPr lang="en-US" sz="1200" b="0" i="0" u="none" strike="noStrike" kern="1200" dirty="0">
                <a:solidFill>
                  <a:schemeClr val="tx1"/>
                </a:solidFill>
                <a:latin typeface="+mn-lt"/>
                <a:ea typeface="+mn-ea"/>
                <a:cs typeface="+mn-cs"/>
              </a:rPr>
              <a:t>, 2022).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D32C9C35-D779-4B94-BE2D-F733B7AC5179}"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People</a:t>
            </a:r>
            <a:endParaRPr lang="en-US" b="0" dirty="0"/>
          </a:p>
          <a:p>
            <a:pPr rtl="0"/>
            <a:r>
              <a:rPr lang="en-US" sz="1200" b="0" i="0" u="none" strike="noStrike" kern="1200" dirty="0">
                <a:solidFill>
                  <a:schemeClr val="tx1"/>
                </a:solidFill>
                <a:latin typeface="+mn-lt"/>
                <a:ea typeface="+mn-ea"/>
                <a:cs typeface="+mn-cs"/>
              </a:rPr>
              <a:t>Because of the lack of flexible work hours in the MCHT, an individual may miss work to follow up on their tasks. When employees fail to </a:t>
            </a:r>
            <a:r>
              <a:rPr lang="en-US" sz="1200" b="0" i="0" u="none" strike="noStrike" kern="1200" dirty="0" err="1">
                <a:solidFill>
                  <a:schemeClr val="tx1"/>
                </a:solidFill>
                <a:latin typeface="+mn-lt"/>
                <a:ea typeface="+mn-ea"/>
                <a:cs typeface="+mn-cs"/>
              </a:rPr>
              <a:t>fulfil</a:t>
            </a:r>
            <a:r>
              <a:rPr lang="en-US" sz="1200" b="0" i="0" u="none" strike="noStrike" kern="1200" dirty="0">
                <a:solidFill>
                  <a:schemeClr val="tx1"/>
                </a:solidFill>
                <a:latin typeface="+mn-lt"/>
                <a:ea typeface="+mn-ea"/>
                <a:cs typeface="+mn-cs"/>
              </a:rPr>
              <a:t> their responsibilities, misunderstandings will arise among team members (</a:t>
            </a:r>
            <a:r>
              <a:rPr lang="en-US" sz="1200" b="0" i="0" u="none" strike="noStrike" kern="1200" dirty="0" err="1">
                <a:solidFill>
                  <a:schemeClr val="tx1"/>
                </a:solidFill>
                <a:latin typeface="+mn-lt"/>
                <a:ea typeface="+mn-ea"/>
                <a:cs typeface="+mn-cs"/>
              </a:rPr>
              <a:t>Vantagecircle</a:t>
            </a:r>
            <a:r>
              <a:rPr lang="en-US" sz="1200" b="0" i="0" u="none" strike="noStrike" kern="1200" dirty="0">
                <a:solidFill>
                  <a:schemeClr val="tx1"/>
                </a:solidFill>
                <a:latin typeface="+mn-lt"/>
                <a:ea typeface="+mn-ea"/>
                <a:cs typeface="+mn-cs"/>
              </a:rPr>
              <a:t>, 2022).</a:t>
            </a:r>
            <a:endParaRPr lang="en-US" b="0" dirty="0"/>
          </a:p>
          <a:p>
            <a:pPr rtl="0"/>
            <a:r>
              <a:rPr lang="en-US" sz="1200" b="1" i="0" u="none" strike="noStrike" kern="1200" dirty="0">
                <a:solidFill>
                  <a:schemeClr val="tx1"/>
                </a:solidFill>
                <a:latin typeface="+mn-lt"/>
                <a:ea typeface="+mn-ea"/>
                <a:cs typeface="+mn-cs"/>
              </a:rPr>
              <a:t>Method</a:t>
            </a:r>
            <a:endParaRPr lang="en-US" b="0" dirty="0"/>
          </a:p>
          <a:p>
            <a:pPr rtl="0"/>
            <a:r>
              <a:rPr lang="en-US" sz="1200" b="0" i="0" u="none" strike="noStrike" kern="1200" dirty="0">
                <a:solidFill>
                  <a:schemeClr val="tx1"/>
                </a:solidFill>
                <a:latin typeface="+mn-lt"/>
                <a:ea typeface="+mn-ea"/>
                <a:cs typeface="+mn-cs"/>
              </a:rPr>
              <a:t>Harassment and discrimination within the organization is the major cause of staff absenteeism in the UK. When the managers of MCHT are not supporting their staff, appreciating their work, employees lose hope and they are not interested in coming to work (</a:t>
            </a:r>
            <a:r>
              <a:rPr lang="en-US" sz="1200" b="0" i="0" u="none" strike="noStrike" kern="1200" dirty="0" err="1">
                <a:solidFill>
                  <a:schemeClr val="tx1"/>
                </a:solidFill>
                <a:latin typeface="+mn-lt"/>
                <a:ea typeface="+mn-ea"/>
                <a:cs typeface="+mn-cs"/>
              </a:rPr>
              <a:t>Vantageciscle</a:t>
            </a:r>
            <a:r>
              <a:rPr lang="en-US" sz="1200" b="0" i="0" u="none" strike="noStrike" kern="1200" dirty="0">
                <a:solidFill>
                  <a:schemeClr val="tx1"/>
                </a:solidFill>
                <a:latin typeface="+mn-lt"/>
                <a:ea typeface="+mn-ea"/>
                <a:cs typeface="+mn-cs"/>
              </a:rPr>
              <a:t>, 2022). </a:t>
            </a:r>
            <a:endParaRPr lang="en-US" b="0" dirty="0"/>
          </a:p>
          <a:p>
            <a:pPr rtl="0"/>
            <a:r>
              <a:rPr lang="en-US" sz="1200" b="1" i="0" u="none" strike="noStrike" kern="1200" dirty="0">
                <a:solidFill>
                  <a:schemeClr val="tx1"/>
                </a:solidFill>
                <a:latin typeface="+mn-lt"/>
                <a:ea typeface="+mn-ea"/>
                <a:cs typeface="+mn-cs"/>
              </a:rPr>
              <a:t>Environment</a:t>
            </a:r>
            <a:endParaRPr lang="en-US" b="0" dirty="0"/>
          </a:p>
          <a:p>
            <a:pPr rtl="0"/>
            <a:r>
              <a:rPr lang="en-US" sz="1200" b="0" i="0" u="none" strike="noStrike" kern="1200" dirty="0">
                <a:solidFill>
                  <a:schemeClr val="tx1"/>
                </a:solidFill>
                <a:latin typeface="+mn-lt"/>
                <a:ea typeface="+mn-ea"/>
                <a:cs typeface="+mn-cs"/>
              </a:rPr>
              <a:t>There are numerous ways for an employee's regular commute to the workplace to go wrong. Employees are frequently banned from attending the office due to severe weather (</a:t>
            </a:r>
            <a:r>
              <a:rPr lang="en-US" sz="1200" b="0" i="0" u="none" strike="noStrike" kern="1200" dirty="0" err="1">
                <a:solidFill>
                  <a:schemeClr val="tx1"/>
                </a:solidFill>
                <a:latin typeface="+mn-lt"/>
                <a:ea typeface="+mn-ea"/>
                <a:cs typeface="+mn-cs"/>
              </a:rPr>
              <a:t>Personio</a:t>
            </a:r>
            <a:r>
              <a:rPr lang="en-US" sz="1200" b="0" i="0" u="none" strike="noStrike" kern="1200" dirty="0">
                <a:solidFill>
                  <a:schemeClr val="tx1"/>
                </a:solidFill>
                <a:latin typeface="+mn-lt"/>
                <a:ea typeface="+mn-ea"/>
                <a:cs typeface="+mn-cs"/>
              </a:rPr>
              <a:t>, 2022).</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D32C9C35-D779-4B94-BE2D-F733B7AC5179}"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Finance</a:t>
            </a:r>
            <a:endParaRPr lang="en-US" b="0" dirty="0"/>
          </a:p>
          <a:p>
            <a:pPr rtl="0"/>
            <a:r>
              <a:rPr lang="en-US" sz="1200" b="0" i="0" u="none" strike="noStrike" kern="1200" dirty="0">
                <a:solidFill>
                  <a:schemeClr val="tx1"/>
                </a:solidFill>
                <a:latin typeface="+mn-lt"/>
                <a:ea typeface="+mn-ea"/>
                <a:cs typeface="+mn-cs"/>
              </a:rPr>
              <a:t>Staff who work overtime in the United Kingdom are generally not compensated for their extended time. They lose interest in doing the job, and absenteeism rises as a result (</a:t>
            </a:r>
            <a:r>
              <a:rPr lang="en-US" sz="1200" b="0" i="0" u="none" strike="noStrike" kern="1200" dirty="0" err="1">
                <a:solidFill>
                  <a:schemeClr val="tx1"/>
                </a:solidFill>
                <a:latin typeface="+mn-lt"/>
                <a:ea typeface="+mn-ea"/>
                <a:cs typeface="+mn-cs"/>
              </a:rPr>
              <a:t>Personio</a:t>
            </a:r>
            <a:r>
              <a:rPr lang="en-US" sz="1200" b="0" i="0" u="none" strike="noStrike" kern="1200" dirty="0">
                <a:solidFill>
                  <a:schemeClr val="tx1"/>
                </a:solidFill>
                <a:latin typeface="+mn-lt"/>
                <a:ea typeface="+mn-ea"/>
                <a:cs typeface="+mn-cs"/>
              </a:rPr>
              <a:t>, 2022).</a:t>
            </a:r>
            <a:endParaRPr lang="en-US" b="0" dirty="0"/>
          </a:p>
          <a:p>
            <a:pPr rtl="0"/>
            <a:r>
              <a:rPr lang="en-US" sz="1200" b="1" i="0" u="none" strike="noStrike" kern="1200" dirty="0">
                <a:solidFill>
                  <a:schemeClr val="tx1"/>
                </a:solidFill>
                <a:latin typeface="+mn-lt"/>
                <a:ea typeface="+mn-ea"/>
                <a:cs typeface="+mn-cs"/>
              </a:rPr>
              <a:t>Equipment</a:t>
            </a:r>
            <a:endParaRPr lang="en-US" b="0" dirty="0"/>
          </a:p>
          <a:p>
            <a:pPr rtl="0"/>
            <a:r>
              <a:rPr lang="en-US" sz="1200" b="0" i="0" u="none" strike="noStrike" kern="1200" dirty="0">
                <a:solidFill>
                  <a:schemeClr val="tx1"/>
                </a:solidFill>
                <a:latin typeface="+mn-lt"/>
                <a:ea typeface="+mn-ea"/>
                <a:cs typeface="+mn-cs"/>
              </a:rPr>
              <a:t>Employee dissatisfaction with their employment has resulted in a dearth of personal protective equipment in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If MCHT has broken equipment that their employees are dealing which leads them to skip the work (</a:t>
            </a:r>
            <a:r>
              <a:rPr lang="en-US" sz="1200" b="0" i="0" u="none" strike="noStrike" kern="1200" dirty="0" err="1">
                <a:solidFill>
                  <a:schemeClr val="tx1"/>
                </a:solidFill>
                <a:latin typeface="+mn-lt"/>
                <a:ea typeface="+mn-ea"/>
                <a:cs typeface="+mn-cs"/>
              </a:rPr>
              <a:t>Nibusinessinfo</a:t>
            </a:r>
            <a:r>
              <a:rPr lang="en-US" sz="1200" b="0" i="0" u="none" strike="noStrike" kern="1200" dirty="0">
                <a:solidFill>
                  <a:schemeClr val="tx1"/>
                </a:solidFill>
                <a:latin typeface="+mn-lt"/>
                <a:ea typeface="+mn-ea"/>
                <a:cs typeface="+mn-cs"/>
              </a:rPr>
              <a:t>, 2022).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D32C9C35-D779-4B94-BE2D-F733B7AC5179}"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Reduce Profitability</a:t>
            </a:r>
            <a:endParaRPr lang="en-US" b="0" dirty="0"/>
          </a:p>
          <a:p>
            <a:pPr rtl="0"/>
            <a:r>
              <a:rPr lang="en-US" sz="1200" b="0" i="0" u="none" strike="noStrike" kern="1200" dirty="0">
                <a:solidFill>
                  <a:schemeClr val="tx1"/>
                </a:solidFill>
                <a:latin typeface="+mn-lt"/>
                <a:ea typeface="+mn-ea"/>
                <a:cs typeface="+mn-cs"/>
              </a:rPr>
              <a:t>Employees of MCHT that are overworked are unable to complete their tasks and perhaps cause projects deadlines to be pushed back. As a result, the organization's profitability suffers (</a:t>
            </a:r>
            <a:r>
              <a:rPr lang="en-US" sz="1200" b="0" i="0" u="none" strike="noStrike" kern="1200" dirty="0" err="1">
                <a:solidFill>
                  <a:schemeClr val="tx1"/>
                </a:solidFill>
                <a:latin typeface="+mn-lt"/>
                <a:ea typeface="+mn-ea"/>
                <a:cs typeface="+mn-cs"/>
              </a:rPr>
              <a:t>Bountixp</a:t>
            </a:r>
            <a:r>
              <a:rPr lang="en-US" sz="1200" b="0" i="0" u="none" strike="noStrike" kern="1200" dirty="0">
                <a:solidFill>
                  <a:schemeClr val="tx1"/>
                </a:solidFill>
                <a:latin typeface="+mn-lt"/>
                <a:ea typeface="+mn-ea"/>
                <a:cs typeface="+mn-cs"/>
              </a:rPr>
              <a:t>, 2022)</a:t>
            </a:r>
            <a:endParaRPr lang="en-US" b="0" dirty="0"/>
          </a:p>
          <a:p>
            <a:pPr rtl="0"/>
            <a:r>
              <a:rPr lang="en-US" sz="1200" b="1" i="0" u="none" strike="noStrike" kern="1200" dirty="0">
                <a:solidFill>
                  <a:schemeClr val="tx1"/>
                </a:solidFill>
                <a:latin typeface="+mn-lt"/>
                <a:ea typeface="+mn-ea"/>
                <a:cs typeface="+mn-cs"/>
              </a:rPr>
              <a:t>Decrease Productivity</a:t>
            </a:r>
            <a:endParaRPr lang="en-US" b="0" dirty="0"/>
          </a:p>
          <a:p>
            <a:pPr rtl="0"/>
            <a:r>
              <a:rPr lang="en-US" sz="1200" b="0" i="0" u="none" strike="noStrike" kern="1200" dirty="0">
                <a:solidFill>
                  <a:schemeClr val="tx1"/>
                </a:solidFill>
                <a:latin typeface="+mn-lt"/>
                <a:ea typeface="+mn-ea"/>
                <a:cs typeface="+mn-cs"/>
              </a:rPr>
              <a:t>Unplanned absenteeism is difficult for everybody in the MCHT. Owing to the unavailability of workers, responsibilities must be re-delegated to other employees, which may necessitate overtime and employees are getting stressed and it hampers productivity (</a:t>
            </a:r>
            <a:r>
              <a:rPr lang="en-US" sz="1200" b="0" i="0" u="none" strike="noStrike" kern="1200" dirty="0" err="1">
                <a:solidFill>
                  <a:schemeClr val="tx1"/>
                </a:solidFill>
                <a:latin typeface="+mn-lt"/>
                <a:ea typeface="+mn-ea"/>
                <a:cs typeface="+mn-cs"/>
              </a:rPr>
              <a:t>Bountixp</a:t>
            </a:r>
            <a:r>
              <a:rPr lang="en-US" sz="1200" b="0" i="0" u="none" strike="noStrike" kern="1200" dirty="0">
                <a:solidFill>
                  <a:schemeClr val="tx1"/>
                </a:solidFill>
                <a:latin typeface="+mn-lt"/>
                <a:ea typeface="+mn-ea"/>
                <a:cs typeface="+mn-cs"/>
              </a:rPr>
              <a:t>, 2022).</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D32C9C35-D779-4B94-BE2D-F733B7AC5179}"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Improve Well-being: </a:t>
            </a:r>
            <a:r>
              <a:rPr lang="en-US" sz="1200" b="0" i="0" u="none" strike="noStrike" kern="1200" dirty="0">
                <a:solidFill>
                  <a:schemeClr val="tx1"/>
                </a:solidFill>
                <a:latin typeface="+mn-lt"/>
                <a:ea typeface="+mn-ea"/>
                <a:cs typeface="+mn-cs"/>
              </a:rPr>
              <a:t>The company should improve the well-being of the employees. The company should give physical and mental well-being to the employees (</a:t>
            </a:r>
            <a:r>
              <a:rPr lang="en-US" sz="1200" b="0" i="0" u="none" strike="noStrike" kern="1200" dirty="0" err="1">
                <a:solidFill>
                  <a:schemeClr val="tx1"/>
                </a:solidFill>
                <a:latin typeface="+mn-lt"/>
                <a:ea typeface="+mn-ea"/>
                <a:cs typeface="+mn-cs"/>
              </a:rPr>
              <a:t>Kiwihr</a:t>
            </a:r>
            <a:r>
              <a:rPr lang="en-US" sz="1200" b="0" i="0" u="none" strike="noStrike" kern="1200" dirty="0">
                <a:solidFill>
                  <a:schemeClr val="tx1"/>
                </a:solidFill>
                <a:latin typeface="+mn-lt"/>
                <a:ea typeface="+mn-ea"/>
                <a:cs typeface="+mn-cs"/>
              </a:rPr>
              <a:t>, 2022). </a:t>
            </a:r>
            <a:endParaRPr lang="en-US" b="0" dirty="0"/>
          </a:p>
          <a:p>
            <a:pPr rtl="0"/>
            <a:r>
              <a:rPr lang="en-US" sz="1200" b="1" i="0" u="none" strike="noStrike" kern="1200" dirty="0" err="1">
                <a:solidFill>
                  <a:schemeClr val="tx1"/>
                </a:solidFill>
                <a:latin typeface="+mn-lt"/>
                <a:ea typeface="+mn-ea"/>
                <a:cs typeface="+mn-cs"/>
              </a:rPr>
              <a:t>Onboarding</a:t>
            </a:r>
            <a:r>
              <a:rPr lang="en-US" sz="1200" b="1" i="0" u="none" strike="noStrike" kern="1200" dirty="0">
                <a:solidFill>
                  <a:schemeClr val="tx1"/>
                </a:solidFill>
                <a:latin typeface="+mn-lt"/>
                <a:ea typeface="+mn-ea"/>
                <a:cs typeface="+mn-cs"/>
              </a:rPr>
              <a:t> Process: </a:t>
            </a:r>
            <a:r>
              <a:rPr lang="en-US" sz="1200" b="0" i="0" u="none" strike="noStrike" kern="1200" dirty="0">
                <a:solidFill>
                  <a:schemeClr val="tx1"/>
                </a:solidFill>
                <a:latin typeface="+mn-lt"/>
                <a:ea typeface="+mn-ea"/>
                <a:cs typeface="+mn-cs"/>
              </a:rPr>
              <a:t>Implementing a </a:t>
            </a:r>
            <a:r>
              <a:rPr lang="en-US" sz="1200" b="0" i="0" u="none" strike="noStrike" kern="1200" dirty="0" err="1">
                <a:solidFill>
                  <a:schemeClr val="tx1"/>
                </a:solidFill>
                <a:latin typeface="+mn-lt"/>
                <a:ea typeface="+mn-ea"/>
                <a:cs typeface="+mn-cs"/>
              </a:rPr>
              <a:t>programme</a:t>
            </a:r>
            <a:r>
              <a:rPr lang="en-US" sz="1200" b="0" i="0" u="none" strike="noStrike" kern="1200" dirty="0">
                <a:solidFill>
                  <a:schemeClr val="tx1"/>
                </a:solidFill>
                <a:latin typeface="+mn-lt"/>
                <a:ea typeface="+mn-ea"/>
                <a:cs typeface="+mn-cs"/>
              </a:rPr>
              <a:t> similar to the induction </a:t>
            </a:r>
            <a:r>
              <a:rPr lang="en-US" sz="1200" b="0" i="0" u="none" strike="noStrike" kern="1200" dirty="0" err="1">
                <a:solidFill>
                  <a:schemeClr val="tx1"/>
                </a:solidFill>
                <a:latin typeface="+mn-lt"/>
                <a:ea typeface="+mn-ea"/>
                <a:cs typeface="+mn-cs"/>
              </a:rPr>
              <a:t>programme</a:t>
            </a:r>
            <a:r>
              <a:rPr lang="en-US" sz="1200" b="0" i="0" u="none" strike="noStrike" kern="1200" dirty="0">
                <a:solidFill>
                  <a:schemeClr val="tx1"/>
                </a:solidFill>
                <a:latin typeface="+mn-lt"/>
                <a:ea typeface="+mn-ea"/>
                <a:cs typeface="+mn-cs"/>
              </a:rPr>
              <a:t> helps people reintegrate into their roles. This interview has the potential to lower absenteeism (</a:t>
            </a:r>
            <a:r>
              <a:rPr lang="en-US" sz="1200" b="0" i="0" u="none" strike="noStrike" kern="1200" dirty="0" err="1">
                <a:solidFill>
                  <a:schemeClr val="tx1"/>
                </a:solidFill>
                <a:latin typeface="+mn-lt"/>
                <a:ea typeface="+mn-ea"/>
                <a:cs typeface="+mn-cs"/>
              </a:rPr>
              <a:t>Kiwihr</a:t>
            </a:r>
            <a:r>
              <a:rPr lang="en-US" sz="1200" b="0" i="0" u="none" strike="noStrike" kern="1200" dirty="0">
                <a:solidFill>
                  <a:schemeClr val="tx1"/>
                </a:solidFill>
                <a:latin typeface="+mn-lt"/>
                <a:ea typeface="+mn-ea"/>
                <a:cs typeface="+mn-cs"/>
              </a:rPr>
              <a:t>, 2022).</a:t>
            </a:r>
            <a:endParaRPr lang="en-US" b="0" dirty="0"/>
          </a:p>
          <a:p>
            <a:pPr rtl="0"/>
            <a:r>
              <a:rPr lang="en-US" sz="1200" b="1" i="0" u="none" strike="noStrike" kern="1200" dirty="0">
                <a:solidFill>
                  <a:schemeClr val="tx1"/>
                </a:solidFill>
                <a:latin typeface="+mn-lt"/>
                <a:ea typeface="+mn-ea"/>
                <a:cs typeface="+mn-cs"/>
              </a:rPr>
              <a:t>Flexible Schedule: </a:t>
            </a:r>
            <a:r>
              <a:rPr lang="en-US" sz="1200" b="0" i="0" u="none" strike="noStrike" kern="1200" dirty="0">
                <a:solidFill>
                  <a:schemeClr val="tx1"/>
                </a:solidFill>
                <a:latin typeface="+mn-lt"/>
                <a:ea typeface="+mn-ea"/>
                <a:cs typeface="+mn-cs"/>
              </a:rPr>
              <a:t>When </a:t>
            </a:r>
            <a:r>
              <a:rPr lang="en-US" sz="1200" b="0" i="0" u="none" strike="noStrike" kern="1200" dirty="0" err="1">
                <a:solidFill>
                  <a:schemeClr val="tx1"/>
                </a:solidFill>
                <a:latin typeface="+mn-lt"/>
                <a:ea typeface="+mn-ea"/>
                <a:cs typeface="+mn-cs"/>
              </a:rPr>
              <a:t>organisations</a:t>
            </a:r>
            <a:r>
              <a:rPr lang="en-US" sz="1200" b="0" i="0" u="none" strike="noStrike" kern="1200" dirty="0">
                <a:solidFill>
                  <a:schemeClr val="tx1"/>
                </a:solidFill>
                <a:latin typeface="+mn-lt"/>
                <a:ea typeface="+mn-ea"/>
                <a:cs typeface="+mn-cs"/>
              </a:rPr>
              <a:t> provide workers with flexible timetables, absenteeism remains less of a concern (</a:t>
            </a:r>
            <a:r>
              <a:rPr lang="en-US" sz="1200" b="0" i="0" u="none" strike="noStrike" kern="1200" dirty="0" err="1">
                <a:solidFill>
                  <a:schemeClr val="tx1"/>
                </a:solidFill>
                <a:latin typeface="+mn-lt"/>
                <a:ea typeface="+mn-ea"/>
                <a:cs typeface="+mn-cs"/>
              </a:rPr>
              <a:t>Kiwihr</a:t>
            </a:r>
            <a:r>
              <a:rPr lang="en-US" sz="1200" b="0" i="0" u="none" strike="noStrike" kern="1200" dirty="0">
                <a:solidFill>
                  <a:schemeClr val="tx1"/>
                </a:solidFill>
                <a:latin typeface="+mn-lt"/>
                <a:ea typeface="+mn-ea"/>
                <a:cs typeface="+mn-cs"/>
              </a:rPr>
              <a:t>, 2022).</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D32C9C35-D779-4B94-BE2D-F733B7AC5179}" type="slidenum">
              <a:rPr lang="en-US" smtClean="0"/>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Improving well-being is the appropriate solution to the complex problem. Employees who are enthusiastic about their jobs are satisfied. A corporation should </a:t>
            </a:r>
            <a:r>
              <a:rPr lang="en-US" sz="1200" b="0" i="0" u="none" strike="noStrike" kern="1200" dirty="0" err="1">
                <a:solidFill>
                  <a:schemeClr val="tx1"/>
                </a:solidFill>
                <a:latin typeface="+mn-lt"/>
                <a:ea typeface="+mn-ea"/>
                <a:cs typeface="+mn-cs"/>
              </a:rPr>
              <a:t>prioritise</a:t>
            </a:r>
            <a:r>
              <a:rPr lang="en-US" sz="1200" b="0" i="0" u="none" strike="noStrike" kern="1200" dirty="0">
                <a:solidFill>
                  <a:schemeClr val="tx1"/>
                </a:solidFill>
                <a:latin typeface="+mn-lt"/>
                <a:ea typeface="+mn-ea"/>
                <a:cs typeface="+mn-cs"/>
              </a:rPr>
              <a:t> the health and wellbeing of employees who will have a more competent workforce. Employee wellness </a:t>
            </a:r>
            <a:r>
              <a:rPr lang="en-US" sz="1200" b="0" i="0" u="none" strike="noStrike" kern="1200" dirty="0" err="1">
                <a:solidFill>
                  <a:schemeClr val="tx1"/>
                </a:solidFill>
                <a:latin typeface="+mn-lt"/>
                <a:ea typeface="+mn-ea"/>
                <a:cs typeface="+mn-cs"/>
              </a:rPr>
              <a:t>programmes</a:t>
            </a:r>
            <a:r>
              <a:rPr lang="en-US" sz="1200" b="0" i="0" u="none" strike="noStrike" kern="1200" dirty="0">
                <a:solidFill>
                  <a:schemeClr val="tx1"/>
                </a:solidFill>
                <a:latin typeface="+mn-lt"/>
                <a:ea typeface="+mn-ea"/>
                <a:cs typeface="+mn-cs"/>
              </a:rPr>
              <a:t> involve all workers in their activities and foster healthy interpersonal ties. It promotes effective communication between management and employees and aids in the achievement of set goals (</a:t>
            </a:r>
            <a:r>
              <a:rPr lang="en-US" sz="1200" b="0" i="0" u="none" strike="noStrike" kern="1200" dirty="0" err="1">
                <a:solidFill>
                  <a:schemeClr val="tx1"/>
                </a:solidFill>
                <a:latin typeface="+mn-lt"/>
                <a:ea typeface="+mn-ea"/>
                <a:cs typeface="+mn-cs"/>
              </a:rPr>
              <a:t>Kiwihr</a:t>
            </a:r>
            <a:r>
              <a:rPr lang="en-US" sz="1200" b="0" i="0" u="none" strike="noStrike" kern="1200" dirty="0">
                <a:solidFill>
                  <a:schemeClr val="tx1"/>
                </a:solidFill>
                <a:latin typeface="+mn-lt"/>
                <a:ea typeface="+mn-ea"/>
                <a:cs typeface="+mn-cs"/>
              </a:rPr>
              <a:t>, 2022).</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D32C9C35-D779-4B94-BE2D-F733B7AC5179}" type="slidenum">
              <a:rPr lang="en-US" smtClean="0"/>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Staff absenteeism at MCHT in the United Kingdom is discussed in terms of its nature and consequences. There seems to be an examination of the explanation of the complex situation's cause and effect. A PESTEL analysis overview is included, and therefore a comprehensive presentation of the challenging problem's solutions.</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D32C9C35-D779-4B94-BE2D-F733B7AC5179}" type="slidenum">
              <a:rPr lang="en-US" smtClean="0"/>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B936CA95-CB3F-4ED7-9C01-04D75257ADE3}" type="datetimeFigureOut">
              <a:rPr lang="en-US" smtClean="0"/>
              <a:t>2/23/2022</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D15CC01-5859-4EB0-B4DC-CE32315F18D6}"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B936CA95-CB3F-4ED7-9C01-04D75257ADE3}" type="datetimeFigureOut">
              <a:rPr lang="en-US" smtClean="0"/>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D15CC01-5859-4EB0-B4DC-CE32315F18D6}" type="slidenum">
              <a:rPr lang="en-US" smtClean="0"/>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B936CA95-CB3F-4ED7-9C01-04D75257ADE3}" type="datetimeFigureOut">
              <a:rPr lang="en-US" smtClean="0"/>
              <a:t>2/23/2022</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D15CC01-5859-4EB0-B4DC-CE32315F18D6}" type="slidenum">
              <a:rPr lang="en-US" smtClean="0"/>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B936CA95-CB3F-4ED7-9C01-04D75257ADE3}" type="datetimeFigureOut">
              <a:rPr lang="en-US" smtClean="0"/>
              <a:t>2/23/2022</a:t>
            </a:fld>
            <a:endParaRPr lang="en-US"/>
          </a:p>
        </p:txBody>
      </p:sp>
      <p:sp>
        <p:nvSpPr>
          <p:cNvPr id="10" name="Slide Number Placeholder 9"/>
          <p:cNvSpPr>
            <a:spLocks noGrp="1"/>
          </p:cNvSpPr>
          <p:nvPr>
            <p:ph type="sldNum" sz="quarter" idx="16"/>
          </p:nvPr>
        </p:nvSpPr>
        <p:spPr/>
        <p:txBody>
          <a:bodyPr rtlCol="0"/>
          <a:lstStyle/>
          <a:p>
            <a:fld id="{AD15CC01-5859-4EB0-B4DC-CE32315F18D6}" type="slidenum">
              <a:rPr lang="en-US" smtClean="0"/>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B936CA95-CB3F-4ED7-9C01-04D75257ADE3}" type="datetimeFigureOut">
              <a:rPr lang="en-US" smtClean="0"/>
              <a:t>2/23/2022</a:t>
            </a:fld>
            <a:endParaRPr lang="en-US"/>
          </a:p>
        </p:txBody>
      </p:sp>
      <p:sp>
        <p:nvSpPr>
          <p:cNvPr id="12" name="Slide Number Placeholder 11"/>
          <p:cNvSpPr>
            <a:spLocks noGrp="1"/>
          </p:cNvSpPr>
          <p:nvPr>
            <p:ph type="sldNum" sz="quarter" idx="16"/>
          </p:nvPr>
        </p:nvSpPr>
        <p:spPr/>
        <p:txBody>
          <a:bodyPr rtlCol="0"/>
          <a:lstStyle/>
          <a:p>
            <a:fld id="{AD15CC01-5859-4EB0-B4DC-CE32315F18D6}" type="slidenum">
              <a:rPr lang="en-US" smtClean="0"/>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B936CA95-CB3F-4ED7-9C01-04D75257ADE3}" type="datetimeFigureOut">
              <a:rPr lang="en-US" smtClean="0"/>
              <a:t>2/23/2022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D15CC01-5859-4EB0-B4DC-CE32315F18D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36CA95-CB3F-4ED7-9C01-04D75257ADE3}" type="datetimeFigureOut">
              <a:rPr lang="en-US" smtClean="0"/>
              <a:t>2/23/2022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D15CC01-5859-4EB0-B4DC-CE32315F18D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B936CA95-CB3F-4ED7-9C01-04D75257ADE3}" type="datetimeFigureOut">
              <a:rPr lang="en-US" smtClean="0"/>
              <a:t>2/23/2022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D15CC01-5859-4EB0-B4DC-CE32315F18D6}" type="slidenum">
              <a:rPr lang="en-US" smtClean="0"/>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B936CA95-CB3F-4ED7-9C01-04D75257ADE3}" type="datetimeFigureOut">
              <a:rPr lang="en-US" smtClean="0"/>
              <a:t>2/23/2022</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D15CC01-5859-4EB0-B4DC-CE32315F18D6}" type="slidenum">
              <a:rPr lang="en-US" smtClean="0"/>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936CA95-CB3F-4ED7-9C01-04D75257ADE3}" type="datetimeFigureOut">
              <a:rPr lang="en-US" smtClean="0"/>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15CC01-5859-4EB0-B4DC-CE32315F18D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B936CA95-CB3F-4ED7-9C01-04D75257ADE3}" type="datetimeFigureOut">
              <a:rPr lang="en-US" smtClean="0"/>
              <a:t>2/23/2022</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D15CC01-5859-4EB0-B4DC-CE32315F18D6}"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B936CA95-CB3F-4ED7-9C01-04D75257ADE3}" type="datetimeFigureOut">
              <a:rPr lang="en-US" smtClean="0"/>
              <a:t>2/23/2022</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D15CC01-5859-4EB0-B4DC-CE32315F18D6}"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xml" /><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0.xml" /><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1.xml" /><Relationship Id="rId1" Type="http://schemas.openxmlformats.org/officeDocument/2006/relationships/slideLayout" Target="../slideLayouts/slideLayout4.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Problem-Solving and Decision Making</a:t>
            </a:r>
          </a:p>
        </p:txBody>
      </p:sp>
      <p:pic>
        <p:nvPicPr>
          <p:cNvPr id="2050" name="Picture 2"/>
          <p:cNvPicPr>
            <a:picLocks noGrp="1" noChangeAspect="1" noChangeArrowheads="1"/>
          </p:cNvPicPr>
          <p:nvPr>
            <p:ph sz="quarter" idx="1"/>
          </p:nvPr>
        </p:nvPicPr>
        <p:blipFill>
          <a:blip r:embed="rId2"/>
          <a:srcRect/>
          <a:stretch>
            <a:fillRect/>
          </a:stretch>
        </p:blipFill>
        <p:spPr bwMode="auto">
          <a:xfrm>
            <a:off x="762000" y="2057400"/>
            <a:ext cx="7467599" cy="373380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sz="quarter" idx="1"/>
          </p:nvPr>
        </p:nvSpPr>
        <p:spPr/>
        <p:txBody>
          <a:bodyPr>
            <a:normAutofit fontScale="92500"/>
          </a:bodyPr>
          <a:lstStyle/>
          <a:p>
            <a:r>
              <a:rPr lang="en-US" dirty="0"/>
              <a:t>To find the root cause of the issue and find solutions.</a:t>
            </a:r>
          </a:p>
          <a:p>
            <a:r>
              <a:rPr lang="en-US" dirty="0"/>
              <a:t>It aids students in honing their problem-solving and decision-making abilities. </a:t>
            </a:r>
          </a:p>
          <a:p>
            <a:r>
              <a:rPr lang="en-US" dirty="0"/>
              <a:t>Improving their </a:t>
            </a:r>
            <a:r>
              <a:rPr lang="en-US" dirty="0" err="1"/>
              <a:t>judgement</a:t>
            </a:r>
            <a:r>
              <a:rPr lang="en-US" dirty="0"/>
              <a:t> and decision quality of students.</a:t>
            </a:r>
          </a:p>
        </p:txBody>
      </p:sp>
      <p:pic>
        <p:nvPicPr>
          <p:cNvPr id="3074" name="Picture 2"/>
          <p:cNvPicPr>
            <a:picLocks noGrp="1" noChangeAspect="1" noChangeArrowheads="1"/>
          </p:cNvPicPr>
          <p:nvPr>
            <p:ph sz="quarter" idx="2"/>
          </p:nvPr>
        </p:nvPicPr>
        <p:blipFill>
          <a:blip r:embed="rId3"/>
          <a:srcRect/>
          <a:stretch>
            <a:fillRect/>
          </a:stretch>
        </p:blipFill>
        <p:spPr bwMode="auto">
          <a:xfrm>
            <a:off x="4648200" y="1981200"/>
            <a:ext cx="4038600" cy="3229269"/>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Nature of staff absenteeism</a:t>
            </a:r>
          </a:p>
        </p:txBody>
      </p:sp>
      <p:sp>
        <p:nvSpPr>
          <p:cNvPr id="3" name="Content Placeholder 2"/>
          <p:cNvSpPr>
            <a:spLocks noGrp="1"/>
          </p:cNvSpPr>
          <p:nvPr>
            <p:ph sz="quarter" idx="1"/>
          </p:nvPr>
        </p:nvSpPr>
        <p:spPr/>
        <p:txBody>
          <a:bodyPr/>
          <a:lstStyle/>
          <a:p>
            <a:r>
              <a:rPr lang="en-US" dirty="0"/>
              <a:t>The rate of absence of employees from work for a period of time.</a:t>
            </a:r>
          </a:p>
          <a:p>
            <a:r>
              <a:rPr lang="en-US" dirty="0"/>
              <a:t>It implies an employee's absence from work.</a:t>
            </a:r>
          </a:p>
          <a:p>
            <a:r>
              <a:rPr lang="en-US" dirty="0"/>
              <a:t>Workers get dissatisfied and </a:t>
            </a:r>
            <a:r>
              <a:rPr lang="en-US" dirty="0" err="1"/>
              <a:t>demotivated</a:t>
            </a:r>
            <a:r>
              <a:rPr lang="en-US" dirty="0"/>
              <a:t>.</a:t>
            </a:r>
          </a:p>
        </p:txBody>
      </p:sp>
      <p:pic>
        <p:nvPicPr>
          <p:cNvPr id="4098" name="Picture 2"/>
          <p:cNvPicPr>
            <a:picLocks noGrp="1" noChangeAspect="1" noChangeArrowheads="1"/>
          </p:cNvPicPr>
          <p:nvPr>
            <p:ph sz="quarter" idx="2"/>
          </p:nvPr>
        </p:nvPicPr>
        <p:blipFill>
          <a:blip r:embed="rId3"/>
          <a:srcRect/>
          <a:stretch>
            <a:fillRect/>
          </a:stretch>
        </p:blipFill>
        <p:spPr bwMode="auto">
          <a:xfrm>
            <a:off x="5105400" y="2057400"/>
            <a:ext cx="3276600" cy="29718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 of staff absenteeism</a:t>
            </a:r>
          </a:p>
        </p:txBody>
      </p:sp>
      <p:sp>
        <p:nvSpPr>
          <p:cNvPr id="3" name="Content Placeholder 2"/>
          <p:cNvSpPr>
            <a:spLocks noGrp="1"/>
          </p:cNvSpPr>
          <p:nvPr>
            <p:ph sz="quarter" idx="1"/>
          </p:nvPr>
        </p:nvSpPr>
        <p:spPr/>
        <p:txBody>
          <a:bodyPr/>
          <a:lstStyle/>
          <a:p>
            <a:r>
              <a:rPr lang="en-US" dirty="0"/>
              <a:t>Reduce the team performance.</a:t>
            </a:r>
          </a:p>
          <a:p>
            <a:r>
              <a:rPr lang="en-US" dirty="0"/>
              <a:t>Decreases the margins of the profit.</a:t>
            </a:r>
          </a:p>
        </p:txBody>
      </p:sp>
      <p:pic>
        <p:nvPicPr>
          <p:cNvPr id="5122" name="Picture 2"/>
          <p:cNvPicPr>
            <a:picLocks noGrp="1" noChangeAspect="1" noChangeArrowheads="1"/>
          </p:cNvPicPr>
          <p:nvPr>
            <p:ph sz="quarter" idx="2"/>
          </p:nvPr>
        </p:nvPicPr>
        <p:blipFill>
          <a:blip r:embed="rId3"/>
          <a:srcRect/>
          <a:stretch>
            <a:fillRect/>
          </a:stretch>
        </p:blipFill>
        <p:spPr bwMode="auto">
          <a:xfrm>
            <a:off x="5181600" y="2057400"/>
            <a:ext cx="3276600" cy="35814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PESTEL analysis of staff absenteeism</a:t>
            </a:r>
          </a:p>
        </p:txBody>
      </p:sp>
      <p:sp>
        <p:nvSpPr>
          <p:cNvPr id="3" name="Content Placeholder 2"/>
          <p:cNvSpPr>
            <a:spLocks noGrp="1"/>
          </p:cNvSpPr>
          <p:nvPr>
            <p:ph sz="quarter" idx="1"/>
          </p:nvPr>
        </p:nvSpPr>
        <p:spPr/>
        <p:txBody>
          <a:bodyPr/>
          <a:lstStyle/>
          <a:p>
            <a:r>
              <a:rPr lang="en-US" dirty="0"/>
              <a:t>Uncertainty of </a:t>
            </a:r>
            <a:r>
              <a:rPr lang="en-US" dirty="0" err="1"/>
              <a:t>Brexit</a:t>
            </a:r>
            <a:r>
              <a:rPr lang="en-US" dirty="0"/>
              <a:t>.</a:t>
            </a:r>
          </a:p>
          <a:p>
            <a:r>
              <a:rPr lang="en-US" dirty="0"/>
              <a:t>Due to </a:t>
            </a:r>
            <a:r>
              <a:rPr lang="en-US" dirty="0" err="1"/>
              <a:t>Brexit</a:t>
            </a:r>
            <a:r>
              <a:rPr lang="en-US" dirty="0"/>
              <a:t>, many workers leave the country.</a:t>
            </a:r>
          </a:p>
          <a:p>
            <a:r>
              <a:rPr lang="en-US" dirty="0"/>
              <a:t>Due to </a:t>
            </a:r>
            <a:r>
              <a:rPr lang="en-US" dirty="0" err="1"/>
              <a:t>Covid</a:t>
            </a:r>
            <a:r>
              <a:rPr lang="en-US" dirty="0"/>
              <a:t> 19, there is 6% reduction in the GDP of the UK.</a:t>
            </a:r>
          </a:p>
        </p:txBody>
      </p:sp>
      <p:pic>
        <p:nvPicPr>
          <p:cNvPr id="6147" name="Picture 3"/>
          <p:cNvPicPr>
            <a:picLocks noGrp="1" noChangeAspect="1" noChangeArrowheads="1"/>
          </p:cNvPicPr>
          <p:nvPr>
            <p:ph sz="quarter" idx="2"/>
          </p:nvPr>
        </p:nvPicPr>
        <p:blipFill>
          <a:blip r:embed="rId3"/>
          <a:srcRect/>
          <a:stretch>
            <a:fillRect/>
          </a:stretch>
        </p:blipFill>
        <p:spPr bwMode="auto">
          <a:xfrm>
            <a:off x="4876800" y="2209800"/>
            <a:ext cx="3657600" cy="2666999"/>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PESTEL analysis of staff absenteeism</a:t>
            </a:r>
          </a:p>
        </p:txBody>
      </p:sp>
      <p:sp>
        <p:nvSpPr>
          <p:cNvPr id="3" name="Content Placeholder 2"/>
          <p:cNvSpPr>
            <a:spLocks noGrp="1"/>
          </p:cNvSpPr>
          <p:nvPr>
            <p:ph sz="quarter" idx="1"/>
          </p:nvPr>
        </p:nvSpPr>
        <p:spPr/>
        <p:txBody>
          <a:bodyPr>
            <a:normAutofit fontScale="92500" lnSpcReduction="20000"/>
          </a:bodyPr>
          <a:lstStyle/>
          <a:p>
            <a:r>
              <a:rPr lang="en-US" dirty="0"/>
              <a:t>The </a:t>
            </a:r>
            <a:r>
              <a:rPr lang="en-US" dirty="0" err="1"/>
              <a:t>Covid</a:t>
            </a:r>
            <a:r>
              <a:rPr lang="en-US" dirty="0"/>
              <a:t> 19 restrictions by the government imposed across the UK .</a:t>
            </a:r>
          </a:p>
          <a:p>
            <a:r>
              <a:rPr lang="en-US" dirty="0"/>
              <a:t>Due to adoption of digital technologies, the absenteeism increases.</a:t>
            </a:r>
          </a:p>
          <a:p>
            <a:r>
              <a:rPr lang="en-US" dirty="0"/>
              <a:t>Workers were unwilling to work the </a:t>
            </a:r>
            <a:r>
              <a:rPr lang="en-US" dirty="0" err="1"/>
              <a:t>Coronavirus</a:t>
            </a:r>
            <a:r>
              <a:rPr lang="en-US" dirty="0"/>
              <a:t> will attracted them for cold weather.</a:t>
            </a:r>
          </a:p>
          <a:p>
            <a:r>
              <a:rPr lang="en-US" dirty="0"/>
              <a:t>Lack of employment laws.</a:t>
            </a:r>
          </a:p>
        </p:txBody>
      </p:sp>
      <p:pic>
        <p:nvPicPr>
          <p:cNvPr id="7170" name="Picture 2"/>
          <p:cNvPicPr>
            <a:picLocks noGrp="1" noChangeAspect="1" noChangeArrowheads="1"/>
          </p:cNvPicPr>
          <p:nvPr>
            <p:ph sz="quarter" idx="2"/>
          </p:nvPr>
        </p:nvPicPr>
        <p:blipFill>
          <a:blip r:embed="rId3"/>
          <a:srcRect/>
          <a:stretch>
            <a:fillRect/>
          </a:stretch>
        </p:blipFill>
        <p:spPr bwMode="auto">
          <a:xfrm>
            <a:off x="5419724" y="2362200"/>
            <a:ext cx="3114675" cy="28194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Causes and effects of staff absenteeism</a:t>
            </a:r>
          </a:p>
        </p:txBody>
      </p:sp>
      <p:pic>
        <p:nvPicPr>
          <p:cNvPr id="1026" name="Picture 2"/>
          <p:cNvPicPr>
            <a:picLocks noGrp="1" noChangeAspect="1" noChangeArrowheads="1"/>
          </p:cNvPicPr>
          <p:nvPr>
            <p:ph sz="quarter" idx="1"/>
          </p:nvPr>
        </p:nvPicPr>
        <p:blipFill>
          <a:blip r:embed="rId2"/>
          <a:stretch>
            <a:fillRect/>
          </a:stretch>
        </p:blipFill>
        <p:spPr bwMode="auto">
          <a:xfrm>
            <a:off x="1056505" y="1600200"/>
            <a:ext cx="7265939" cy="44958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Causes of staff absenteeism</a:t>
            </a:r>
          </a:p>
        </p:txBody>
      </p:sp>
      <p:sp>
        <p:nvSpPr>
          <p:cNvPr id="3" name="Content Placeholder 2"/>
          <p:cNvSpPr>
            <a:spLocks noGrp="1"/>
          </p:cNvSpPr>
          <p:nvPr>
            <p:ph sz="quarter" idx="1"/>
          </p:nvPr>
        </p:nvSpPr>
        <p:spPr/>
        <p:txBody>
          <a:bodyPr/>
          <a:lstStyle/>
          <a:p>
            <a:r>
              <a:rPr lang="en-US" dirty="0"/>
              <a:t>Lack of flexible work hours.</a:t>
            </a:r>
          </a:p>
          <a:p>
            <a:r>
              <a:rPr lang="en-US" dirty="0"/>
              <a:t>Harassment and discrimination in the MCST.</a:t>
            </a:r>
          </a:p>
          <a:p>
            <a:r>
              <a:rPr lang="en-US" dirty="0"/>
              <a:t>Severe weather Conditions. </a:t>
            </a:r>
          </a:p>
        </p:txBody>
      </p:sp>
      <p:pic>
        <p:nvPicPr>
          <p:cNvPr id="8194" name="Picture 2"/>
          <p:cNvPicPr>
            <a:picLocks noGrp="1" noChangeAspect="1" noChangeArrowheads="1"/>
          </p:cNvPicPr>
          <p:nvPr>
            <p:ph sz="quarter" idx="2"/>
          </p:nvPr>
        </p:nvPicPr>
        <p:blipFill>
          <a:blip r:embed="rId3"/>
          <a:stretch>
            <a:fillRect/>
          </a:stretch>
        </p:blipFill>
        <p:spPr bwMode="auto">
          <a:xfrm>
            <a:off x="4845050" y="2525178"/>
            <a:ext cx="3886200" cy="2699819"/>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Causes of staff absenteeism</a:t>
            </a:r>
          </a:p>
        </p:txBody>
      </p:sp>
      <p:sp>
        <p:nvSpPr>
          <p:cNvPr id="3" name="Content Placeholder 2"/>
          <p:cNvSpPr>
            <a:spLocks noGrp="1"/>
          </p:cNvSpPr>
          <p:nvPr>
            <p:ph sz="quarter" idx="1"/>
          </p:nvPr>
        </p:nvSpPr>
        <p:spPr/>
        <p:txBody>
          <a:bodyPr/>
          <a:lstStyle/>
          <a:p>
            <a:r>
              <a:rPr lang="en-US" dirty="0"/>
              <a:t>Staff are not getting bonus for overtime work.</a:t>
            </a:r>
          </a:p>
          <a:p>
            <a:r>
              <a:rPr lang="en-US" dirty="0"/>
              <a:t>Lack of PPE.</a:t>
            </a:r>
          </a:p>
        </p:txBody>
      </p:sp>
      <p:pic>
        <p:nvPicPr>
          <p:cNvPr id="9218" name="Picture 2"/>
          <p:cNvPicPr>
            <a:picLocks noGrp="1" noChangeAspect="1" noChangeArrowheads="1"/>
          </p:cNvPicPr>
          <p:nvPr>
            <p:ph sz="quarter" idx="2"/>
          </p:nvPr>
        </p:nvPicPr>
        <p:blipFill>
          <a:blip r:embed="rId3"/>
          <a:srcRect/>
          <a:stretch>
            <a:fillRect/>
          </a:stretch>
        </p:blipFill>
        <p:spPr bwMode="auto">
          <a:xfrm>
            <a:off x="4648200" y="1828800"/>
            <a:ext cx="4038600" cy="31242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Effects of staff absenteeism</a:t>
            </a:r>
          </a:p>
        </p:txBody>
      </p:sp>
      <p:sp>
        <p:nvSpPr>
          <p:cNvPr id="3" name="Content Placeholder 2"/>
          <p:cNvSpPr>
            <a:spLocks noGrp="1"/>
          </p:cNvSpPr>
          <p:nvPr>
            <p:ph sz="quarter" idx="1"/>
          </p:nvPr>
        </p:nvSpPr>
        <p:spPr/>
        <p:txBody>
          <a:bodyPr/>
          <a:lstStyle/>
          <a:p>
            <a:r>
              <a:rPr lang="en-US" dirty="0"/>
              <a:t>It reduces the productivity of the employees.</a:t>
            </a:r>
          </a:p>
          <a:p>
            <a:r>
              <a:rPr lang="en-US" dirty="0"/>
              <a:t>It decreases the profitability of the company. </a:t>
            </a:r>
          </a:p>
        </p:txBody>
      </p:sp>
      <p:pic>
        <p:nvPicPr>
          <p:cNvPr id="10242" name="Picture 2"/>
          <p:cNvPicPr>
            <a:picLocks noGrp="1" noChangeAspect="1" noChangeArrowheads="1"/>
          </p:cNvPicPr>
          <p:nvPr>
            <p:ph sz="quarter" idx="2"/>
          </p:nvPr>
        </p:nvPicPr>
        <p:blipFill>
          <a:blip r:embed="rId3"/>
          <a:srcRect/>
          <a:stretch>
            <a:fillRect/>
          </a:stretch>
        </p:blipFill>
        <p:spPr bwMode="auto">
          <a:xfrm>
            <a:off x="4800600" y="2133600"/>
            <a:ext cx="3657599" cy="30480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Solutions for reducing staff absenteeism</a:t>
            </a:r>
          </a:p>
        </p:txBody>
      </p:sp>
      <p:sp>
        <p:nvSpPr>
          <p:cNvPr id="3" name="Content Placeholder 2"/>
          <p:cNvSpPr>
            <a:spLocks noGrp="1"/>
          </p:cNvSpPr>
          <p:nvPr>
            <p:ph sz="quarter" idx="1"/>
          </p:nvPr>
        </p:nvSpPr>
        <p:spPr/>
        <p:txBody>
          <a:bodyPr/>
          <a:lstStyle/>
          <a:p>
            <a:r>
              <a:rPr lang="en-US" dirty="0"/>
              <a:t>Improve the well-being of the employees. </a:t>
            </a:r>
          </a:p>
          <a:p>
            <a:r>
              <a:rPr lang="en-US" dirty="0"/>
              <a:t>Allocate the flexible schedule for employees.</a:t>
            </a:r>
          </a:p>
          <a:p>
            <a:r>
              <a:rPr lang="en-US" dirty="0"/>
              <a:t>Implement a plan for the </a:t>
            </a:r>
            <a:r>
              <a:rPr lang="en-US" dirty="0" err="1"/>
              <a:t>onboarding</a:t>
            </a:r>
            <a:r>
              <a:rPr lang="en-US" dirty="0"/>
              <a:t> process. </a:t>
            </a:r>
          </a:p>
        </p:txBody>
      </p:sp>
      <p:pic>
        <p:nvPicPr>
          <p:cNvPr id="11266" name="Picture 2"/>
          <p:cNvPicPr>
            <a:picLocks noGrp="1" noChangeAspect="1" noChangeArrowheads="1"/>
          </p:cNvPicPr>
          <p:nvPr>
            <p:ph sz="quarter" idx="2"/>
          </p:nvPr>
        </p:nvPicPr>
        <p:blipFill>
          <a:blip r:embed="rId3"/>
          <a:srcRect/>
          <a:stretch>
            <a:fillRect/>
          </a:stretch>
        </p:blipFill>
        <p:spPr bwMode="auto">
          <a:xfrm>
            <a:off x="4648200" y="1981201"/>
            <a:ext cx="4038600" cy="3063148"/>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Appropriate solution</a:t>
            </a:r>
          </a:p>
        </p:txBody>
      </p:sp>
      <p:sp>
        <p:nvSpPr>
          <p:cNvPr id="3" name="Content Placeholder 2"/>
          <p:cNvSpPr>
            <a:spLocks noGrp="1"/>
          </p:cNvSpPr>
          <p:nvPr>
            <p:ph sz="quarter" idx="1"/>
          </p:nvPr>
        </p:nvSpPr>
        <p:spPr/>
        <p:txBody>
          <a:bodyPr/>
          <a:lstStyle/>
          <a:p>
            <a:r>
              <a:rPr lang="en-US" dirty="0"/>
              <a:t>Employees are satisfied about their jobs.</a:t>
            </a:r>
          </a:p>
          <a:p>
            <a:r>
              <a:rPr lang="en-US" dirty="0"/>
              <a:t>Improve the communication between employees.</a:t>
            </a:r>
          </a:p>
          <a:p>
            <a:r>
              <a:rPr lang="en-US" dirty="0"/>
              <a:t>Develop strong relationship between workers of MCHT.</a:t>
            </a:r>
          </a:p>
          <a:p>
            <a:endParaRPr lang="en-US" dirty="0"/>
          </a:p>
        </p:txBody>
      </p:sp>
      <p:pic>
        <p:nvPicPr>
          <p:cNvPr id="12290" name="Picture 2"/>
          <p:cNvPicPr>
            <a:picLocks noGrp="1" noChangeAspect="1" noChangeArrowheads="1"/>
          </p:cNvPicPr>
          <p:nvPr>
            <p:ph sz="quarter" idx="2"/>
          </p:nvPr>
        </p:nvPicPr>
        <p:blipFill>
          <a:blip r:embed="rId3"/>
          <a:srcRect/>
          <a:stretch>
            <a:fillRect/>
          </a:stretch>
        </p:blipFill>
        <p:spPr bwMode="auto">
          <a:xfrm>
            <a:off x="4648200" y="2057401"/>
            <a:ext cx="4038600" cy="3008478"/>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sz="quarter" idx="1"/>
          </p:nvPr>
        </p:nvSpPr>
        <p:spPr/>
        <p:txBody>
          <a:bodyPr/>
          <a:lstStyle/>
          <a:p>
            <a:r>
              <a:rPr lang="en-US" dirty="0"/>
              <a:t>There is a description of the nature of staff absenteeism.</a:t>
            </a:r>
          </a:p>
          <a:p>
            <a:r>
              <a:rPr lang="en-US" dirty="0"/>
              <a:t>The explanation of cause and effect of the complex problem.</a:t>
            </a:r>
          </a:p>
          <a:p>
            <a:r>
              <a:rPr lang="en-US" dirty="0"/>
              <a:t>There is a description of PESTEL analysis</a:t>
            </a:r>
          </a:p>
          <a:p>
            <a:endParaRPr lang="en-US" dirty="0"/>
          </a:p>
        </p:txBody>
      </p:sp>
      <p:pic>
        <p:nvPicPr>
          <p:cNvPr id="13314" name="Picture 2"/>
          <p:cNvPicPr>
            <a:picLocks noGrp="1" noChangeAspect="1" noChangeArrowheads="1"/>
          </p:cNvPicPr>
          <p:nvPr>
            <p:ph sz="quarter" idx="2"/>
          </p:nvPr>
        </p:nvPicPr>
        <p:blipFill>
          <a:blip r:embed="rId3"/>
          <a:srcRect/>
          <a:stretch>
            <a:fillRect/>
          </a:stretch>
        </p:blipFill>
        <p:spPr bwMode="auto">
          <a:xfrm>
            <a:off x="4648200" y="2133600"/>
            <a:ext cx="4038600" cy="2890992"/>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sz="quarter" idx="1"/>
          </p:nvPr>
        </p:nvSpPr>
        <p:spPr>
          <a:xfrm>
            <a:off x="612648" y="1600200"/>
            <a:ext cx="8153400" cy="5029200"/>
          </a:xfrm>
        </p:spPr>
        <p:txBody>
          <a:bodyPr>
            <a:noAutofit/>
          </a:bodyPr>
          <a:lstStyle/>
          <a:p>
            <a:r>
              <a:rPr lang="en-US" sz="800" dirty="0" err="1"/>
              <a:t>Actec</a:t>
            </a:r>
            <a:r>
              <a:rPr lang="en-US" sz="800" dirty="0"/>
              <a:t> Systems. 2022. </a:t>
            </a:r>
            <a:r>
              <a:rPr lang="en-US" sz="800" i="1" dirty="0"/>
              <a:t>Detrimental Effects of Employee Absenteeism on the Workplace - </a:t>
            </a:r>
            <a:r>
              <a:rPr lang="en-US" sz="800" i="1" dirty="0" err="1"/>
              <a:t>Actec</a:t>
            </a:r>
            <a:r>
              <a:rPr lang="en-US" sz="800" i="1" dirty="0"/>
              <a:t> Systems</a:t>
            </a:r>
            <a:r>
              <a:rPr lang="en-US" sz="800" dirty="0"/>
              <a:t>. [online] Available at: &lt;https://www.actec.com/2017/05/26/detrimental-effects-employee-absenteeism-workplace/&gt; [Accessed 23 February 2022].</a:t>
            </a:r>
          </a:p>
          <a:p>
            <a:r>
              <a:rPr lang="en-US" sz="800" dirty="0"/>
              <a:t>Assets.publishing.service.gov.uk. 2022. [online] Available at: &lt;https://assets.publishing.service.gov.uk/government/uploads/system/uploads/attachment_data/file/944823/Analysis_of_the_health_economic_and_social_effects_of_COVID-19_and_the_approach_to_tiering_FINAL_-_accessible_v2.pdf&gt; [Accessed 23 February 2022].</a:t>
            </a:r>
          </a:p>
          <a:p>
            <a:r>
              <a:rPr lang="en-US" sz="800" dirty="0"/>
              <a:t>Astron Solutions. 2022. </a:t>
            </a:r>
            <a:r>
              <a:rPr lang="en-US" sz="800" i="1" dirty="0"/>
              <a:t>The Impact of Absenteeism in the Workplace - Astron Solutions</a:t>
            </a:r>
            <a:r>
              <a:rPr lang="en-US" sz="800" dirty="0"/>
              <a:t>. [online] Available at: &lt;https://astronsolutions.net/the-impacts-of-absenteeism-in-the-workplace/#:~:text=When%20they%20miss%20work%20often,quality%20and%20quality%20of%20work.&gt; [Accessed 23 February 2022].</a:t>
            </a:r>
          </a:p>
          <a:p>
            <a:r>
              <a:rPr lang="en-US" sz="800" dirty="0"/>
              <a:t>Bakermckenzie.com. 2022. [online] Available at: &lt;https://www.bakermckenzie.com/-/media/files/insight/publications/2020/09/dual-blow-of-covid19-and-brexit-to-uk-industry.pdf&gt; [Accessed 23 February 2022].</a:t>
            </a:r>
          </a:p>
          <a:p>
            <a:r>
              <a:rPr lang="en-US" sz="800" dirty="0" err="1"/>
              <a:t>Bountixp</a:t>
            </a:r>
            <a:r>
              <a:rPr lang="en-US" sz="800" dirty="0"/>
              <a:t>., 2022. </a:t>
            </a:r>
            <a:r>
              <a:rPr lang="en-US" sz="800" i="1" dirty="0"/>
              <a:t>The real effects of absenteeism in the workplace</a:t>
            </a:r>
            <a:r>
              <a:rPr lang="en-US" sz="800" dirty="0"/>
              <a:t>. [online] Insights.bountixp.com. Available at: &lt;https://www.insights.bountixp.com/blog/effects-of-absenteeism-in-the-workplace#business-impact-of-absenteeism&gt; [Accessed 23 February 2022].</a:t>
            </a:r>
          </a:p>
          <a:p>
            <a:r>
              <a:rPr lang="en-US" sz="800" dirty="0"/>
              <a:t>Bush, T., 2022. </a:t>
            </a:r>
            <a:r>
              <a:rPr lang="en-US" sz="800" i="1" dirty="0"/>
              <a:t>PESTLE Analysis of the NHS</a:t>
            </a:r>
            <a:r>
              <a:rPr lang="en-US" sz="800" dirty="0"/>
              <a:t>. [online] PESTLE Analysis. Available at: &lt;https://pestleanalysis.com/nhs-pestle-analysis/&gt; [Accessed 23 February 2022].</a:t>
            </a:r>
          </a:p>
          <a:p>
            <a:r>
              <a:rPr lang="en-US" sz="800" dirty="0" err="1"/>
              <a:t>Coledam</a:t>
            </a:r>
            <a:r>
              <a:rPr lang="en-US" sz="800" dirty="0"/>
              <a:t>, D.H.C., de </a:t>
            </a:r>
            <a:r>
              <a:rPr lang="en-US" sz="800" dirty="0" err="1"/>
              <a:t>Arruda</a:t>
            </a:r>
            <a:r>
              <a:rPr lang="en-US" sz="800" dirty="0"/>
              <a:t>, G.A., </a:t>
            </a:r>
            <a:r>
              <a:rPr lang="en-US" sz="800" dirty="0" err="1"/>
              <a:t>Ribeiro</a:t>
            </a:r>
            <a:r>
              <a:rPr lang="en-US" sz="800" dirty="0"/>
              <a:t>, E.A.G. and </a:t>
            </a:r>
            <a:r>
              <a:rPr lang="en-US" sz="800" dirty="0" err="1"/>
              <a:t>Cantieri</a:t>
            </a:r>
            <a:r>
              <a:rPr lang="en-US" sz="800" dirty="0"/>
              <a:t>, F.P., 2020. Self-rated health among teachers: prevalence, predictors, and impact on absenteeism, </a:t>
            </a:r>
            <a:r>
              <a:rPr lang="en-US" sz="800" dirty="0" err="1"/>
              <a:t>presenteeism</a:t>
            </a:r>
            <a:r>
              <a:rPr lang="en-US" sz="800" dirty="0"/>
              <a:t>, and sick leave.</a:t>
            </a:r>
          </a:p>
          <a:p>
            <a:r>
              <a:rPr lang="en-US" sz="800" dirty="0"/>
              <a:t>Group, C., 2022. </a:t>
            </a:r>
            <a:r>
              <a:rPr lang="en-US" sz="800" i="1" dirty="0"/>
              <a:t>List of Employment Laws in the UK | </a:t>
            </a:r>
            <a:r>
              <a:rPr lang="en-US" sz="800" i="1" dirty="0" err="1"/>
              <a:t>Croner</a:t>
            </a:r>
            <a:r>
              <a:rPr lang="en-US" sz="800" dirty="0"/>
              <a:t>. [online] </a:t>
            </a:r>
            <a:r>
              <a:rPr lang="en-US" sz="800" dirty="0" err="1"/>
              <a:t>Croner</a:t>
            </a:r>
            <a:r>
              <a:rPr lang="en-US" sz="800" dirty="0"/>
              <a:t>. Available at: &lt;https://croner.co.uk/resources/employment-law/legislation-list/&gt; [Accessed 23 February 2022].</a:t>
            </a:r>
          </a:p>
          <a:p>
            <a:r>
              <a:rPr lang="en-US" sz="800" dirty="0"/>
              <a:t>Keyser, E., </a:t>
            </a:r>
            <a:r>
              <a:rPr lang="en-US" sz="800" dirty="0" err="1"/>
              <a:t>Adeoluwa</a:t>
            </a:r>
            <a:r>
              <a:rPr lang="en-US" sz="800" dirty="0"/>
              <a:t>, A.S. and </a:t>
            </a:r>
            <a:r>
              <a:rPr lang="en-US" sz="800" dirty="0" err="1"/>
              <a:t>Fourie</a:t>
            </a:r>
            <a:r>
              <a:rPr lang="en-US" sz="800" dirty="0"/>
              <a:t>, R., 2020. Time Pressure, Life Satisfaction And Absenteeism Of Employees Of Shift Work Within The Mining Industry In South Africa. </a:t>
            </a:r>
            <a:r>
              <a:rPr lang="en-US" sz="800" i="1" dirty="0"/>
              <a:t>The International Journal of Social Sciences and Humanity Studies</a:t>
            </a:r>
            <a:r>
              <a:rPr lang="en-US" sz="800" dirty="0"/>
              <a:t>, </a:t>
            </a:r>
            <a:r>
              <a:rPr lang="en-US" sz="800" i="1" dirty="0"/>
              <a:t>12</a:t>
            </a:r>
            <a:r>
              <a:rPr lang="en-US" sz="800" dirty="0"/>
              <a:t>(2), pp.255-272.</a:t>
            </a:r>
          </a:p>
          <a:p>
            <a:r>
              <a:rPr lang="en-US" sz="800" dirty="0"/>
              <a:t>Kiwihr.com. 2022. </a:t>
            </a:r>
            <a:r>
              <a:rPr lang="en-US" sz="800" i="1" dirty="0"/>
              <a:t>Absenteeism: 6 key steps to effectively reduce it</a:t>
            </a:r>
            <a:r>
              <a:rPr lang="en-US" sz="800" dirty="0"/>
              <a:t>. [online] Available at: &lt;https://kiwihr.com/blog/absenteeism&gt; [Accessed 23 February 2022].</a:t>
            </a:r>
          </a:p>
          <a:p>
            <a:r>
              <a:rPr lang="en-US" sz="800" dirty="0"/>
              <a:t>Marketing Tutor. 2022. </a:t>
            </a:r>
            <a:r>
              <a:rPr lang="en-US" sz="800" i="1" dirty="0"/>
              <a:t>PESTLE Analysis of UK | The United Kingdom </a:t>
            </a:r>
            <a:r>
              <a:rPr lang="en-US" sz="800" i="1" dirty="0" err="1"/>
              <a:t>Pestel</a:t>
            </a:r>
            <a:r>
              <a:rPr lang="en-US" sz="800" i="1" dirty="0"/>
              <a:t> Analysis</a:t>
            </a:r>
            <a:r>
              <a:rPr lang="en-US" sz="800" dirty="0"/>
              <a:t>. [online] Available at: &lt;https://www.marketingtutor.net/pestle-analysis-of-uk/#Environmental-Factors&gt; [Accessed 23 February 2022].</a:t>
            </a:r>
          </a:p>
          <a:p>
            <a:r>
              <a:rPr lang="en-US" sz="800" dirty="0"/>
              <a:t>Nibusinessinfo.co.uk. 2021. </a:t>
            </a:r>
            <a:r>
              <a:rPr lang="en-US" sz="800" i="1" dirty="0"/>
              <a:t>Common causes of stress at work | nibusinessinfo.co.uk</a:t>
            </a:r>
            <a:r>
              <a:rPr lang="en-US" sz="800" dirty="0"/>
              <a:t>. [online] Available at: &lt;https://www.nibusinessinfo.co.uk/content/common-causes-stress-work&gt; [Accessed 22 December 2021].</a:t>
            </a:r>
          </a:p>
          <a:p>
            <a:r>
              <a:rPr lang="en-US" sz="800" dirty="0"/>
              <a:t>Nuffieldtrust.org.uk. 2022. [online] Available at: &lt;https://www.nuffieldtrust.org.uk/files/2020-08/the-impact-of-covid-19-on-the-use-of-digital-technology-in-the-nhs-web-2.pdf&gt; [Accessed 23 February 2022].</a:t>
            </a:r>
          </a:p>
          <a:p>
            <a:r>
              <a:rPr lang="en-US" sz="800" dirty="0"/>
              <a:t>Nurture an Engaged and Satisfied Workforce | Vantage Circle HR Blog. 2022. </a:t>
            </a:r>
            <a:r>
              <a:rPr lang="en-US" sz="800" i="1" dirty="0"/>
              <a:t>What is Employee Absenteeism? Effect, Reasons, Remedies</a:t>
            </a:r>
            <a:r>
              <a:rPr lang="en-US" sz="800" dirty="0"/>
              <a:t>. [online] Available at: &lt;https://blog.vantagecircle.com/employee-absenteeism-hr-guide/&gt; [Accessed 23 February 2022].</a:t>
            </a:r>
          </a:p>
          <a:p>
            <a:r>
              <a:rPr lang="en-US" sz="800" dirty="0" err="1"/>
              <a:t>Personio</a:t>
            </a:r>
            <a:r>
              <a:rPr lang="en-US" sz="800" dirty="0"/>
              <a:t>., 2022. [online] Available at: &lt;https://www.personio.com/hr-lexicon/absenteeism-in-the-workplace/&gt; [Accessed 23 February 2022].</a:t>
            </a:r>
          </a:p>
          <a:p>
            <a:r>
              <a:rPr lang="en-US" sz="800" dirty="0"/>
              <a:t>Schmidt, B., Schneider, M., Seeger, P., van </a:t>
            </a:r>
            <a:r>
              <a:rPr lang="en-US" sz="800" dirty="0" err="1"/>
              <a:t>Vianen</a:t>
            </a:r>
            <a:r>
              <a:rPr lang="en-US" sz="800" dirty="0"/>
              <a:t>, A., </a:t>
            </a:r>
            <a:r>
              <a:rPr lang="en-US" sz="800" dirty="0" err="1"/>
              <a:t>Loerbroks</a:t>
            </a:r>
            <a:r>
              <a:rPr lang="en-US" sz="800" dirty="0"/>
              <a:t>, A. and Herr, R.M., 2019. A comparison of job stress models: associations with employee well-being, absenteeism, </a:t>
            </a:r>
            <a:r>
              <a:rPr lang="en-US" sz="800" dirty="0" err="1"/>
              <a:t>presenteeism</a:t>
            </a:r>
            <a:r>
              <a:rPr lang="en-US" sz="800" dirty="0"/>
              <a:t>, and resulting costs. </a:t>
            </a:r>
            <a:r>
              <a:rPr lang="en-US" sz="800" i="1" dirty="0"/>
              <a:t>Journal of occupational and environmental medicine</a:t>
            </a:r>
            <a:r>
              <a:rPr lang="en-US" sz="800" dirty="0"/>
              <a:t>, </a:t>
            </a:r>
            <a:r>
              <a:rPr lang="en-US" sz="800" i="1" dirty="0"/>
              <a:t>61</a:t>
            </a:r>
            <a:r>
              <a:rPr lang="en-US" sz="800" dirty="0"/>
              <a:t>(7), pp.535-544.</a:t>
            </a:r>
          </a:p>
          <a:p>
            <a:endParaRPr lang="en-US" sz="900"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45</TotalTime>
  <Words>1228</Words>
  <Application>Microsoft Office PowerPoint</Application>
  <PresentationFormat>Expunere pe ecran (4:3)</PresentationFormat>
  <Paragraphs>121</Paragraphs>
  <Slides>14</Slides>
  <Notes>11</Notes>
  <HiddenSlides>0</HiddenSlides>
  <MMClips>0</MMClip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Median</vt:lpstr>
      <vt:lpstr>Problem-Solving and Decision Making</vt:lpstr>
      <vt:lpstr>Introduction</vt:lpstr>
      <vt:lpstr>Nature of staff absenteeism</vt:lpstr>
      <vt:lpstr>Impact of staff absenteeism</vt:lpstr>
      <vt:lpstr>PESTEL analysis of staff absenteeism</vt:lpstr>
      <vt:lpstr>PESTEL analysis of staff absenteeism</vt:lpstr>
      <vt:lpstr>Causes and effects of staff absenteeism</vt:lpstr>
      <vt:lpstr>Causes of staff absenteeism</vt:lpstr>
      <vt:lpstr>Causes of staff absenteeism</vt:lpstr>
      <vt:lpstr>Effects of staff absenteeism</vt:lpstr>
      <vt:lpstr>Solutions for reducing staff absenteeism</vt:lpstr>
      <vt:lpstr>Appropriate solution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Problem-Solving and Decision Making</dc:title>
  <dc:creator>Susanta Ghosh</dc:creator>
  <cp:lastModifiedBy>Assignementforyou@outlook.com</cp:lastModifiedBy>
  <cp:revision>6</cp:revision>
  <dcterms:created xsi:type="dcterms:W3CDTF">2022-02-23T13:24:40Z</dcterms:created>
  <dcterms:modified xsi:type="dcterms:W3CDTF">2022-02-23T21:06:33Z</dcterms:modified>
</cp:coreProperties>
</file>