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100" d="100"/>
          <a:sy n="100" d="100"/>
        </p:scale>
        <p:origin x="-390"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F9D40-69B3-2310-17EE-5FC77AFD4D2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AB2756EA-BB31-7ECA-AFEC-2A13B5C45F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1D66F2CB-5CF6-EABE-C95F-132FDB45A88B}"/>
              </a:ext>
            </a:extLst>
          </p:cNvPr>
          <p:cNvSpPr>
            <a:spLocks noGrp="1"/>
          </p:cNvSpPr>
          <p:nvPr>
            <p:ph type="dt" sz="half" idx="10"/>
          </p:nvPr>
        </p:nvSpPr>
        <p:spPr/>
        <p:txBody>
          <a:bodyPr/>
          <a:lstStyle/>
          <a:p>
            <a:fld id="{F020FA72-78A7-4D55-B77C-6E0E6C925D76}" type="datetimeFigureOut">
              <a:rPr lang="en-IN" smtClean="0"/>
              <a:t>22-10-2026</a:t>
            </a:fld>
            <a:endParaRPr lang="en-IN"/>
          </a:p>
        </p:txBody>
      </p:sp>
      <p:sp>
        <p:nvSpPr>
          <p:cNvPr id="5" name="Footer Placeholder 4">
            <a:extLst>
              <a:ext uri="{FF2B5EF4-FFF2-40B4-BE49-F238E27FC236}">
                <a16:creationId xmlns:a16="http://schemas.microsoft.com/office/drawing/2014/main" id="{EC7DE6EA-0417-F8CC-F193-7F52EBC82E3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A6B1853-8436-1EB1-970F-61133EEC4BE9}"/>
              </a:ext>
            </a:extLst>
          </p:cNvPr>
          <p:cNvSpPr>
            <a:spLocks noGrp="1"/>
          </p:cNvSpPr>
          <p:nvPr>
            <p:ph type="sldNum" sz="quarter" idx="12"/>
          </p:nvPr>
        </p:nvSpPr>
        <p:spPr/>
        <p:txBody>
          <a:bodyPr/>
          <a:lstStyle/>
          <a:p>
            <a:fld id="{08EC1B72-07B7-4D2F-A10B-24E7C9795AC4}" type="slidenum">
              <a:rPr lang="en-IN" smtClean="0"/>
              <a:t>‹#›</a:t>
            </a:fld>
            <a:endParaRPr lang="en-IN"/>
          </a:p>
        </p:txBody>
      </p:sp>
    </p:spTree>
    <p:extLst>
      <p:ext uri="{BB962C8B-B14F-4D97-AF65-F5344CB8AC3E}">
        <p14:creationId xmlns:p14="http://schemas.microsoft.com/office/powerpoint/2010/main" val="1460222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6E31B-CCBE-7136-4FB2-416765FC216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2C76A1FC-7BAB-DDF4-8E83-4EE826BCE2F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D5B022C-C7B2-CD80-0340-698D14D9B1BC}"/>
              </a:ext>
            </a:extLst>
          </p:cNvPr>
          <p:cNvSpPr>
            <a:spLocks noGrp="1"/>
          </p:cNvSpPr>
          <p:nvPr>
            <p:ph type="dt" sz="half" idx="10"/>
          </p:nvPr>
        </p:nvSpPr>
        <p:spPr/>
        <p:txBody>
          <a:bodyPr/>
          <a:lstStyle/>
          <a:p>
            <a:fld id="{F020FA72-78A7-4D55-B77C-6E0E6C925D76}" type="datetimeFigureOut">
              <a:rPr lang="en-IN" smtClean="0"/>
              <a:t>22-10-2026</a:t>
            </a:fld>
            <a:endParaRPr lang="en-IN"/>
          </a:p>
        </p:txBody>
      </p:sp>
      <p:sp>
        <p:nvSpPr>
          <p:cNvPr id="5" name="Footer Placeholder 4">
            <a:extLst>
              <a:ext uri="{FF2B5EF4-FFF2-40B4-BE49-F238E27FC236}">
                <a16:creationId xmlns:a16="http://schemas.microsoft.com/office/drawing/2014/main" id="{E631DC84-0391-D3C9-8223-BFB0228558E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1D0E72E-BB5C-F9F6-50D7-9E20120A138A}"/>
              </a:ext>
            </a:extLst>
          </p:cNvPr>
          <p:cNvSpPr>
            <a:spLocks noGrp="1"/>
          </p:cNvSpPr>
          <p:nvPr>
            <p:ph type="sldNum" sz="quarter" idx="12"/>
          </p:nvPr>
        </p:nvSpPr>
        <p:spPr/>
        <p:txBody>
          <a:bodyPr/>
          <a:lstStyle/>
          <a:p>
            <a:fld id="{08EC1B72-07B7-4D2F-A10B-24E7C9795AC4}" type="slidenum">
              <a:rPr lang="en-IN" smtClean="0"/>
              <a:t>‹#›</a:t>
            </a:fld>
            <a:endParaRPr lang="en-IN"/>
          </a:p>
        </p:txBody>
      </p:sp>
    </p:spTree>
    <p:extLst>
      <p:ext uri="{BB962C8B-B14F-4D97-AF65-F5344CB8AC3E}">
        <p14:creationId xmlns:p14="http://schemas.microsoft.com/office/powerpoint/2010/main" val="1194871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E27FE-4BCA-D31E-2392-237E22EAB5A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820908AA-F03B-0389-61A4-83AB02C219D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D06E4B7-2385-EF6C-C561-1F2125438C9A}"/>
              </a:ext>
            </a:extLst>
          </p:cNvPr>
          <p:cNvSpPr>
            <a:spLocks noGrp="1"/>
          </p:cNvSpPr>
          <p:nvPr>
            <p:ph type="dt" sz="half" idx="10"/>
          </p:nvPr>
        </p:nvSpPr>
        <p:spPr/>
        <p:txBody>
          <a:bodyPr/>
          <a:lstStyle/>
          <a:p>
            <a:fld id="{F020FA72-78A7-4D55-B77C-6E0E6C925D76}" type="datetimeFigureOut">
              <a:rPr lang="en-IN" smtClean="0"/>
              <a:t>22-10-2026</a:t>
            </a:fld>
            <a:endParaRPr lang="en-IN"/>
          </a:p>
        </p:txBody>
      </p:sp>
      <p:sp>
        <p:nvSpPr>
          <p:cNvPr id="5" name="Footer Placeholder 4">
            <a:extLst>
              <a:ext uri="{FF2B5EF4-FFF2-40B4-BE49-F238E27FC236}">
                <a16:creationId xmlns:a16="http://schemas.microsoft.com/office/drawing/2014/main" id="{FCA90B93-B499-12C0-AAF1-F8FD2EC12E2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E1A9D39-E04C-B666-6210-9AC228D8BEED}"/>
              </a:ext>
            </a:extLst>
          </p:cNvPr>
          <p:cNvSpPr>
            <a:spLocks noGrp="1"/>
          </p:cNvSpPr>
          <p:nvPr>
            <p:ph type="sldNum" sz="quarter" idx="12"/>
          </p:nvPr>
        </p:nvSpPr>
        <p:spPr/>
        <p:txBody>
          <a:bodyPr/>
          <a:lstStyle/>
          <a:p>
            <a:fld id="{08EC1B72-07B7-4D2F-A10B-24E7C9795AC4}" type="slidenum">
              <a:rPr lang="en-IN" smtClean="0"/>
              <a:t>‹#›</a:t>
            </a:fld>
            <a:endParaRPr lang="en-IN"/>
          </a:p>
        </p:txBody>
      </p:sp>
    </p:spTree>
    <p:extLst>
      <p:ext uri="{BB962C8B-B14F-4D97-AF65-F5344CB8AC3E}">
        <p14:creationId xmlns:p14="http://schemas.microsoft.com/office/powerpoint/2010/main" val="3082632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6F95F-0D67-FD71-48EB-A3F7D74D71F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1388696-7043-8EA7-688D-2EF7F7E7936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AE60D42A-ACE6-83CB-790D-55E96ADD941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A2175CEF-E79A-F05B-292F-09D707786E55}"/>
              </a:ext>
            </a:extLst>
          </p:cNvPr>
          <p:cNvSpPr>
            <a:spLocks noGrp="1"/>
          </p:cNvSpPr>
          <p:nvPr>
            <p:ph type="dt" sz="half" idx="10"/>
          </p:nvPr>
        </p:nvSpPr>
        <p:spPr/>
        <p:txBody>
          <a:bodyPr/>
          <a:lstStyle/>
          <a:p>
            <a:fld id="{F020FA72-78A7-4D55-B77C-6E0E6C925D76}" type="datetimeFigureOut">
              <a:rPr lang="en-IN" smtClean="0"/>
              <a:t>22-10-2026</a:t>
            </a:fld>
            <a:endParaRPr lang="en-IN"/>
          </a:p>
        </p:txBody>
      </p:sp>
      <p:sp>
        <p:nvSpPr>
          <p:cNvPr id="6" name="Footer Placeholder 5">
            <a:extLst>
              <a:ext uri="{FF2B5EF4-FFF2-40B4-BE49-F238E27FC236}">
                <a16:creationId xmlns:a16="http://schemas.microsoft.com/office/drawing/2014/main" id="{95AC0771-F4D8-CCC1-0755-D32AEDCC41D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4FB8837-5014-A31B-CC10-8F268C4B9622}"/>
              </a:ext>
            </a:extLst>
          </p:cNvPr>
          <p:cNvSpPr>
            <a:spLocks noGrp="1"/>
          </p:cNvSpPr>
          <p:nvPr>
            <p:ph type="sldNum" sz="quarter" idx="12"/>
          </p:nvPr>
        </p:nvSpPr>
        <p:spPr/>
        <p:txBody>
          <a:bodyPr/>
          <a:lstStyle/>
          <a:p>
            <a:fld id="{08EC1B72-07B7-4D2F-A10B-24E7C9795AC4}" type="slidenum">
              <a:rPr lang="en-IN" smtClean="0"/>
              <a:t>‹#›</a:t>
            </a:fld>
            <a:endParaRPr lang="en-IN"/>
          </a:p>
        </p:txBody>
      </p:sp>
    </p:spTree>
    <p:extLst>
      <p:ext uri="{BB962C8B-B14F-4D97-AF65-F5344CB8AC3E}">
        <p14:creationId xmlns:p14="http://schemas.microsoft.com/office/powerpoint/2010/main" val="112695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5AE59-F444-03BF-A7B6-A5FD2A746DF5}"/>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7011F311-99B4-0E0F-ED29-A19632CE43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73258C-8256-8617-203B-1CD32ABD16B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37AC4386-7384-AC1A-0EB5-3EC96986082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32148B4-026C-47D8-D8D5-244295C890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0C3EF778-F9BA-C3E5-D5BA-03DA12AE6E47}"/>
              </a:ext>
            </a:extLst>
          </p:cNvPr>
          <p:cNvSpPr>
            <a:spLocks noGrp="1"/>
          </p:cNvSpPr>
          <p:nvPr>
            <p:ph type="dt" sz="half" idx="10"/>
          </p:nvPr>
        </p:nvSpPr>
        <p:spPr/>
        <p:txBody>
          <a:bodyPr/>
          <a:lstStyle/>
          <a:p>
            <a:fld id="{F020FA72-78A7-4D55-B77C-6E0E6C925D76}" type="datetimeFigureOut">
              <a:rPr lang="en-IN" smtClean="0"/>
              <a:t>22-10-2026</a:t>
            </a:fld>
            <a:endParaRPr lang="en-IN"/>
          </a:p>
        </p:txBody>
      </p:sp>
      <p:sp>
        <p:nvSpPr>
          <p:cNvPr id="8" name="Footer Placeholder 7">
            <a:extLst>
              <a:ext uri="{FF2B5EF4-FFF2-40B4-BE49-F238E27FC236}">
                <a16:creationId xmlns:a16="http://schemas.microsoft.com/office/drawing/2014/main" id="{E23751B0-4E37-70C1-E360-1911E31CFA67}"/>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9DF5ABA7-51F9-0B05-562B-5BF0B0C5C983}"/>
              </a:ext>
            </a:extLst>
          </p:cNvPr>
          <p:cNvSpPr>
            <a:spLocks noGrp="1"/>
          </p:cNvSpPr>
          <p:nvPr>
            <p:ph type="sldNum" sz="quarter" idx="12"/>
          </p:nvPr>
        </p:nvSpPr>
        <p:spPr/>
        <p:txBody>
          <a:bodyPr/>
          <a:lstStyle/>
          <a:p>
            <a:fld id="{08EC1B72-07B7-4D2F-A10B-24E7C9795AC4}" type="slidenum">
              <a:rPr lang="en-IN" smtClean="0"/>
              <a:t>‹#›</a:t>
            </a:fld>
            <a:endParaRPr lang="en-IN"/>
          </a:p>
        </p:txBody>
      </p:sp>
    </p:spTree>
    <p:extLst>
      <p:ext uri="{BB962C8B-B14F-4D97-AF65-F5344CB8AC3E}">
        <p14:creationId xmlns:p14="http://schemas.microsoft.com/office/powerpoint/2010/main" val="2712878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EF14E-2C63-9522-D7CB-DFD7B14A4794}"/>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4C85F12A-C80D-D364-D70C-A0642489D48E}"/>
              </a:ext>
            </a:extLst>
          </p:cNvPr>
          <p:cNvSpPr>
            <a:spLocks noGrp="1"/>
          </p:cNvSpPr>
          <p:nvPr>
            <p:ph type="dt" sz="half" idx="10"/>
          </p:nvPr>
        </p:nvSpPr>
        <p:spPr/>
        <p:txBody>
          <a:bodyPr/>
          <a:lstStyle/>
          <a:p>
            <a:fld id="{F020FA72-78A7-4D55-B77C-6E0E6C925D76}" type="datetimeFigureOut">
              <a:rPr lang="en-IN" smtClean="0"/>
              <a:t>22-10-2026</a:t>
            </a:fld>
            <a:endParaRPr lang="en-IN"/>
          </a:p>
        </p:txBody>
      </p:sp>
      <p:sp>
        <p:nvSpPr>
          <p:cNvPr id="4" name="Footer Placeholder 3">
            <a:extLst>
              <a:ext uri="{FF2B5EF4-FFF2-40B4-BE49-F238E27FC236}">
                <a16:creationId xmlns:a16="http://schemas.microsoft.com/office/drawing/2014/main" id="{A6A160AA-2D2B-EECE-C0B4-9F1132822333}"/>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93C927BA-58A9-2217-E387-12713EABA1B5}"/>
              </a:ext>
            </a:extLst>
          </p:cNvPr>
          <p:cNvSpPr>
            <a:spLocks noGrp="1"/>
          </p:cNvSpPr>
          <p:nvPr>
            <p:ph type="sldNum" sz="quarter" idx="12"/>
          </p:nvPr>
        </p:nvSpPr>
        <p:spPr/>
        <p:txBody>
          <a:bodyPr/>
          <a:lstStyle/>
          <a:p>
            <a:fld id="{08EC1B72-07B7-4D2F-A10B-24E7C9795AC4}" type="slidenum">
              <a:rPr lang="en-IN" smtClean="0"/>
              <a:t>‹#›</a:t>
            </a:fld>
            <a:endParaRPr lang="en-IN"/>
          </a:p>
        </p:txBody>
      </p:sp>
    </p:spTree>
    <p:extLst>
      <p:ext uri="{BB962C8B-B14F-4D97-AF65-F5344CB8AC3E}">
        <p14:creationId xmlns:p14="http://schemas.microsoft.com/office/powerpoint/2010/main" val="1832547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BC1F3BD-121A-16C6-A5EF-5BD0B2448130}"/>
              </a:ext>
            </a:extLst>
          </p:cNvPr>
          <p:cNvSpPr>
            <a:spLocks noGrp="1"/>
          </p:cNvSpPr>
          <p:nvPr>
            <p:ph type="dt" sz="half" idx="10"/>
          </p:nvPr>
        </p:nvSpPr>
        <p:spPr/>
        <p:txBody>
          <a:bodyPr/>
          <a:lstStyle/>
          <a:p>
            <a:fld id="{F020FA72-78A7-4D55-B77C-6E0E6C925D76}" type="datetimeFigureOut">
              <a:rPr lang="en-IN" smtClean="0"/>
              <a:t>22-10-2026</a:t>
            </a:fld>
            <a:endParaRPr lang="en-IN"/>
          </a:p>
        </p:txBody>
      </p:sp>
      <p:sp>
        <p:nvSpPr>
          <p:cNvPr id="3" name="Footer Placeholder 2">
            <a:extLst>
              <a:ext uri="{FF2B5EF4-FFF2-40B4-BE49-F238E27FC236}">
                <a16:creationId xmlns:a16="http://schemas.microsoft.com/office/drawing/2014/main" id="{A728AEA1-9CA2-A15E-1C36-FF4C61DEFEE3}"/>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73CD08A4-6D20-9FD6-979C-511FD99932EC}"/>
              </a:ext>
            </a:extLst>
          </p:cNvPr>
          <p:cNvSpPr>
            <a:spLocks noGrp="1"/>
          </p:cNvSpPr>
          <p:nvPr>
            <p:ph type="sldNum" sz="quarter" idx="12"/>
          </p:nvPr>
        </p:nvSpPr>
        <p:spPr/>
        <p:txBody>
          <a:bodyPr/>
          <a:lstStyle/>
          <a:p>
            <a:fld id="{08EC1B72-07B7-4D2F-A10B-24E7C9795AC4}" type="slidenum">
              <a:rPr lang="en-IN" smtClean="0"/>
              <a:t>‹#›</a:t>
            </a:fld>
            <a:endParaRPr lang="en-IN"/>
          </a:p>
        </p:txBody>
      </p:sp>
    </p:spTree>
    <p:extLst>
      <p:ext uri="{BB962C8B-B14F-4D97-AF65-F5344CB8AC3E}">
        <p14:creationId xmlns:p14="http://schemas.microsoft.com/office/powerpoint/2010/main" val="1194951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81425-436B-C95C-9AD7-7A8FD40EE1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CDC81DC1-24E5-2584-6D3D-EEB6CDA384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FA42AEA1-188F-A12A-0BF4-0260AD33F1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215D61-C074-FAEF-5E1A-8E120EAE1110}"/>
              </a:ext>
            </a:extLst>
          </p:cNvPr>
          <p:cNvSpPr>
            <a:spLocks noGrp="1"/>
          </p:cNvSpPr>
          <p:nvPr>
            <p:ph type="dt" sz="half" idx="10"/>
          </p:nvPr>
        </p:nvSpPr>
        <p:spPr/>
        <p:txBody>
          <a:bodyPr/>
          <a:lstStyle/>
          <a:p>
            <a:fld id="{F020FA72-78A7-4D55-B77C-6E0E6C925D76}" type="datetimeFigureOut">
              <a:rPr lang="en-IN" smtClean="0"/>
              <a:t>22-10-2026</a:t>
            </a:fld>
            <a:endParaRPr lang="en-IN"/>
          </a:p>
        </p:txBody>
      </p:sp>
      <p:sp>
        <p:nvSpPr>
          <p:cNvPr id="6" name="Footer Placeholder 5">
            <a:extLst>
              <a:ext uri="{FF2B5EF4-FFF2-40B4-BE49-F238E27FC236}">
                <a16:creationId xmlns:a16="http://schemas.microsoft.com/office/drawing/2014/main" id="{ABBB48E6-6D1C-FAA2-EB99-59B5BED1392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E09DE9A-1656-B84C-9AD4-0E707054C357}"/>
              </a:ext>
            </a:extLst>
          </p:cNvPr>
          <p:cNvSpPr>
            <a:spLocks noGrp="1"/>
          </p:cNvSpPr>
          <p:nvPr>
            <p:ph type="sldNum" sz="quarter" idx="12"/>
          </p:nvPr>
        </p:nvSpPr>
        <p:spPr/>
        <p:txBody>
          <a:bodyPr/>
          <a:lstStyle/>
          <a:p>
            <a:fld id="{08EC1B72-07B7-4D2F-A10B-24E7C9795AC4}" type="slidenum">
              <a:rPr lang="en-IN" smtClean="0"/>
              <a:t>‹#›</a:t>
            </a:fld>
            <a:endParaRPr lang="en-IN"/>
          </a:p>
        </p:txBody>
      </p:sp>
    </p:spTree>
    <p:extLst>
      <p:ext uri="{BB962C8B-B14F-4D97-AF65-F5344CB8AC3E}">
        <p14:creationId xmlns:p14="http://schemas.microsoft.com/office/powerpoint/2010/main" val="3326899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0D4F3-25DE-487A-10F1-B324184264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3AB15005-72B6-3244-2F74-AD119860F3B1}"/>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1B04A6E6-4965-0323-0640-F854DC2EB6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C2DB0F-FD99-1A8E-AA27-46E9BC539D0E}"/>
              </a:ext>
            </a:extLst>
          </p:cNvPr>
          <p:cNvSpPr>
            <a:spLocks noGrp="1"/>
          </p:cNvSpPr>
          <p:nvPr>
            <p:ph type="dt" sz="half" idx="10"/>
          </p:nvPr>
        </p:nvSpPr>
        <p:spPr/>
        <p:txBody>
          <a:bodyPr/>
          <a:lstStyle/>
          <a:p>
            <a:fld id="{F020FA72-78A7-4D55-B77C-6E0E6C925D76}" type="datetimeFigureOut">
              <a:rPr lang="en-IN" smtClean="0"/>
              <a:t>22-10-2026</a:t>
            </a:fld>
            <a:endParaRPr lang="en-IN"/>
          </a:p>
        </p:txBody>
      </p:sp>
      <p:sp>
        <p:nvSpPr>
          <p:cNvPr id="6" name="Footer Placeholder 5">
            <a:extLst>
              <a:ext uri="{FF2B5EF4-FFF2-40B4-BE49-F238E27FC236}">
                <a16:creationId xmlns:a16="http://schemas.microsoft.com/office/drawing/2014/main" id="{4527914F-33F2-90C4-EF90-D3824ABBDA6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2AE3608-6912-47F5-F3C3-2883E0D3DEC9}"/>
              </a:ext>
            </a:extLst>
          </p:cNvPr>
          <p:cNvSpPr>
            <a:spLocks noGrp="1"/>
          </p:cNvSpPr>
          <p:nvPr>
            <p:ph type="sldNum" sz="quarter" idx="12"/>
          </p:nvPr>
        </p:nvSpPr>
        <p:spPr/>
        <p:txBody>
          <a:bodyPr/>
          <a:lstStyle/>
          <a:p>
            <a:fld id="{08EC1B72-07B7-4D2F-A10B-24E7C9795AC4}" type="slidenum">
              <a:rPr lang="en-IN" smtClean="0"/>
              <a:t>‹#›</a:t>
            </a:fld>
            <a:endParaRPr lang="en-IN"/>
          </a:p>
        </p:txBody>
      </p:sp>
    </p:spTree>
    <p:extLst>
      <p:ext uri="{BB962C8B-B14F-4D97-AF65-F5344CB8AC3E}">
        <p14:creationId xmlns:p14="http://schemas.microsoft.com/office/powerpoint/2010/main" val="383326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531F7-1693-2D06-DB3F-3DADF79C1B8D}"/>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5485955-5A2D-FF2D-4133-B365C332C0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9615DBF-1BFB-C6AB-0104-72A9B618015C}"/>
              </a:ext>
            </a:extLst>
          </p:cNvPr>
          <p:cNvSpPr>
            <a:spLocks noGrp="1"/>
          </p:cNvSpPr>
          <p:nvPr>
            <p:ph type="dt" sz="half" idx="10"/>
          </p:nvPr>
        </p:nvSpPr>
        <p:spPr/>
        <p:txBody>
          <a:bodyPr/>
          <a:lstStyle/>
          <a:p>
            <a:fld id="{F020FA72-78A7-4D55-B77C-6E0E6C925D76}" type="datetimeFigureOut">
              <a:rPr lang="en-IN" smtClean="0"/>
              <a:t>22-10-2026</a:t>
            </a:fld>
            <a:endParaRPr lang="en-IN"/>
          </a:p>
        </p:txBody>
      </p:sp>
      <p:sp>
        <p:nvSpPr>
          <p:cNvPr id="5" name="Footer Placeholder 4">
            <a:extLst>
              <a:ext uri="{FF2B5EF4-FFF2-40B4-BE49-F238E27FC236}">
                <a16:creationId xmlns:a16="http://schemas.microsoft.com/office/drawing/2014/main" id="{8B76F76F-34BA-FD7B-46C5-256D370AB32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0963900-1C9C-0CB2-025F-AB8A767F2437}"/>
              </a:ext>
            </a:extLst>
          </p:cNvPr>
          <p:cNvSpPr>
            <a:spLocks noGrp="1"/>
          </p:cNvSpPr>
          <p:nvPr>
            <p:ph type="sldNum" sz="quarter" idx="12"/>
          </p:nvPr>
        </p:nvSpPr>
        <p:spPr/>
        <p:txBody>
          <a:bodyPr/>
          <a:lstStyle/>
          <a:p>
            <a:fld id="{08EC1B72-07B7-4D2F-A10B-24E7C9795AC4}" type="slidenum">
              <a:rPr lang="en-IN" smtClean="0"/>
              <a:t>‹#›</a:t>
            </a:fld>
            <a:endParaRPr lang="en-IN"/>
          </a:p>
        </p:txBody>
      </p:sp>
    </p:spTree>
    <p:extLst>
      <p:ext uri="{BB962C8B-B14F-4D97-AF65-F5344CB8AC3E}">
        <p14:creationId xmlns:p14="http://schemas.microsoft.com/office/powerpoint/2010/main" val="4173590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C1461C-A6D4-A9F4-F6A2-C57C9E6062C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35524E6-207F-5B06-24E8-4E29F23A85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FC9B806-E817-24AC-6000-435C532AD05A}"/>
              </a:ext>
            </a:extLst>
          </p:cNvPr>
          <p:cNvSpPr>
            <a:spLocks noGrp="1"/>
          </p:cNvSpPr>
          <p:nvPr>
            <p:ph type="dt" sz="half" idx="10"/>
          </p:nvPr>
        </p:nvSpPr>
        <p:spPr/>
        <p:txBody>
          <a:bodyPr/>
          <a:lstStyle/>
          <a:p>
            <a:fld id="{F020FA72-78A7-4D55-B77C-6E0E6C925D76}" type="datetimeFigureOut">
              <a:rPr lang="en-IN" smtClean="0"/>
              <a:t>22-10-2026</a:t>
            </a:fld>
            <a:endParaRPr lang="en-IN"/>
          </a:p>
        </p:txBody>
      </p:sp>
      <p:sp>
        <p:nvSpPr>
          <p:cNvPr id="5" name="Footer Placeholder 4">
            <a:extLst>
              <a:ext uri="{FF2B5EF4-FFF2-40B4-BE49-F238E27FC236}">
                <a16:creationId xmlns:a16="http://schemas.microsoft.com/office/drawing/2014/main" id="{C4B9801E-A044-56D3-CC01-ACBC5506B95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0D78794-4B07-DE9F-C0F5-641276514E12}"/>
              </a:ext>
            </a:extLst>
          </p:cNvPr>
          <p:cNvSpPr>
            <a:spLocks noGrp="1"/>
          </p:cNvSpPr>
          <p:nvPr>
            <p:ph type="sldNum" sz="quarter" idx="12"/>
          </p:nvPr>
        </p:nvSpPr>
        <p:spPr/>
        <p:txBody>
          <a:bodyPr/>
          <a:lstStyle/>
          <a:p>
            <a:fld id="{08EC1B72-07B7-4D2F-A10B-24E7C9795AC4}" type="slidenum">
              <a:rPr lang="en-IN" smtClean="0"/>
              <a:t>‹#›</a:t>
            </a:fld>
            <a:endParaRPr lang="en-IN"/>
          </a:p>
        </p:txBody>
      </p:sp>
    </p:spTree>
    <p:extLst>
      <p:ext uri="{BB962C8B-B14F-4D97-AF65-F5344CB8AC3E}">
        <p14:creationId xmlns:p14="http://schemas.microsoft.com/office/powerpoint/2010/main" val="4088318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2A65AB-1C28-BBC5-4787-12ABADE6E7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F2239AB-E508-E138-CE98-6AB3834E8B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83DF361-78DE-3595-0E4E-DDB99E6F86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020FA72-78A7-4D55-B77C-6E0E6C925D76}" type="datetimeFigureOut">
              <a:rPr lang="en-IN" smtClean="0"/>
              <a:t>22-10-2026</a:t>
            </a:fld>
            <a:endParaRPr lang="en-IN"/>
          </a:p>
        </p:txBody>
      </p:sp>
      <p:sp>
        <p:nvSpPr>
          <p:cNvPr id="5" name="Footer Placeholder 4">
            <a:extLst>
              <a:ext uri="{FF2B5EF4-FFF2-40B4-BE49-F238E27FC236}">
                <a16:creationId xmlns:a16="http://schemas.microsoft.com/office/drawing/2014/main" id="{890E4870-9031-C088-1E86-30CEC59C63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CE992B52-D8E4-3EDA-E50F-E8198AF253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8EC1B72-07B7-4D2F-A10B-24E7C9795AC4}" type="slidenum">
              <a:rPr lang="en-IN" smtClean="0"/>
              <a:t>‹#›</a:t>
            </a:fld>
            <a:endParaRPr lang="en-IN"/>
          </a:p>
        </p:txBody>
      </p:sp>
    </p:spTree>
    <p:extLst>
      <p:ext uri="{BB962C8B-B14F-4D97-AF65-F5344CB8AC3E}">
        <p14:creationId xmlns:p14="http://schemas.microsoft.com/office/powerpoint/2010/main" val="40570081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CE2E9-6C6D-AB81-BE75-3169BD7F930F}"/>
              </a:ext>
            </a:extLst>
          </p:cNvPr>
          <p:cNvSpPr>
            <a:spLocks noGrp="1"/>
          </p:cNvSpPr>
          <p:nvPr>
            <p:ph type="ctrTitle"/>
          </p:nvPr>
        </p:nvSpPr>
        <p:spPr>
          <a:xfrm>
            <a:off x="2686050" y="-7065"/>
            <a:ext cx="4424891" cy="820958"/>
          </a:xfrm>
          <a:solidFill>
            <a:schemeClr val="tx2"/>
          </a:solidFill>
        </p:spPr>
        <p:txBody>
          <a:bodyPr>
            <a:noAutofit/>
          </a:bodyPr>
          <a:lstStyle/>
          <a:p>
            <a:r>
              <a:rPr lang="en-US" sz="1200" b="1" dirty="0">
                <a:solidFill>
                  <a:schemeClr val="bg1"/>
                </a:solidFill>
                <a:latin typeface="Times New Roman" panose="02020603050405020304" pitchFamily="18" charset="0"/>
                <a:cs typeface="Times New Roman" panose="02020603050405020304" pitchFamily="18" charset="0"/>
              </a:rPr>
              <a:t>EFFECT OF THE MARKETING OF ULTRA-PROCESSED FOOD ELEMENTS ON THE DIETARY CONDUCT AND GROWING OBESITY IN UK</a:t>
            </a:r>
            <a:br>
              <a:rPr lang="en-US" sz="1300" b="1" dirty="0">
                <a:solidFill>
                  <a:schemeClr val="bg1"/>
                </a:solidFill>
                <a:latin typeface="Times New Roman" panose="02020603050405020304" pitchFamily="18" charset="0"/>
                <a:cs typeface="Times New Roman" panose="02020603050405020304" pitchFamily="18" charset="0"/>
              </a:rPr>
            </a:br>
            <a:r>
              <a:rPr lang="en-US" sz="1100" i="1" dirty="0">
                <a:solidFill>
                  <a:schemeClr val="bg1"/>
                </a:solidFill>
                <a:latin typeface="Times New Roman" panose="02020603050405020304" pitchFamily="18" charset="0"/>
                <a:cs typeface="Times New Roman" panose="02020603050405020304" pitchFamily="18" charset="0"/>
              </a:rPr>
              <a:t>Student name:  </a:t>
            </a:r>
            <a:r>
              <a:rPr lang="en-US" sz="1100" i="1" dirty="0" err="1">
                <a:solidFill>
                  <a:schemeClr val="bg1"/>
                </a:solidFill>
                <a:latin typeface="Times New Roman" panose="02020603050405020304" pitchFamily="18" charset="0"/>
                <a:cs typeface="Times New Roman" panose="02020603050405020304" pitchFamily="18" charset="0"/>
              </a:rPr>
              <a:t>Ronakkumar</a:t>
            </a:r>
            <a:r>
              <a:rPr lang="en-US" sz="1100" i="1" dirty="0">
                <a:solidFill>
                  <a:schemeClr val="bg1"/>
                </a:solidFill>
                <a:latin typeface="Times New Roman" panose="02020603050405020304" pitchFamily="18" charset="0"/>
                <a:cs typeface="Times New Roman" panose="02020603050405020304" pitchFamily="18" charset="0"/>
              </a:rPr>
              <a:t> </a:t>
            </a:r>
            <a:r>
              <a:rPr lang="en-US" sz="1100" i="1" dirty="0" err="1">
                <a:solidFill>
                  <a:schemeClr val="bg1"/>
                </a:solidFill>
                <a:latin typeface="Times New Roman" panose="02020603050405020304" pitchFamily="18" charset="0"/>
                <a:cs typeface="Times New Roman" panose="02020603050405020304" pitchFamily="18" charset="0"/>
              </a:rPr>
              <a:t>Nileshbhai</a:t>
            </a:r>
            <a:r>
              <a:rPr lang="en-US" sz="1100" i="1" dirty="0">
                <a:solidFill>
                  <a:schemeClr val="bg1"/>
                </a:solidFill>
                <a:latin typeface="Times New Roman" panose="02020603050405020304" pitchFamily="18" charset="0"/>
                <a:cs typeface="Times New Roman" panose="02020603050405020304" pitchFamily="18" charset="0"/>
              </a:rPr>
              <a:t> Barad (ID: 2527222)</a:t>
            </a:r>
            <a:br>
              <a:rPr lang="en-US" sz="1100" i="1" dirty="0">
                <a:solidFill>
                  <a:schemeClr val="bg1"/>
                </a:solidFill>
                <a:latin typeface="Times New Roman" panose="02020603050405020304" pitchFamily="18" charset="0"/>
                <a:cs typeface="Times New Roman" panose="02020603050405020304" pitchFamily="18" charset="0"/>
              </a:rPr>
            </a:br>
            <a:r>
              <a:rPr lang="en-US" sz="1100" i="1" dirty="0">
                <a:solidFill>
                  <a:schemeClr val="bg1"/>
                </a:solidFill>
                <a:latin typeface="Times New Roman" panose="02020603050405020304" pitchFamily="18" charset="0"/>
                <a:cs typeface="Times New Roman" panose="02020603050405020304" pitchFamily="18" charset="0"/>
              </a:rPr>
              <a:t>Supervisor name: Muhammed khan</a:t>
            </a:r>
            <a:endParaRPr lang="en-IN" sz="1300" i="1" dirty="0">
              <a:solidFill>
                <a:schemeClr val="bg1"/>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E6ADC833-2A1A-168E-454C-EE31FAED8286}"/>
              </a:ext>
            </a:extLst>
          </p:cNvPr>
          <p:cNvSpPr>
            <a:spLocks noGrp="1"/>
          </p:cNvSpPr>
          <p:nvPr>
            <p:ph type="subTitle" idx="1"/>
          </p:nvPr>
        </p:nvSpPr>
        <p:spPr>
          <a:xfrm>
            <a:off x="-93133" y="313899"/>
            <a:ext cx="2779183" cy="1556014"/>
          </a:xfrm>
        </p:spPr>
        <p:txBody>
          <a:bodyPr>
            <a:normAutofit lnSpcReduction="10000"/>
          </a:bodyPr>
          <a:lstStyle/>
          <a:p>
            <a:pPr marL="342900" indent="-34290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Among the adult population of UK, it has been discovered that the expanded share of Ultra-processed Foods in the diet of the aforementioned population are primarily associated with saturated fats, added sugar, sodium and processed meats and these are lower in the content of fiber or protein. </a:t>
            </a:r>
            <a:endParaRPr lang="en-IN" sz="1200" dirty="0">
              <a:latin typeface="Times New Roman" panose="02020603050405020304" pitchFamily="18" charset="0"/>
              <a:cs typeface="Times New Roman" panose="02020603050405020304" pitchFamily="18" charset="0"/>
            </a:endParaRPr>
          </a:p>
          <a:p>
            <a:endParaRPr lang="en-IN" dirty="0"/>
          </a:p>
        </p:txBody>
      </p:sp>
      <p:pic>
        <p:nvPicPr>
          <p:cNvPr id="4" name="Picture 3" descr="Britain needs to go on a diet, says top health official - BBC News">
            <a:extLst>
              <a:ext uri="{FF2B5EF4-FFF2-40B4-BE49-F238E27FC236}">
                <a16:creationId xmlns:a16="http://schemas.microsoft.com/office/drawing/2014/main" id="{5125E9F2-CA8B-BDCC-43AF-D28CB6275330}"/>
              </a:ext>
            </a:extLst>
          </p:cNvPr>
          <p:cNvPicPr>
            <a:picLocks noChangeAspect="1"/>
          </p:cNvPicPr>
          <p:nvPr/>
        </p:nvPicPr>
        <p:blipFill>
          <a:blip r:embed="rId2"/>
          <a:stretch>
            <a:fillRect/>
          </a:stretch>
        </p:blipFill>
        <p:spPr>
          <a:xfrm>
            <a:off x="77207" y="1730507"/>
            <a:ext cx="2531533" cy="1957652"/>
          </a:xfrm>
          <a:prstGeom prst="rect">
            <a:avLst/>
          </a:prstGeom>
        </p:spPr>
      </p:pic>
      <p:sp>
        <p:nvSpPr>
          <p:cNvPr id="5" name="TextBox 4">
            <a:extLst>
              <a:ext uri="{FF2B5EF4-FFF2-40B4-BE49-F238E27FC236}">
                <a16:creationId xmlns:a16="http://schemas.microsoft.com/office/drawing/2014/main" id="{63B1C918-24AB-F7AC-5393-624B9B27F5E5}"/>
              </a:ext>
            </a:extLst>
          </p:cNvPr>
          <p:cNvSpPr txBox="1"/>
          <p:nvPr/>
        </p:nvSpPr>
        <p:spPr>
          <a:xfrm>
            <a:off x="17964" y="10698"/>
            <a:ext cx="2531533" cy="276999"/>
          </a:xfrm>
          <a:prstGeom prst="rect">
            <a:avLst/>
          </a:prstGeom>
          <a:solidFill>
            <a:schemeClr val="tx2"/>
          </a:solidFill>
        </p:spPr>
        <p:txBody>
          <a:bodyPr wrap="square" rtlCol="0">
            <a:spAutoFit/>
          </a:bodyPr>
          <a:lstStyle/>
          <a:p>
            <a:pPr algn="ctr"/>
            <a:r>
              <a:rPr lang="en-US" sz="1200" b="1" dirty="0">
                <a:solidFill>
                  <a:schemeClr val="bg1"/>
                </a:solidFill>
                <a:latin typeface="Times New Roman" panose="02020603050405020304" pitchFamily="18" charset="0"/>
                <a:cs typeface="Times New Roman" panose="02020603050405020304" pitchFamily="18" charset="0"/>
              </a:rPr>
              <a:t>PREVALENCE</a:t>
            </a:r>
            <a:endParaRPr lang="en-IN" sz="12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BC7AC490-5DB4-CF50-D6E0-8E54E0B81FB9}"/>
              </a:ext>
            </a:extLst>
          </p:cNvPr>
          <p:cNvSpPr txBox="1"/>
          <p:nvPr/>
        </p:nvSpPr>
        <p:spPr>
          <a:xfrm>
            <a:off x="-93132" y="4156839"/>
            <a:ext cx="2792036" cy="1384995"/>
          </a:xfrm>
          <a:prstGeom prst="rect">
            <a:avLst/>
          </a:prstGeom>
          <a:noFill/>
        </p:spPr>
        <p:txBody>
          <a:bodyPr wrap="square" rtlCol="0">
            <a:spAutoFit/>
          </a:bodyPr>
          <a:lstStyle/>
          <a:p>
            <a:pPr marL="285750" indent="-2857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On an average, 19 to 64 aged men ate around 66 grams on a per day basis. </a:t>
            </a:r>
          </a:p>
          <a:p>
            <a:pPr marL="285750" indent="-2857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However, a quarter of about 27% have been consuming more than 90 grams per day (</a:t>
            </a:r>
            <a:r>
              <a:rPr lang="en-IN" sz="1200" i="1" dirty="0">
                <a:latin typeface="Times New Roman" panose="02020603050405020304" pitchFamily="18" charset="0"/>
                <a:cs typeface="Times New Roman" panose="02020603050405020304" pitchFamily="18" charset="0"/>
              </a:rPr>
              <a:t>National Diet and Nutrition Survey 2019 to 2023</a:t>
            </a:r>
            <a:r>
              <a:rPr lang="en-IN" sz="1200" dirty="0">
                <a:latin typeface="Times New Roman" panose="02020603050405020304" pitchFamily="18" charset="0"/>
                <a:cs typeface="Times New Roman" panose="02020603050405020304" pitchFamily="18" charset="0"/>
              </a:rPr>
              <a:t>, 2026</a:t>
            </a:r>
            <a:r>
              <a:rPr lang="en-IN" sz="1200" i="1" dirty="0">
                <a:latin typeface="Times New Roman" panose="02020603050405020304" pitchFamily="18" charset="0"/>
                <a:cs typeface="Times New Roman" panose="02020603050405020304" pitchFamily="18" charset="0"/>
              </a:rPr>
              <a:t>)</a:t>
            </a:r>
            <a:r>
              <a:rPr lang="en-US" sz="1200" dirty="0">
                <a:latin typeface="Times New Roman" panose="02020603050405020304" pitchFamily="18" charset="0"/>
                <a:cs typeface="Times New Roman" panose="02020603050405020304" pitchFamily="18" charset="0"/>
              </a:rPr>
              <a:t>. </a:t>
            </a:r>
            <a:endParaRPr lang="en-IN" sz="12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0143A6CC-6702-D198-3871-6C48D9E491BE}"/>
              </a:ext>
            </a:extLst>
          </p:cNvPr>
          <p:cNvSpPr txBox="1"/>
          <p:nvPr/>
        </p:nvSpPr>
        <p:spPr>
          <a:xfrm>
            <a:off x="0" y="3825501"/>
            <a:ext cx="2632705" cy="276999"/>
          </a:xfrm>
          <a:prstGeom prst="rect">
            <a:avLst/>
          </a:prstGeom>
          <a:solidFill>
            <a:schemeClr val="tx2"/>
          </a:solidFill>
        </p:spPr>
        <p:txBody>
          <a:bodyPr wrap="square" rtlCol="0">
            <a:spAutoFit/>
          </a:bodyPr>
          <a:lstStyle/>
          <a:p>
            <a:pPr algn="ctr"/>
            <a:r>
              <a:rPr lang="en-US" sz="1200" b="1" dirty="0">
                <a:solidFill>
                  <a:schemeClr val="bg1"/>
                </a:solidFill>
                <a:latin typeface="Times New Roman" panose="02020603050405020304" pitchFamily="18" charset="0"/>
                <a:cs typeface="Times New Roman" panose="02020603050405020304" pitchFamily="18" charset="0"/>
              </a:rPr>
              <a:t>STATISTICAL EVIDENCE</a:t>
            </a:r>
            <a:endParaRPr lang="en-IN" sz="1200" b="1" dirty="0">
              <a:solidFill>
                <a:schemeClr val="bg1"/>
              </a:solidFill>
              <a:latin typeface="Times New Roman" panose="02020603050405020304" pitchFamily="18" charset="0"/>
              <a:cs typeface="Times New Roman" panose="02020603050405020304" pitchFamily="18" charset="0"/>
            </a:endParaRPr>
          </a:p>
        </p:txBody>
      </p:sp>
      <p:pic>
        <p:nvPicPr>
          <p:cNvPr id="8" name="Picture 7" descr="Measuring the effectiveness of Smartphone apps on change in healthy ...">
            <a:extLst>
              <a:ext uri="{FF2B5EF4-FFF2-40B4-BE49-F238E27FC236}">
                <a16:creationId xmlns:a16="http://schemas.microsoft.com/office/drawing/2014/main" id="{0C8A699B-A504-8D65-FD4F-B4E3C2F76F1B}"/>
              </a:ext>
            </a:extLst>
          </p:cNvPr>
          <p:cNvPicPr>
            <a:picLocks noChangeAspect="1"/>
          </p:cNvPicPr>
          <p:nvPr/>
        </p:nvPicPr>
        <p:blipFill>
          <a:blip r:embed="rId3"/>
          <a:stretch>
            <a:fillRect/>
          </a:stretch>
        </p:blipFill>
        <p:spPr>
          <a:xfrm>
            <a:off x="3161036" y="1931432"/>
            <a:ext cx="3260338" cy="1325268"/>
          </a:xfrm>
          <a:prstGeom prst="rect">
            <a:avLst/>
          </a:prstGeom>
        </p:spPr>
      </p:pic>
      <p:sp>
        <p:nvSpPr>
          <p:cNvPr id="10" name="TextBox 9">
            <a:extLst>
              <a:ext uri="{FF2B5EF4-FFF2-40B4-BE49-F238E27FC236}">
                <a16:creationId xmlns:a16="http://schemas.microsoft.com/office/drawing/2014/main" id="{E8199491-4531-399C-1A3A-93CF20B85098}"/>
              </a:ext>
            </a:extLst>
          </p:cNvPr>
          <p:cNvSpPr txBox="1"/>
          <p:nvPr/>
        </p:nvSpPr>
        <p:spPr>
          <a:xfrm>
            <a:off x="2651505" y="3233160"/>
            <a:ext cx="4334933" cy="276999"/>
          </a:xfrm>
          <a:prstGeom prst="rect">
            <a:avLst/>
          </a:prstGeom>
          <a:solidFill>
            <a:schemeClr val="tx2"/>
          </a:solidFill>
        </p:spPr>
        <p:txBody>
          <a:bodyPr wrap="square" rtlCol="0">
            <a:spAutoFit/>
          </a:bodyPr>
          <a:lstStyle/>
          <a:p>
            <a:pPr algn="ctr"/>
            <a:r>
              <a:rPr lang="en-US" sz="1200" b="1" dirty="0">
                <a:solidFill>
                  <a:schemeClr val="bg1"/>
                </a:solidFill>
                <a:latin typeface="Times New Roman" panose="02020603050405020304" pitchFamily="18" charset="0"/>
                <a:cs typeface="Times New Roman" panose="02020603050405020304" pitchFamily="18" charset="0"/>
              </a:rPr>
              <a:t>RATIONALE</a:t>
            </a:r>
            <a:endParaRPr lang="en-IN" sz="12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7D1CA2F-3142-A200-B46A-66B96A44FB29}"/>
              </a:ext>
            </a:extLst>
          </p:cNvPr>
          <p:cNvSpPr txBox="1"/>
          <p:nvPr/>
        </p:nvSpPr>
        <p:spPr>
          <a:xfrm>
            <a:off x="2606277" y="3440272"/>
            <a:ext cx="4334933" cy="1569660"/>
          </a:xfrm>
          <a:prstGeom prst="rect">
            <a:avLst/>
          </a:prstGeom>
          <a:noFill/>
        </p:spPr>
        <p:txBody>
          <a:bodyPr wrap="square" rtlCol="0">
            <a:spAutoFit/>
          </a:bodyPr>
          <a:lstStyle/>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The primary reason for conducting this research is to identify the core health concerns among the aforesaid population, which turns out to be obesity, type 2 diabetes coupled with varied mental health issues. </a:t>
            </a:r>
          </a:p>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The significance of the research lies in the fact that it can be both exhilarating and stimulating for the youth to rightly balance their independence along with their external stresses (Chang </a:t>
            </a:r>
            <a:r>
              <a:rPr lang="en-US" sz="1200" i="1" dirty="0">
                <a:latin typeface="Times New Roman" panose="02020603050405020304" pitchFamily="18" charset="0"/>
                <a:cs typeface="Times New Roman" panose="02020603050405020304" pitchFamily="18" charset="0"/>
              </a:rPr>
              <a:t>et al</a:t>
            </a:r>
            <a:r>
              <a:rPr lang="en-US" sz="1200" dirty="0">
                <a:latin typeface="Times New Roman" panose="02020603050405020304" pitchFamily="18" charset="0"/>
                <a:cs typeface="Times New Roman" panose="02020603050405020304" pitchFamily="18" charset="0"/>
              </a:rPr>
              <a:t>., 2023). </a:t>
            </a:r>
            <a:endParaRPr lang="en-IN" sz="12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56FDE896-B4D2-A997-F5EF-3527C13B6C57}"/>
              </a:ext>
            </a:extLst>
          </p:cNvPr>
          <p:cNvSpPr txBox="1"/>
          <p:nvPr/>
        </p:nvSpPr>
        <p:spPr>
          <a:xfrm>
            <a:off x="2736474" y="4956564"/>
            <a:ext cx="4219528" cy="553998"/>
          </a:xfrm>
          <a:prstGeom prst="rect">
            <a:avLst/>
          </a:prstGeom>
          <a:solidFill>
            <a:schemeClr val="tx2"/>
          </a:solidFill>
        </p:spPr>
        <p:txBody>
          <a:bodyPr wrap="square" rtlCol="0">
            <a:spAutoFit/>
          </a:bodyPr>
          <a:lstStyle/>
          <a:p>
            <a:pPr algn="ctr"/>
            <a:r>
              <a:rPr lang="en-US" sz="1200" b="1" dirty="0">
                <a:solidFill>
                  <a:schemeClr val="bg1"/>
                </a:solidFill>
                <a:latin typeface="Times New Roman" panose="02020603050405020304" pitchFamily="18" charset="0"/>
                <a:cs typeface="Times New Roman" panose="02020603050405020304" pitchFamily="18" charset="0"/>
              </a:rPr>
              <a:t>RESEARCH QUESTIONS</a:t>
            </a:r>
            <a:endParaRPr lang="en-IN" sz="1200" b="1" dirty="0">
              <a:solidFill>
                <a:schemeClr val="bg1"/>
              </a:solidFill>
              <a:latin typeface="Times New Roman" panose="02020603050405020304" pitchFamily="18" charset="0"/>
              <a:cs typeface="Times New Roman" panose="02020603050405020304" pitchFamily="18" charset="0"/>
            </a:endParaRPr>
          </a:p>
          <a:p>
            <a:endParaRPr lang="en-IN" dirty="0">
              <a:solidFill>
                <a:schemeClr val="bg1"/>
              </a:solidFill>
            </a:endParaRPr>
          </a:p>
        </p:txBody>
      </p:sp>
      <p:sp>
        <p:nvSpPr>
          <p:cNvPr id="13" name="TextBox 12">
            <a:extLst>
              <a:ext uri="{FF2B5EF4-FFF2-40B4-BE49-F238E27FC236}">
                <a16:creationId xmlns:a16="http://schemas.microsoft.com/office/drawing/2014/main" id="{F33196EC-1E2F-01D8-CD0C-2D4FED8F59C7}"/>
              </a:ext>
            </a:extLst>
          </p:cNvPr>
          <p:cNvSpPr txBox="1"/>
          <p:nvPr/>
        </p:nvSpPr>
        <p:spPr>
          <a:xfrm>
            <a:off x="2736474" y="5441328"/>
            <a:ext cx="4109462" cy="1661993"/>
          </a:xfrm>
          <a:prstGeom prst="rect">
            <a:avLst/>
          </a:prstGeom>
          <a:noFill/>
        </p:spPr>
        <p:txBody>
          <a:bodyPr wrap="square" rtlCol="0">
            <a:spAutoFit/>
          </a:bodyPr>
          <a:lstStyle/>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What are the growing health concerns faced by the young adults of UK?</a:t>
            </a:r>
            <a:endParaRPr lang="en-IN" sz="1200" dirty="0">
              <a:latin typeface="Times New Roman" panose="02020603050405020304" pitchFamily="18" charset="0"/>
              <a:cs typeface="Times New Roman" panose="02020603050405020304" pitchFamily="18" charset="0"/>
            </a:endParaRPr>
          </a:p>
          <a:p>
            <a:pPr marL="171450" lvl="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How can the problem be alleviated?</a:t>
            </a:r>
            <a:endParaRPr lang="en-IN" sz="1200" dirty="0">
              <a:latin typeface="Times New Roman" panose="02020603050405020304" pitchFamily="18" charset="0"/>
              <a:cs typeface="Times New Roman" panose="02020603050405020304" pitchFamily="18" charset="0"/>
            </a:endParaRPr>
          </a:p>
          <a:p>
            <a:pPr marL="171450" lvl="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What are the recommendations of the UK government related to food consumption of the associated population?</a:t>
            </a:r>
            <a:endParaRPr lang="en-IN" sz="1200" dirty="0">
              <a:latin typeface="Times New Roman" panose="02020603050405020304" pitchFamily="18" charset="0"/>
              <a:cs typeface="Times New Roman" panose="02020603050405020304" pitchFamily="18" charset="0"/>
            </a:endParaRPr>
          </a:p>
          <a:p>
            <a:pPr marL="171450" lvl="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What does UK data reveal about the food consumption habits of the adult numbers?</a:t>
            </a:r>
            <a:endParaRPr lang="en-IN" sz="1200" dirty="0">
              <a:latin typeface="Times New Roman" panose="02020603050405020304" pitchFamily="18" charset="0"/>
              <a:cs typeface="Times New Roman" panose="02020603050405020304" pitchFamily="18" charset="0"/>
            </a:endParaRPr>
          </a:p>
          <a:p>
            <a:endParaRPr lang="en-IN" dirty="0"/>
          </a:p>
        </p:txBody>
      </p:sp>
      <p:pic>
        <p:nvPicPr>
          <p:cNvPr id="14" name="Picture 13" descr="Diseases Caused by Obesity | Over weight, Symptoms | Medintu">
            <a:extLst>
              <a:ext uri="{FF2B5EF4-FFF2-40B4-BE49-F238E27FC236}">
                <a16:creationId xmlns:a16="http://schemas.microsoft.com/office/drawing/2014/main" id="{33ECAA1B-811E-6C11-D723-EB04F1544003}"/>
              </a:ext>
            </a:extLst>
          </p:cNvPr>
          <p:cNvPicPr>
            <a:picLocks noChangeAspect="1"/>
          </p:cNvPicPr>
          <p:nvPr/>
        </p:nvPicPr>
        <p:blipFill>
          <a:blip r:embed="rId4"/>
          <a:stretch>
            <a:fillRect/>
          </a:stretch>
        </p:blipFill>
        <p:spPr>
          <a:xfrm>
            <a:off x="83369" y="5521663"/>
            <a:ext cx="2465966" cy="1336337"/>
          </a:xfrm>
          <a:prstGeom prst="rect">
            <a:avLst/>
          </a:prstGeom>
        </p:spPr>
      </p:pic>
      <p:sp>
        <p:nvSpPr>
          <p:cNvPr id="15" name="TextBox 14">
            <a:extLst>
              <a:ext uri="{FF2B5EF4-FFF2-40B4-BE49-F238E27FC236}">
                <a16:creationId xmlns:a16="http://schemas.microsoft.com/office/drawing/2014/main" id="{E5F895A1-4C8C-8D8B-1913-5F4E5DB99816}"/>
              </a:ext>
            </a:extLst>
          </p:cNvPr>
          <p:cNvSpPr txBox="1"/>
          <p:nvPr/>
        </p:nvSpPr>
        <p:spPr>
          <a:xfrm>
            <a:off x="7031169" y="500782"/>
            <a:ext cx="2670086" cy="2031325"/>
          </a:xfrm>
          <a:prstGeom prst="rect">
            <a:avLst/>
          </a:prstGeom>
          <a:noFill/>
        </p:spPr>
        <p:txBody>
          <a:bodyPr wrap="square" rtlCol="0">
            <a:spAutoFit/>
          </a:bodyPr>
          <a:lstStyle/>
          <a:p>
            <a:pPr marL="171450" lvl="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To find out the prevalence of Ultra-processed food intake by the UK young adult population (Sun </a:t>
            </a:r>
            <a:r>
              <a:rPr lang="en-US" sz="1200" i="1" dirty="0">
                <a:latin typeface="Times New Roman" panose="02020603050405020304" pitchFamily="18" charset="0"/>
                <a:cs typeface="Times New Roman" panose="02020603050405020304" pitchFamily="18" charset="0"/>
              </a:rPr>
              <a:t>et al</a:t>
            </a:r>
            <a:r>
              <a:rPr lang="en-US" sz="1200" dirty="0">
                <a:latin typeface="Times New Roman" panose="02020603050405020304" pitchFamily="18" charset="0"/>
                <a:cs typeface="Times New Roman" panose="02020603050405020304" pitchFamily="18" charset="0"/>
              </a:rPr>
              <a:t>., 2023).</a:t>
            </a:r>
            <a:endParaRPr lang="en-IN" sz="1200" dirty="0">
              <a:latin typeface="Times New Roman" panose="02020603050405020304" pitchFamily="18" charset="0"/>
              <a:cs typeface="Times New Roman" panose="02020603050405020304" pitchFamily="18" charset="0"/>
            </a:endParaRPr>
          </a:p>
          <a:p>
            <a:pPr marL="171450" lvl="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To identify the specific group involved in the consumption of UPFs</a:t>
            </a:r>
            <a:endParaRPr lang="en-IN" sz="1200" dirty="0">
              <a:latin typeface="Times New Roman" panose="02020603050405020304" pitchFamily="18" charset="0"/>
              <a:cs typeface="Times New Roman" panose="02020603050405020304" pitchFamily="18" charset="0"/>
            </a:endParaRPr>
          </a:p>
          <a:p>
            <a:pPr marL="171450" lvl="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To assess the primary health issues followed by the intake of UPFs in UK</a:t>
            </a:r>
            <a:endParaRPr lang="en-IN" sz="1200" dirty="0">
              <a:latin typeface="Times New Roman" panose="02020603050405020304" pitchFamily="18" charset="0"/>
              <a:cs typeface="Times New Roman" panose="02020603050405020304" pitchFamily="18" charset="0"/>
            </a:endParaRPr>
          </a:p>
          <a:p>
            <a:endParaRPr lang="en-IN" dirty="0"/>
          </a:p>
        </p:txBody>
      </p:sp>
      <p:sp>
        <p:nvSpPr>
          <p:cNvPr id="16" name="TextBox 15">
            <a:extLst>
              <a:ext uri="{FF2B5EF4-FFF2-40B4-BE49-F238E27FC236}">
                <a16:creationId xmlns:a16="http://schemas.microsoft.com/office/drawing/2014/main" id="{E284228A-BCE0-30C1-0893-11BACAD99B06}"/>
              </a:ext>
            </a:extLst>
          </p:cNvPr>
          <p:cNvSpPr txBox="1"/>
          <p:nvPr/>
        </p:nvSpPr>
        <p:spPr>
          <a:xfrm>
            <a:off x="7479559" y="10699"/>
            <a:ext cx="1426316" cy="461665"/>
          </a:xfrm>
          <a:prstGeom prst="rect">
            <a:avLst/>
          </a:prstGeom>
          <a:solidFill>
            <a:schemeClr val="tx2"/>
          </a:solidFill>
        </p:spPr>
        <p:txBody>
          <a:bodyPr wrap="square" rtlCol="0">
            <a:spAutoFit/>
          </a:bodyPr>
          <a:lstStyle/>
          <a:p>
            <a:pPr algn="ctr"/>
            <a:r>
              <a:rPr lang="en-US" sz="1200" b="1" dirty="0">
                <a:solidFill>
                  <a:schemeClr val="bg1"/>
                </a:solidFill>
                <a:latin typeface="Times New Roman" panose="02020603050405020304" pitchFamily="18" charset="0"/>
                <a:cs typeface="Times New Roman" panose="02020603050405020304" pitchFamily="18" charset="0"/>
              </a:rPr>
              <a:t>AIMS AND OBJECTIVES</a:t>
            </a:r>
            <a:endParaRPr lang="en-IN" sz="1200" b="1" dirty="0">
              <a:solidFill>
                <a:schemeClr val="bg1"/>
              </a:solidFill>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B406068A-F6DB-CFFE-57A6-FAF3DCF451B0}"/>
              </a:ext>
            </a:extLst>
          </p:cNvPr>
          <p:cNvSpPr txBox="1"/>
          <p:nvPr/>
        </p:nvSpPr>
        <p:spPr>
          <a:xfrm>
            <a:off x="7048532" y="4102500"/>
            <a:ext cx="2611415" cy="2677656"/>
          </a:xfrm>
          <a:prstGeom prst="rect">
            <a:avLst/>
          </a:prstGeom>
          <a:noFill/>
        </p:spPr>
        <p:txBody>
          <a:bodyPr wrap="square" rtlCol="0">
            <a:spAutoFit/>
          </a:bodyPr>
          <a:lstStyle/>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Research behind the same can also lead to economic growth through the process of </a:t>
            </a:r>
            <a:r>
              <a:rPr lang="en-US" sz="1200" dirty="0" err="1">
                <a:latin typeface="Times New Roman" panose="02020603050405020304" pitchFamily="18" charset="0"/>
                <a:cs typeface="Times New Roman" panose="02020603050405020304" pitchFamily="18" charset="0"/>
              </a:rPr>
              <a:t>catalysing</a:t>
            </a:r>
            <a:r>
              <a:rPr lang="en-US" sz="1200" dirty="0">
                <a:latin typeface="Times New Roman" panose="02020603050405020304" pitchFamily="18" charset="0"/>
                <a:cs typeface="Times New Roman" panose="02020603050405020304" pitchFamily="18" charset="0"/>
              </a:rPr>
              <a:t> innovation. </a:t>
            </a:r>
          </a:p>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The research can also lead to invention of newer technological apparatus in order to treat ongoing health concerns in the country. The social conduct of the population would essentially improve. </a:t>
            </a:r>
          </a:p>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The targeted population can concentrate on bringing an enhancement in their health metrics through this research, for instance lower the level of obesity rates. </a:t>
            </a:r>
            <a:endParaRPr lang="en-IN" sz="1200"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0CFFB852-C7BC-639D-A7D2-AB8435C6059A}"/>
              </a:ext>
            </a:extLst>
          </p:cNvPr>
          <p:cNvSpPr txBox="1"/>
          <p:nvPr/>
        </p:nvSpPr>
        <p:spPr>
          <a:xfrm>
            <a:off x="7355384" y="3879840"/>
            <a:ext cx="2097936" cy="276999"/>
          </a:xfrm>
          <a:prstGeom prst="rect">
            <a:avLst/>
          </a:prstGeom>
          <a:solidFill>
            <a:schemeClr val="tx2"/>
          </a:solidFill>
        </p:spPr>
        <p:txBody>
          <a:bodyPr wrap="square" rtlCol="0">
            <a:spAutoFit/>
          </a:bodyPr>
          <a:lstStyle/>
          <a:p>
            <a:pPr algn="ctr"/>
            <a:r>
              <a:rPr lang="en-US" sz="1200" b="1" dirty="0">
                <a:solidFill>
                  <a:schemeClr val="bg1"/>
                </a:solidFill>
                <a:latin typeface="Times New Roman" panose="02020603050405020304" pitchFamily="18" charset="0"/>
                <a:cs typeface="Times New Roman" panose="02020603050405020304" pitchFamily="18" charset="0"/>
              </a:rPr>
              <a:t>RESEARCH IMPACT</a:t>
            </a:r>
            <a:endParaRPr lang="en-IN" sz="1200" b="1" dirty="0">
              <a:solidFill>
                <a:schemeClr val="bg1"/>
              </a:solidFill>
              <a:latin typeface="Times New Roman" panose="02020603050405020304" pitchFamily="18" charset="0"/>
              <a:cs typeface="Times New Roman" panose="02020603050405020304" pitchFamily="18" charset="0"/>
            </a:endParaRPr>
          </a:p>
        </p:txBody>
      </p:sp>
      <p:pic>
        <p:nvPicPr>
          <p:cNvPr id="19" name="Picture 18" descr="Adult obesity: applying All Our Health - GOV.UK">
            <a:extLst>
              <a:ext uri="{FF2B5EF4-FFF2-40B4-BE49-F238E27FC236}">
                <a16:creationId xmlns:a16="http://schemas.microsoft.com/office/drawing/2014/main" id="{C5142F9D-6609-9D09-4063-45A9E9DE62B1}"/>
              </a:ext>
            </a:extLst>
          </p:cNvPr>
          <p:cNvPicPr>
            <a:picLocks noChangeAspect="1"/>
          </p:cNvPicPr>
          <p:nvPr/>
        </p:nvPicPr>
        <p:blipFill>
          <a:blip r:embed="rId5"/>
          <a:stretch>
            <a:fillRect/>
          </a:stretch>
        </p:blipFill>
        <p:spPr>
          <a:xfrm>
            <a:off x="7132606" y="2302929"/>
            <a:ext cx="2611414" cy="1522572"/>
          </a:xfrm>
          <a:prstGeom prst="rect">
            <a:avLst/>
          </a:prstGeom>
        </p:spPr>
      </p:pic>
      <p:sp>
        <p:nvSpPr>
          <p:cNvPr id="25" name="TextBox 24">
            <a:extLst>
              <a:ext uri="{FF2B5EF4-FFF2-40B4-BE49-F238E27FC236}">
                <a16:creationId xmlns:a16="http://schemas.microsoft.com/office/drawing/2014/main" id="{787064E9-1459-BEF5-B502-B624CF6081F7}"/>
              </a:ext>
            </a:extLst>
          </p:cNvPr>
          <p:cNvSpPr txBox="1"/>
          <p:nvPr/>
        </p:nvSpPr>
        <p:spPr>
          <a:xfrm>
            <a:off x="9810351" y="1091906"/>
            <a:ext cx="2337518" cy="6093976"/>
          </a:xfrm>
          <a:prstGeom prst="rect">
            <a:avLst/>
          </a:prstGeom>
          <a:noFill/>
        </p:spPr>
        <p:txBody>
          <a:bodyPr wrap="square" rtlCol="0">
            <a:spAutoFit/>
          </a:bodyPr>
          <a:lstStyle/>
          <a:p>
            <a:pPr marL="171450" indent="-171450">
              <a:buFont typeface="Arial" panose="020B0604020202020204" pitchFamily="34" charset="0"/>
              <a:buChar char="•"/>
            </a:pPr>
            <a:r>
              <a:rPr lang="en-IN" sz="1200" dirty="0">
                <a:latin typeface="Times New Roman" panose="02020603050405020304" pitchFamily="18" charset="0"/>
                <a:cs typeface="Times New Roman" panose="02020603050405020304" pitchFamily="18" charset="0"/>
              </a:rPr>
              <a:t>Chang, K., Gunter, M.J., Rauber, F., Levy, R.B., Huybrechts, I., Kliemann, N., Millett, C. and Vamos, E.P., 2023. Ultra-processed food consumption, cancer risk and cancer mortality: a large-scale prospective analysis within the UK Biobank. </a:t>
            </a:r>
            <a:r>
              <a:rPr lang="en-IN" sz="1200" i="1" dirty="0" err="1">
                <a:latin typeface="Times New Roman" panose="02020603050405020304" pitchFamily="18" charset="0"/>
                <a:cs typeface="Times New Roman" panose="02020603050405020304" pitchFamily="18" charset="0"/>
              </a:rPr>
              <a:t>EClinicalMedicine</a:t>
            </a:r>
            <a:r>
              <a:rPr lang="en-IN" sz="1200" dirty="0">
                <a:latin typeface="Times New Roman" panose="02020603050405020304" pitchFamily="18" charset="0"/>
                <a:cs typeface="Times New Roman" panose="02020603050405020304" pitchFamily="18" charset="0"/>
              </a:rPr>
              <a:t>, </a:t>
            </a:r>
            <a:r>
              <a:rPr lang="en-IN" sz="1200" i="1" dirty="0">
                <a:latin typeface="Times New Roman" panose="02020603050405020304" pitchFamily="18" charset="0"/>
                <a:cs typeface="Times New Roman" panose="02020603050405020304" pitchFamily="18" charset="0"/>
              </a:rPr>
              <a:t>56</a:t>
            </a:r>
            <a:r>
              <a:rPr lang="en-IN" sz="1200" dirty="0">
                <a:latin typeface="Times New Roman" panose="02020603050405020304" pitchFamily="18" charset="0"/>
                <a:cs typeface="Times New Roman" panose="02020603050405020304" pitchFamily="18" charset="0"/>
              </a:rPr>
              <a:t>.</a:t>
            </a:r>
          </a:p>
          <a:p>
            <a:pPr marL="171450" indent="-171450">
              <a:buFont typeface="Arial" panose="020B0604020202020204" pitchFamily="34" charset="0"/>
              <a:buChar char="•"/>
            </a:pPr>
            <a:endParaRPr lang="en-IN" sz="1200" i="1"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IN" sz="1200" i="1" dirty="0">
                <a:latin typeface="Times New Roman" panose="02020603050405020304" pitchFamily="18" charset="0"/>
                <a:cs typeface="Times New Roman" panose="02020603050405020304" pitchFamily="18" charset="0"/>
              </a:rPr>
              <a:t>National Diet and Nutrition Survey 2019 to 2023: Report</a:t>
            </a:r>
            <a:r>
              <a:rPr lang="en-IN" sz="1200" dirty="0">
                <a:latin typeface="Times New Roman" panose="02020603050405020304" pitchFamily="18" charset="0"/>
                <a:cs typeface="Times New Roman" panose="02020603050405020304" pitchFamily="18" charset="0"/>
              </a:rPr>
              <a:t> (2026) </a:t>
            </a:r>
            <a:r>
              <a:rPr lang="en-IN" sz="1200" i="1" dirty="0">
                <a:latin typeface="Times New Roman" panose="02020603050405020304" pitchFamily="18" charset="0"/>
                <a:cs typeface="Times New Roman" panose="02020603050405020304" pitchFamily="18" charset="0"/>
              </a:rPr>
              <a:t>GOV.UK</a:t>
            </a:r>
            <a:r>
              <a:rPr lang="en-IN" sz="1200" dirty="0">
                <a:latin typeface="Times New Roman" panose="02020603050405020304" pitchFamily="18" charset="0"/>
                <a:cs typeface="Times New Roman" panose="02020603050405020304" pitchFamily="18" charset="0"/>
              </a:rPr>
              <a:t>. Available at: https://www.gov.uk/government/statistics/national-diet-and-nutrition-survey-2019-to-2023/national-diet-and-nutrition-survey-2019-to-2023-report (Accessed: 18 October 2026). </a:t>
            </a:r>
          </a:p>
          <a:p>
            <a:pPr marL="171450" indent="-171450">
              <a:buFont typeface="Arial" panose="020B0604020202020204" pitchFamily="34" charset="0"/>
              <a:buChar char="•"/>
            </a:pPr>
            <a:r>
              <a:rPr lang="en-IN" sz="1200" dirty="0">
                <a:latin typeface="Times New Roman" panose="02020603050405020304" pitchFamily="18" charset="0"/>
                <a:cs typeface="Times New Roman" panose="02020603050405020304" pitchFamily="18" charset="0"/>
              </a:rPr>
              <a:t>Sun, M., He, Q., Li, G., Zhao, H., Wang, Y., Ma, Z., Feng, Z., Li, T., Chu, J., Hu, W. and Chen, X., 2023. Association of ultra-processed food consumption with incident depression and anxiety: a population-based cohort study. </a:t>
            </a:r>
            <a:r>
              <a:rPr lang="en-IN" sz="1200" i="1" dirty="0">
                <a:latin typeface="Times New Roman" panose="02020603050405020304" pitchFamily="18" charset="0"/>
                <a:cs typeface="Times New Roman" panose="02020603050405020304" pitchFamily="18" charset="0"/>
              </a:rPr>
              <a:t>Food &amp; Function</a:t>
            </a:r>
            <a:r>
              <a:rPr lang="en-IN" sz="1200" dirty="0">
                <a:latin typeface="Times New Roman" panose="02020603050405020304" pitchFamily="18" charset="0"/>
                <a:cs typeface="Times New Roman" panose="02020603050405020304" pitchFamily="18" charset="0"/>
              </a:rPr>
              <a:t>, </a:t>
            </a:r>
            <a:r>
              <a:rPr lang="en-IN" sz="1200" i="1" dirty="0">
                <a:latin typeface="Times New Roman" panose="02020603050405020304" pitchFamily="18" charset="0"/>
                <a:cs typeface="Times New Roman" panose="02020603050405020304" pitchFamily="18" charset="0"/>
              </a:rPr>
              <a:t>14</a:t>
            </a:r>
            <a:r>
              <a:rPr lang="en-IN" sz="1200" dirty="0">
                <a:latin typeface="Times New Roman" panose="02020603050405020304" pitchFamily="18" charset="0"/>
                <a:cs typeface="Times New Roman" panose="02020603050405020304" pitchFamily="18" charset="0"/>
              </a:rPr>
              <a:t>(16), pp.7631-7641.</a:t>
            </a:r>
          </a:p>
          <a:p>
            <a:endParaRPr lang="en-IN" dirty="0"/>
          </a:p>
        </p:txBody>
      </p:sp>
      <p:sp>
        <p:nvSpPr>
          <p:cNvPr id="26" name="TextBox 25">
            <a:extLst>
              <a:ext uri="{FF2B5EF4-FFF2-40B4-BE49-F238E27FC236}">
                <a16:creationId xmlns:a16="http://schemas.microsoft.com/office/drawing/2014/main" id="{4B3645CB-4455-5DE0-490C-A78B5C947B6B}"/>
              </a:ext>
            </a:extLst>
          </p:cNvPr>
          <p:cNvSpPr txBox="1"/>
          <p:nvPr/>
        </p:nvSpPr>
        <p:spPr>
          <a:xfrm>
            <a:off x="9788221" y="814907"/>
            <a:ext cx="2381778" cy="276999"/>
          </a:xfrm>
          <a:prstGeom prst="rect">
            <a:avLst/>
          </a:prstGeom>
          <a:solidFill>
            <a:schemeClr val="tx2"/>
          </a:solidFill>
        </p:spPr>
        <p:txBody>
          <a:bodyPr wrap="square" rtlCol="0">
            <a:spAutoFit/>
          </a:bodyPr>
          <a:lstStyle/>
          <a:p>
            <a:pPr algn="ctr"/>
            <a:r>
              <a:rPr lang="en-US" sz="1200" b="1" dirty="0">
                <a:solidFill>
                  <a:schemeClr val="bg1"/>
                </a:solidFill>
                <a:latin typeface="Times New Roman" panose="02020603050405020304" pitchFamily="18" charset="0"/>
                <a:cs typeface="Times New Roman" panose="02020603050405020304" pitchFamily="18" charset="0"/>
              </a:rPr>
              <a:t>REFERENCES</a:t>
            </a:r>
            <a:endParaRPr lang="en-IN" sz="1200" b="1" dirty="0">
              <a:solidFill>
                <a:schemeClr val="bg1"/>
              </a:solidFill>
              <a:latin typeface="Times New Roman" panose="02020603050405020304" pitchFamily="18" charset="0"/>
              <a:cs typeface="Times New Roman" panose="02020603050405020304" pitchFamily="18" charset="0"/>
            </a:endParaRPr>
          </a:p>
        </p:txBody>
      </p:sp>
      <p:pic>
        <p:nvPicPr>
          <p:cNvPr id="27" name="Picture 26" descr="UK Adult Obesity Data | PPTX">
            <a:extLst>
              <a:ext uri="{FF2B5EF4-FFF2-40B4-BE49-F238E27FC236}">
                <a16:creationId xmlns:a16="http://schemas.microsoft.com/office/drawing/2014/main" id="{CE1065DA-19C6-5EA9-491D-8BBE63BA2CBE}"/>
              </a:ext>
            </a:extLst>
          </p:cNvPr>
          <p:cNvPicPr>
            <a:picLocks noChangeAspect="1"/>
          </p:cNvPicPr>
          <p:nvPr/>
        </p:nvPicPr>
        <p:blipFill>
          <a:blip r:embed="rId6"/>
          <a:stretch>
            <a:fillRect/>
          </a:stretch>
        </p:blipFill>
        <p:spPr>
          <a:xfrm>
            <a:off x="9788221" y="0"/>
            <a:ext cx="1161075" cy="870806"/>
          </a:xfrm>
          <a:prstGeom prst="rect">
            <a:avLst/>
          </a:prstGeom>
        </p:spPr>
      </p:pic>
      <p:pic>
        <p:nvPicPr>
          <p:cNvPr id="29" name="Picture 28">
            <a:extLst>
              <a:ext uri="{FF2B5EF4-FFF2-40B4-BE49-F238E27FC236}">
                <a16:creationId xmlns:a16="http://schemas.microsoft.com/office/drawing/2014/main" id="{2C9FA38E-6549-B82F-19B1-896349AF98F3}"/>
              </a:ext>
            </a:extLst>
          </p:cNvPr>
          <p:cNvPicPr>
            <a:picLocks noChangeAspect="1"/>
          </p:cNvPicPr>
          <p:nvPr/>
        </p:nvPicPr>
        <p:blipFill>
          <a:blip r:embed="rId7"/>
          <a:stretch>
            <a:fillRect/>
          </a:stretch>
        </p:blipFill>
        <p:spPr>
          <a:xfrm>
            <a:off x="11035288" y="10698"/>
            <a:ext cx="1048719" cy="785433"/>
          </a:xfrm>
          <a:prstGeom prst="rect">
            <a:avLst/>
          </a:prstGeom>
        </p:spPr>
      </p:pic>
      <p:sp>
        <p:nvSpPr>
          <p:cNvPr id="9" name="TextBox 8">
            <a:extLst>
              <a:ext uri="{FF2B5EF4-FFF2-40B4-BE49-F238E27FC236}">
                <a16:creationId xmlns:a16="http://schemas.microsoft.com/office/drawing/2014/main" id="{FDB1F926-CF82-2D35-ED1A-1DB6A836BF7E}"/>
              </a:ext>
            </a:extLst>
          </p:cNvPr>
          <p:cNvSpPr txBox="1"/>
          <p:nvPr/>
        </p:nvSpPr>
        <p:spPr>
          <a:xfrm>
            <a:off x="2749565" y="1146815"/>
            <a:ext cx="4138812" cy="830997"/>
          </a:xfrm>
          <a:prstGeom prst="rect">
            <a:avLst/>
          </a:prstGeom>
          <a:noFill/>
        </p:spPr>
        <p:txBody>
          <a:bodyPr wrap="square" rtlCol="0">
            <a:spAutoFit/>
          </a:bodyPr>
          <a:lstStyle/>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The risks associated with obesity has reached heights especially among the young adult population and is currently falling under one of the primary worldwide health concerns and a primary challenge for the systems of public health. </a:t>
            </a:r>
            <a:endParaRPr lang="en-IN" sz="1200" dirty="0">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5D190E6A-D011-3C30-EF80-C06E9F924FFA}"/>
              </a:ext>
            </a:extLst>
          </p:cNvPr>
          <p:cNvSpPr txBox="1"/>
          <p:nvPr/>
        </p:nvSpPr>
        <p:spPr>
          <a:xfrm>
            <a:off x="3269407" y="863070"/>
            <a:ext cx="3008671" cy="276999"/>
          </a:xfrm>
          <a:prstGeom prst="rect">
            <a:avLst/>
          </a:prstGeom>
          <a:solidFill>
            <a:schemeClr val="tx2"/>
          </a:solidFill>
        </p:spPr>
        <p:txBody>
          <a:bodyPr wrap="square" rtlCol="0">
            <a:spAutoFit/>
          </a:bodyPr>
          <a:lstStyle/>
          <a:p>
            <a:pPr algn="ctr"/>
            <a:r>
              <a:rPr lang="en-US" sz="1200" b="1" dirty="0">
                <a:solidFill>
                  <a:schemeClr val="bg1"/>
                </a:solidFill>
                <a:latin typeface="Times New Roman" panose="02020603050405020304" pitchFamily="18" charset="0"/>
                <a:cs typeface="Times New Roman" panose="02020603050405020304" pitchFamily="18" charset="0"/>
              </a:rPr>
              <a:t>INTRODUCTION</a:t>
            </a:r>
            <a:endParaRPr lang="en-IN"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172693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59</TotalTime>
  <Words>612</Words>
  <Application>Microsoft Office PowerPoint</Application>
  <PresentationFormat>Widescreen</PresentationFormat>
  <Paragraphs>29</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Times New Roman</vt:lpstr>
      <vt:lpstr>Office Theme</vt:lpstr>
      <vt:lpstr>EFFECT OF THE MARKETING OF ULTRA-PROCESSED FOOD ELEMENTS ON THE DIETARY CONDUCT AND GROWING OBESITY IN UK Student name:  Ronakkumar Nileshbhai Barad (ID: 2527222) Supervisor name: Muhammed khan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8</cp:revision>
  <dcterms:created xsi:type="dcterms:W3CDTF">2026-10-18T06:07:26Z</dcterms:created>
  <dcterms:modified xsi:type="dcterms:W3CDTF">2026-10-22T16:28:15Z</dcterms:modified>
</cp:coreProperties>
</file>