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7" r:id="rId1"/>
  </p:sldMasterIdLst>
  <p:notesMasterIdLst>
    <p:notesMasterId r:id="rId15"/>
  </p:notesMasterIdLst>
  <p:sldIdLst>
    <p:sldId id="256" r:id="rId2"/>
    <p:sldId id="258" r:id="rId3"/>
    <p:sldId id="259" r:id="rId4"/>
    <p:sldId id="264" r:id="rId5"/>
    <p:sldId id="265" r:id="rId6"/>
    <p:sldId id="266" r:id="rId7"/>
    <p:sldId id="267" r:id="rId8"/>
    <p:sldId id="268" r:id="rId9"/>
    <p:sldId id="260" r:id="rId10"/>
    <p:sldId id="261" r:id="rId11"/>
    <p:sldId id="263" r:id="rId12"/>
    <p:sldId id="262" r:id="rId13"/>
    <p:sldId id="25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77209" autoAdjust="0"/>
  </p:normalViewPr>
  <p:slideViewPr>
    <p:cSldViewPr snapToGrid="0">
      <p:cViewPr varScale="1">
        <p:scale>
          <a:sx n="89" d="100"/>
          <a:sy n="89" d="100"/>
        </p:scale>
        <p:origin x="137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139FCB5-2332-4DE3-BFE4-FF3D453CA056}" type="datetimeFigureOut">
              <a:rPr lang="en-GB" smtClean="0"/>
              <a:t>10/05/2018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18CBEE4-A288-4A54-B506-2099CF0C0EFF}" type="slidenum">
              <a:rPr lang="en-GB" smtClean="0"/>
              <a:t>‹#›</a:t>
            </a:fld>
            <a:endParaRPr lang="en-GB"/>
          </a:p>
        </p:txBody>
      </p:sp>
    </p:spTree>
    <p:extLst>
      <p:ext uri="{BB962C8B-B14F-4D97-AF65-F5344CB8AC3E}">
        <p14:creationId xmlns:p14="http://schemas.microsoft.com/office/powerpoint/2010/main" val="139791394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product we have packaged is a</a:t>
            </a:r>
            <a:r>
              <a:rPr lang="en-GB" baseline="0" dirty="0" smtClean="0"/>
              <a:t> 3 night, 4 day itinerary set up for a trip to Swansea and the Gower peninsula which is aimed at over 55 couples predominantly, however caters for all and reliant on success, product expansion will open it up to another market segment also. It includes a wide range of activities, as well as high standards of accommodation which means the product stands out and caters specifically for empty nesters, or people who have retired with a bit more exposable income. </a:t>
            </a:r>
            <a:endParaRPr lang="en-GB" dirty="0"/>
          </a:p>
        </p:txBody>
      </p:sp>
      <p:sp>
        <p:nvSpPr>
          <p:cNvPr id="4" name="Slide Number Placeholder 3"/>
          <p:cNvSpPr>
            <a:spLocks noGrp="1"/>
          </p:cNvSpPr>
          <p:nvPr>
            <p:ph type="sldNum" sz="quarter" idx="10"/>
          </p:nvPr>
        </p:nvSpPr>
        <p:spPr/>
        <p:txBody>
          <a:bodyPr/>
          <a:lstStyle/>
          <a:p>
            <a:fld id="{E18CBEE4-A288-4A54-B506-2099CF0C0EFF}" type="slidenum">
              <a:rPr lang="en-GB" smtClean="0"/>
              <a:t>2</a:t>
            </a:fld>
            <a:endParaRPr lang="en-GB"/>
          </a:p>
        </p:txBody>
      </p:sp>
    </p:spTree>
    <p:extLst>
      <p:ext uri="{BB962C8B-B14F-4D97-AF65-F5344CB8AC3E}">
        <p14:creationId xmlns:p14="http://schemas.microsoft.com/office/powerpoint/2010/main" val="2337729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Day 1-</a:t>
            </a:r>
            <a:r>
              <a:rPr lang="en-GB" baseline="0" dirty="0" smtClean="0"/>
              <a:t> Check in at 14:00 means that before you check in at Oxwich Bay Hotel, a luxury hotel, you can explore other things to do in the area that you wish to. The Gower Heritage centre cheese and cider festival is suitable for all and live music is included in the price of entry as well as free tasters, which caters to over 50’s needs as it involves shows and stalls of which they can buy cheeses and cider with a range of different free samples all of which are locally sourced produce. </a:t>
            </a:r>
            <a:endParaRPr lang="en-GB" dirty="0"/>
          </a:p>
        </p:txBody>
      </p:sp>
      <p:sp>
        <p:nvSpPr>
          <p:cNvPr id="4" name="Slide Number Placeholder 3"/>
          <p:cNvSpPr>
            <a:spLocks noGrp="1"/>
          </p:cNvSpPr>
          <p:nvPr>
            <p:ph type="sldNum" sz="quarter" idx="10"/>
          </p:nvPr>
        </p:nvSpPr>
        <p:spPr/>
        <p:txBody>
          <a:bodyPr/>
          <a:lstStyle/>
          <a:p>
            <a:fld id="{E18CBEE4-A288-4A54-B506-2099CF0C0EFF}" type="slidenum">
              <a:rPr lang="en-GB" smtClean="0"/>
              <a:t>3</a:t>
            </a:fld>
            <a:endParaRPr lang="en-GB"/>
          </a:p>
        </p:txBody>
      </p:sp>
    </p:spTree>
    <p:extLst>
      <p:ext uri="{BB962C8B-B14F-4D97-AF65-F5344CB8AC3E}">
        <p14:creationId xmlns:p14="http://schemas.microsoft.com/office/powerpoint/2010/main" val="24429959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Breakfast is included each morning at the hotel. Once having breakfast 8-10</a:t>
            </a:r>
            <a:r>
              <a:rPr lang="en-GB" baseline="0" dirty="0" smtClean="0"/>
              <a:t> am, a short walk to Oxwich Castle for the Wings of Wales Falconry exhibition will last around 2 hours. One finishing there, there is a short walk back to the hotel to partake in Kayaking if interested at Oxwich Watersports which can be done with an instructor or without. A late afternoon/early evening meal at the Beach House a minute from the hotel which was voted AA restaurant of the year for Wales, 2018. Once finished there, a 20 minute drive to Rhosilli Bay to watch the sunset is recommended weather dependent, where relaxation can take place. </a:t>
            </a:r>
            <a:endParaRPr lang="en-GB" dirty="0"/>
          </a:p>
        </p:txBody>
      </p:sp>
      <p:sp>
        <p:nvSpPr>
          <p:cNvPr id="4" name="Slide Number Placeholder 3"/>
          <p:cNvSpPr>
            <a:spLocks noGrp="1"/>
          </p:cNvSpPr>
          <p:nvPr>
            <p:ph type="sldNum" sz="quarter" idx="10"/>
          </p:nvPr>
        </p:nvSpPr>
        <p:spPr/>
        <p:txBody>
          <a:bodyPr/>
          <a:lstStyle/>
          <a:p>
            <a:fld id="{E18CBEE4-A288-4A54-B506-2099CF0C0EFF}" type="slidenum">
              <a:rPr lang="en-GB" smtClean="0"/>
              <a:t>4</a:t>
            </a:fld>
            <a:endParaRPr lang="en-GB"/>
          </a:p>
        </p:txBody>
      </p:sp>
    </p:spTree>
    <p:extLst>
      <p:ext uri="{BB962C8B-B14F-4D97-AF65-F5344CB8AC3E}">
        <p14:creationId xmlns:p14="http://schemas.microsoft.com/office/powerpoint/2010/main" val="28719597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Day 3</a:t>
            </a:r>
            <a:r>
              <a:rPr lang="en-GB" baseline="0" dirty="0" smtClean="0"/>
              <a:t> will start by breakfast, then a drive to Perriswood archery and Falconry centre to participate in Arrows, Talons and Tea. The afternoon has 2 options. A drive to Langland Bay Golf Club to play golf £20pp for a round, or if golf isn’t your cup of tee then you can walk from Langland Bay to Caswell Bay which will take 25 minutes. Once finishing golf or returning from the walk, drive back to hotel for evening meal. The £25 food and drinks allowance can be well spent on a range of different locally sourced produce. </a:t>
            </a:r>
            <a:endParaRPr lang="en-GB" dirty="0"/>
          </a:p>
        </p:txBody>
      </p:sp>
      <p:sp>
        <p:nvSpPr>
          <p:cNvPr id="4" name="Slide Number Placeholder 3"/>
          <p:cNvSpPr>
            <a:spLocks noGrp="1"/>
          </p:cNvSpPr>
          <p:nvPr>
            <p:ph type="sldNum" sz="quarter" idx="10"/>
          </p:nvPr>
        </p:nvSpPr>
        <p:spPr/>
        <p:txBody>
          <a:bodyPr/>
          <a:lstStyle/>
          <a:p>
            <a:fld id="{E18CBEE4-A288-4A54-B506-2099CF0C0EFF}" type="slidenum">
              <a:rPr lang="en-GB" smtClean="0"/>
              <a:t>5</a:t>
            </a:fld>
            <a:endParaRPr lang="en-GB"/>
          </a:p>
        </p:txBody>
      </p:sp>
    </p:spTree>
    <p:extLst>
      <p:ext uri="{BB962C8B-B14F-4D97-AF65-F5344CB8AC3E}">
        <p14:creationId xmlns:p14="http://schemas.microsoft.com/office/powerpoint/2010/main" val="8399293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Breakfast will take place</a:t>
            </a:r>
            <a:r>
              <a:rPr lang="en-GB" baseline="0" dirty="0" smtClean="0"/>
              <a:t> at 08:00 am to 10:00 am along with checkout of the hotel. A drive to the city centre will then take place where a 3 hour period of free time will then take place for all guests to go shopping in Swansea city centre and Parc Tawe, if shopping is of no interest then Swansea also have a museum with arrange of different historical artefacts. After the 3 hours the guests will then be take down to Mumbles for ice cream and lunch at </a:t>
            </a:r>
            <a:r>
              <a:rPr lang="en-GB" baseline="0" dirty="0" err="1" smtClean="0"/>
              <a:t>Croeso</a:t>
            </a:r>
            <a:r>
              <a:rPr lang="en-GB" baseline="0" dirty="0" smtClean="0"/>
              <a:t> Lounge.  </a:t>
            </a:r>
            <a:endParaRPr lang="en-GB" dirty="0"/>
          </a:p>
        </p:txBody>
      </p:sp>
      <p:sp>
        <p:nvSpPr>
          <p:cNvPr id="4" name="Slide Number Placeholder 3"/>
          <p:cNvSpPr>
            <a:spLocks noGrp="1"/>
          </p:cNvSpPr>
          <p:nvPr>
            <p:ph type="sldNum" sz="quarter" idx="10"/>
          </p:nvPr>
        </p:nvSpPr>
        <p:spPr/>
        <p:txBody>
          <a:bodyPr/>
          <a:lstStyle/>
          <a:p>
            <a:fld id="{E18CBEE4-A288-4A54-B506-2099CF0C0EFF}" type="slidenum">
              <a:rPr lang="en-GB" smtClean="0"/>
              <a:t>6</a:t>
            </a:fld>
            <a:endParaRPr lang="en-GB"/>
          </a:p>
        </p:txBody>
      </p:sp>
    </p:spTree>
    <p:extLst>
      <p:ext uri="{BB962C8B-B14F-4D97-AF65-F5344CB8AC3E}">
        <p14:creationId xmlns:p14="http://schemas.microsoft.com/office/powerpoint/2010/main" val="8774573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8CBEE4-A288-4A54-B506-2099CF0C0EFF}" type="slidenum">
              <a:rPr lang="en-GB" smtClean="0"/>
              <a:t>7</a:t>
            </a:fld>
            <a:endParaRPr lang="en-GB"/>
          </a:p>
        </p:txBody>
      </p:sp>
    </p:spTree>
    <p:extLst>
      <p:ext uri="{BB962C8B-B14F-4D97-AF65-F5344CB8AC3E}">
        <p14:creationId xmlns:p14="http://schemas.microsoft.com/office/powerpoint/2010/main" val="31979721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There are many</a:t>
            </a:r>
            <a:r>
              <a:rPr lang="en-GB" baseline="0" dirty="0" smtClean="0"/>
              <a:t> places within the UK in which can be seen as competitors for Swansea away from Wales. These are also destinations in which we can look to package itineraries for in the future. Brighton and Bournemouth are both seaside destinations in which have a range of attractions like Swansea. </a:t>
            </a:r>
          </a:p>
          <a:p>
            <a:r>
              <a:rPr lang="en-GB" baseline="0" dirty="0" smtClean="0"/>
              <a:t>An example of an itinerary found would be to Dorset. The Dorset itinerary consists of five days Monday to Friday and involves a ray of different </a:t>
            </a:r>
          </a:p>
          <a:p>
            <a:r>
              <a:rPr lang="en-GB" b="1" dirty="0" smtClean="0">
                <a:effectLst/>
              </a:rPr>
              <a:t>Monday: </a:t>
            </a:r>
            <a:r>
              <a:rPr lang="en-GB" dirty="0" smtClean="0">
                <a:effectLst/>
              </a:rPr>
              <a:t>  </a:t>
            </a:r>
          </a:p>
          <a:p>
            <a:r>
              <a:rPr lang="en-GB" dirty="0" smtClean="0">
                <a:effectLst/>
              </a:rPr>
              <a:t>Travel to Dorset and meet for lunch at Holmes for gardens afterwards have a look around the farm-shop, garden-centre, gardens, orchard and maybe pick your own fruit and veg. Spend the evening getting to know one another and maybe playing some games.</a:t>
            </a:r>
          </a:p>
          <a:p>
            <a:r>
              <a:rPr lang="en-GB" b="1" dirty="0" smtClean="0">
                <a:effectLst/>
              </a:rPr>
              <a:t>Tuesday: </a:t>
            </a:r>
          </a:p>
          <a:p>
            <a:r>
              <a:rPr lang="en-GB" dirty="0" smtClean="0">
                <a:effectLst/>
              </a:rPr>
              <a:t>Trip to Swanage to go back in time as we walk along the pier to the museum of Edwardian gaming machines and “naughty” seaside postcards followed by a trip to nearby Durlston castle. Enjoy our movie night and maybe some popcorn. </a:t>
            </a:r>
          </a:p>
          <a:p>
            <a:r>
              <a:rPr lang="en-GB" b="1" dirty="0" smtClean="0">
                <a:effectLst/>
              </a:rPr>
              <a:t>Wednesday: </a:t>
            </a:r>
          </a:p>
          <a:p>
            <a:r>
              <a:rPr lang="en-GB" dirty="0" smtClean="0">
                <a:effectLst/>
              </a:rPr>
              <a:t>Mid-morning drive to Dorchester and take in the Dorset history </a:t>
            </a:r>
          </a:p>
          <a:p>
            <a:r>
              <a:rPr lang="en-GB" dirty="0" smtClean="0">
                <a:effectLst/>
              </a:rPr>
              <a:t>fine art, archaeology, at the Dorset country museum. Then drive </a:t>
            </a:r>
          </a:p>
          <a:p>
            <a:r>
              <a:rPr lang="en-GB" dirty="0" smtClean="0">
                <a:effectLst/>
              </a:rPr>
              <a:t>to Morten tea room for a Dorset afternoon tea. In the evening </a:t>
            </a:r>
          </a:p>
          <a:p>
            <a:r>
              <a:rPr lang="en-GB" dirty="0" smtClean="0">
                <a:effectLst/>
              </a:rPr>
              <a:t>we will enjoy music from local musicians.   </a:t>
            </a:r>
          </a:p>
          <a:p>
            <a:r>
              <a:rPr lang="en-GB" b="1" dirty="0" smtClean="0">
                <a:effectLst/>
              </a:rPr>
              <a:t>Thursday: </a:t>
            </a:r>
          </a:p>
          <a:p>
            <a:r>
              <a:rPr lang="en-GB" dirty="0" smtClean="0">
                <a:effectLst/>
              </a:rPr>
              <a:t>Visit and lunch in Bournemouth via the car ferry stop for fish and chips. Visit the seafront oceanarium to look at the sea life from penguins to rays. For the brave a trip up in famous Bournemouth air balloon. Don’t panic its tied up so does not </a:t>
            </a:r>
            <a:r>
              <a:rPr lang="en-GB" b="0" dirty="0" smtClean="0">
                <a:effectLst/>
              </a:rPr>
              <a:t>go up too far. After dinner, enjoy looking at the photo’s from our weeks holiday. </a:t>
            </a:r>
            <a:r>
              <a:rPr lang="en-GB" b="1" dirty="0" smtClean="0">
                <a:effectLst/>
              </a:rPr>
              <a:t>    </a:t>
            </a:r>
          </a:p>
          <a:p>
            <a:r>
              <a:rPr lang="en-GB" b="1" dirty="0" smtClean="0">
                <a:effectLst/>
              </a:rPr>
              <a:t>Friday: </a:t>
            </a:r>
          </a:p>
          <a:p>
            <a:r>
              <a:rPr lang="en-GB" dirty="0" smtClean="0">
                <a:effectLst/>
              </a:rPr>
              <a:t>Journey home via The Saxon walled town of Wareham for a gentle walk around before having lunch.   </a:t>
            </a:r>
          </a:p>
          <a:p>
            <a:endParaRPr lang="en-GB" dirty="0" smtClean="0">
              <a:effectLst/>
            </a:endParaRPr>
          </a:p>
          <a:p>
            <a:r>
              <a:rPr lang="en-GB" dirty="0" smtClean="0">
                <a:effectLst/>
              </a:rPr>
              <a:t>Swansea</a:t>
            </a:r>
            <a:r>
              <a:rPr lang="en-GB" baseline="0" dirty="0" smtClean="0">
                <a:effectLst/>
              </a:rPr>
              <a:t> and the Gower Peninsular have a range of different competitors across the UK, whether it be in Wales or England. From the itinerary stated its clear to see that Dorset is in-fact a competitor for Swansea. The Dorset itinerary is set over five days where as the Swansea one is set for four. We believe that four days is more ideal for elderly guests, as five days can be considered too long, especially considering that both itinerary's include a fair bit of walking for the target market.    </a:t>
            </a:r>
            <a:r>
              <a:rPr lang="en-GB" dirty="0" smtClean="0">
                <a:effectLst/>
              </a:rPr>
              <a:t>        </a:t>
            </a:r>
          </a:p>
          <a:p>
            <a:endParaRPr lang="en-GB" dirty="0" smtClean="0">
              <a:effectLst/>
            </a:endParaRPr>
          </a:p>
          <a:p>
            <a:r>
              <a:rPr lang="en-GB" dirty="0" smtClean="0">
                <a:effectLst/>
              </a:rPr>
              <a:t>However,</a:t>
            </a:r>
            <a:r>
              <a:rPr lang="en-GB" baseline="0" dirty="0" smtClean="0">
                <a:effectLst/>
              </a:rPr>
              <a:t> Dorset is a seaside town and Swansea and the Gower Peninsular are tared as a city break. </a:t>
            </a:r>
            <a:r>
              <a:rPr lang="en-GB" dirty="0" smtClean="0">
                <a:effectLst/>
              </a:rPr>
              <a:t>Tanzer, M. (2017). </a:t>
            </a:r>
            <a:r>
              <a:rPr lang="en-GB" baseline="0" dirty="0" smtClean="0">
                <a:effectLst/>
              </a:rPr>
              <a:t> ABTA, states that in 2016 that 30% of all British travellers holidayed in the UK and 20% of them where extended families including grandparents and 38% of those where seaside holidays. This shows that seaside resort holidays in the UK are in-fact very popular with elderly guests, indicating that Dorset would receive more elderly guests than a city break like Swansea. However, The Gower Peninsular is in-fact a seaside resort. The Gowers main downfall is the fact that its not advertised predominantly through-out the UK, whereas places such as Blackpool, Bournemouth and Brighton do. The Gower however is in-fact the first beach to receive the award of Area of Outstanding Natural Beauty, which Dorset does not have.       </a:t>
            </a:r>
            <a:endParaRPr lang="en-GB" dirty="0"/>
          </a:p>
        </p:txBody>
      </p:sp>
      <p:sp>
        <p:nvSpPr>
          <p:cNvPr id="4" name="Slide Number Placeholder 3"/>
          <p:cNvSpPr>
            <a:spLocks noGrp="1"/>
          </p:cNvSpPr>
          <p:nvPr>
            <p:ph type="sldNum" sz="quarter" idx="10"/>
          </p:nvPr>
        </p:nvSpPr>
        <p:spPr/>
        <p:txBody>
          <a:bodyPr/>
          <a:lstStyle/>
          <a:p>
            <a:fld id="{E18CBEE4-A288-4A54-B506-2099CF0C0EFF}" type="slidenum">
              <a:rPr lang="en-GB" smtClean="0"/>
              <a:t>8</a:t>
            </a:fld>
            <a:endParaRPr lang="en-GB"/>
          </a:p>
        </p:txBody>
      </p:sp>
    </p:spTree>
    <p:extLst>
      <p:ext uri="{BB962C8B-B14F-4D97-AF65-F5344CB8AC3E}">
        <p14:creationId xmlns:p14="http://schemas.microsoft.com/office/powerpoint/2010/main" val="938123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IMC is defined by the American Association of Advertising Agencies as ‘recognising the value of a comprehensive plan that evaluates the strategic roles of a variety of communication disciplines advertising, public relations, personal selling, and sales promotion and combines them to provide clarity, consistency, and maximum communication impact."</a:t>
            </a:r>
          </a:p>
          <a:p>
            <a:r>
              <a:rPr lang="en-GB" dirty="0" smtClean="0"/>
              <a:t>We plan on advertising the brand well</a:t>
            </a:r>
            <a:r>
              <a:rPr lang="en-GB" baseline="0" dirty="0" smtClean="0"/>
              <a:t> and having strong public relations and sale promotions.</a:t>
            </a:r>
          </a:p>
          <a:p>
            <a:endParaRPr lang="en-GB" dirty="0"/>
          </a:p>
        </p:txBody>
      </p:sp>
      <p:sp>
        <p:nvSpPr>
          <p:cNvPr id="4" name="Slide Number Placeholder 3"/>
          <p:cNvSpPr>
            <a:spLocks noGrp="1"/>
          </p:cNvSpPr>
          <p:nvPr>
            <p:ph type="sldNum" sz="quarter" idx="10"/>
          </p:nvPr>
        </p:nvSpPr>
        <p:spPr/>
        <p:txBody>
          <a:bodyPr/>
          <a:lstStyle/>
          <a:p>
            <a:fld id="{E18CBEE4-A288-4A54-B506-2099CF0C0EFF}" type="slidenum">
              <a:rPr lang="en-GB" smtClean="0"/>
              <a:t>9</a:t>
            </a:fld>
            <a:endParaRPr lang="en-GB"/>
          </a:p>
        </p:txBody>
      </p:sp>
    </p:spTree>
    <p:extLst>
      <p:ext uri="{BB962C8B-B14F-4D97-AF65-F5344CB8AC3E}">
        <p14:creationId xmlns:p14="http://schemas.microsoft.com/office/powerpoint/2010/main" val="7913271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The main platform</a:t>
            </a:r>
            <a:r>
              <a:rPr lang="en-GB" baseline="0" dirty="0" smtClean="0"/>
              <a:t> we will be using to markets e marketing, predominantly via Facebook and other social media forms as it is free and spreads the message very quickly. Competitions will be utilised via the Facebook page including like, share and tag a friend for a chance to win 2 free tickets to our itinerary. Leaflets will also be distributed to local businesses, and local radio campaigns every few weeks. </a:t>
            </a:r>
          </a:p>
          <a:p>
            <a:endParaRPr lang="en-GB" baseline="0" dirty="0" smtClean="0"/>
          </a:p>
          <a:p>
            <a:r>
              <a:rPr lang="en-GB" dirty="0" smtClean="0"/>
              <a:t>Figures show that the number of 55 to 64-year-old internet users creating a social network profile rose by almost half in</a:t>
            </a:r>
            <a:r>
              <a:rPr lang="en-GB" baseline="0" dirty="0" smtClean="0"/>
              <a:t> 2011</a:t>
            </a:r>
            <a:r>
              <a:rPr lang="en-GB" dirty="0" smtClean="0"/>
              <a:t>.</a:t>
            </a:r>
            <a:r>
              <a:rPr lang="en-GB" baseline="0" dirty="0" smtClean="0"/>
              <a:t> </a:t>
            </a:r>
            <a:r>
              <a:rPr lang="en-GB" dirty="0" smtClean="0"/>
              <a:t>UK telecoms, regulator Ofcom (2013) said this figure grew from 24% in 2011 to 35% in 2012.</a:t>
            </a:r>
            <a:r>
              <a:rPr lang="en-GB" baseline="0" dirty="0" smtClean="0"/>
              <a:t> A</a:t>
            </a:r>
            <a:r>
              <a:rPr lang="en-GB" dirty="0" smtClean="0"/>
              <a:t> report commissioned by the Associated Retirement Community Operators (2013) found that there is a 'loneliness epidemic' sweeping Britain - with the average person over 65 spending more than 100 days alone each year.</a:t>
            </a:r>
            <a:r>
              <a:rPr lang="en-GB" baseline="0" dirty="0" smtClean="0"/>
              <a:t> </a:t>
            </a:r>
            <a:r>
              <a:rPr lang="en-GB" dirty="0" smtClean="0"/>
              <a:t>Ofcom's latest findings suggest that networks such as Facebook could be a way of alleviating such isolation. Its report says that older people primarily use social networking as a means of keeping in touch with friends and family.</a:t>
            </a:r>
          </a:p>
          <a:p>
            <a:endParaRPr lang="en-GB" dirty="0" smtClean="0"/>
          </a:p>
          <a:p>
            <a:endParaRPr lang="en-GB" baseline="0" dirty="0" smtClean="0"/>
          </a:p>
        </p:txBody>
      </p:sp>
      <p:sp>
        <p:nvSpPr>
          <p:cNvPr id="4" name="Slide Number Placeholder 3"/>
          <p:cNvSpPr>
            <a:spLocks noGrp="1"/>
          </p:cNvSpPr>
          <p:nvPr>
            <p:ph type="sldNum" sz="quarter" idx="10"/>
          </p:nvPr>
        </p:nvSpPr>
        <p:spPr/>
        <p:txBody>
          <a:bodyPr/>
          <a:lstStyle/>
          <a:p>
            <a:fld id="{E18CBEE4-A288-4A54-B506-2099CF0C0EFF}" type="slidenum">
              <a:rPr lang="en-GB" smtClean="0"/>
              <a:t>10</a:t>
            </a:fld>
            <a:endParaRPr lang="en-GB"/>
          </a:p>
        </p:txBody>
      </p:sp>
    </p:spTree>
    <p:extLst>
      <p:ext uri="{BB962C8B-B14F-4D97-AF65-F5344CB8AC3E}">
        <p14:creationId xmlns:p14="http://schemas.microsoft.com/office/powerpoint/2010/main" val="390381052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18CBEE4-A288-4A54-B506-2099CF0C0EFF}" type="slidenum">
              <a:rPr lang="en-GB" smtClean="0"/>
              <a:t>11</a:t>
            </a:fld>
            <a:endParaRPr lang="en-GB"/>
          </a:p>
        </p:txBody>
      </p:sp>
    </p:spTree>
    <p:extLst>
      <p:ext uri="{BB962C8B-B14F-4D97-AF65-F5344CB8AC3E}">
        <p14:creationId xmlns:p14="http://schemas.microsoft.com/office/powerpoint/2010/main" val="4205279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Social Media has meant that the consumer has now come more powerful than the company as videos and images can be seen by millions in seconds. However, it also has its positives, and Bristol Zoo can work on promotional techniques like using Twitter and Facebook as well as Instagram and Snapchat to capture the photos and post them online as well as drawing in custom without them having to call around for attractions </a:t>
            </a:r>
            <a:endParaRPr lang="en-GB" dirty="0"/>
          </a:p>
        </p:txBody>
      </p:sp>
      <p:sp>
        <p:nvSpPr>
          <p:cNvPr id="4" name="Slide Number Placeholder 3"/>
          <p:cNvSpPr>
            <a:spLocks noGrp="1"/>
          </p:cNvSpPr>
          <p:nvPr>
            <p:ph type="sldNum" sz="quarter" idx="10"/>
          </p:nvPr>
        </p:nvSpPr>
        <p:spPr/>
        <p:txBody>
          <a:bodyPr/>
          <a:lstStyle/>
          <a:p>
            <a:fld id="{E18CBEE4-A288-4A54-B506-2099CF0C0EFF}" type="slidenum">
              <a:rPr lang="en-GB" smtClean="0"/>
              <a:t>12</a:t>
            </a:fld>
            <a:endParaRPr lang="en-GB"/>
          </a:p>
        </p:txBody>
      </p:sp>
    </p:spTree>
    <p:extLst>
      <p:ext uri="{BB962C8B-B14F-4D97-AF65-F5344CB8AC3E}">
        <p14:creationId xmlns:p14="http://schemas.microsoft.com/office/powerpoint/2010/main" val="144565485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DB666B0E-4290-4806-828E-355FA036BB85}" type="datetimeFigureOut">
              <a:rPr lang="en-GB" smtClean="0"/>
              <a:t>10/05/2018</a:t>
            </a:fld>
            <a:endParaRPr lang="en-GB"/>
          </a:p>
        </p:txBody>
      </p:sp>
      <p:sp>
        <p:nvSpPr>
          <p:cNvPr id="5" name="Footer Placeholder 4"/>
          <p:cNvSpPr>
            <a:spLocks noGrp="1"/>
          </p:cNvSpPr>
          <p:nvPr>
            <p:ph type="ftr" sz="quarter" idx="11"/>
          </p:nvPr>
        </p:nvSpPr>
        <p:spPr>
          <a:xfrm>
            <a:off x="2692397" y="5037663"/>
            <a:ext cx="5214635" cy="279400"/>
          </a:xfrm>
        </p:spPr>
        <p:txBody>
          <a:bodyPr/>
          <a:lstStyle/>
          <a:p>
            <a:endParaRPr lang="en-GB"/>
          </a:p>
        </p:txBody>
      </p:sp>
      <p:sp>
        <p:nvSpPr>
          <p:cNvPr id="6" name="Slide Number Placeholder 5"/>
          <p:cNvSpPr>
            <a:spLocks noGrp="1"/>
          </p:cNvSpPr>
          <p:nvPr>
            <p:ph type="sldNum" sz="quarter" idx="12"/>
          </p:nvPr>
        </p:nvSpPr>
        <p:spPr>
          <a:xfrm>
            <a:off x="8956900" y="5037663"/>
            <a:ext cx="551167" cy="279400"/>
          </a:xfrm>
        </p:spPr>
        <p:txBody>
          <a:bodyPr/>
          <a:lstStyle/>
          <a:p>
            <a:fld id="{CA4AD53C-B339-43A1-8A81-04670091D10D}" type="slidenum">
              <a:rPr lang="en-GB" smtClean="0"/>
              <a:t>‹#›</a:t>
            </a:fld>
            <a:endParaRPr lang="en-GB"/>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350748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B666B0E-4290-4806-828E-355FA036BB85}"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4AD53C-B339-43A1-8A81-04670091D10D}" type="slidenum">
              <a:rPr lang="en-GB" smtClean="0"/>
              <a:t>‹#›</a:t>
            </a:fld>
            <a:endParaRPr lang="en-GB"/>
          </a:p>
        </p:txBody>
      </p:sp>
    </p:spTree>
    <p:extLst>
      <p:ext uri="{BB962C8B-B14F-4D97-AF65-F5344CB8AC3E}">
        <p14:creationId xmlns:p14="http://schemas.microsoft.com/office/powerpoint/2010/main" val="6908999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666B0E-4290-4806-828E-355FA036BB85}"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4AD53C-B339-43A1-8A81-04670091D10D}" type="slidenum">
              <a:rPr lang="en-GB" smtClean="0"/>
              <a:t>‹#›</a:t>
            </a:fld>
            <a:endParaRPr lang="en-GB"/>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84553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B666B0E-4290-4806-828E-355FA036BB85}" type="datetimeFigureOut">
              <a:rPr lang="en-GB" smtClean="0"/>
              <a:t>10/05/2018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4AD53C-B339-43A1-8A81-04670091D10D}" type="slidenum">
              <a:rPr lang="en-GB" smtClean="0"/>
              <a:t>‹#›</a:t>
            </a:fld>
            <a:endParaRPr lang="en-GB"/>
          </a:p>
        </p:txBody>
      </p:sp>
    </p:spTree>
    <p:extLst>
      <p:ext uri="{BB962C8B-B14F-4D97-AF65-F5344CB8AC3E}">
        <p14:creationId xmlns:p14="http://schemas.microsoft.com/office/powerpoint/2010/main" val="1671196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B666B0E-4290-4806-828E-355FA036BB85}" type="datetimeFigureOut">
              <a:rPr lang="en-GB" smtClean="0"/>
              <a:t>10/05/2018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4AD53C-B339-43A1-8A81-04670091D10D}" type="slidenum">
              <a:rPr lang="en-GB" smtClean="0"/>
              <a:t>‹#›</a:t>
            </a:fld>
            <a:endParaRPr lang="en-GB"/>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42130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B666B0E-4290-4806-828E-355FA036BB85}" type="datetimeFigureOut">
              <a:rPr lang="en-GB" smtClean="0"/>
              <a:t>10/05/2018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4AD53C-B339-43A1-8A81-04670091D10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476106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B666B0E-4290-4806-828E-355FA036BB85}" type="datetimeFigureOut">
              <a:rPr lang="en-GB" smtClean="0"/>
              <a:t>10/05/2018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A4AD53C-B339-43A1-8A81-04670091D10D}" type="slidenum">
              <a:rPr lang="en-GB" smtClean="0"/>
              <a:t>‹#›</a:t>
            </a:fld>
            <a:endParaRPr lang="en-GB"/>
          </a:p>
        </p:txBody>
      </p:sp>
    </p:spTree>
    <p:extLst>
      <p:ext uri="{BB962C8B-B14F-4D97-AF65-F5344CB8AC3E}">
        <p14:creationId xmlns:p14="http://schemas.microsoft.com/office/powerpoint/2010/main" val="15293724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B666B0E-4290-4806-828E-355FA036BB85}" type="datetimeFigureOut">
              <a:rPr lang="en-GB" smtClean="0"/>
              <a:t>10/05/2018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4AD53C-B339-43A1-8A81-04670091D10D}" type="slidenum">
              <a:rPr lang="en-GB" smtClean="0"/>
              <a:t>‹#›</a:t>
            </a:fld>
            <a:endParaRPr lang="en-GB"/>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705777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smtClean="0"/>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B666B0E-4290-4806-828E-355FA036BB85}" type="datetimeFigureOut">
              <a:rPr lang="en-GB" smtClean="0"/>
              <a:t>10/05/2018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4AD53C-B339-43A1-8A81-04670091D10D}" type="slidenum">
              <a:rPr lang="en-GB" smtClean="0"/>
              <a:t>‹#›</a:t>
            </a:fld>
            <a:endParaRPr lang="en-GB"/>
          </a:p>
        </p:txBody>
      </p:sp>
    </p:spTree>
    <p:extLst>
      <p:ext uri="{BB962C8B-B14F-4D97-AF65-F5344CB8AC3E}">
        <p14:creationId xmlns:p14="http://schemas.microsoft.com/office/powerpoint/2010/main" val="4011201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DB666B0E-4290-4806-828E-355FA036BB85}" type="datetimeFigureOut">
              <a:rPr lang="en-GB" smtClean="0"/>
              <a:t>10/05/2018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4AD53C-B339-43A1-8A81-04670091D10D}" type="slidenum">
              <a:rPr lang="en-GB" smtClean="0"/>
              <a:t>‹#›</a:t>
            </a:fld>
            <a:endParaRPr lang="en-GB"/>
          </a:p>
        </p:txBody>
      </p:sp>
    </p:spTree>
    <p:extLst>
      <p:ext uri="{BB962C8B-B14F-4D97-AF65-F5344CB8AC3E}">
        <p14:creationId xmlns:p14="http://schemas.microsoft.com/office/powerpoint/2010/main" val="30385625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666B0E-4290-4806-828E-355FA036BB85}"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4AD53C-B339-43A1-8A81-04670091D10D}" type="slidenum">
              <a:rPr lang="en-GB" smtClean="0"/>
              <a:t>‹#›</a:t>
            </a:fld>
            <a:endParaRPr lang="en-GB"/>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0450444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666B0E-4290-4806-828E-355FA036BB85}"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4AD53C-B339-43A1-8A81-04670091D10D}" type="slidenum">
              <a:rPr lang="en-GB" smtClean="0"/>
              <a:t>‹#›</a:t>
            </a:fld>
            <a:endParaRPr lang="en-GB"/>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3635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666B0E-4290-4806-828E-355FA036BB85}"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4AD53C-B339-43A1-8A81-04670091D10D}" type="slidenum">
              <a:rPr lang="en-GB" smtClean="0"/>
              <a:t>‹#›</a:t>
            </a:fld>
            <a:endParaRPr lang="en-GB"/>
          </a:p>
        </p:txBody>
      </p:sp>
    </p:spTree>
    <p:extLst>
      <p:ext uri="{BB962C8B-B14F-4D97-AF65-F5344CB8AC3E}">
        <p14:creationId xmlns:p14="http://schemas.microsoft.com/office/powerpoint/2010/main" val="343823438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666B0E-4290-4806-828E-355FA036BB85}"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4AD53C-B339-43A1-8A81-04670091D10D}" type="slidenum">
              <a:rPr lang="en-GB" smtClean="0"/>
              <a:t>‹#›</a:t>
            </a:fld>
            <a:endParaRPr lang="en-GB"/>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42031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DB666B0E-4290-4806-828E-355FA036BB85}"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4AD53C-B339-43A1-8A81-04670091D10D}" type="slidenum">
              <a:rPr lang="en-GB" smtClean="0"/>
              <a:t>‹#›</a:t>
            </a:fld>
            <a:endParaRPr lang="en-GB"/>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41240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B666B0E-4290-4806-828E-355FA036BB85}"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4AD53C-B339-43A1-8A81-04670091D10D}" type="slidenum">
              <a:rPr lang="en-GB" smtClean="0"/>
              <a:t>‹#›</a:t>
            </a:fld>
            <a:endParaRPr lang="en-GB"/>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35958541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B666B0E-4290-4806-828E-355FA036BB85}" type="datetimeFigureOut">
              <a:rPr lang="en-GB" smtClean="0"/>
              <a:t>10/05/2018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4AD53C-B339-43A1-8A81-04670091D10D}" type="slidenum">
              <a:rPr lang="en-GB" smtClean="0"/>
              <a:t>‹#›</a:t>
            </a:fld>
            <a:endParaRPr lang="en-GB"/>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011962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B666B0E-4290-4806-828E-355FA036BB85}" type="datetimeFigureOut">
              <a:rPr lang="en-GB" smtClean="0"/>
              <a:t>10/05/2018</a:t>
            </a:fld>
            <a:endParaRPr lang="en-GB"/>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GB"/>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A4AD53C-B339-43A1-8A81-04670091D10D}" type="slidenum">
              <a:rPr lang="en-GB" smtClean="0"/>
              <a:t>‹#›</a:t>
            </a:fld>
            <a:endParaRPr lang="en-GB"/>
          </a:p>
        </p:txBody>
      </p:sp>
    </p:spTree>
    <p:extLst>
      <p:ext uri="{BB962C8B-B14F-4D97-AF65-F5344CB8AC3E}">
        <p14:creationId xmlns:p14="http://schemas.microsoft.com/office/powerpoint/2010/main" val="370440612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 id="2147483719" r:id="rId12"/>
    <p:sldLayoutId id="2147483720" r:id="rId13"/>
    <p:sldLayoutId id="2147483721" r:id="rId14"/>
    <p:sldLayoutId id="2147483722" r:id="rId15"/>
    <p:sldLayoutId id="2147483723" r:id="rId16"/>
    <p:sldLayoutId id="2147483724"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www.mindforyou.co.uk/dorset-itinerary/4591526151.%20Last%20accessed%2008/05/2018" TargetMode="External"/><Relationship Id="rId2" Type="http://schemas.openxmlformats.org/officeDocument/2006/relationships/hyperlink" Target="http://slideplayer.com/slide/693774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596342" y="2302624"/>
            <a:ext cx="6389716" cy="1122219"/>
          </a:xfrm>
        </p:spPr>
        <p:txBody>
          <a:bodyPr>
            <a:normAutofit/>
          </a:bodyPr>
          <a:lstStyle/>
          <a:p>
            <a:r>
              <a:rPr lang="en-GB" sz="4400" dirty="0" smtClean="0"/>
              <a:t>Swansea and the Gower</a:t>
            </a:r>
            <a:endParaRPr lang="en-GB" sz="4400" dirty="0"/>
          </a:p>
        </p:txBody>
      </p:sp>
      <p:sp>
        <p:nvSpPr>
          <p:cNvPr id="3" name="Subtitle 2"/>
          <p:cNvSpPr>
            <a:spLocks noGrp="1"/>
          </p:cNvSpPr>
          <p:nvPr>
            <p:ph type="subTitle" idx="1"/>
          </p:nvPr>
        </p:nvSpPr>
        <p:spPr>
          <a:xfrm>
            <a:off x="1524000" y="4799071"/>
            <a:ext cx="9144000" cy="1655762"/>
          </a:xfrm>
        </p:spPr>
        <p:txBody>
          <a:bodyPr/>
          <a:lstStyle/>
          <a:p>
            <a:r>
              <a:rPr lang="en-GB" dirty="0" smtClean="0"/>
              <a:t>By Rhodri Stranaghan and Connor Rossiter</a:t>
            </a:r>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035191" y="0"/>
            <a:ext cx="3156809" cy="3179928"/>
          </a:xfrm>
          <a:prstGeom prst="rect">
            <a:avLst/>
          </a:prstGeom>
        </p:spPr>
      </p:pic>
    </p:spTree>
    <p:extLst>
      <p:ext uri="{BB962C8B-B14F-4D97-AF65-F5344CB8AC3E}">
        <p14:creationId xmlns:p14="http://schemas.microsoft.com/office/powerpoint/2010/main" val="87736897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Product and Target Market</a:t>
            </a:r>
            <a:endParaRPr lang="en-GB" dirty="0"/>
          </a:p>
        </p:txBody>
      </p:sp>
      <p:sp>
        <p:nvSpPr>
          <p:cNvPr id="3" name="Content Placeholder 2"/>
          <p:cNvSpPr>
            <a:spLocks noGrp="1"/>
          </p:cNvSpPr>
          <p:nvPr>
            <p:ph idx="1"/>
          </p:nvPr>
        </p:nvSpPr>
        <p:spPr/>
        <p:txBody>
          <a:bodyPr>
            <a:normAutofit/>
          </a:bodyPr>
          <a:lstStyle/>
          <a:p>
            <a:pPr marL="0" indent="0">
              <a:buNone/>
            </a:pPr>
            <a:endParaRPr lang="en-GB" dirty="0" smtClean="0"/>
          </a:p>
          <a:p>
            <a:r>
              <a:rPr lang="en-GB" dirty="0" smtClean="0"/>
              <a:t>Product is a 3 night and 4 day itinerary for a trip to Swansea and the Gower peninsula. </a:t>
            </a:r>
          </a:p>
          <a:p>
            <a:r>
              <a:rPr lang="en-GB" dirty="0" smtClean="0"/>
              <a:t>Includes wide range of activities as well as top class accommodation </a:t>
            </a:r>
          </a:p>
          <a:p>
            <a:r>
              <a:rPr lang="en-GB" dirty="0" smtClean="0"/>
              <a:t>Product is aimed at Over 55’s, specifically empty nesters and early retired adults who have some extra money to spend. </a:t>
            </a:r>
          </a:p>
        </p:txBody>
      </p:sp>
    </p:spTree>
    <p:extLst>
      <p:ext uri="{BB962C8B-B14F-4D97-AF65-F5344CB8AC3E}">
        <p14:creationId xmlns:p14="http://schemas.microsoft.com/office/powerpoint/2010/main" val="285316774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Itinerary- Day 1</a:t>
            </a:r>
            <a:endParaRPr lang="en-GB" dirty="0"/>
          </a:p>
        </p:txBody>
      </p:sp>
      <p:pic>
        <p:nvPicPr>
          <p:cNvPr id="6" name="Picture 5"/>
          <p:cNvPicPr>
            <a:picLocks noChangeAspect="1"/>
          </p:cNvPicPr>
          <p:nvPr/>
        </p:nvPicPr>
        <p:blipFill>
          <a:blip r:embed="rId3"/>
          <a:stretch>
            <a:fillRect/>
          </a:stretch>
        </p:blipFill>
        <p:spPr>
          <a:xfrm>
            <a:off x="2234385" y="2701339"/>
            <a:ext cx="6175783" cy="2932430"/>
          </a:xfrm>
          <a:prstGeom prst="rect">
            <a:avLst/>
          </a:prstGeom>
        </p:spPr>
      </p:pic>
    </p:spTree>
    <p:extLst>
      <p:ext uri="{BB962C8B-B14F-4D97-AF65-F5344CB8AC3E}">
        <p14:creationId xmlns:p14="http://schemas.microsoft.com/office/powerpoint/2010/main" val="212655555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Day 2</a:t>
            </a:r>
            <a:endParaRPr lang="en-GB" dirty="0"/>
          </a:p>
        </p:txBody>
      </p:sp>
      <p:pic>
        <p:nvPicPr>
          <p:cNvPr id="4" name="Picture 3"/>
          <p:cNvPicPr>
            <a:picLocks noChangeAspect="1"/>
          </p:cNvPicPr>
          <p:nvPr/>
        </p:nvPicPr>
        <p:blipFill>
          <a:blip r:embed="rId3"/>
          <a:stretch>
            <a:fillRect/>
          </a:stretch>
        </p:blipFill>
        <p:spPr>
          <a:xfrm>
            <a:off x="2279863" y="2478841"/>
            <a:ext cx="7274835" cy="3048502"/>
          </a:xfrm>
          <a:prstGeom prst="rect">
            <a:avLst/>
          </a:prstGeom>
        </p:spPr>
      </p:pic>
    </p:spTree>
    <p:extLst>
      <p:ext uri="{BB962C8B-B14F-4D97-AF65-F5344CB8AC3E}">
        <p14:creationId xmlns:p14="http://schemas.microsoft.com/office/powerpoint/2010/main" val="424015538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Day 3</a:t>
            </a:r>
            <a:endParaRPr lang="en-GB" dirty="0"/>
          </a:p>
        </p:txBody>
      </p:sp>
      <p:pic>
        <p:nvPicPr>
          <p:cNvPr id="5" name="Picture 4"/>
          <p:cNvPicPr>
            <a:picLocks noChangeAspect="1"/>
          </p:cNvPicPr>
          <p:nvPr/>
        </p:nvPicPr>
        <p:blipFill rotWithShape="1">
          <a:blip r:embed="rId3"/>
          <a:srcRect l="27717" t="50798" r="26630" b="18403"/>
          <a:stretch/>
        </p:blipFill>
        <p:spPr>
          <a:xfrm>
            <a:off x="2033516" y="2552130"/>
            <a:ext cx="8399812" cy="3179930"/>
          </a:xfrm>
          <a:prstGeom prst="rect">
            <a:avLst/>
          </a:prstGeom>
        </p:spPr>
      </p:pic>
    </p:spTree>
    <p:extLst>
      <p:ext uri="{BB962C8B-B14F-4D97-AF65-F5344CB8AC3E}">
        <p14:creationId xmlns:p14="http://schemas.microsoft.com/office/powerpoint/2010/main" val="350327904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Day 4</a:t>
            </a:r>
            <a:endParaRPr lang="en-GB" dirty="0"/>
          </a:p>
        </p:txBody>
      </p:sp>
      <p:pic>
        <p:nvPicPr>
          <p:cNvPr id="4" name="Content Placeholder 3"/>
          <p:cNvPicPr>
            <a:picLocks noGrp="1" noChangeAspect="1"/>
          </p:cNvPicPr>
          <p:nvPr>
            <p:ph idx="1"/>
          </p:nvPr>
        </p:nvPicPr>
        <p:blipFill rotWithShape="1">
          <a:blip r:embed="rId3"/>
          <a:srcRect l="27182" t="48788" r="25871" b="23652"/>
          <a:stretch/>
        </p:blipFill>
        <p:spPr>
          <a:xfrm>
            <a:off x="1811216" y="2684934"/>
            <a:ext cx="7895493" cy="3217381"/>
          </a:xfrm>
          <a:prstGeom prst="rect">
            <a:avLst/>
          </a:prstGeom>
        </p:spPr>
      </p:pic>
    </p:spTree>
    <p:extLst>
      <p:ext uri="{BB962C8B-B14F-4D97-AF65-F5344CB8AC3E}">
        <p14:creationId xmlns:p14="http://schemas.microsoft.com/office/powerpoint/2010/main" val="88349648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Price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£505 Accommodation shared, luxury breakfast and one meal included</a:t>
            </a:r>
            <a:endParaRPr lang="en-GB" dirty="0"/>
          </a:p>
          <a:p>
            <a:r>
              <a:rPr lang="en-GB" dirty="0"/>
              <a:t>£6.95 pp Cheese and Cider Festival</a:t>
            </a:r>
          </a:p>
          <a:p>
            <a:r>
              <a:rPr lang="en-GB" dirty="0"/>
              <a:t>£4 Wings Of Wales </a:t>
            </a:r>
          </a:p>
          <a:p>
            <a:r>
              <a:rPr lang="en-GB" dirty="0"/>
              <a:t>£15 Kayaking</a:t>
            </a:r>
          </a:p>
          <a:p>
            <a:r>
              <a:rPr lang="en-GB" dirty="0"/>
              <a:t>£14 Arrows, talons and tea</a:t>
            </a:r>
          </a:p>
          <a:p>
            <a:r>
              <a:rPr lang="en-GB" dirty="0" smtClean="0"/>
              <a:t>Option for £20 golf </a:t>
            </a:r>
            <a:endParaRPr lang="en-GB" dirty="0"/>
          </a:p>
          <a:p>
            <a:r>
              <a:rPr lang="en-GB" dirty="0"/>
              <a:t>= £</a:t>
            </a:r>
            <a:r>
              <a:rPr lang="en-GB" dirty="0" smtClean="0"/>
              <a:t>314.90 per person and £629 in total. 20 % discount October to May </a:t>
            </a:r>
          </a:p>
          <a:p>
            <a:endParaRPr lang="en-GB" dirty="0"/>
          </a:p>
          <a:p>
            <a:endParaRPr lang="en-GB" dirty="0"/>
          </a:p>
        </p:txBody>
      </p:sp>
    </p:spTree>
    <p:extLst>
      <p:ext uri="{BB962C8B-B14F-4D97-AF65-F5344CB8AC3E}">
        <p14:creationId xmlns:p14="http://schemas.microsoft.com/office/powerpoint/2010/main" val="40198154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Competition/Potential destinations</a:t>
            </a:r>
            <a:endParaRPr lang="en-GB" dirty="0"/>
          </a:p>
        </p:txBody>
      </p:sp>
      <p:sp>
        <p:nvSpPr>
          <p:cNvPr id="3" name="Content Placeholder 2"/>
          <p:cNvSpPr>
            <a:spLocks noGrp="1"/>
          </p:cNvSpPr>
          <p:nvPr>
            <p:ph idx="1"/>
          </p:nvPr>
        </p:nvSpPr>
        <p:spPr/>
        <p:txBody>
          <a:bodyPr/>
          <a:lstStyle/>
          <a:p>
            <a:pPr algn="ctr"/>
            <a:r>
              <a:rPr lang="en-GB" b="1" dirty="0" smtClean="0"/>
              <a:t> Dorset  </a:t>
            </a:r>
          </a:p>
          <a:p>
            <a:endParaRPr lang="en-GB" dirty="0"/>
          </a:p>
        </p:txBody>
      </p:sp>
      <p:pic>
        <p:nvPicPr>
          <p:cNvPr id="4" name="Picture 3"/>
          <p:cNvPicPr>
            <a:picLocks noChangeAspect="1"/>
          </p:cNvPicPr>
          <p:nvPr/>
        </p:nvPicPr>
        <p:blipFill>
          <a:blip r:embed="rId3"/>
          <a:stretch>
            <a:fillRect/>
          </a:stretch>
        </p:blipFill>
        <p:spPr>
          <a:xfrm>
            <a:off x="4210050" y="3096987"/>
            <a:ext cx="4362449" cy="2453411"/>
          </a:xfrm>
          <a:prstGeom prst="rect">
            <a:avLst/>
          </a:prstGeom>
        </p:spPr>
      </p:pic>
    </p:spTree>
    <p:extLst>
      <p:ext uri="{BB962C8B-B14F-4D97-AF65-F5344CB8AC3E}">
        <p14:creationId xmlns:p14="http://schemas.microsoft.com/office/powerpoint/2010/main" val="397565077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I</a:t>
            </a:r>
            <a:r>
              <a:rPr lang="en-GB" dirty="0" smtClean="0"/>
              <a:t>ntegrated marketing communications (IMC);</a:t>
            </a:r>
            <a:endParaRPr lang="en-GB" dirty="0"/>
          </a:p>
        </p:txBody>
      </p:sp>
      <p:sp>
        <p:nvSpPr>
          <p:cNvPr id="3" name="Content Placeholder 2"/>
          <p:cNvSpPr>
            <a:spLocks noGrp="1"/>
          </p:cNvSpPr>
          <p:nvPr>
            <p:ph idx="1"/>
          </p:nvPr>
        </p:nvSpPr>
        <p:spPr/>
        <p:txBody>
          <a:bodyPr>
            <a:normAutofit/>
          </a:bodyPr>
          <a:lstStyle/>
          <a:p>
            <a:pPr marL="0" indent="0">
              <a:buNone/>
            </a:pPr>
            <a:r>
              <a:rPr lang="en-GB" sz="4800" dirty="0"/>
              <a:t> </a:t>
            </a:r>
            <a:endParaRPr lang="en-GB" sz="4800" dirty="0" smtClean="0"/>
          </a:p>
          <a:p>
            <a:r>
              <a:rPr lang="en-GB" sz="1800" dirty="0">
                <a:latin typeface="Arial" panose="020B0604020202020204" pitchFamily="34" charset="0"/>
                <a:cs typeface="Arial" panose="020B0604020202020204" pitchFamily="34" charset="0"/>
              </a:rPr>
              <a:t>IMC is defined by the American Association of Advertising Agencies as ‘recognising the value of a comprehensive plan that evaluates the strategic roles of a variety of communication disciplines advertising, public relations, personal selling, and sales promotion and combines them to provide clarity, consistency, and maximum communication impact."</a:t>
            </a:r>
          </a:p>
          <a:p>
            <a:pPr marL="0" indent="0">
              <a:buNone/>
            </a:pPr>
            <a:r>
              <a:rPr lang="en-GB" dirty="0" smtClean="0"/>
              <a:t>- American Association of Advertising Agencies</a:t>
            </a:r>
            <a:endParaRPr lang="en-GB" dirty="0"/>
          </a:p>
          <a:p>
            <a:endParaRPr lang="en-GB" dirty="0" smtClean="0"/>
          </a:p>
          <a:p>
            <a:endParaRPr lang="en-GB" dirty="0"/>
          </a:p>
          <a:p>
            <a:endParaRPr lang="en-GB" dirty="0" smtClean="0"/>
          </a:p>
          <a:p>
            <a:endParaRPr lang="en-GB" dirty="0"/>
          </a:p>
          <a:p>
            <a:endParaRPr lang="en-GB" sz="2300" dirty="0" smtClean="0"/>
          </a:p>
          <a:p>
            <a:endParaRPr lang="en-GB" sz="2400" dirty="0" smtClean="0"/>
          </a:p>
        </p:txBody>
      </p:sp>
      <p:pic>
        <p:nvPicPr>
          <p:cNvPr id="5" name="Picture 4"/>
          <p:cNvPicPr>
            <a:picLocks noChangeAspect="1"/>
          </p:cNvPicPr>
          <p:nvPr/>
        </p:nvPicPr>
        <p:blipFill>
          <a:blip r:embed="rId3"/>
          <a:stretch>
            <a:fillRect/>
          </a:stretch>
        </p:blipFill>
        <p:spPr>
          <a:xfrm>
            <a:off x="9092982" y="4609936"/>
            <a:ext cx="2641818" cy="1981364"/>
          </a:xfrm>
          <a:prstGeom prst="rect">
            <a:avLst/>
          </a:prstGeom>
        </p:spPr>
      </p:pic>
    </p:spTree>
    <p:extLst>
      <p:ext uri="{BB962C8B-B14F-4D97-AF65-F5344CB8AC3E}">
        <p14:creationId xmlns:p14="http://schemas.microsoft.com/office/powerpoint/2010/main" val="23460823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Most Appropriate Media Types</a:t>
            </a:r>
            <a:br>
              <a:rPr lang="en-GB" dirty="0" smtClean="0"/>
            </a:br>
            <a:endParaRPr lang="en-GB" dirty="0"/>
          </a:p>
        </p:txBody>
      </p:sp>
      <p:sp>
        <p:nvSpPr>
          <p:cNvPr id="3" name="Content Placeholder 2"/>
          <p:cNvSpPr>
            <a:spLocks noGrp="1"/>
          </p:cNvSpPr>
          <p:nvPr>
            <p:ph idx="1"/>
          </p:nvPr>
        </p:nvSpPr>
        <p:spPr/>
        <p:txBody>
          <a:bodyPr/>
          <a:lstStyle/>
          <a:p>
            <a:r>
              <a:rPr lang="en-GB" dirty="0" smtClean="0"/>
              <a:t>EG –  E Marketing</a:t>
            </a:r>
          </a:p>
          <a:p>
            <a:r>
              <a:rPr lang="en-GB" dirty="0" smtClean="0"/>
              <a:t>Predominantly use (Facebook Page- Free, spreads message quick- competitions using Facebook page- like, share and tag friends to win 2 free tickets- Do this every 3 months</a:t>
            </a:r>
          </a:p>
          <a:p>
            <a:r>
              <a:rPr lang="en-GB" dirty="0" smtClean="0"/>
              <a:t>Leaflets distributed to local businesses-</a:t>
            </a:r>
          </a:p>
          <a:p>
            <a:r>
              <a:rPr lang="en-GB" dirty="0" smtClean="0"/>
              <a:t>Local Radio Campaign- Every few weeks</a:t>
            </a:r>
            <a:endParaRPr lang="en-GB" dirty="0"/>
          </a:p>
        </p:txBody>
      </p:sp>
    </p:spTree>
    <p:extLst>
      <p:ext uri="{BB962C8B-B14F-4D97-AF65-F5344CB8AC3E}">
        <p14:creationId xmlns:p14="http://schemas.microsoft.com/office/powerpoint/2010/main" val="25808862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Brand Name and Branding</a:t>
            </a:r>
            <a:endParaRPr lang="en-GB" dirty="0"/>
          </a:p>
        </p:txBody>
      </p:sp>
      <p:pic>
        <p:nvPicPr>
          <p:cNvPr id="6" name="Picture 5"/>
          <p:cNvPicPr>
            <a:picLocks noChangeAspect="1"/>
          </p:cNvPicPr>
          <p:nvPr/>
        </p:nvPicPr>
        <p:blipFill rotWithShape="1">
          <a:blip r:embed="rId3"/>
          <a:srcRect l="57873" t="40791" r="23209" b="30737"/>
          <a:stretch/>
        </p:blipFill>
        <p:spPr>
          <a:xfrm>
            <a:off x="1559169" y="2639659"/>
            <a:ext cx="3468239" cy="2934664"/>
          </a:xfrm>
          <a:prstGeom prst="rect">
            <a:avLst/>
          </a:prstGeom>
        </p:spPr>
      </p:pic>
      <p:sp>
        <p:nvSpPr>
          <p:cNvPr id="7" name="TextBox 6"/>
          <p:cNvSpPr txBox="1"/>
          <p:nvPr/>
        </p:nvSpPr>
        <p:spPr>
          <a:xfrm>
            <a:off x="6096000" y="3431569"/>
            <a:ext cx="4967785" cy="369332"/>
          </a:xfrm>
          <a:prstGeom prst="rect">
            <a:avLst/>
          </a:prstGeom>
          <a:noFill/>
        </p:spPr>
        <p:txBody>
          <a:bodyPr wrap="square" rtlCol="0">
            <a:spAutoFit/>
          </a:bodyPr>
          <a:lstStyle/>
          <a:p>
            <a:r>
              <a:rPr lang="en-GB" dirty="0" smtClean="0"/>
              <a:t>Memories as great as the destinations</a:t>
            </a:r>
            <a:endParaRPr lang="en-GB" dirty="0"/>
          </a:p>
        </p:txBody>
      </p:sp>
    </p:spTree>
    <p:extLst>
      <p:ext uri="{BB962C8B-B14F-4D97-AF65-F5344CB8AC3E}">
        <p14:creationId xmlns:p14="http://schemas.microsoft.com/office/powerpoint/2010/main" val="1046096797"/>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Key Messages</a:t>
            </a:r>
            <a:endParaRPr lang="en-GB" dirty="0"/>
          </a:p>
        </p:txBody>
      </p:sp>
      <p:sp>
        <p:nvSpPr>
          <p:cNvPr id="3" name="Content Placeholder 2"/>
          <p:cNvSpPr>
            <a:spLocks noGrp="1"/>
          </p:cNvSpPr>
          <p:nvPr>
            <p:ph idx="1"/>
          </p:nvPr>
        </p:nvSpPr>
        <p:spPr/>
        <p:txBody>
          <a:bodyPr>
            <a:normAutofit/>
          </a:bodyPr>
          <a:lstStyle/>
          <a:p>
            <a:r>
              <a:rPr lang="en-GB" dirty="0" smtClean="0"/>
              <a:t>Company Ethos-</a:t>
            </a:r>
          </a:p>
          <a:p>
            <a:r>
              <a:rPr lang="en-GB" dirty="0" smtClean="0"/>
              <a:t>Work with local businesses in mind, ensure sustainability and green agenda are met</a:t>
            </a:r>
          </a:p>
          <a:p>
            <a:r>
              <a:rPr lang="en-GB" dirty="0" smtClean="0"/>
              <a:t>Mission Statement-</a:t>
            </a:r>
          </a:p>
          <a:p>
            <a:pPr marL="0" indent="0">
              <a:buNone/>
            </a:pPr>
            <a:r>
              <a:rPr lang="en-GB" dirty="0"/>
              <a:t>To offer our customers the </a:t>
            </a:r>
            <a:r>
              <a:rPr lang="en-GB" dirty="0" smtClean="0"/>
              <a:t>best and most unforgettable </a:t>
            </a:r>
            <a:r>
              <a:rPr lang="en-GB" dirty="0"/>
              <a:t>travel experience of their </a:t>
            </a:r>
            <a:r>
              <a:rPr lang="en-GB" dirty="0" smtClean="0"/>
              <a:t>lives within the destinations we work at. </a:t>
            </a:r>
          </a:p>
          <a:p>
            <a:endParaRPr lang="en-GB" dirty="0"/>
          </a:p>
        </p:txBody>
      </p:sp>
    </p:spTree>
    <p:extLst>
      <p:ext uri="{BB962C8B-B14F-4D97-AF65-F5344CB8AC3E}">
        <p14:creationId xmlns:p14="http://schemas.microsoft.com/office/powerpoint/2010/main" val="9041526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77500" lnSpcReduction="20000"/>
          </a:bodyPr>
          <a:lstStyle/>
          <a:p>
            <a:r>
              <a:rPr lang="en-GB" dirty="0">
                <a:hlinkClick r:id="rId2"/>
              </a:rPr>
              <a:t>Unknown. (2014). Marketing Communication Mix. Available: http://marcomissues.blogspot.co.uk/2014/05/marketing-communication-mix.html. Last accessed 10th May 2018</a:t>
            </a:r>
            <a:r>
              <a:rPr lang="en-GB" dirty="0" smtClean="0">
                <a:hlinkClick r:id="rId2"/>
              </a:rPr>
              <a:t>.</a:t>
            </a:r>
          </a:p>
          <a:p>
            <a:r>
              <a:rPr lang="en-GB" dirty="0">
                <a:hlinkClick r:id="rId2"/>
              </a:rPr>
              <a:t>Unknown. (2017). Event Marketing. Available: http://slideplayer.com/slide/6937741/. Last accessed 10th May 2018.</a:t>
            </a:r>
          </a:p>
          <a:p>
            <a:r>
              <a:rPr lang="en-GB" dirty="0" err="1" smtClean="0"/>
              <a:t>Ageuk</a:t>
            </a:r>
            <a:r>
              <a:rPr lang="en-GB" dirty="0"/>
              <a:t>. (2017). </a:t>
            </a:r>
            <a:r>
              <a:rPr lang="en-GB" i="1" dirty="0"/>
              <a:t>Social networks keep older people in touch.</a:t>
            </a:r>
            <a:r>
              <a:rPr lang="en-GB" dirty="0"/>
              <a:t> Available: https://www.ageuk.org.uk/latest-news/archive/social-networks-keep-older-people-in-touch/. Last accessed 08/05/2018</a:t>
            </a:r>
            <a:r>
              <a:rPr lang="en-GB" dirty="0" smtClean="0"/>
              <a:t>.</a:t>
            </a:r>
          </a:p>
          <a:p>
            <a:r>
              <a:rPr lang="en-GB" dirty="0"/>
              <a:t>Dorset Council . (2016). </a:t>
            </a:r>
            <a:r>
              <a:rPr lang="en-GB" i="1" dirty="0"/>
              <a:t>Dorset Holiday Itinerary.</a:t>
            </a:r>
            <a:r>
              <a:rPr lang="en-GB" dirty="0"/>
              <a:t> Available: </a:t>
            </a:r>
            <a:r>
              <a:rPr lang="en-GB" dirty="0">
                <a:hlinkClick r:id="rId3"/>
              </a:rPr>
              <a:t>http://www.mindforyou.co.uk/dorset-itinerary/4591526151. Last accessed </a:t>
            </a:r>
            <a:r>
              <a:rPr lang="en-GB" dirty="0" smtClean="0">
                <a:hlinkClick r:id="rId3"/>
              </a:rPr>
              <a:t>08/05/2018</a:t>
            </a:r>
            <a:endParaRPr lang="en-GB" dirty="0" smtClean="0"/>
          </a:p>
          <a:p>
            <a:r>
              <a:rPr lang="en-GB" dirty="0"/>
              <a:t>Tanzer, M. (2017).  ABTA</a:t>
            </a:r>
            <a:r>
              <a:rPr lang="en-GB" dirty="0" smtClean="0"/>
              <a:t>.</a:t>
            </a:r>
          </a:p>
          <a:p>
            <a:endParaRPr lang="en-GB" dirty="0" smtClean="0"/>
          </a:p>
          <a:p>
            <a:endParaRPr lang="en-GB" dirty="0"/>
          </a:p>
        </p:txBody>
      </p:sp>
    </p:spTree>
    <p:extLst>
      <p:ext uri="{BB962C8B-B14F-4D97-AF65-F5344CB8AC3E}">
        <p14:creationId xmlns:p14="http://schemas.microsoft.com/office/powerpoint/2010/main" val="235243432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1064</TotalTime>
  <Words>1351</Words>
  <Application>Microsoft Office PowerPoint</Application>
  <PresentationFormat>Widescreen</PresentationFormat>
  <Paragraphs>88</Paragraphs>
  <Slides>13</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Garamond</vt:lpstr>
      <vt:lpstr>Organic</vt:lpstr>
      <vt:lpstr>Swansea and the Gower</vt:lpstr>
      <vt:lpstr>Product and Target Market</vt:lpstr>
      <vt:lpstr>Itinerary- Day 1</vt:lpstr>
      <vt:lpstr>Day 2</vt:lpstr>
      <vt:lpstr>Day 3</vt:lpstr>
      <vt:lpstr>Day 4</vt:lpstr>
      <vt:lpstr>Price</vt:lpstr>
      <vt:lpstr>Competition/Potential destinations</vt:lpstr>
      <vt:lpstr>Integrated marketing communications (IMC);</vt:lpstr>
      <vt:lpstr>Most Appropriate Media Types </vt:lpstr>
      <vt:lpstr>Brand Name and Branding</vt:lpstr>
      <vt:lpstr>Key Messages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Communications Mix</dc:title>
  <dc:creator>Rhodri Stranaghan (1702678)</dc:creator>
  <cp:lastModifiedBy>Rhodri Stranaghan (1702678)</cp:lastModifiedBy>
  <cp:revision>54</cp:revision>
  <dcterms:created xsi:type="dcterms:W3CDTF">2018-03-29T15:19:49Z</dcterms:created>
  <dcterms:modified xsi:type="dcterms:W3CDTF">2018-05-10T09:56:21Z</dcterms:modified>
</cp:coreProperties>
</file>