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handoutMasterIdLst>
    <p:handoutMasterId r:id="rId26"/>
  </p:handoutMasterIdLst>
  <p:sldIdLst>
    <p:sldId id="270" r:id="rId2"/>
    <p:sldId id="268" r:id="rId3"/>
    <p:sldId id="291" r:id="rId4"/>
    <p:sldId id="285" r:id="rId5"/>
    <p:sldId id="292" r:id="rId6"/>
    <p:sldId id="286" r:id="rId7"/>
    <p:sldId id="293" r:id="rId8"/>
    <p:sldId id="294" r:id="rId9"/>
    <p:sldId id="295" r:id="rId10"/>
    <p:sldId id="296" r:id="rId11"/>
    <p:sldId id="297" r:id="rId12"/>
    <p:sldId id="299" r:id="rId13"/>
    <p:sldId id="298" r:id="rId14"/>
    <p:sldId id="308" r:id="rId15"/>
    <p:sldId id="300" r:id="rId16"/>
    <p:sldId id="301" r:id="rId17"/>
    <p:sldId id="302" r:id="rId18"/>
    <p:sldId id="306" r:id="rId19"/>
    <p:sldId id="307" r:id="rId20"/>
    <p:sldId id="303" r:id="rId21"/>
    <p:sldId id="305" r:id="rId22"/>
    <p:sldId id="290" r:id="rId23"/>
    <p:sldId id="28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OzP3DUG4/2Ie49OsvCKgdw==" hashData="I8efynFP0JGzv5To/6XTprt4QIpe+/mrSMH4/DZnrfPBGtmFLkSGDBSQs+R9USJbnP1tICtVDxjmChrQppjidw=="/>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2" autoAdjust="0"/>
    <p:restoredTop sz="70550" autoAdjust="0"/>
  </p:normalViewPr>
  <p:slideViewPr>
    <p:cSldViewPr snapToGrid="0">
      <p:cViewPr varScale="1">
        <p:scale>
          <a:sx n="48" d="100"/>
          <a:sy n="48" d="100"/>
        </p:scale>
        <p:origin x="1364" y="44"/>
      </p:cViewPr>
      <p:guideLst/>
    </p:cSldViewPr>
  </p:slideViewPr>
  <p:notesTextViewPr>
    <p:cViewPr>
      <p:scale>
        <a:sx n="1" d="1"/>
        <a:sy n="1" d="1"/>
      </p:scale>
      <p:origin x="0" y="0"/>
    </p:cViewPr>
  </p:notesTextViewPr>
  <p:sorterViewPr>
    <p:cViewPr varScale="1">
      <p:scale>
        <a:sx n="100" d="100"/>
        <a:sy n="100" d="100"/>
      </p:scale>
      <p:origin x="0" y="-3420"/>
    </p:cViewPr>
  </p:sorter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6F2A34A-3099-4EBB-A9D1-6D2484C65973}" type="doc">
      <dgm:prSet loTypeId="urn:microsoft.com/office/officeart/2009/3/layout/StepUpProcess" loCatId="process" qsTypeId="urn:microsoft.com/office/officeart/2005/8/quickstyle/simple1" qsCatId="simple" csTypeId="urn:microsoft.com/office/officeart/2005/8/colors/colorful1" csCatId="colorful" phldr="1"/>
      <dgm:spPr/>
      <dgm:t>
        <a:bodyPr/>
        <a:lstStyle/>
        <a:p>
          <a:endParaRPr lang="en-US"/>
        </a:p>
      </dgm:t>
    </dgm:pt>
    <dgm:pt modelId="{56D5FDEC-A613-4E32-8CC6-C5B64AD1CC91}">
      <dgm:prSet phldrT="[Text]"/>
      <dgm:spPr/>
      <dgm:t>
        <a:bodyPr/>
        <a:lstStyle/>
        <a:p>
          <a:r>
            <a:rPr lang="en-US" dirty="0" smtClean="0"/>
            <a:t>Stage 1: Grooming / Conditioning</a:t>
          </a:r>
          <a:endParaRPr lang="en-US" dirty="0"/>
        </a:p>
      </dgm:t>
    </dgm:pt>
    <dgm:pt modelId="{0A45F9F8-FA76-4664-A0DA-FA5DBD600FF3}" type="parTrans" cxnId="{581EDCD9-8B3F-42DA-82B8-587F7EE9C967}">
      <dgm:prSet/>
      <dgm:spPr/>
      <dgm:t>
        <a:bodyPr/>
        <a:lstStyle/>
        <a:p>
          <a:endParaRPr lang="en-US"/>
        </a:p>
      </dgm:t>
    </dgm:pt>
    <dgm:pt modelId="{71D1E94C-737E-4E1F-AB6C-6F04DEBE1C25}" type="sibTrans" cxnId="{581EDCD9-8B3F-42DA-82B8-587F7EE9C967}">
      <dgm:prSet/>
      <dgm:spPr/>
      <dgm:t>
        <a:bodyPr/>
        <a:lstStyle/>
        <a:p>
          <a:endParaRPr lang="en-US"/>
        </a:p>
      </dgm:t>
    </dgm:pt>
    <dgm:pt modelId="{54169006-B342-448F-88B9-12F112D69C36}">
      <dgm:prSet phldrT="[Text]"/>
      <dgm:spPr/>
      <dgm:t>
        <a:bodyPr/>
        <a:lstStyle/>
        <a:p>
          <a:r>
            <a:rPr lang="en-US" dirty="0" smtClean="0"/>
            <a:t>Stage 2: Normalisation</a:t>
          </a:r>
          <a:endParaRPr lang="en-US" dirty="0"/>
        </a:p>
      </dgm:t>
    </dgm:pt>
    <dgm:pt modelId="{97697B9F-C4F4-455B-B4CF-42C1F0AAC97C}" type="parTrans" cxnId="{5FE5E281-39F7-405E-A1C1-D0C641796057}">
      <dgm:prSet/>
      <dgm:spPr/>
      <dgm:t>
        <a:bodyPr/>
        <a:lstStyle/>
        <a:p>
          <a:endParaRPr lang="en-US"/>
        </a:p>
      </dgm:t>
    </dgm:pt>
    <dgm:pt modelId="{178AABCE-4CF4-426F-B149-F9F85F1460AC}" type="sibTrans" cxnId="{5FE5E281-39F7-405E-A1C1-D0C641796057}">
      <dgm:prSet/>
      <dgm:spPr/>
      <dgm:t>
        <a:bodyPr/>
        <a:lstStyle/>
        <a:p>
          <a:endParaRPr lang="en-US"/>
        </a:p>
      </dgm:t>
    </dgm:pt>
    <dgm:pt modelId="{7563679E-6282-4D6F-84CF-C8566B1245D5}">
      <dgm:prSet phldrT="[Text]"/>
      <dgm:spPr/>
      <dgm:t>
        <a:bodyPr/>
        <a:lstStyle/>
        <a:p>
          <a:r>
            <a:rPr lang="en-US" dirty="0" smtClean="0"/>
            <a:t>Stage 3: Entrapment</a:t>
          </a:r>
          <a:endParaRPr lang="en-US" dirty="0"/>
        </a:p>
      </dgm:t>
    </dgm:pt>
    <dgm:pt modelId="{4B3DB6ED-A182-464C-87FF-B9C4B2C6DAA7}" type="parTrans" cxnId="{BC14E84B-B48B-4518-81B0-22DFFB3D14B2}">
      <dgm:prSet/>
      <dgm:spPr/>
      <dgm:t>
        <a:bodyPr/>
        <a:lstStyle/>
        <a:p>
          <a:endParaRPr lang="en-US"/>
        </a:p>
      </dgm:t>
    </dgm:pt>
    <dgm:pt modelId="{DAC0DE9B-6336-427F-A851-666B1C595547}" type="sibTrans" cxnId="{BC14E84B-B48B-4518-81B0-22DFFB3D14B2}">
      <dgm:prSet/>
      <dgm:spPr/>
      <dgm:t>
        <a:bodyPr/>
        <a:lstStyle/>
        <a:p>
          <a:endParaRPr lang="en-US"/>
        </a:p>
      </dgm:t>
    </dgm:pt>
    <dgm:pt modelId="{F8FB71D4-018E-444B-B1E8-EA2218B56172}" type="pres">
      <dgm:prSet presAssocID="{16F2A34A-3099-4EBB-A9D1-6D2484C65973}" presName="rootnode" presStyleCnt="0">
        <dgm:presLayoutVars>
          <dgm:chMax/>
          <dgm:chPref/>
          <dgm:dir/>
          <dgm:animLvl val="lvl"/>
        </dgm:presLayoutVars>
      </dgm:prSet>
      <dgm:spPr/>
      <dgm:t>
        <a:bodyPr/>
        <a:lstStyle/>
        <a:p>
          <a:endParaRPr lang="en-US"/>
        </a:p>
      </dgm:t>
    </dgm:pt>
    <dgm:pt modelId="{45482B8C-7990-40FA-B6FC-D02625116B9E}" type="pres">
      <dgm:prSet presAssocID="{56D5FDEC-A613-4E32-8CC6-C5B64AD1CC91}" presName="composite" presStyleCnt="0"/>
      <dgm:spPr/>
    </dgm:pt>
    <dgm:pt modelId="{22E60EAF-EC99-4673-891B-B5DDEF299EA7}" type="pres">
      <dgm:prSet presAssocID="{56D5FDEC-A613-4E32-8CC6-C5B64AD1CC91}" presName="LShape" presStyleLbl="alignNode1" presStyleIdx="0" presStyleCnt="5"/>
      <dgm:spPr/>
    </dgm:pt>
    <dgm:pt modelId="{DB1520CF-8166-4344-A502-36BAC5FE0B3C}" type="pres">
      <dgm:prSet presAssocID="{56D5FDEC-A613-4E32-8CC6-C5B64AD1CC91}" presName="ParentText" presStyleLbl="revTx" presStyleIdx="0" presStyleCnt="3">
        <dgm:presLayoutVars>
          <dgm:chMax val="0"/>
          <dgm:chPref val="0"/>
          <dgm:bulletEnabled val="1"/>
        </dgm:presLayoutVars>
      </dgm:prSet>
      <dgm:spPr/>
      <dgm:t>
        <a:bodyPr/>
        <a:lstStyle/>
        <a:p>
          <a:endParaRPr lang="en-US"/>
        </a:p>
      </dgm:t>
    </dgm:pt>
    <dgm:pt modelId="{25313C89-FAD9-4D67-B923-B6427FC6B698}" type="pres">
      <dgm:prSet presAssocID="{56D5FDEC-A613-4E32-8CC6-C5B64AD1CC91}" presName="Triangle" presStyleLbl="alignNode1" presStyleIdx="1" presStyleCnt="5"/>
      <dgm:spPr/>
    </dgm:pt>
    <dgm:pt modelId="{1F6FD714-FFA3-488B-8952-65EA911B6A93}" type="pres">
      <dgm:prSet presAssocID="{71D1E94C-737E-4E1F-AB6C-6F04DEBE1C25}" presName="sibTrans" presStyleCnt="0"/>
      <dgm:spPr/>
    </dgm:pt>
    <dgm:pt modelId="{5D714709-C13E-49FA-9C11-EAD89529A919}" type="pres">
      <dgm:prSet presAssocID="{71D1E94C-737E-4E1F-AB6C-6F04DEBE1C25}" presName="space" presStyleCnt="0"/>
      <dgm:spPr/>
    </dgm:pt>
    <dgm:pt modelId="{99B704BD-886D-4578-AF60-344CD40DF416}" type="pres">
      <dgm:prSet presAssocID="{54169006-B342-448F-88B9-12F112D69C36}" presName="composite" presStyleCnt="0"/>
      <dgm:spPr/>
    </dgm:pt>
    <dgm:pt modelId="{C17FF0C2-A5AB-4A55-BFB7-37D72074C920}" type="pres">
      <dgm:prSet presAssocID="{54169006-B342-448F-88B9-12F112D69C36}" presName="LShape" presStyleLbl="alignNode1" presStyleIdx="2" presStyleCnt="5"/>
      <dgm:spPr/>
    </dgm:pt>
    <dgm:pt modelId="{8E1D30EE-348C-42A1-B5AA-5F54B67C8C4A}" type="pres">
      <dgm:prSet presAssocID="{54169006-B342-448F-88B9-12F112D69C36}" presName="ParentText" presStyleLbl="revTx" presStyleIdx="1" presStyleCnt="3">
        <dgm:presLayoutVars>
          <dgm:chMax val="0"/>
          <dgm:chPref val="0"/>
          <dgm:bulletEnabled val="1"/>
        </dgm:presLayoutVars>
      </dgm:prSet>
      <dgm:spPr/>
      <dgm:t>
        <a:bodyPr/>
        <a:lstStyle/>
        <a:p>
          <a:endParaRPr lang="en-US"/>
        </a:p>
      </dgm:t>
    </dgm:pt>
    <dgm:pt modelId="{6A719338-092E-46C5-B34E-6BBFBED0BFB2}" type="pres">
      <dgm:prSet presAssocID="{54169006-B342-448F-88B9-12F112D69C36}" presName="Triangle" presStyleLbl="alignNode1" presStyleIdx="3" presStyleCnt="5"/>
      <dgm:spPr/>
    </dgm:pt>
    <dgm:pt modelId="{0E8DFD63-22AD-4A63-B288-22BC345FECB0}" type="pres">
      <dgm:prSet presAssocID="{178AABCE-4CF4-426F-B149-F9F85F1460AC}" presName="sibTrans" presStyleCnt="0"/>
      <dgm:spPr/>
    </dgm:pt>
    <dgm:pt modelId="{26247BA7-F7B4-4215-811D-B1C6B9133AAF}" type="pres">
      <dgm:prSet presAssocID="{178AABCE-4CF4-426F-B149-F9F85F1460AC}" presName="space" presStyleCnt="0"/>
      <dgm:spPr/>
    </dgm:pt>
    <dgm:pt modelId="{D778E491-6861-4F8A-9EA4-E59AED398311}" type="pres">
      <dgm:prSet presAssocID="{7563679E-6282-4D6F-84CF-C8566B1245D5}" presName="composite" presStyleCnt="0"/>
      <dgm:spPr/>
    </dgm:pt>
    <dgm:pt modelId="{6A3FD8B8-2256-4921-A763-27B71E6469B9}" type="pres">
      <dgm:prSet presAssocID="{7563679E-6282-4D6F-84CF-C8566B1245D5}" presName="LShape" presStyleLbl="alignNode1" presStyleIdx="4" presStyleCnt="5"/>
      <dgm:spPr/>
    </dgm:pt>
    <dgm:pt modelId="{066EA33E-9397-4DB2-917E-F3AFDBA4909A}" type="pres">
      <dgm:prSet presAssocID="{7563679E-6282-4D6F-84CF-C8566B1245D5}" presName="ParentText" presStyleLbl="revTx" presStyleIdx="2" presStyleCnt="3">
        <dgm:presLayoutVars>
          <dgm:chMax val="0"/>
          <dgm:chPref val="0"/>
          <dgm:bulletEnabled val="1"/>
        </dgm:presLayoutVars>
      </dgm:prSet>
      <dgm:spPr/>
      <dgm:t>
        <a:bodyPr/>
        <a:lstStyle/>
        <a:p>
          <a:endParaRPr lang="en-US"/>
        </a:p>
      </dgm:t>
    </dgm:pt>
  </dgm:ptLst>
  <dgm:cxnLst>
    <dgm:cxn modelId="{C801FB4E-2912-44E5-B959-584A8850261C}" type="presOf" srcId="{54169006-B342-448F-88B9-12F112D69C36}" destId="{8E1D30EE-348C-42A1-B5AA-5F54B67C8C4A}" srcOrd="0" destOrd="0" presId="urn:microsoft.com/office/officeart/2009/3/layout/StepUpProcess"/>
    <dgm:cxn modelId="{5FE5E281-39F7-405E-A1C1-D0C641796057}" srcId="{16F2A34A-3099-4EBB-A9D1-6D2484C65973}" destId="{54169006-B342-448F-88B9-12F112D69C36}" srcOrd="1" destOrd="0" parTransId="{97697B9F-C4F4-455B-B4CF-42C1F0AAC97C}" sibTransId="{178AABCE-4CF4-426F-B149-F9F85F1460AC}"/>
    <dgm:cxn modelId="{581EDCD9-8B3F-42DA-82B8-587F7EE9C967}" srcId="{16F2A34A-3099-4EBB-A9D1-6D2484C65973}" destId="{56D5FDEC-A613-4E32-8CC6-C5B64AD1CC91}" srcOrd="0" destOrd="0" parTransId="{0A45F9F8-FA76-4664-A0DA-FA5DBD600FF3}" sibTransId="{71D1E94C-737E-4E1F-AB6C-6F04DEBE1C25}"/>
    <dgm:cxn modelId="{EB5C5EA4-D4CB-4EA3-BA21-2451D2748B86}" type="presOf" srcId="{16F2A34A-3099-4EBB-A9D1-6D2484C65973}" destId="{F8FB71D4-018E-444B-B1E8-EA2218B56172}" srcOrd="0" destOrd="0" presId="urn:microsoft.com/office/officeart/2009/3/layout/StepUpProcess"/>
    <dgm:cxn modelId="{035EB6FA-1DD7-418E-B1A9-C653168AEB0B}" type="presOf" srcId="{56D5FDEC-A613-4E32-8CC6-C5B64AD1CC91}" destId="{DB1520CF-8166-4344-A502-36BAC5FE0B3C}" srcOrd="0" destOrd="0" presId="urn:microsoft.com/office/officeart/2009/3/layout/StepUpProcess"/>
    <dgm:cxn modelId="{9A0AC7F0-3C72-497A-980D-02CAE83DC649}" type="presOf" srcId="{7563679E-6282-4D6F-84CF-C8566B1245D5}" destId="{066EA33E-9397-4DB2-917E-F3AFDBA4909A}" srcOrd="0" destOrd="0" presId="urn:microsoft.com/office/officeart/2009/3/layout/StepUpProcess"/>
    <dgm:cxn modelId="{BC14E84B-B48B-4518-81B0-22DFFB3D14B2}" srcId="{16F2A34A-3099-4EBB-A9D1-6D2484C65973}" destId="{7563679E-6282-4D6F-84CF-C8566B1245D5}" srcOrd="2" destOrd="0" parTransId="{4B3DB6ED-A182-464C-87FF-B9C4B2C6DAA7}" sibTransId="{DAC0DE9B-6336-427F-A851-666B1C595547}"/>
    <dgm:cxn modelId="{3EBAA696-7666-4799-94DD-4A6EE3D794F9}" type="presParOf" srcId="{F8FB71D4-018E-444B-B1E8-EA2218B56172}" destId="{45482B8C-7990-40FA-B6FC-D02625116B9E}" srcOrd="0" destOrd="0" presId="urn:microsoft.com/office/officeart/2009/3/layout/StepUpProcess"/>
    <dgm:cxn modelId="{F67C2374-4B4F-4F80-ADD2-85071615C901}" type="presParOf" srcId="{45482B8C-7990-40FA-B6FC-D02625116B9E}" destId="{22E60EAF-EC99-4673-891B-B5DDEF299EA7}" srcOrd="0" destOrd="0" presId="urn:microsoft.com/office/officeart/2009/3/layout/StepUpProcess"/>
    <dgm:cxn modelId="{17CDC271-D3FE-4FB3-AA96-B2B1B486282D}" type="presParOf" srcId="{45482B8C-7990-40FA-B6FC-D02625116B9E}" destId="{DB1520CF-8166-4344-A502-36BAC5FE0B3C}" srcOrd="1" destOrd="0" presId="urn:microsoft.com/office/officeart/2009/3/layout/StepUpProcess"/>
    <dgm:cxn modelId="{CCB91654-3A52-4DE3-A3C6-3EA4B0D9BFBF}" type="presParOf" srcId="{45482B8C-7990-40FA-B6FC-D02625116B9E}" destId="{25313C89-FAD9-4D67-B923-B6427FC6B698}" srcOrd="2" destOrd="0" presId="urn:microsoft.com/office/officeart/2009/3/layout/StepUpProcess"/>
    <dgm:cxn modelId="{BAC32286-D4FF-4120-BB73-9E9663A3CA58}" type="presParOf" srcId="{F8FB71D4-018E-444B-B1E8-EA2218B56172}" destId="{1F6FD714-FFA3-488B-8952-65EA911B6A93}" srcOrd="1" destOrd="0" presId="urn:microsoft.com/office/officeart/2009/3/layout/StepUpProcess"/>
    <dgm:cxn modelId="{F309159F-59F4-4C2E-B05F-8E19DB8F165B}" type="presParOf" srcId="{1F6FD714-FFA3-488B-8952-65EA911B6A93}" destId="{5D714709-C13E-49FA-9C11-EAD89529A919}" srcOrd="0" destOrd="0" presId="urn:microsoft.com/office/officeart/2009/3/layout/StepUpProcess"/>
    <dgm:cxn modelId="{F2B006C8-C32E-4DE0-8047-4BE46552059D}" type="presParOf" srcId="{F8FB71D4-018E-444B-B1E8-EA2218B56172}" destId="{99B704BD-886D-4578-AF60-344CD40DF416}" srcOrd="2" destOrd="0" presId="urn:microsoft.com/office/officeart/2009/3/layout/StepUpProcess"/>
    <dgm:cxn modelId="{8B0394CF-EEC7-4897-8EDA-C41A21724CC6}" type="presParOf" srcId="{99B704BD-886D-4578-AF60-344CD40DF416}" destId="{C17FF0C2-A5AB-4A55-BFB7-37D72074C920}" srcOrd="0" destOrd="0" presId="urn:microsoft.com/office/officeart/2009/3/layout/StepUpProcess"/>
    <dgm:cxn modelId="{9C13C3BD-D78C-4456-8282-C2469C7A9D9C}" type="presParOf" srcId="{99B704BD-886D-4578-AF60-344CD40DF416}" destId="{8E1D30EE-348C-42A1-B5AA-5F54B67C8C4A}" srcOrd="1" destOrd="0" presId="urn:microsoft.com/office/officeart/2009/3/layout/StepUpProcess"/>
    <dgm:cxn modelId="{6ADF9744-594B-44C9-8DB3-72ED266B9B71}" type="presParOf" srcId="{99B704BD-886D-4578-AF60-344CD40DF416}" destId="{6A719338-092E-46C5-B34E-6BBFBED0BFB2}" srcOrd="2" destOrd="0" presId="urn:microsoft.com/office/officeart/2009/3/layout/StepUpProcess"/>
    <dgm:cxn modelId="{DAD001F3-8741-4BAD-BAA4-41F0F298BC28}" type="presParOf" srcId="{F8FB71D4-018E-444B-B1E8-EA2218B56172}" destId="{0E8DFD63-22AD-4A63-B288-22BC345FECB0}" srcOrd="3" destOrd="0" presId="urn:microsoft.com/office/officeart/2009/3/layout/StepUpProcess"/>
    <dgm:cxn modelId="{7A9B8EA0-591B-4929-BB82-1EDDD88964CF}" type="presParOf" srcId="{0E8DFD63-22AD-4A63-B288-22BC345FECB0}" destId="{26247BA7-F7B4-4215-811D-B1C6B9133AAF}" srcOrd="0" destOrd="0" presId="urn:microsoft.com/office/officeart/2009/3/layout/StepUpProcess"/>
    <dgm:cxn modelId="{27BB5FEA-D20B-472C-B030-26805A3F0039}" type="presParOf" srcId="{F8FB71D4-018E-444B-B1E8-EA2218B56172}" destId="{D778E491-6861-4F8A-9EA4-E59AED398311}" srcOrd="4" destOrd="0" presId="urn:microsoft.com/office/officeart/2009/3/layout/StepUpProcess"/>
    <dgm:cxn modelId="{D29B3858-A85E-4BAD-A924-78F59938EF7F}" type="presParOf" srcId="{D778E491-6861-4F8A-9EA4-E59AED398311}" destId="{6A3FD8B8-2256-4921-A763-27B71E6469B9}" srcOrd="0" destOrd="0" presId="urn:microsoft.com/office/officeart/2009/3/layout/StepUpProcess"/>
    <dgm:cxn modelId="{5AB2D525-2F9F-4881-B197-011C09CCD15A}" type="presParOf" srcId="{D778E491-6861-4F8A-9EA4-E59AED398311}" destId="{066EA33E-9397-4DB2-917E-F3AFDBA4909A}" srcOrd="1" destOrd="0" presId="urn:microsoft.com/office/officeart/2009/3/layout/StepUp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E60EAF-EC99-4673-891B-B5DDEF299EA7}">
      <dsp:nvSpPr>
        <dsp:cNvPr id="0" name=""/>
        <dsp:cNvSpPr/>
      </dsp:nvSpPr>
      <dsp:spPr>
        <a:xfrm rot="5400000">
          <a:off x="507673" y="1770520"/>
          <a:ext cx="1519334" cy="2528139"/>
        </a:xfrm>
        <a:prstGeom prst="corner">
          <a:avLst>
            <a:gd name="adj1" fmla="val 16120"/>
            <a:gd name="adj2" fmla="val 1611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1520CF-8166-4344-A502-36BAC5FE0B3C}">
      <dsp:nvSpPr>
        <dsp:cNvPr id="0" name=""/>
        <dsp:cNvSpPr/>
      </dsp:nvSpPr>
      <dsp:spPr>
        <a:xfrm>
          <a:off x="254058" y="2525889"/>
          <a:ext cx="2282418" cy="2000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lvl="0" algn="l" defTabSz="1244600">
            <a:lnSpc>
              <a:spcPct val="90000"/>
            </a:lnSpc>
            <a:spcBef>
              <a:spcPct val="0"/>
            </a:spcBef>
            <a:spcAft>
              <a:spcPct val="35000"/>
            </a:spcAft>
          </a:pPr>
          <a:r>
            <a:rPr lang="en-US" sz="2800" kern="1200" dirty="0" smtClean="0"/>
            <a:t>Stage 1: Grooming / Conditioning</a:t>
          </a:r>
          <a:endParaRPr lang="en-US" sz="2800" kern="1200" dirty="0"/>
        </a:p>
      </dsp:txBody>
      <dsp:txXfrm>
        <a:off x="254058" y="2525889"/>
        <a:ext cx="2282418" cy="2000673"/>
      </dsp:txXfrm>
    </dsp:sp>
    <dsp:sp modelId="{25313C89-FAD9-4D67-B923-B6427FC6B698}">
      <dsp:nvSpPr>
        <dsp:cNvPr id="0" name=""/>
        <dsp:cNvSpPr/>
      </dsp:nvSpPr>
      <dsp:spPr>
        <a:xfrm>
          <a:off x="2105832" y="1584396"/>
          <a:ext cx="430644" cy="430644"/>
        </a:xfrm>
        <a:prstGeom prst="triangle">
          <a:avLst>
            <a:gd name="adj" fmla="val 100000"/>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7FF0C2-A5AB-4A55-BFB7-37D72074C920}">
      <dsp:nvSpPr>
        <dsp:cNvPr id="0" name=""/>
        <dsp:cNvSpPr/>
      </dsp:nvSpPr>
      <dsp:spPr>
        <a:xfrm rot="5400000">
          <a:off x="3301799" y="1079111"/>
          <a:ext cx="1519334" cy="2528139"/>
        </a:xfrm>
        <a:prstGeom prst="corner">
          <a:avLst>
            <a:gd name="adj1" fmla="val 16120"/>
            <a:gd name="adj2" fmla="val 16110"/>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1D30EE-348C-42A1-B5AA-5F54B67C8C4A}">
      <dsp:nvSpPr>
        <dsp:cNvPr id="0" name=""/>
        <dsp:cNvSpPr/>
      </dsp:nvSpPr>
      <dsp:spPr>
        <a:xfrm>
          <a:off x="3048184" y="1834480"/>
          <a:ext cx="2282418" cy="2000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lvl="0" algn="l" defTabSz="1244600">
            <a:lnSpc>
              <a:spcPct val="90000"/>
            </a:lnSpc>
            <a:spcBef>
              <a:spcPct val="0"/>
            </a:spcBef>
            <a:spcAft>
              <a:spcPct val="35000"/>
            </a:spcAft>
          </a:pPr>
          <a:r>
            <a:rPr lang="en-US" sz="2800" kern="1200" dirty="0" smtClean="0"/>
            <a:t>Stage 2: Normalisation</a:t>
          </a:r>
          <a:endParaRPr lang="en-US" sz="2800" kern="1200" dirty="0"/>
        </a:p>
      </dsp:txBody>
      <dsp:txXfrm>
        <a:off x="3048184" y="1834480"/>
        <a:ext cx="2282418" cy="2000673"/>
      </dsp:txXfrm>
    </dsp:sp>
    <dsp:sp modelId="{6A719338-092E-46C5-B34E-6BBFBED0BFB2}">
      <dsp:nvSpPr>
        <dsp:cNvPr id="0" name=""/>
        <dsp:cNvSpPr/>
      </dsp:nvSpPr>
      <dsp:spPr>
        <a:xfrm>
          <a:off x="4899957" y="892986"/>
          <a:ext cx="430644" cy="430644"/>
        </a:xfrm>
        <a:prstGeom prst="triangle">
          <a:avLst>
            <a:gd name="adj" fmla="val 100000"/>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3FD8B8-2256-4921-A763-27B71E6469B9}">
      <dsp:nvSpPr>
        <dsp:cNvPr id="0" name=""/>
        <dsp:cNvSpPr/>
      </dsp:nvSpPr>
      <dsp:spPr>
        <a:xfrm rot="5400000">
          <a:off x="6095925" y="387702"/>
          <a:ext cx="1519334" cy="2528139"/>
        </a:xfrm>
        <a:prstGeom prst="corner">
          <a:avLst>
            <a:gd name="adj1" fmla="val 16120"/>
            <a:gd name="adj2" fmla="val 16110"/>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6EA33E-9397-4DB2-917E-F3AFDBA4909A}">
      <dsp:nvSpPr>
        <dsp:cNvPr id="0" name=""/>
        <dsp:cNvSpPr/>
      </dsp:nvSpPr>
      <dsp:spPr>
        <a:xfrm>
          <a:off x="5842310" y="1143070"/>
          <a:ext cx="2282418" cy="2000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lvl="0" algn="l" defTabSz="1244600">
            <a:lnSpc>
              <a:spcPct val="90000"/>
            </a:lnSpc>
            <a:spcBef>
              <a:spcPct val="0"/>
            </a:spcBef>
            <a:spcAft>
              <a:spcPct val="35000"/>
            </a:spcAft>
          </a:pPr>
          <a:r>
            <a:rPr lang="en-US" sz="2800" kern="1200" dirty="0" smtClean="0"/>
            <a:t>Stage 3: Entrapment</a:t>
          </a:r>
          <a:endParaRPr lang="en-US" sz="2800" kern="1200" dirty="0"/>
        </a:p>
      </dsp:txBody>
      <dsp:txXfrm>
        <a:off x="5842310" y="1143070"/>
        <a:ext cx="2282418" cy="2000673"/>
      </dsp:txXfrm>
    </dsp:sp>
  </dsp:spTree>
</dsp:drawing>
</file>

<file path=ppt/diagrams/layout1.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22/02/2019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22/02/2019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gov.uk/government/uploads/system/uploads/attachment_data/file/482528/Controlling_or_coercive_behaviour_-_statutory_guidance.pdf"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youtube.com/watch?v=NLlXXt6WNsM"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smtClean="0">
                <a:latin typeface="Arial" panose="020B0604020202020204" pitchFamily="34" charset="0"/>
                <a:cs typeface="Arial" panose="020B0604020202020204" pitchFamily="34" charset="0"/>
              </a:rPr>
              <a:t>Health Warning due nature of</a:t>
            </a:r>
            <a:r>
              <a:rPr lang="en-GB" sz="1100" b="1" baseline="0" dirty="0" smtClean="0">
                <a:latin typeface="Arial" panose="020B0604020202020204" pitchFamily="34" charset="0"/>
                <a:cs typeface="Arial" panose="020B0604020202020204" pitchFamily="34" charset="0"/>
              </a:rPr>
              <a:t> session and if anyone would like to speak to a trainer confidentially after the session.</a:t>
            </a:r>
          </a:p>
          <a:p>
            <a:endParaRPr lang="en-GB" sz="1100" baseline="0" dirty="0" smtClean="0">
              <a:latin typeface="Arial" panose="020B0604020202020204" pitchFamily="34" charset="0"/>
              <a:cs typeface="Arial" panose="020B0604020202020204" pitchFamily="34" charset="0"/>
            </a:endParaRPr>
          </a:p>
          <a:p>
            <a:endParaRPr lang="en-GB" sz="1100" b="1" baseline="0" dirty="0" smtClean="0">
              <a:latin typeface="Arial" panose="020B0604020202020204" pitchFamily="34" charset="0"/>
              <a:cs typeface="Arial" panose="020B0604020202020204" pitchFamily="34" charset="0"/>
            </a:endParaRPr>
          </a:p>
          <a:p>
            <a:r>
              <a:rPr lang="en-GB" sz="1100" b="1" baseline="0" dirty="0" smtClean="0">
                <a:latin typeface="Arial" panose="020B0604020202020204" pitchFamily="34" charset="0"/>
                <a:cs typeface="Arial" panose="020B0604020202020204" pitchFamily="34" charset="0"/>
              </a:rPr>
              <a:t>Objectives:  By the end of this lesson you will be able to:</a:t>
            </a:r>
            <a:endParaRPr lang="en-GB" sz="1100" baseline="0" dirty="0" smtClean="0">
              <a:latin typeface="Arial" panose="020B0604020202020204" pitchFamily="34" charset="0"/>
              <a:cs typeface="Arial" panose="020B0604020202020204" pitchFamily="34" charset="0"/>
            </a:endParaRP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State</a:t>
            </a:r>
            <a:r>
              <a:rPr lang="en-GB" sz="1100" kern="1200" dirty="0" smtClean="0">
                <a:solidFill>
                  <a:schemeClr val="tx1"/>
                </a:solidFill>
                <a:effectLst/>
                <a:latin typeface="Arial" panose="020B0604020202020204" pitchFamily="34" charset="0"/>
                <a:ea typeface="+mn-ea"/>
                <a:cs typeface="Arial" panose="020B0604020202020204" pitchFamily="34" charset="0"/>
              </a:rPr>
              <a:t> the definition of coercive control as stipulated in S76 of the Serious Crime Act 2015 including statutory defences.</a:t>
            </a: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Explain</a:t>
            </a:r>
            <a:r>
              <a:rPr lang="en-GB" sz="1100" kern="1200" dirty="0" smtClean="0">
                <a:solidFill>
                  <a:schemeClr val="tx1"/>
                </a:solidFill>
                <a:effectLst/>
                <a:latin typeface="Arial" panose="020B0604020202020204" pitchFamily="34" charset="0"/>
                <a:ea typeface="+mn-ea"/>
                <a:cs typeface="Arial" panose="020B0604020202020204" pitchFamily="34" charset="0"/>
              </a:rPr>
              <a:t> the behaviours and major tactics of coercive control.</a:t>
            </a: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Describe</a:t>
            </a:r>
            <a:r>
              <a:rPr lang="en-GB" sz="1100" kern="1200" dirty="0" smtClean="0">
                <a:solidFill>
                  <a:schemeClr val="tx1"/>
                </a:solidFill>
                <a:effectLst/>
                <a:latin typeface="Arial" panose="020B0604020202020204" pitchFamily="34" charset="0"/>
                <a:ea typeface="+mn-ea"/>
                <a:cs typeface="Arial" panose="020B0604020202020204" pitchFamily="34" charset="0"/>
              </a:rPr>
              <a:t> the impact of coercive control on the victim.</a:t>
            </a:r>
          </a:p>
          <a:p>
            <a:pPr marL="228600" indent="-228600">
              <a:buFont typeface="+mj-lt"/>
              <a:buAutoNum type="arabicPeriod"/>
            </a:pPr>
            <a:r>
              <a:rPr lang="en-GB" sz="1100" kern="1200" dirty="0" smtClean="0">
                <a:solidFill>
                  <a:schemeClr val="tx1"/>
                </a:solidFill>
                <a:effectLst/>
                <a:latin typeface="Arial" panose="020B0604020202020204" pitchFamily="34" charset="0"/>
                <a:ea typeface="+mn-ea"/>
                <a:cs typeface="Arial" panose="020B0604020202020204" pitchFamily="34" charset="0"/>
              </a:rPr>
              <a:t> </a:t>
            </a:r>
            <a:r>
              <a:rPr lang="en-GB" sz="1100" b="1" kern="1200" dirty="0" smtClean="0">
                <a:solidFill>
                  <a:schemeClr val="tx1"/>
                </a:solidFill>
                <a:effectLst/>
                <a:latin typeface="Arial" panose="020B0604020202020204" pitchFamily="34" charset="0"/>
                <a:ea typeface="+mn-ea"/>
                <a:cs typeface="Arial" panose="020B0604020202020204" pitchFamily="34" charset="0"/>
              </a:rPr>
              <a:t>Identify</a:t>
            </a:r>
            <a:r>
              <a:rPr lang="en-GB" sz="1100" kern="1200" dirty="0" smtClean="0">
                <a:solidFill>
                  <a:schemeClr val="tx1"/>
                </a:solidFill>
                <a:effectLst/>
                <a:latin typeface="Arial" panose="020B0604020202020204" pitchFamily="34" charset="0"/>
                <a:ea typeface="+mn-ea"/>
                <a:cs typeface="Arial" panose="020B0604020202020204" pitchFamily="34" charset="0"/>
              </a:rPr>
              <a:t> the best way to present evidence in order to best support the victim.</a:t>
            </a:r>
          </a:p>
          <a:p>
            <a:pPr marL="22860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Identify</a:t>
            </a:r>
            <a:r>
              <a:rPr lang="en-GB" sz="1100" kern="1200" dirty="0" smtClean="0">
                <a:solidFill>
                  <a:schemeClr val="tx1"/>
                </a:solidFill>
                <a:effectLst/>
                <a:latin typeface="Arial" panose="020B0604020202020204" pitchFamily="34" charset="0"/>
                <a:ea typeface="+mn-ea"/>
                <a:cs typeface="Arial" panose="020B0604020202020204" pitchFamily="34" charset="0"/>
              </a:rPr>
              <a:t> the elements of the points to prove of the coercive control definition in a victim statement. </a:t>
            </a:r>
            <a:endParaRPr lang="en-GB" sz="1100" baseline="0" dirty="0" smtClean="0">
              <a:latin typeface="Arial" panose="020B0604020202020204" pitchFamily="34" charset="0"/>
              <a:cs typeface="Arial" panose="020B0604020202020204" pitchFamily="34" charset="0"/>
            </a:endParaRPr>
          </a:p>
          <a:p>
            <a:endParaRPr lang="en-GB" sz="1100" baseline="0" dirty="0" smtClean="0">
              <a:latin typeface="Arial" panose="020B0604020202020204" pitchFamily="34" charset="0"/>
              <a:cs typeface="Arial" panose="020B0604020202020204" pitchFamily="34" charset="0"/>
            </a:endParaRPr>
          </a:p>
          <a:p>
            <a:endParaRPr lang="en-GB" sz="1100" baseline="0" dirty="0" smtClean="0">
              <a:latin typeface="Arial" panose="020B0604020202020204" pitchFamily="34" charset="0"/>
              <a:cs typeface="Arial" panose="020B0604020202020204" pitchFamily="34" charset="0"/>
            </a:endParaRPr>
          </a:p>
          <a:p>
            <a:r>
              <a:rPr lang="en-GB" sz="1100" baseline="0" dirty="0" smtClean="0">
                <a:latin typeface="Arial" panose="020B0604020202020204" pitchFamily="34" charset="0"/>
                <a:cs typeface="Arial" panose="020B0604020202020204" pitchFamily="34" charset="0"/>
              </a:rPr>
              <a:t>Statistics inform us that, on average, every person in this room knows someone who is being abused. There may be things said or explained today that they make, “the penny drop” in terms of sudden understanding why someone we cars about acting in a certain way. This sudden realisation may be a little upsetting and may need to speak to a trainer in private. Statistically, it is likely that, in this training room, there are survivors. There may also be perpetrators.</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32698327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i="1" dirty="0" smtClean="0">
                <a:latin typeface="Arial" panose="020B0604020202020204" pitchFamily="34" charset="0"/>
              </a:rPr>
              <a:t>Evan Stark (2007) Coercive Control. How Men Entrap Women in Personal Life. New York: Oxford University Press.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100" i="1" dirty="0" smtClean="0">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i="0" dirty="0" smtClean="0">
                <a:latin typeface="Arial" panose="020B0604020202020204" pitchFamily="34" charset="0"/>
              </a:rPr>
              <a:t>Statistics from every source, regardless of who has collected the data,</a:t>
            </a:r>
            <a:r>
              <a:rPr lang="en-US" altLang="en-US" sz="1100" i="0" baseline="0" dirty="0" smtClean="0">
                <a:latin typeface="Arial" panose="020B0604020202020204" pitchFamily="34" charset="0"/>
              </a:rPr>
              <a:t> shows clearly that within DA the victim is usually female, and the perpetrator is usually male. </a:t>
            </a:r>
            <a:endParaRPr lang="en-GB" altLang="en-US" sz="1100" i="0" dirty="0" smtClean="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6629665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Physical abuse is easy</a:t>
            </a:r>
            <a:r>
              <a:rPr lang="en-GB" sz="1100" baseline="0" dirty="0" smtClean="0">
                <a:latin typeface="Arial" panose="020B0604020202020204" pitchFamily="34" charset="0"/>
                <a:cs typeface="Arial" panose="020B0604020202020204" pitchFamily="34" charset="0"/>
              </a:rPr>
              <a:t> for us to see, it is the coercive control element that is more difficult.</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16627805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cs typeface="Arial" panose="020B0604020202020204" pitchFamily="34" charset="0"/>
              </a:rPr>
              <a:t>Domestic violence and abuse is defined as:</a:t>
            </a:r>
          </a:p>
          <a:p>
            <a:r>
              <a:rPr lang="en-GB" altLang="en-US" sz="1100" dirty="0" smtClean="0">
                <a:latin typeface="Arial" panose="020B0604020202020204" pitchFamily="34" charset="0"/>
                <a:cs typeface="Arial" panose="020B0604020202020204" pitchFamily="34" charset="0"/>
              </a:rPr>
              <a:t>"Any incident or pattern of incidents of controlling, coercive or threatening behaviour, violence or abuse between those aged 16 or over who are or have been intimate partners or family members, regardless of gender or sexuality. This can encompass, but is not limited to, the following types of abuse: psychological, physical, sexual, financial and emotional.“</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Rationale for the offence </a:t>
            </a:r>
          </a:p>
          <a:p>
            <a:r>
              <a:rPr lang="en-GB" altLang="en-US" sz="1100" dirty="0" smtClean="0">
                <a:latin typeface="Arial" panose="020B0604020202020204" pitchFamily="34" charset="0"/>
                <a:cs typeface="Arial" panose="020B0604020202020204" pitchFamily="34" charset="0"/>
              </a:rPr>
              <a:t>The offence closes a gap in the law around </a:t>
            </a:r>
            <a:r>
              <a:rPr lang="en-GB" altLang="en-US" sz="1100" b="1" dirty="0" smtClean="0">
                <a:latin typeface="Arial" panose="020B0604020202020204" pitchFamily="34" charset="0"/>
                <a:cs typeface="Arial" panose="020B0604020202020204" pitchFamily="34" charset="0"/>
              </a:rPr>
              <a:t>patterns of coercive and controlling behaviour </a:t>
            </a:r>
            <a:r>
              <a:rPr lang="en-GB" altLang="en-US" sz="1100" dirty="0" smtClean="0">
                <a:latin typeface="Arial" panose="020B0604020202020204" pitchFamily="34" charset="0"/>
                <a:cs typeface="Arial" panose="020B0604020202020204" pitchFamily="34" charset="0"/>
              </a:rPr>
              <a:t>that occurred during a relationship between intimate partners, former partners who still live together, or family members. This offence sends a clear message that it is wrong to violate the trust of those closest to you and will provide better protection to victims experiencing continuous abuse. The acts may not be criminal in themselves but altogether form a pattern.</a:t>
            </a:r>
          </a:p>
          <a:p>
            <a:endParaRPr lang="en-GB" altLang="en-US" sz="1100" dirty="0" smtClean="0">
              <a:latin typeface="Arial" panose="020B0604020202020204" pitchFamily="34" charset="0"/>
              <a:cs typeface="Arial" panose="020B0604020202020204" pitchFamily="34" charset="0"/>
            </a:endParaRPr>
          </a:p>
          <a:p>
            <a:r>
              <a:rPr lang="en-GB" altLang="en-US" sz="1100" b="1" dirty="0" smtClean="0">
                <a:latin typeface="Arial" panose="020B0604020202020204" pitchFamily="34" charset="0"/>
                <a:cs typeface="Arial" panose="020B0604020202020204" pitchFamily="34" charset="0"/>
              </a:rPr>
              <a:t>“Not only is coercive control the most common context in which women are abused, it is also the most dangerous” </a:t>
            </a:r>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Evan Stark (2007) Coercive Control. How Men Entrap Women in Personal Life. New York: Oxford University Press. </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Only 20% abusive</a:t>
            </a:r>
            <a:r>
              <a:rPr lang="en-GB" altLang="en-US" sz="1100" baseline="0" dirty="0" smtClean="0">
                <a:latin typeface="Arial" panose="020B0604020202020204" pitchFamily="34" charset="0"/>
                <a:cs typeface="Arial" panose="020B0604020202020204" pitchFamily="34" charset="0"/>
              </a:rPr>
              <a:t> relationships will have physical violence</a:t>
            </a:r>
            <a:r>
              <a:rPr lang="en-GB" altLang="en-US" sz="1100" dirty="0" smtClean="0">
                <a:latin typeface="Arial" panose="020B0604020202020204" pitchFamily="34" charset="0"/>
                <a:cs typeface="Arial" panose="020B0604020202020204" pitchFamily="34" charset="0"/>
              </a:rPr>
              <a:t>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40293166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cs typeface="Arial" panose="020B0604020202020204" pitchFamily="34" charset="0"/>
              </a:rPr>
              <a:t>Incidents before the commencement of legislation on controlling or coercive behaviour:</a:t>
            </a:r>
          </a:p>
          <a:p>
            <a:r>
              <a:rPr lang="en-GB" altLang="en-US" sz="1100" dirty="0" smtClean="0">
                <a:latin typeface="Arial" panose="020B0604020202020204" pitchFamily="34" charset="0"/>
                <a:cs typeface="Arial" panose="020B0604020202020204" pitchFamily="34" charset="0"/>
              </a:rPr>
              <a:t>The offence of controlling or coercive behaviour came into force on 29 December 2015. Any incident which forms part of a repeated or continuous behaviour that took place prior to this date cannot be included in a charge. Where appropriate, consideration should be given to the introduction of controlling or coercive behaviour prior to 29 December 2015 as Bad Character Evidence.</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Incidents after the commencement of legislation on controlling or coercive behaviour:</a:t>
            </a:r>
          </a:p>
          <a:p>
            <a:r>
              <a:rPr lang="en-GB" altLang="en-US" sz="1100" dirty="0" smtClean="0">
                <a:latin typeface="Arial" panose="020B0604020202020204" pitchFamily="34" charset="0"/>
                <a:cs typeface="Arial" panose="020B0604020202020204" pitchFamily="34" charset="0"/>
              </a:rPr>
              <a:t>If an incident is charged under other legislation and then a subsequent incident occurs which establishes repeated or continuous behaviour which has a serious effect on someone (causing fear on at least two occasions that violence will be used against them; or serious, alarm or distress which has a substantial effect on their day-to-day activities) then it may be advisable to withdraw the earlier charge and to substitute with an updated charge covering both incidents.</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Difficulties will arise if an earlier incident has resulted in a conviction. It is unlikely that the courts will allow incidents that have already been dealt with to form part of a subsequent offence, given the doctrines of autrefois acquit and convict. However, these incidents can be made the subject of a bad character application; for instance based on propensity or explanatory evidence.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34036465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latin typeface="Arial" panose="020B0604020202020204" pitchFamily="34" charset="0"/>
                <a:ea typeface="ＭＳ Ｐゴシック" pitchFamily="1" charset="-128"/>
                <a:cs typeface="Arial" panose="020B0604020202020204" pitchFamily="34" charset="0"/>
              </a:rPr>
              <a:t>The new offence of coercive and controlling behaviour</a:t>
            </a:r>
          </a:p>
          <a:p>
            <a:pPr>
              <a:lnSpc>
                <a:spcPct val="100000"/>
              </a:lnSpc>
            </a:pPr>
            <a:endParaRPr lang="en-GB" sz="1100" b="1" dirty="0" smtClean="0">
              <a:latin typeface="Arial" panose="020B0604020202020204" pitchFamily="34" charset="0"/>
              <a:cs typeface="Arial" panose="020B0604020202020204" pitchFamily="34" charset="0"/>
            </a:endParaRPr>
          </a:p>
          <a:p>
            <a:pPr>
              <a:lnSpc>
                <a:spcPct val="100000"/>
              </a:lnSpc>
            </a:pPr>
            <a:r>
              <a:rPr lang="en-GB" altLang="en-US" sz="1100" dirty="0" smtClean="0">
                <a:latin typeface="Arial" panose="020B0604020202020204" pitchFamily="34" charset="0"/>
                <a:cs typeface="Arial" panose="020B0604020202020204" pitchFamily="34" charset="0"/>
              </a:rPr>
              <a:t>An offence is committed by A if:</a:t>
            </a:r>
          </a:p>
          <a:p>
            <a:pPr>
              <a:lnSpc>
                <a:spcPct val="100000"/>
              </a:lnSpc>
            </a:pPr>
            <a:r>
              <a:rPr lang="en-GB" altLang="en-US" sz="1100" dirty="0" smtClean="0">
                <a:latin typeface="Arial" panose="020B0604020202020204" pitchFamily="34" charset="0"/>
                <a:cs typeface="Arial" panose="020B0604020202020204" pitchFamily="34" charset="0"/>
              </a:rPr>
              <a:t>A repeatedly or continuously  engages in behaviour towards another person, B, that is controlling or coercive; and</a:t>
            </a:r>
          </a:p>
          <a:p>
            <a:pPr>
              <a:lnSpc>
                <a:spcPct val="100000"/>
              </a:lnSpc>
            </a:pPr>
            <a:r>
              <a:rPr lang="en-GB" altLang="en-US" sz="1100" dirty="0" smtClean="0">
                <a:latin typeface="Arial" panose="020B0604020202020204" pitchFamily="34" charset="0"/>
                <a:cs typeface="Arial" panose="020B0604020202020204" pitchFamily="34" charset="0"/>
              </a:rPr>
              <a:t>At time of the behaviour, A and B are personally connected; and</a:t>
            </a:r>
          </a:p>
          <a:p>
            <a:pPr>
              <a:lnSpc>
                <a:spcPct val="100000"/>
              </a:lnSpc>
            </a:pPr>
            <a:r>
              <a:rPr lang="en-GB" altLang="en-US" sz="1100" dirty="0" smtClean="0">
                <a:latin typeface="Arial" panose="020B0604020202020204" pitchFamily="34" charset="0"/>
                <a:cs typeface="Arial" panose="020B0604020202020204" pitchFamily="34" charset="0"/>
              </a:rPr>
              <a:t>The behaviour has a serious effect on B; and</a:t>
            </a:r>
          </a:p>
          <a:p>
            <a:pPr>
              <a:lnSpc>
                <a:spcPct val="100000"/>
              </a:lnSpc>
            </a:pPr>
            <a:r>
              <a:rPr lang="en-GB" altLang="en-US" sz="1100" dirty="0" smtClean="0">
                <a:latin typeface="Arial" panose="020B0604020202020204" pitchFamily="34" charset="0"/>
                <a:cs typeface="Arial" panose="020B0604020202020204" pitchFamily="34" charset="0"/>
              </a:rPr>
              <a:t>A knows or ought to know that the behaviour will have a serious effect on B.</a:t>
            </a:r>
          </a:p>
          <a:p>
            <a:pPr>
              <a:lnSpc>
                <a:spcPct val="100000"/>
              </a:lnSpc>
            </a:pPr>
            <a:r>
              <a:rPr lang="en-GB" altLang="en-US" sz="1100" dirty="0" smtClean="0">
                <a:latin typeface="Arial" panose="020B0604020202020204" pitchFamily="34" charset="0"/>
                <a:cs typeface="Arial" panose="020B0604020202020204" pitchFamily="34" charset="0"/>
              </a:rPr>
              <a:t>A and B are 'personally connected' if:</a:t>
            </a:r>
          </a:p>
          <a:p>
            <a:pPr>
              <a:lnSpc>
                <a:spcPct val="100000"/>
              </a:lnSpc>
            </a:pPr>
            <a:r>
              <a:rPr lang="en-GB" altLang="en-US" sz="1100" dirty="0" smtClean="0">
                <a:latin typeface="Arial" panose="020B0604020202020204" pitchFamily="34" charset="0"/>
                <a:cs typeface="Arial" panose="020B0604020202020204" pitchFamily="34" charset="0"/>
              </a:rPr>
              <a:t>they are in an intimate personal relationship; or</a:t>
            </a:r>
          </a:p>
          <a:p>
            <a:pPr>
              <a:lnSpc>
                <a:spcPct val="100000"/>
              </a:lnSpc>
            </a:pPr>
            <a:r>
              <a:rPr lang="en-GB" altLang="en-US" sz="1100" dirty="0" smtClean="0">
                <a:latin typeface="Arial" panose="020B0604020202020204" pitchFamily="34" charset="0"/>
                <a:cs typeface="Arial" panose="020B0604020202020204" pitchFamily="34" charset="0"/>
              </a:rPr>
              <a:t>they live together and are either members of the same family; or</a:t>
            </a:r>
          </a:p>
          <a:p>
            <a:pPr>
              <a:lnSpc>
                <a:spcPct val="100000"/>
              </a:lnSpc>
            </a:pPr>
            <a:r>
              <a:rPr lang="en-GB" altLang="en-US" sz="1100" dirty="0" smtClean="0">
                <a:latin typeface="Arial" panose="020B0604020202020204" pitchFamily="34" charset="0"/>
                <a:cs typeface="Arial" panose="020B0604020202020204" pitchFamily="34" charset="0"/>
              </a:rPr>
              <a:t>they live together have previously been in an intimate personal relationship with each other.</a:t>
            </a:r>
          </a:p>
          <a:p>
            <a:pPr>
              <a:lnSpc>
                <a:spcPct val="100000"/>
              </a:lnSpc>
            </a:pPr>
            <a:r>
              <a:rPr lang="en-GB" altLang="en-US" sz="1100" dirty="0" smtClean="0">
                <a:latin typeface="Arial" panose="020B0604020202020204" pitchFamily="34" charset="0"/>
                <a:cs typeface="Arial" panose="020B0604020202020204" pitchFamily="34" charset="0"/>
              </a:rPr>
              <a:t>There are two ways in which it can be proved that A's behaviour has a 'serious effect' on B:</a:t>
            </a:r>
          </a:p>
          <a:p>
            <a:pPr>
              <a:lnSpc>
                <a:spcPct val="100000"/>
              </a:lnSpc>
            </a:pPr>
            <a:r>
              <a:rPr lang="en-GB" altLang="en-US" sz="1100" dirty="0" smtClean="0">
                <a:latin typeface="Arial" panose="020B0604020202020204" pitchFamily="34" charset="0"/>
                <a:cs typeface="Arial" panose="020B0604020202020204" pitchFamily="34" charset="0"/>
              </a:rPr>
              <a:t>If it causes B to fear, on at least two occasions, that violence will be used against them - s.76 (4)(a); or</a:t>
            </a:r>
          </a:p>
          <a:p>
            <a:pPr>
              <a:lnSpc>
                <a:spcPct val="100000"/>
              </a:lnSpc>
            </a:pPr>
            <a:r>
              <a:rPr lang="en-GB" altLang="en-US" sz="1100" dirty="0" smtClean="0">
                <a:latin typeface="Arial" panose="020B0604020202020204" pitchFamily="34" charset="0"/>
                <a:cs typeface="Arial" panose="020B0604020202020204" pitchFamily="34" charset="0"/>
              </a:rPr>
              <a:t>If it causes B serious alarm or distress which has a substantial adverse effect on their day-to-day activities - s.76 (4) (b).</a:t>
            </a:r>
          </a:p>
          <a:p>
            <a:pPr>
              <a:lnSpc>
                <a:spcPct val="100000"/>
              </a:lnSpc>
            </a:pPr>
            <a:r>
              <a:rPr lang="en-GB" altLang="en-US" sz="1100" dirty="0" smtClean="0">
                <a:latin typeface="Arial" panose="020B0604020202020204" pitchFamily="34" charset="0"/>
                <a:cs typeface="Arial" panose="020B0604020202020204" pitchFamily="34" charset="0"/>
              </a:rPr>
              <a:t>For the purposes of the offence A 'ought to know' that which a reasonable person in possession of the same information would know - s.76 (5).</a:t>
            </a:r>
          </a:p>
          <a:p>
            <a:pPr>
              <a:lnSpc>
                <a:spcPct val="100000"/>
              </a:lnSpc>
            </a:pPr>
            <a:endParaRPr lang="en-GB" altLang="en-US" sz="1100" dirty="0" smtClean="0">
              <a:latin typeface="Arial" panose="020B0604020202020204" pitchFamily="34" charset="0"/>
              <a:cs typeface="Arial" panose="020B0604020202020204" pitchFamily="34" charset="0"/>
            </a:endParaRPr>
          </a:p>
          <a:p>
            <a:pPr>
              <a:lnSpc>
                <a:spcPct val="100000"/>
              </a:lnSpc>
            </a:pPr>
            <a:r>
              <a:rPr lang="en-GB" altLang="en-US" sz="1100" dirty="0" smtClean="0">
                <a:latin typeface="Arial" panose="020B0604020202020204" pitchFamily="34" charset="0"/>
                <a:cs typeface="Arial" panose="020B0604020202020204" pitchFamily="34" charset="0"/>
              </a:rPr>
              <a:t>Coercive or controlling behaviour does not relate to a single incident, it is </a:t>
            </a:r>
            <a:r>
              <a:rPr lang="en-GB" altLang="en-US" sz="1100" b="1" dirty="0" smtClean="0">
                <a:latin typeface="Arial" panose="020B0604020202020204" pitchFamily="34" charset="0"/>
                <a:cs typeface="Arial" panose="020B0604020202020204" pitchFamily="34" charset="0"/>
              </a:rPr>
              <a:t>a purposeful pattern of behaviour </a:t>
            </a:r>
            <a:r>
              <a:rPr lang="en-GB" altLang="en-US" sz="1100" dirty="0" smtClean="0">
                <a:latin typeface="Arial" panose="020B0604020202020204" pitchFamily="34" charset="0"/>
                <a:cs typeface="Arial" panose="020B0604020202020204" pitchFamily="34" charset="0"/>
              </a:rPr>
              <a:t>which takes place over time in order for one individual </a:t>
            </a:r>
            <a:r>
              <a:rPr lang="en-GB" altLang="en-US" sz="1100" b="1" dirty="0" smtClean="0">
                <a:latin typeface="Arial" panose="020B0604020202020204" pitchFamily="34" charset="0"/>
                <a:cs typeface="Arial" panose="020B0604020202020204" pitchFamily="34" charset="0"/>
              </a:rPr>
              <a:t>to exert power, control or coercion over another</a:t>
            </a:r>
            <a:r>
              <a:rPr lang="en-GB" altLang="en-US" sz="1100" dirty="0" smtClean="0">
                <a:latin typeface="Arial" panose="020B0604020202020204" pitchFamily="34" charset="0"/>
                <a:cs typeface="Arial" panose="020B0604020202020204" pitchFamily="34" charset="0"/>
              </a:rPr>
              <a:t>. </a:t>
            </a:r>
          </a:p>
          <a:p>
            <a:pPr>
              <a:lnSpc>
                <a:spcPct val="100000"/>
              </a:lnSpc>
            </a:pPr>
            <a:endParaRPr lang="en-GB" altLang="en-US" sz="1100" dirty="0" smtClean="0">
              <a:latin typeface="Arial" panose="020B0604020202020204" pitchFamily="34" charset="0"/>
              <a:cs typeface="Arial" panose="020B0604020202020204" pitchFamily="34" charset="0"/>
            </a:endParaRPr>
          </a:p>
          <a:p>
            <a:pPr>
              <a:lnSpc>
                <a:spcPct val="100000"/>
              </a:lnSpc>
            </a:pPr>
            <a:r>
              <a:rPr lang="en-GB" sz="1100" b="1" dirty="0" smtClean="0">
                <a:latin typeface="Arial" panose="020B0604020202020204" pitchFamily="34" charset="0"/>
                <a:cs typeface="Arial" panose="020B0604020202020204" pitchFamily="34" charset="0"/>
              </a:rPr>
              <a:t> </a:t>
            </a:r>
            <a:r>
              <a:rPr lang="en-GB" sz="1100" b="0" dirty="0" smtClean="0">
                <a:latin typeface="Arial" panose="020B0604020202020204" pitchFamily="34" charset="0"/>
                <a:cs typeface="Arial" panose="020B0604020202020204" pitchFamily="34" charset="0"/>
              </a:rPr>
              <a:t>This does not apply to under 16s as this becomes a child protection issue</a:t>
            </a:r>
          </a:p>
          <a:p>
            <a:pPr>
              <a:lnSpc>
                <a:spcPct val="100000"/>
              </a:lnSpc>
            </a:pPr>
            <a:r>
              <a:rPr lang="en-GB" sz="1100" b="1" dirty="0" smtClean="0">
                <a:latin typeface="Arial" panose="020B0604020202020204" pitchFamily="34" charset="0"/>
                <a:cs typeface="Arial" panose="020B0604020202020204" pitchFamily="34" charset="0"/>
              </a:rPr>
              <a:t>Repeatedly</a:t>
            </a:r>
            <a:r>
              <a:rPr lang="en-GB" sz="1100" b="0" dirty="0" smtClean="0">
                <a:latin typeface="Arial" panose="020B0604020202020204" pitchFamily="34" charset="0"/>
                <a:cs typeface="Arial" panose="020B0604020202020204" pitchFamily="34" charset="0"/>
              </a:rPr>
              <a:t> – not defined in the act</a:t>
            </a:r>
          </a:p>
          <a:p>
            <a:pPr>
              <a:lnSpc>
                <a:spcPct val="100000"/>
              </a:lnSpc>
            </a:pPr>
            <a:r>
              <a:rPr lang="en-GB" sz="1100" b="1" dirty="0" smtClean="0">
                <a:latin typeface="Arial" panose="020B0604020202020204" pitchFamily="34" charset="0"/>
                <a:cs typeface="Arial" panose="020B0604020202020204" pitchFamily="34" charset="0"/>
              </a:rPr>
              <a:t>Continuously</a:t>
            </a:r>
            <a:r>
              <a:rPr lang="en-GB" sz="1100" b="0" dirty="0" smtClean="0">
                <a:latin typeface="Arial" panose="020B0604020202020204" pitchFamily="34" charset="0"/>
                <a:cs typeface="Arial" panose="020B0604020202020204" pitchFamily="34" charset="0"/>
              </a:rPr>
              <a:t> – on an ongoing basis which can cause the victim to change their ways</a:t>
            </a:r>
            <a:r>
              <a:rPr lang="en-GB" sz="1100" b="0" baseline="0" dirty="0" smtClean="0">
                <a:latin typeface="Arial" panose="020B0604020202020204" pitchFamily="34" charset="0"/>
                <a:cs typeface="Arial" panose="020B0604020202020204" pitchFamily="34" charset="0"/>
              </a:rPr>
              <a:t> of living.</a:t>
            </a:r>
          </a:p>
          <a:p>
            <a:endParaRPr lang="en-GB" b="0" baseline="0" dirty="0" smtClean="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27380367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smtClean="0">
                <a:latin typeface="Arial" panose="020B0604020202020204" pitchFamily="34" charset="0"/>
                <a:cs typeface="Arial" panose="020B0604020202020204" pitchFamily="34" charset="0"/>
              </a:rPr>
              <a:t>In groups describe what you think constitutes Coercive Behaviour..</a:t>
            </a:r>
          </a:p>
          <a:p>
            <a:endParaRPr lang="en-GB" sz="1100" b="1"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Prosecutors are advised that a pattern of controlling or coercive behaviour can be well established before a single incident is reported. In many cases the conduct might seem innocent - especially if considered in isolation of other incidents - and the victim may not be aware of, or be ready to acknowledge, abusive behaviour. The consideration of the cumulative impact of controlling or coercive behaviour and the pattern of behaviour within the context of the relationship is crucial. This approach will support the prosecutor to effectively assess whether a pattern of behaviour amounts to fear that violence will be carried out; or serious alarm or distress leading to a substantial adverse effect on usual day-to-day activities.</a:t>
            </a:r>
          </a:p>
          <a:p>
            <a:r>
              <a:rPr lang="en-GB" altLang="en-US" sz="1100" dirty="0" smtClean="0">
                <a:latin typeface="Arial" panose="020B0604020202020204" pitchFamily="34" charset="0"/>
                <a:cs typeface="Arial" panose="020B0604020202020204" pitchFamily="34" charset="0"/>
              </a:rPr>
              <a:t>Further assistance can be obtained from the </a:t>
            </a:r>
            <a:r>
              <a:rPr lang="en-GB" altLang="en-US" sz="1100" dirty="0" smtClean="0">
                <a:latin typeface="Arial" panose="020B0604020202020204" pitchFamily="34" charset="0"/>
                <a:cs typeface="Arial" panose="020B0604020202020204" pitchFamily="34" charset="0"/>
                <a:hlinkClick r:id="rId3" tooltip="Link to the Home Office Statutory Guidance"/>
              </a:rPr>
              <a:t>Statutory Guidance</a:t>
            </a:r>
            <a:r>
              <a:rPr lang="en-GB" altLang="en-US" sz="1100" dirty="0" smtClean="0">
                <a:latin typeface="Arial" panose="020B0604020202020204" pitchFamily="34" charset="0"/>
                <a:cs typeface="Arial" panose="020B0604020202020204" pitchFamily="34" charset="0"/>
              </a:rPr>
              <a:t> published by the Home Office pursuant to section 77(1) of the Serious Crime Act 2015.</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Building on examples within the Statutory Guidance, relevant behaviour of the perpetrator can include:</a:t>
            </a:r>
          </a:p>
          <a:p>
            <a:r>
              <a:rPr lang="en-GB" altLang="en-US" sz="1100" dirty="0" smtClean="0">
                <a:latin typeface="Arial" panose="020B0604020202020204" pitchFamily="34" charset="0"/>
                <a:cs typeface="Arial" panose="020B0604020202020204" pitchFamily="34" charset="0"/>
              </a:rPr>
              <a:t>Isolating a person from their friends and family</a:t>
            </a:r>
          </a:p>
          <a:p>
            <a:r>
              <a:rPr lang="en-GB" altLang="en-US" sz="1100" dirty="0" smtClean="0">
                <a:latin typeface="Arial" panose="020B0604020202020204" pitchFamily="34" charset="0"/>
                <a:cs typeface="Arial" panose="020B0604020202020204" pitchFamily="34" charset="0"/>
              </a:rPr>
              <a:t>Depriving them of their basic needs</a:t>
            </a:r>
          </a:p>
          <a:p>
            <a:r>
              <a:rPr lang="en-GB" altLang="en-US" sz="1100" dirty="0" smtClean="0">
                <a:latin typeface="Arial" panose="020B0604020202020204" pitchFamily="34" charset="0"/>
                <a:cs typeface="Arial" panose="020B0604020202020204" pitchFamily="34" charset="0"/>
              </a:rPr>
              <a:t>Monitoring their time</a:t>
            </a:r>
          </a:p>
          <a:p>
            <a:r>
              <a:rPr lang="en-GB" altLang="en-US" sz="1100" dirty="0" smtClean="0">
                <a:latin typeface="Arial" panose="020B0604020202020204" pitchFamily="34" charset="0"/>
                <a:cs typeface="Arial" panose="020B0604020202020204" pitchFamily="34" charset="0"/>
              </a:rPr>
              <a:t>Monitoring a person via online communication tools or using spyware</a:t>
            </a:r>
          </a:p>
          <a:p>
            <a:r>
              <a:rPr lang="en-GB" altLang="en-US" sz="1100" dirty="0" smtClean="0">
                <a:latin typeface="Arial" panose="020B0604020202020204" pitchFamily="34" charset="0"/>
                <a:cs typeface="Arial" panose="020B0604020202020204" pitchFamily="34" charset="0"/>
              </a:rPr>
              <a:t>Taking control over aspects of their everyday life, such as where they can go, who they can see, what to wear and when they can sleep</a:t>
            </a:r>
          </a:p>
          <a:p>
            <a:r>
              <a:rPr lang="en-GB" altLang="en-US" sz="1100" dirty="0" smtClean="0">
                <a:latin typeface="Arial" panose="020B0604020202020204" pitchFamily="34" charset="0"/>
                <a:cs typeface="Arial" panose="020B0604020202020204" pitchFamily="34" charset="0"/>
              </a:rPr>
              <a:t>Depriving them access to support services, such as specialist support or medical services</a:t>
            </a:r>
          </a:p>
          <a:p>
            <a:r>
              <a:rPr lang="en-GB" altLang="en-US" sz="1100" dirty="0" smtClean="0">
                <a:latin typeface="Arial" panose="020B0604020202020204" pitchFamily="34" charset="0"/>
                <a:cs typeface="Arial" panose="020B0604020202020204" pitchFamily="34" charset="0"/>
              </a:rPr>
              <a:t>Repeatedly putting them down such as telling them they are worthless</a:t>
            </a:r>
          </a:p>
          <a:p>
            <a:r>
              <a:rPr lang="en-GB" altLang="en-US" sz="1100" dirty="0" smtClean="0">
                <a:latin typeface="Arial" panose="020B0604020202020204" pitchFamily="34" charset="0"/>
                <a:cs typeface="Arial" panose="020B0604020202020204" pitchFamily="34" charset="0"/>
              </a:rPr>
              <a:t>Enforcing rules and activity which humiliate, degrade or dehumanise the victim</a:t>
            </a:r>
          </a:p>
          <a:p>
            <a:r>
              <a:rPr lang="en-GB" altLang="en-US" sz="1100" dirty="0" smtClean="0">
                <a:latin typeface="Arial" panose="020B0604020202020204" pitchFamily="34" charset="0"/>
                <a:cs typeface="Arial" panose="020B0604020202020204" pitchFamily="34" charset="0"/>
              </a:rPr>
              <a:t>Forcing the victim to take part in criminal activity such as shoplifting, neglect or abuse of children to encourage self-blame and prevent disclosure to authorities</a:t>
            </a:r>
          </a:p>
          <a:p>
            <a:r>
              <a:rPr lang="en-GB" altLang="en-US" sz="1100" dirty="0" smtClean="0">
                <a:latin typeface="Arial" panose="020B0604020202020204" pitchFamily="34" charset="0"/>
                <a:cs typeface="Arial" panose="020B0604020202020204" pitchFamily="34" charset="0"/>
              </a:rPr>
              <a:t>Financial abuse including control of finances, such as only allowing a person a punitive allowance</a:t>
            </a:r>
          </a:p>
          <a:p>
            <a:r>
              <a:rPr lang="en-GB" altLang="en-US" sz="1100" dirty="0" smtClean="0">
                <a:latin typeface="Arial" panose="020B0604020202020204" pitchFamily="34" charset="0"/>
                <a:cs typeface="Arial" panose="020B0604020202020204" pitchFamily="34" charset="0"/>
              </a:rPr>
              <a:t>Control ability to go to school or place of study</a:t>
            </a:r>
          </a:p>
          <a:p>
            <a:r>
              <a:rPr lang="en-GB" altLang="en-US" sz="1100" dirty="0" smtClean="0">
                <a:latin typeface="Arial" panose="020B0604020202020204" pitchFamily="34" charset="0"/>
                <a:cs typeface="Arial" panose="020B0604020202020204" pitchFamily="34" charset="0"/>
              </a:rPr>
              <a:t>Taking wages, benefits or allowances</a:t>
            </a:r>
          </a:p>
          <a:p>
            <a:r>
              <a:rPr lang="en-GB" altLang="en-US" sz="1100" dirty="0" smtClean="0">
                <a:latin typeface="Arial" panose="020B0604020202020204" pitchFamily="34" charset="0"/>
                <a:cs typeface="Arial" panose="020B0604020202020204" pitchFamily="34" charset="0"/>
              </a:rPr>
              <a:t>Threats to hurt or kill</a:t>
            </a:r>
          </a:p>
          <a:p>
            <a:r>
              <a:rPr lang="en-GB" altLang="en-US" sz="1100" dirty="0" smtClean="0">
                <a:latin typeface="Arial" panose="020B0604020202020204" pitchFamily="34" charset="0"/>
                <a:cs typeface="Arial" panose="020B0604020202020204" pitchFamily="34" charset="0"/>
              </a:rPr>
              <a:t>Threats to harm a child</a:t>
            </a:r>
          </a:p>
          <a:p>
            <a:r>
              <a:rPr lang="en-GB" altLang="en-US" sz="1100" dirty="0" smtClean="0">
                <a:latin typeface="Arial" panose="020B0604020202020204" pitchFamily="34" charset="0"/>
                <a:cs typeface="Arial" panose="020B0604020202020204" pitchFamily="34" charset="0"/>
              </a:rPr>
              <a:t>Threats to reveal or publish private information (e.g. threatening to 'out' someone)</a:t>
            </a:r>
          </a:p>
          <a:p>
            <a:r>
              <a:rPr lang="en-GB" altLang="en-US" sz="1100" dirty="0" smtClean="0">
                <a:latin typeface="Arial" panose="020B0604020202020204" pitchFamily="34" charset="0"/>
                <a:cs typeface="Arial" panose="020B0604020202020204" pitchFamily="34" charset="0"/>
              </a:rPr>
              <a:t>Threats to hurt or physically harming a family pet</a:t>
            </a:r>
          </a:p>
          <a:p>
            <a:r>
              <a:rPr lang="en-GB" altLang="en-US" sz="1100" dirty="0" smtClean="0">
                <a:latin typeface="Arial" panose="020B0604020202020204" pitchFamily="34" charset="0"/>
                <a:cs typeface="Arial" panose="020B0604020202020204" pitchFamily="34" charset="0"/>
              </a:rPr>
              <a:t>Assault</a:t>
            </a:r>
          </a:p>
          <a:p>
            <a:r>
              <a:rPr lang="en-GB" altLang="en-US" sz="1100" dirty="0" smtClean="0">
                <a:latin typeface="Arial" panose="020B0604020202020204" pitchFamily="34" charset="0"/>
                <a:cs typeface="Arial" panose="020B0604020202020204" pitchFamily="34" charset="0"/>
              </a:rPr>
              <a:t>Criminal damage (such as destruction of household goods)</a:t>
            </a:r>
          </a:p>
          <a:p>
            <a:r>
              <a:rPr lang="en-GB" altLang="en-US" sz="1100" dirty="0" smtClean="0">
                <a:latin typeface="Arial" panose="020B0604020202020204" pitchFamily="34" charset="0"/>
                <a:cs typeface="Arial" panose="020B0604020202020204" pitchFamily="34" charset="0"/>
              </a:rPr>
              <a:t>Preventing a person from having access to transport or from working</a:t>
            </a:r>
          </a:p>
          <a:p>
            <a:r>
              <a:rPr lang="en-GB" altLang="en-US" sz="1100" dirty="0" smtClean="0">
                <a:latin typeface="Arial" panose="020B0604020202020204" pitchFamily="34" charset="0"/>
                <a:cs typeface="Arial" panose="020B0604020202020204" pitchFamily="34" charset="0"/>
              </a:rPr>
              <a:t>Preventing a person from being able to attend school, college or University</a:t>
            </a:r>
          </a:p>
          <a:p>
            <a:r>
              <a:rPr lang="en-GB" altLang="en-US" sz="1100" dirty="0" smtClean="0">
                <a:latin typeface="Arial" panose="020B0604020202020204" pitchFamily="34" charset="0"/>
                <a:cs typeface="Arial" panose="020B0604020202020204" pitchFamily="34" charset="0"/>
              </a:rPr>
              <a:t>Family 'dishonour'</a:t>
            </a:r>
          </a:p>
          <a:p>
            <a:r>
              <a:rPr lang="en-GB" altLang="en-US" sz="1100" dirty="0" smtClean="0">
                <a:latin typeface="Arial" panose="020B0604020202020204" pitchFamily="34" charset="0"/>
                <a:cs typeface="Arial" panose="020B0604020202020204" pitchFamily="34" charset="0"/>
              </a:rPr>
              <a:t>Reputational damage</a:t>
            </a:r>
          </a:p>
          <a:p>
            <a:r>
              <a:rPr lang="en-GB" altLang="en-US" sz="1100" dirty="0" smtClean="0">
                <a:latin typeface="Arial" panose="020B0604020202020204" pitchFamily="34" charset="0"/>
                <a:cs typeface="Arial" panose="020B0604020202020204" pitchFamily="34" charset="0"/>
              </a:rPr>
              <a:t>Disclosure of sexual orientation</a:t>
            </a:r>
          </a:p>
          <a:p>
            <a:r>
              <a:rPr lang="en-GB" altLang="en-US" sz="1100" dirty="0" smtClean="0">
                <a:latin typeface="Arial" panose="020B0604020202020204" pitchFamily="34" charset="0"/>
                <a:cs typeface="Arial" panose="020B0604020202020204" pitchFamily="34" charset="0"/>
              </a:rPr>
              <a:t>Disclosure of HIV status or other medical condition without consent</a:t>
            </a:r>
          </a:p>
          <a:p>
            <a:r>
              <a:rPr lang="en-GB" altLang="en-US" sz="1100" dirty="0" smtClean="0">
                <a:latin typeface="Arial" panose="020B0604020202020204" pitchFamily="34" charset="0"/>
                <a:cs typeface="Arial" panose="020B0604020202020204" pitchFamily="34" charset="0"/>
              </a:rPr>
              <a:t>Limiting access to family, friends and finances</a:t>
            </a:r>
          </a:p>
          <a:p>
            <a:endParaRPr lang="en-GB" b="1"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5356227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baseline="0" dirty="0" smtClean="0">
                <a:latin typeface="Arial" panose="020B0604020202020204" pitchFamily="34" charset="0"/>
                <a:cs typeface="Arial" panose="020B0604020202020204" pitchFamily="34" charset="0"/>
              </a:rPr>
              <a:t>This legislation does not cover if they have split up and no longer living together – stalking and harassment legislation may apply.</a:t>
            </a:r>
            <a:endParaRPr lang="en-GB" sz="1100" b="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3827977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100" dirty="0" smtClean="0">
                <a:latin typeface="Arial" panose="020B0604020202020204" pitchFamily="34" charset="0"/>
                <a:cs typeface="Arial" panose="020B0604020202020204" pitchFamily="34" charset="0"/>
              </a:rPr>
              <a:t>The phrase 'substantial adverse effect on </a:t>
            </a:r>
            <a:r>
              <a:rPr lang="en-GB" sz="1100" dirty="0" err="1" smtClean="0">
                <a:latin typeface="Arial" panose="020B0604020202020204" pitchFamily="34" charset="0"/>
                <a:cs typeface="Arial" panose="020B0604020202020204" pitchFamily="34" charset="0"/>
              </a:rPr>
              <a:t>Bs</a:t>
            </a:r>
            <a:r>
              <a:rPr lang="en-GB" sz="1100" dirty="0" smtClean="0">
                <a:latin typeface="Arial" panose="020B0604020202020204" pitchFamily="34" charset="0"/>
                <a:cs typeface="Arial" panose="020B0604020202020204" pitchFamily="34" charset="0"/>
              </a:rPr>
              <a:t> usual day-to-day activities' may include, but is not limited to:</a:t>
            </a:r>
          </a:p>
          <a:p>
            <a:pPr>
              <a:defRPr/>
            </a:pPr>
            <a:r>
              <a:rPr lang="en-GB" sz="1100" dirty="0" smtClean="0">
                <a:latin typeface="Arial" panose="020B0604020202020204" pitchFamily="34" charset="0"/>
                <a:cs typeface="Arial" panose="020B0604020202020204" pitchFamily="34" charset="0"/>
              </a:rPr>
              <a:t>Stopping or changing the way someone socialises</a:t>
            </a:r>
          </a:p>
          <a:p>
            <a:pPr>
              <a:defRPr/>
            </a:pPr>
            <a:r>
              <a:rPr lang="en-GB" sz="1100" dirty="0" smtClean="0">
                <a:latin typeface="Arial" panose="020B0604020202020204" pitchFamily="34" charset="0"/>
                <a:cs typeface="Arial" panose="020B0604020202020204" pitchFamily="34" charset="0"/>
              </a:rPr>
              <a:t>Physical or mental health deterioration</a:t>
            </a:r>
          </a:p>
          <a:p>
            <a:pPr>
              <a:defRPr/>
            </a:pPr>
            <a:r>
              <a:rPr lang="en-GB" sz="1100" dirty="0" smtClean="0">
                <a:latin typeface="Arial" panose="020B0604020202020204" pitchFamily="34" charset="0"/>
                <a:cs typeface="Arial" panose="020B0604020202020204" pitchFamily="34" charset="0"/>
              </a:rPr>
              <a:t>A change in routine at home including those associated with mealtimes or household chores</a:t>
            </a:r>
          </a:p>
          <a:p>
            <a:pPr>
              <a:defRPr/>
            </a:pPr>
            <a:r>
              <a:rPr lang="en-GB" sz="1100" dirty="0" smtClean="0">
                <a:latin typeface="Arial" panose="020B0604020202020204" pitchFamily="34" charset="0"/>
                <a:cs typeface="Arial" panose="020B0604020202020204" pitchFamily="34" charset="0"/>
              </a:rPr>
              <a:t>Attendance record at school</a:t>
            </a:r>
          </a:p>
          <a:p>
            <a:pPr>
              <a:defRPr/>
            </a:pPr>
            <a:r>
              <a:rPr lang="en-GB" sz="1100" dirty="0" smtClean="0">
                <a:latin typeface="Arial" panose="020B0604020202020204" pitchFamily="34" charset="0"/>
                <a:cs typeface="Arial" panose="020B0604020202020204" pitchFamily="34" charset="0"/>
              </a:rPr>
              <a:t>Putting in place measures at home to safeguard themselves or their children</a:t>
            </a:r>
          </a:p>
          <a:p>
            <a:pPr>
              <a:defRPr/>
            </a:pPr>
            <a:r>
              <a:rPr lang="en-GB" sz="1100" dirty="0" smtClean="0">
                <a:latin typeface="Arial" panose="020B0604020202020204" pitchFamily="34" charset="0"/>
                <a:cs typeface="Arial" panose="020B0604020202020204" pitchFamily="34" charset="0"/>
              </a:rPr>
              <a:t>Changes to work patterns, employment status or routes to work</a:t>
            </a:r>
          </a:p>
          <a:p>
            <a:pPr>
              <a:defRPr/>
            </a:pPr>
            <a:endParaRPr lang="en-US" altLang="en-US" sz="1100" dirty="0" smtClean="0">
              <a:latin typeface="Arial" panose="020B0604020202020204" pitchFamily="34" charset="0"/>
              <a:cs typeface="Arial" panose="020B0604020202020204" pitchFamily="34" charset="0"/>
            </a:endParaRPr>
          </a:p>
          <a:p>
            <a:pPr>
              <a:defRPr/>
            </a:pPr>
            <a:endParaRPr lang="en-US" altLang="en-US" sz="1100" dirty="0" smtClean="0">
              <a:latin typeface="Arial" panose="020B0604020202020204" pitchFamily="34" charset="0"/>
              <a:cs typeface="Arial" panose="020B0604020202020204" pitchFamily="34" charset="0"/>
            </a:endParaRPr>
          </a:p>
          <a:p>
            <a:pPr marL="285750" indent="-285750" eaLnBrk="1" fontAlgn="auto" hangingPunct="1">
              <a:spcBef>
                <a:spcPts val="1200"/>
              </a:spcBef>
              <a:spcAft>
                <a:spcPts val="0"/>
              </a:spcAft>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Closes a gap in legislation around patterns of coercive and controlling behaviour in relationships between:</a:t>
            </a:r>
          </a:p>
          <a:p>
            <a:pPr marL="627063" indent="-285750" eaLnBrk="1" fontAlgn="auto" hangingPunct="1">
              <a:spcAft>
                <a:spcPts val="0"/>
              </a:spcAft>
              <a:buSzPct val="60000"/>
              <a:buFont typeface="Courier New" panose="02070309020205020404" pitchFamily="49" charset="0"/>
              <a:buChar char="o"/>
              <a:defRPr/>
            </a:pPr>
            <a:r>
              <a:rPr lang="en-GB" sz="1100" dirty="0" smtClean="0">
                <a:latin typeface="Arial" panose="020B0604020202020204" pitchFamily="34" charset="0"/>
                <a:cs typeface="Arial" panose="020B0604020202020204" pitchFamily="34" charset="0"/>
              </a:rPr>
              <a:t>Intimate partners</a:t>
            </a:r>
          </a:p>
          <a:p>
            <a:pPr marL="627063" indent="-285750" eaLnBrk="1" fontAlgn="auto" hangingPunct="1">
              <a:spcAft>
                <a:spcPts val="0"/>
              </a:spcAft>
              <a:buSzPct val="60000"/>
              <a:buFont typeface="Courier New" panose="02070309020205020404" pitchFamily="49" charset="0"/>
              <a:buChar char="o"/>
              <a:defRPr/>
            </a:pPr>
            <a:r>
              <a:rPr lang="en-GB" sz="1100" dirty="0" smtClean="0">
                <a:latin typeface="Arial" panose="020B0604020202020204" pitchFamily="34" charset="0"/>
                <a:cs typeface="Arial" panose="020B0604020202020204" pitchFamily="34" charset="0"/>
              </a:rPr>
              <a:t>Former partners who still live together</a:t>
            </a:r>
          </a:p>
          <a:p>
            <a:pPr marL="627063" indent="-285750" eaLnBrk="1" fontAlgn="auto" hangingPunct="1">
              <a:spcAft>
                <a:spcPts val="0"/>
              </a:spcAft>
              <a:buSzPct val="60000"/>
              <a:buFont typeface="Courier New" panose="02070309020205020404" pitchFamily="49" charset="0"/>
              <a:buChar char="o"/>
              <a:defRPr/>
            </a:pPr>
            <a:r>
              <a:rPr lang="en-GB" sz="1100" dirty="0" smtClean="0">
                <a:latin typeface="Arial" panose="020B0604020202020204" pitchFamily="34" charset="0"/>
                <a:cs typeface="Arial" panose="020B0604020202020204" pitchFamily="34" charset="0"/>
              </a:rPr>
              <a:t>Family members</a:t>
            </a:r>
          </a:p>
          <a:p>
            <a:pPr marL="285750" indent="-285750" eaLnBrk="1" fontAlgn="auto" hangingPunct="1">
              <a:spcBef>
                <a:spcPts val="1200"/>
              </a:spcBef>
              <a:spcAft>
                <a:spcPts val="0"/>
              </a:spcAft>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Does not relate to a single incident:</a:t>
            </a:r>
          </a:p>
          <a:p>
            <a:pPr marL="627063" indent="-285750" eaLnBrk="1" fontAlgn="auto" hangingPunct="1">
              <a:spcAft>
                <a:spcPts val="0"/>
              </a:spcAft>
              <a:buSzPct val="60000"/>
              <a:buFont typeface="Courier New" panose="02070309020205020404" pitchFamily="49" charset="0"/>
              <a:buChar char="o"/>
              <a:defRPr/>
            </a:pPr>
            <a:r>
              <a:rPr lang="en-GB" sz="1100" dirty="0" smtClean="0">
                <a:latin typeface="Arial" panose="020B0604020202020204" pitchFamily="34" charset="0"/>
                <a:cs typeface="Arial" panose="020B0604020202020204" pitchFamily="34" charset="0"/>
              </a:rPr>
              <a:t>It’s a purposeful pattern of behaviour</a:t>
            </a:r>
          </a:p>
          <a:p>
            <a:pPr marL="627063" indent="-285750" eaLnBrk="1" fontAlgn="auto" hangingPunct="1">
              <a:spcAft>
                <a:spcPts val="0"/>
              </a:spcAft>
              <a:buSzPct val="60000"/>
              <a:buFont typeface="Courier New" panose="02070309020205020404" pitchFamily="49" charset="0"/>
              <a:buChar char="o"/>
              <a:defRPr/>
            </a:pPr>
            <a:r>
              <a:rPr lang="en-GB" sz="1100" dirty="0" smtClean="0">
                <a:latin typeface="Arial" panose="020B0604020202020204" pitchFamily="34" charset="0"/>
                <a:cs typeface="Arial" panose="020B0604020202020204" pitchFamily="34" charset="0"/>
              </a:rPr>
              <a:t>That takes place over time</a:t>
            </a:r>
          </a:p>
          <a:p>
            <a:pPr marL="627063" indent="-285750" eaLnBrk="1" fontAlgn="auto" hangingPunct="1">
              <a:spcAft>
                <a:spcPts val="0"/>
              </a:spcAft>
              <a:buSzPct val="60000"/>
              <a:buFont typeface="Courier New" panose="02070309020205020404" pitchFamily="49" charset="0"/>
              <a:buChar char="o"/>
              <a:defRPr/>
            </a:pPr>
            <a:r>
              <a:rPr lang="en-GB" sz="1100" dirty="0" smtClean="0">
                <a:latin typeface="Arial" panose="020B0604020202020204" pitchFamily="34" charset="0"/>
                <a:cs typeface="Arial" panose="020B0604020202020204" pitchFamily="34" charset="0"/>
              </a:rPr>
              <a:t>In order for one individual to exert power, control or coercion over another</a:t>
            </a:r>
          </a:p>
          <a:p>
            <a:pPr marL="285750" indent="-285750" eaLnBrk="1" fontAlgn="auto" hangingPunct="1">
              <a:spcBef>
                <a:spcPts val="1200"/>
              </a:spcBef>
              <a:spcAft>
                <a:spcPts val="0"/>
              </a:spcAft>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Provides a new offence of coercive and controlling behaviour</a:t>
            </a:r>
          </a:p>
          <a:p>
            <a:pPr marL="627063" indent="-285750" eaLnBrk="1" fontAlgn="auto" hangingPunct="1">
              <a:spcAft>
                <a:spcPts val="0"/>
              </a:spcAft>
              <a:buSzPct val="60000"/>
              <a:buFont typeface="Courier New" panose="02070309020205020404" pitchFamily="49" charset="0"/>
              <a:buChar char="o"/>
              <a:defRPr/>
            </a:pPr>
            <a:r>
              <a:rPr lang="en-GB" sz="1100" dirty="0" smtClean="0">
                <a:latin typeface="Arial" panose="020B0604020202020204" pitchFamily="34" charset="0"/>
                <a:cs typeface="Arial" panose="020B0604020202020204" pitchFamily="34" charset="0"/>
              </a:rPr>
              <a:t>Contrary to section 76 of the Serious Crime Act 2015</a:t>
            </a:r>
          </a:p>
          <a:p>
            <a:pPr marL="627063" indent="-285750" eaLnBrk="1" fontAlgn="auto" hangingPunct="1">
              <a:spcAft>
                <a:spcPts val="0"/>
              </a:spcAft>
              <a:buSzPct val="60000"/>
              <a:buFont typeface="Courier New" panose="02070309020205020404" pitchFamily="49" charset="0"/>
              <a:buChar char="o"/>
              <a:defRPr/>
            </a:pPr>
            <a:endParaRPr lang="en-GB" sz="1100" dirty="0" smtClean="0">
              <a:latin typeface="Arial" panose="020B0604020202020204" pitchFamily="34" charset="0"/>
              <a:cs typeface="Arial" panose="020B0604020202020204" pitchFamily="34" charset="0"/>
            </a:endParaRPr>
          </a:p>
          <a:p>
            <a:pPr marL="627063" indent="-285750" eaLnBrk="1" fontAlgn="auto" hangingPunct="1">
              <a:spcAft>
                <a:spcPts val="0"/>
              </a:spcAft>
              <a:buSzPct val="60000"/>
              <a:buFont typeface="Courier New" panose="02070309020205020404" pitchFamily="49" charset="0"/>
              <a:buChar char="o"/>
              <a:defRPr/>
            </a:pPr>
            <a:endParaRPr lang="en-GB" sz="1100" dirty="0" smtClean="0">
              <a:latin typeface="Arial" panose="020B0604020202020204" pitchFamily="34" charset="0"/>
              <a:cs typeface="Arial" panose="020B0604020202020204" pitchFamily="34" charset="0"/>
            </a:endParaRPr>
          </a:p>
          <a:p>
            <a:pPr>
              <a:defRPr/>
            </a:pPr>
            <a:endParaRPr lang="en-GB" sz="1100" dirty="0" smtClean="0">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The offence does not state that the victim must fear violence committed by the perpetrator, for example, the victim may fear that the perpetrator has asked another person to commit violence against them.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32658737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cs typeface="Arial" panose="020B0604020202020204" pitchFamily="34" charset="0"/>
              </a:rPr>
              <a:t>Offending within a domestic abuse context is an aggravating factor because of the abuse of trust involved;</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Appropriate ancillary orders can be applied for upon sentence or acquittal e.g. restraining orders. Prosecutors should liaise with the police to seek the views of the victim before an application is made.</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It is intended at some point in the future to extend the summary sentencing power to 12 months.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26537113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cs typeface="Arial" panose="020B0604020202020204" pitchFamily="34" charset="0"/>
              </a:rPr>
              <a:t>Defences Available</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In relation to subsection 4(b) (behaviour causing Serious alarm or distress which has a substantial adverse effect on their day-to-day activities) it is a defence to show:</a:t>
            </a:r>
          </a:p>
          <a:p>
            <a:r>
              <a:rPr lang="en-GB" altLang="en-US" sz="1100" dirty="0" smtClean="0">
                <a:latin typeface="Arial" panose="020B0604020202020204" pitchFamily="34" charset="0"/>
                <a:cs typeface="Arial" panose="020B0604020202020204" pitchFamily="34" charset="0"/>
              </a:rPr>
              <a:t>That in engaging in the behaviour in question, A believed that he or she was acting in B's best interest (EG, caring for someone who has Mental Health issues) ; and</a:t>
            </a:r>
          </a:p>
          <a:p>
            <a:r>
              <a:rPr lang="en-GB" altLang="en-US" sz="1100" dirty="0" smtClean="0">
                <a:latin typeface="Arial" panose="020B0604020202020204" pitchFamily="34" charset="0"/>
                <a:cs typeface="Arial" panose="020B0604020202020204" pitchFamily="34" charset="0"/>
              </a:rPr>
              <a:t>The behaviour in all the circumstances was reasonable. (However, if the jury doesn’t</a:t>
            </a:r>
            <a:r>
              <a:rPr lang="en-GB" altLang="en-US" sz="1100" baseline="0" dirty="0" smtClean="0">
                <a:latin typeface="Arial" panose="020B0604020202020204" pitchFamily="34" charset="0"/>
                <a:cs typeface="Arial" panose="020B0604020202020204" pitchFamily="34" charset="0"/>
              </a:rPr>
              <a:t> deem it reasonable, you cannot rely on this defence)</a:t>
            </a:r>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A is to be taken to have shown this if:</a:t>
            </a:r>
          </a:p>
          <a:p>
            <a:r>
              <a:rPr lang="en-GB" altLang="en-US" sz="1100" dirty="0" smtClean="0">
                <a:latin typeface="Arial" panose="020B0604020202020204" pitchFamily="34" charset="0"/>
                <a:cs typeface="Arial" panose="020B0604020202020204" pitchFamily="34" charset="0"/>
              </a:rPr>
              <a:t>A has raised sufficient evidence of the facts adduced to raise an issue with respect to them; and</a:t>
            </a:r>
          </a:p>
          <a:p>
            <a:r>
              <a:rPr lang="en-GB" altLang="en-US" sz="1100" dirty="0" smtClean="0">
                <a:latin typeface="Arial" panose="020B0604020202020204" pitchFamily="34" charset="0"/>
                <a:cs typeface="Arial" panose="020B0604020202020204" pitchFamily="34" charset="0"/>
              </a:rPr>
              <a:t>The contrary is not proved beyond reasonable doubt.</a:t>
            </a:r>
          </a:p>
          <a:p>
            <a:r>
              <a:rPr lang="en-GB" altLang="en-US" sz="1100" dirty="0" smtClean="0">
                <a:latin typeface="Arial" panose="020B0604020202020204" pitchFamily="34" charset="0"/>
                <a:cs typeface="Arial" panose="020B0604020202020204" pitchFamily="34" charset="0"/>
              </a:rPr>
              <a:t>In determining whether A ought to know that their behaviour would have a serious effect on B, the question to be considered is whether a reasonable person in possession of the same information would know that the behaviour would have a serious effect on someone.</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Offenders can be highly manipulative, taking steps to disrupt or mislead the investigation and prosecution. This can include making counter-allegations of abuse or arguing that actions were taken in self-defence, thereby making it difficult to distinguish between the primary victim and the primary aggressor. The police should explore the nature of the relationship, the context of the offending including any wider pattern of behaviour and whether there are any other factors at play which may impact on an allegation such as civil or family proceedings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41718187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b="1" dirty="0" smtClean="0">
                <a:latin typeface="Arial" panose="020B0604020202020204" pitchFamily="34" charset="0"/>
                <a:cs typeface="Arial" panose="020B0604020202020204" pitchFamily="34" charset="0"/>
              </a:rPr>
              <a:t>Group</a:t>
            </a:r>
            <a:r>
              <a:rPr lang="en-US" altLang="en-US" sz="1100" b="1" baseline="0" dirty="0" smtClean="0">
                <a:latin typeface="Arial" panose="020B0604020202020204" pitchFamily="34" charset="0"/>
                <a:cs typeface="Arial" panose="020B0604020202020204" pitchFamily="34" charset="0"/>
              </a:rPr>
              <a:t> Activity </a:t>
            </a:r>
          </a:p>
          <a:p>
            <a:endParaRPr lang="en-US" altLang="en-US" sz="1100" b="0" dirty="0" smtClean="0">
              <a:latin typeface="Arial" panose="020B0604020202020204" pitchFamily="34" charset="0"/>
              <a:cs typeface="Arial" panose="020B0604020202020204" pitchFamily="34" charset="0"/>
            </a:endParaRPr>
          </a:p>
          <a:p>
            <a:r>
              <a:rPr lang="en-US" altLang="en-US" sz="1100" b="0" dirty="0" smtClean="0">
                <a:latin typeface="Arial" panose="020B0604020202020204" pitchFamily="34" charset="0"/>
                <a:cs typeface="Arial" panose="020B0604020202020204" pitchFamily="34" charset="0"/>
              </a:rPr>
              <a:t>Reflect on stereotypes – classless society?  </a:t>
            </a:r>
          </a:p>
          <a:p>
            <a:endParaRPr lang="en-US" altLang="en-US" sz="1100" b="0" dirty="0" smtClean="0">
              <a:latin typeface="Arial" panose="020B0604020202020204" pitchFamily="34" charset="0"/>
              <a:cs typeface="Arial" panose="020B0604020202020204" pitchFamily="34" charset="0"/>
            </a:endParaRPr>
          </a:p>
          <a:p>
            <a:r>
              <a:rPr lang="en-US" altLang="en-US" sz="1100" b="0" dirty="0" smtClean="0">
                <a:latin typeface="Arial" panose="020B0604020202020204" pitchFamily="34" charset="0"/>
                <a:cs typeface="Arial" panose="020B0604020202020204" pitchFamily="34" charset="0"/>
              </a:rPr>
              <a:t>Some woman viewed as middle class and above will not call the police due to position in society, work, humiliation, social standing  etc.</a:t>
            </a:r>
          </a:p>
          <a:p>
            <a:endParaRPr lang="en-US" altLang="en-US" sz="1100" b="0" dirty="0" smtClean="0">
              <a:latin typeface="Arial" panose="020B0604020202020204" pitchFamily="34" charset="0"/>
              <a:cs typeface="Arial" panose="020B0604020202020204" pitchFamily="34" charset="0"/>
            </a:endParaRPr>
          </a:p>
          <a:p>
            <a:r>
              <a:rPr lang="en-US" altLang="en-US" sz="1100" b="0" dirty="0" smtClean="0">
                <a:latin typeface="Arial" panose="020B0604020202020204" pitchFamily="34" charset="0"/>
                <a:cs typeface="Arial" panose="020B0604020202020204" pitchFamily="34" charset="0"/>
              </a:rPr>
              <a:t>You never know what is happening behind closed doors.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37352127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kern="1200" dirty="0" smtClean="0">
                <a:solidFill>
                  <a:schemeClr val="tx1"/>
                </a:solidFill>
                <a:effectLst/>
                <a:latin typeface="Arial" panose="020B0604020202020204" pitchFamily="34" charset="0"/>
                <a:ea typeface="+mn-ea"/>
                <a:cs typeface="Arial" panose="020B0604020202020204" pitchFamily="34" charset="0"/>
              </a:rPr>
              <a:t>In 1984, staff at the Domestic Abuse Intervention Project, Duluth, USA, (DAIP) began developing curricula for groups of men who abuse, and victims of domestic abuse (DA). The project’s objective was to develop an effective way of describing abuse to victims, offenders, practitioners in the criminal justice system, and the general public. Over several months, the project facilitated focus groups of women who had been abused, documenting the most common abusive behaviours or tactics that were used against these victims. The spokes on the Duluth Power &amp; Control Wheel depict the tactics that are most universally experienced by victims of abuse.</a:t>
            </a:r>
          </a:p>
          <a:p>
            <a:r>
              <a:rPr lang="en-GB" sz="1100" kern="1200" dirty="0" smtClean="0">
                <a:solidFill>
                  <a:schemeClr val="tx1"/>
                </a:solidFill>
                <a:effectLst/>
                <a:latin typeface="Arial" panose="020B0604020202020204" pitchFamily="34" charset="0"/>
                <a:ea typeface="+mn-ea"/>
                <a:cs typeface="Arial" panose="020B0604020202020204" pitchFamily="34" charset="0"/>
              </a:rPr>
              <a:t>At the centre of the Wheel is the concept of Power &amp; Control. Even though DA is a complex issue, especially how victims respond to the abuse, the reason and motivation to abuse is very simple – perpetrators of DA want/choose to control another person by exerting power over their victims. </a:t>
            </a:r>
          </a:p>
          <a:p>
            <a:r>
              <a:rPr lang="en-GB" sz="1100" kern="1200" dirty="0" smtClean="0">
                <a:solidFill>
                  <a:schemeClr val="tx1"/>
                </a:solidFill>
                <a:effectLst/>
                <a:latin typeface="Arial" panose="020B0604020202020204" pitchFamily="34" charset="0"/>
                <a:ea typeface="+mn-ea"/>
                <a:cs typeface="Arial" panose="020B0604020202020204" pitchFamily="34" charset="0"/>
              </a:rPr>
              <a:t>This part is probably the hardest for people to hear and accept, as we find it very hard to process the fact that humans can be so cruel to each other without an issue forcing the perpetrator to behave this way.</a:t>
            </a:r>
          </a:p>
          <a:p>
            <a:r>
              <a:rPr lang="en-GB" sz="1100" kern="1200" dirty="0" smtClean="0">
                <a:solidFill>
                  <a:schemeClr val="tx1"/>
                </a:solidFill>
                <a:effectLst/>
                <a:latin typeface="Arial" panose="020B0604020202020204" pitchFamily="34" charset="0"/>
                <a:ea typeface="+mn-ea"/>
                <a:cs typeface="Arial" panose="020B0604020202020204" pitchFamily="34" charset="0"/>
              </a:rPr>
              <a:t>The “spokes” or tactics of the Wheel show the main ways to coerce and control. Today we will look at all of the main tactics but will concentrate on the Coercion &amp; Threats “spoke”. Coercive Control (CC) underpins DA – in fact DA can’t happen without CC, so perhaps CC should not be a tactic spoke, but in fact the rubber tyre that holds the whole wheel together, facilitating the abusive behaviour more effectively.</a:t>
            </a:r>
          </a:p>
          <a:p>
            <a:r>
              <a:rPr lang="en-GB" sz="1100" kern="1200" dirty="0" smtClean="0">
                <a:solidFill>
                  <a:schemeClr val="tx1"/>
                </a:solidFill>
                <a:effectLst/>
                <a:latin typeface="Arial" panose="020B0604020202020204" pitchFamily="34" charset="0"/>
                <a:ea typeface="+mn-ea"/>
                <a:cs typeface="Arial" panose="020B0604020202020204" pitchFamily="34" charset="0"/>
              </a:rPr>
              <a:t>This particular version of the Duluth Power &amp; Control Wheel is the original which focusses on heterosexual intimate relationships, but today we have many different versions, e.g. same-sex relationships, abusing victims who have disabilities, child sex abuse, etc.</a:t>
            </a:r>
          </a:p>
          <a:p>
            <a:r>
              <a:rPr lang="en-GB" sz="1100" kern="1200" dirty="0" smtClean="0">
                <a:solidFill>
                  <a:schemeClr val="tx1"/>
                </a:solidFill>
                <a:effectLst/>
                <a:latin typeface="Arial" panose="020B0604020202020204" pitchFamily="34" charset="0"/>
                <a:ea typeface="+mn-ea"/>
                <a:cs typeface="Arial" panose="020B0604020202020204" pitchFamily="34" charset="0"/>
              </a:rPr>
              <a:t/>
            </a:r>
            <a:br>
              <a:rPr lang="en-GB" sz="1100" kern="1200" dirty="0" smtClean="0">
                <a:solidFill>
                  <a:schemeClr val="tx1"/>
                </a:solidFill>
                <a:effectLst/>
                <a:latin typeface="Arial" panose="020B0604020202020204" pitchFamily="34" charset="0"/>
                <a:ea typeface="+mn-ea"/>
                <a:cs typeface="Arial" panose="020B0604020202020204" pitchFamily="34" charset="0"/>
              </a:rPr>
            </a:br>
            <a:r>
              <a:rPr lang="en-GB" sz="1100" kern="1200" dirty="0" smtClean="0">
                <a:solidFill>
                  <a:schemeClr val="tx1"/>
                </a:solidFill>
                <a:effectLst/>
                <a:latin typeface="Arial" panose="020B0604020202020204" pitchFamily="34" charset="0"/>
                <a:ea typeface="+mn-ea"/>
                <a:cs typeface="Arial" panose="020B0604020202020204" pitchFamily="34" charset="0"/>
              </a:rPr>
              <a:t> </a:t>
            </a:r>
            <a:r>
              <a:rPr lang="en-GB" sz="1100" b="1" kern="1200" dirty="0" smtClean="0">
                <a:solidFill>
                  <a:schemeClr val="tx1"/>
                </a:solidFill>
                <a:effectLst/>
                <a:latin typeface="Arial" panose="020B0604020202020204" pitchFamily="34" charset="0"/>
                <a:ea typeface="+mn-ea"/>
                <a:cs typeface="Arial" panose="020B0604020202020204" pitchFamily="34" charset="0"/>
              </a:rPr>
              <a:t>Please see handout for explanations</a:t>
            </a:r>
            <a:r>
              <a:rPr lang="en-GB" sz="1100" b="1" kern="1200" baseline="0" dirty="0" smtClean="0">
                <a:solidFill>
                  <a:schemeClr val="tx1"/>
                </a:solidFill>
                <a:effectLst/>
                <a:latin typeface="Arial" panose="020B0604020202020204" pitchFamily="34" charset="0"/>
                <a:ea typeface="+mn-ea"/>
                <a:cs typeface="Arial" panose="020B0604020202020204" pitchFamily="34" charset="0"/>
              </a:rPr>
              <a:t> of abusive behaviour</a:t>
            </a:r>
          </a:p>
          <a:p>
            <a:pPr marL="228600" indent="-228600">
              <a:buAutoNum type="arabicPeriod"/>
            </a:pP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36826959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100" kern="1200" dirty="0" smtClean="0">
                <a:solidFill>
                  <a:schemeClr val="tx1"/>
                </a:solidFill>
                <a:effectLst/>
                <a:latin typeface="Arial" panose="020B0604020202020204" pitchFamily="34" charset="0"/>
                <a:ea typeface="+mn-ea"/>
                <a:cs typeface="Arial" panose="020B0604020202020204" pitchFamily="34" charset="0"/>
              </a:rPr>
              <a:t>Please see entrapment process handouts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30546192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dirty="0" smtClean="0">
                <a:latin typeface="Arial" panose="020B0604020202020204" pitchFamily="34" charset="0"/>
                <a:cs typeface="Arial" panose="020B0604020202020204" pitchFamily="34" charset="0"/>
              </a:rPr>
              <a:t>Evan stark is an American Social Worker and Professor who has spent most of his professional life campaigning for America to make CC a crime. He and his wife</a:t>
            </a:r>
            <a:r>
              <a:rPr lang="en-GB" sz="1100" b="0" baseline="0" dirty="0" smtClean="0">
                <a:latin typeface="Arial" panose="020B0604020202020204" pitchFamily="34" charset="0"/>
                <a:cs typeface="Arial" panose="020B0604020202020204" pitchFamily="34" charset="0"/>
              </a:rPr>
              <a:t> ran one of the first Women’s refuges in the USA. This film explains why Evan feels his legislation is so important. </a:t>
            </a:r>
            <a:r>
              <a:rPr kumimoji="0" lang="en-GB" sz="1100" b="0" i="0" u="none" strike="noStrike" kern="1200" cap="none" spc="0" normalizeH="0" baseline="0" noProof="0" dirty="0" smtClean="0">
                <a:ln>
                  <a:noFill/>
                </a:ln>
                <a:solidFill>
                  <a:sysClr val="windowText" lastClr="000000"/>
                </a:solidFill>
                <a:effectLst/>
                <a:uLnTx/>
                <a:uFillTx/>
                <a:latin typeface="Arial" panose="020B0604020202020204" pitchFamily="34" charset="0"/>
                <a:ea typeface="+mn-ea"/>
                <a:cs typeface="Arial" panose="020B0604020202020204" pitchFamily="34" charset="0"/>
                <a:hlinkClick r:id="rId3"/>
              </a:rPr>
              <a:t>https://www.youtube.com/watch?v=NLlXXt6WNsM</a:t>
            </a:r>
            <a:r>
              <a:rPr kumimoji="0" lang="en-GB" sz="1100" b="0" i="0" u="none" strike="noStrike" kern="1200" cap="none" spc="0" normalizeH="0" baseline="0" noProof="0" dirty="0" smtClean="0">
                <a:ln>
                  <a:noFill/>
                </a:ln>
                <a:solidFill>
                  <a:sysClr val="windowText" lastClr="000000"/>
                </a:solidFill>
                <a:effectLst/>
                <a:uLnTx/>
                <a:uFillTx/>
                <a:latin typeface="Arial" panose="020B0604020202020204" pitchFamily="34" charset="0"/>
                <a:ea typeface="+mn-ea"/>
                <a:cs typeface="Arial" panose="020B0604020202020204" pitchFamily="34" charset="0"/>
              </a:rPr>
              <a:t> </a:t>
            </a:r>
          </a:p>
          <a:p>
            <a:pPr marL="0" indent="0" algn="just">
              <a:lnSpc>
                <a:spcPct val="100000"/>
              </a:lnSpc>
              <a:buFontTx/>
              <a:buNone/>
            </a:pPr>
            <a:endParaRPr lang="en-GB" sz="1100" b="0" baseline="0" dirty="0" smtClean="0">
              <a:latin typeface="Arial" panose="020B0604020202020204" pitchFamily="34" charset="0"/>
              <a:cs typeface="Arial" panose="020B0604020202020204" pitchFamily="34" charset="0"/>
            </a:endParaRPr>
          </a:p>
          <a:p>
            <a:pPr marL="0" indent="0" algn="just">
              <a:lnSpc>
                <a:spcPct val="100000"/>
              </a:lnSpc>
              <a:buFontTx/>
              <a:buNone/>
            </a:pPr>
            <a:endParaRPr lang="en-GB" sz="1100" b="0" baseline="0" dirty="0" smtClean="0">
              <a:latin typeface="Arial" panose="020B0604020202020204" pitchFamily="34" charset="0"/>
              <a:cs typeface="Arial" panose="020B0604020202020204" pitchFamily="34" charset="0"/>
            </a:endParaRPr>
          </a:p>
          <a:p>
            <a:pPr marL="0" indent="0" algn="just">
              <a:lnSpc>
                <a:spcPct val="100000"/>
              </a:lnSpc>
              <a:buFontTx/>
              <a:buNone/>
            </a:pPr>
            <a:r>
              <a:rPr lang="en-GB" sz="1100" b="0" baseline="0" dirty="0" smtClean="0">
                <a:latin typeface="Arial" panose="020B0604020202020204" pitchFamily="34" charset="0"/>
                <a:cs typeface="Arial" panose="020B0604020202020204" pitchFamily="34" charset="0"/>
              </a:rPr>
              <a:t>During the clip Evan Stark mentions the following key phrases – male entitlement, intimate terrorism, hostage like.</a:t>
            </a:r>
          </a:p>
          <a:p>
            <a:pPr marL="0" indent="0" algn="just">
              <a:lnSpc>
                <a:spcPct val="100000"/>
              </a:lnSpc>
              <a:buFontTx/>
              <a:buNone/>
            </a:pPr>
            <a:endParaRPr lang="en-GB" sz="1100" b="0" baseline="0" dirty="0" smtClean="0">
              <a:latin typeface="Arial" panose="020B0604020202020204" pitchFamily="34" charset="0"/>
              <a:cs typeface="Arial" panose="020B0604020202020204" pitchFamily="34" charset="0"/>
            </a:endParaRPr>
          </a:p>
          <a:p>
            <a:pPr marL="0" indent="0" algn="just">
              <a:lnSpc>
                <a:spcPct val="100000"/>
              </a:lnSpc>
              <a:buFontTx/>
              <a:buNone/>
            </a:pPr>
            <a:r>
              <a:rPr lang="en-GB" sz="1100" b="0" baseline="0" dirty="0" smtClean="0">
                <a:latin typeface="Arial" panose="020B0604020202020204" pitchFamily="34" charset="0"/>
                <a:cs typeface="Arial" panose="020B0604020202020204" pitchFamily="34" charset="0"/>
              </a:rPr>
              <a:t>Ask the participants what they thought about the use of those phrases</a:t>
            </a:r>
          </a:p>
          <a:p>
            <a:pPr marL="0" indent="0" algn="just">
              <a:lnSpc>
                <a:spcPct val="100000"/>
              </a:lnSpc>
              <a:buFontTx/>
              <a:buNone/>
            </a:pPr>
            <a:endParaRPr lang="en-GB" sz="1100" b="0" baseline="0" dirty="0" smtClean="0">
              <a:latin typeface="Arial" panose="020B0604020202020204" pitchFamily="34" charset="0"/>
              <a:cs typeface="Arial" panose="020B0604020202020204" pitchFamily="34" charset="0"/>
            </a:endParaRPr>
          </a:p>
          <a:p>
            <a:pPr marL="0" indent="0" algn="just">
              <a:lnSpc>
                <a:spcPct val="100000"/>
              </a:lnSpc>
              <a:buFontTx/>
              <a:buNone/>
            </a:pPr>
            <a:r>
              <a:rPr lang="en-GB" sz="1100" b="0" baseline="0" dirty="0" smtClean="0">
                <a:latin typeface="Arial" panose="020B0604020202020204" pitchFamily="34" charset="0"/>
                <a:cs typeface="Arial" panose="020B0604020202020204" pitchFamily="34" charset="0"/>
              </a:rPr>
              <a:t>Explain that CC tactics are very similar to those used by kidnappers, terrorists, prisons of war, and as torture, and that in fact the UN definition of DA and torture are almost identical. Many victims and survivors consequently suffer with (diagnosed and undiagnosed) PTSD. This goes some  way to explaining to the participants why some victims don’t behave the way society expects a victim of crime to behave.</a:t>
            </a:r>
          </a:p>
          <a:p>
            <a:pPr marL="0" indent="0" algn="just">
              <a:lnSpc>
                <a:spcPct val="100000"/>
              </a:lnSpc>
              <a:buFontTx/>
              <a:buNone/>
            </a:pPr>
            <a:endParaRPr lang="en-GB" sz="1100" b="0" dirty="0" smtClean="0">
              <a:latin typeface="Arial" panose="020B0604020202020204" pitchFamily="34" charset="0"/>
              <a:cs typeface="Arial" panose="020B0604020202020204" pitchFamily="34" charset="0"/>
            </a:endParaRPr>
          </a:p>
          <a:p>
            <a:pPr marL="0" indent="0" algn="just">
              <a:lnSpc>
                <a:spcPct val="100000"/>
              </a:lnSpc>
              <a:buFontTx/>
              <a:buNone/>
            </a:pPr>
            <a:r>
              <a:rPr lang="en-GB" sz="1100" b="1" dirty="0" smtClean="0">
                <a:latin typeface="Arial" panose="020B0604020202020204" pitchFamily="34" charset="0"/>
                <a:cs typeface="Arial" panose="020B0604020202020204" pitchFamily="34" charset="0"/>
              </a:rPr>
              <a:t>Coercive Control</a:t>
            </a:r>
          </a:p>
          <a:p>
            <a:pPr marL="0" indent="0" algn="just">
              <a:lnSpc>
                <a:spcPct val="100000"/>
              </a:lnSpc>
              <a:buFontTx/>
              <a:buNone/>
            </a:pPr>
            <a:endParaRPr lang="en-GB" sz="1100" dirty="0" smtClean="0">
              <a:latin typeface="Arial" panose="020B0604020202020204" pitchFamily="34" charset="0"/>
              <a:cs typeface="Arial" panose="020B0604020202020204" pitchFamily="34" charset="0"/>
            </a:endParaRPr>
          </a:p>
          <a:p>
            <a:pPr marL="171450" indent="-171450" algn="just">
              <a:lnSpc>
                <a:spcPct val="100000"/>
              </a:lnSpc>
              <a:buFont typeface="Arial" panose="020B0604020202020204" pitchFamily="34" charset="0"/>
              <a:buChar char="•"/>
            </a:pPr>
            <a:r>
              <a:rPr lang="en-GB" sz="1100" dirty="0" smtClean="0">
                <a:latin typeface="Arial" panose="020B0604020202020204" pitchFamily="34" charset="0"/>
                <a:cs typeface="Arial" panose="020B0604020202020204" pitchFamily="34" charset="0"/>
              </a:rPr>
              <a:t>Underpins domestic abuse.</a:t>
            </a:r>
          </a:p>
          <a:p>
            <a:pPr marL="171450" indent="-171450" algn="just">
              <a:lnSpc>
                <a:spcPct val="100000"/>
              </a:lnSpc>
              <a:buFont typeface="Arial" panose="020B0604020202020204" pitchFamily="34" charset="0"/>
              <a:buChar char="•"/>
            </a:pPr>
            <a:r>
              <a:rPr lang="en-GB" sz="1100" dirty="0" smtClean="0">
                <a:latin typeface="Arial" panose="020B0604020202020204" pitchFamily="34" charset="0"/>
                <a:cs typeface="Arial" panose="020B0604020202020204" pitchFamily="34" charset="0"/>
              </a:rPr>
              <a:t>Most victims of abuse experience coercive control rather than isolated physical assaults alone. </a:t>
            </a:r>
          </a:p>
          <a:p>
            <a:pPr marL="171450" indent="-171450" algn="just">
              <a:lnSpc>
                <a:spcPct val="100000"/>
              </a:lnSpc>
              <a:buFont typeface="Arial" panose="020B0604020202020204" pitchFamily="34" charset="0"/>
              <a:buChar char="•"/>
            </a:pPr>
            <a:r>
              <a:rPr lang="en-GB" sz="1100" dirty="0" smtClean="0">
                <a:latin typeface="Arial" panose="020B0604020202020204" pitchFamily="34" charset="0"/>
                <a:cs typeface="Arial" panose="020B0604020202020204" pitchFamily="34" charset="0"/>
              </a:rPr>
              <a:t>Victims often state that the coercive control is far more devastating than physical assaults.</a:t>
            </a:r>
          </a:p>
          <a:p>
            <a:pPr marL="171450" indent="-171450" algn="just">
              <a:lnSpc>
                <a:spcPct val="100000"/>
              </a:lnSpc>
              <a:buFont typeface="Arial" panose="020B0604020202020204" pitchFamily="34" charset="0"/>
              <a:buChar char="•"/>
            </a:pPr>
            <a:r>
              <a:rPr lang="en-GB" sz="1100" dirty="0" smtClean="0">
                <a:latin typeface="Arial" panose="020B0604020202020204" pitchFamily="34" charset="0"/>
                <a:cs typeface="Arial" panose="020B0604020202020204" pitchFamily="34" charset="0"/>
              </a:rPr>
              <a:t>Instils fear, dependence, compliance and shame.</a:t>
            </a:r>
          </a:p>
          <a:p>
            <a:pPr>
              <a:lnSpc>
                <a:spcPct val="100000"/>
              </a:lnSpc>
            </a:pPr>
            <a:endParaRPr lang="en-GB" sz="1100" dirty="0" smtClean="0">
              <a:latin typeface="Arial" panose="020B0604020202020204" pitchFamily="34" charset="0"/>
              <a:cs typeface="Arial" panose="020B0604020202020204" pitchFamily="34" charset="0"/>
            </a:endParaRPr>
          </a:p>
          <a:p>
            <a:pPr marL="0" indent="0" algn="l">
              <a:lnSpc>
                <a:spcPct val="100000"/>
              </a:lnSpc>
              <a:buNone/>
            </a:pPr>
            <a:r>
              <a:rPr lang="en-GB" altLang="en-US" sz="1100" b="1" dirty="0" smtClean="0">
                <a:solidFill>
                  <a:srgbClr val="002060"/>
                </a:solidFill>
                <a:latin typeface="Arial" panose="020B0604020202020204" pitchFamily="34" charset="0"/>
                <a:cs typeface="Arial" panose="020B0604020202020204" pitchFamily="34" charset="0"/>
              </a:rPr>
              <a:t>The Major Tactics of Coercive Control </a:t>
            </a:r>
          </a:p>
          <a:p>
            <a:pPr marL="0" indent="0" algn="l">
              <a:lnSpc>
                <a:spcPct val="100000"/>
              </a:lnSpc>
              <a:buNone/>
            </a:pPr>
            <a:endParaRPr lang="en-GB" altLang="en-US" sz="1100" b="0" dirty="0" smtClean="0">
              <a:solidFill>
                <a:schemeClr val="tx1"/>
              </a:solidFill>
              <a:latin typeface="Arial" panose="020B0604020202020204" pitchFamily="34" charset="0"/>
              <a:cs typeface="Arial" panose="020B0604020202020204" pitchFamily="34" charset="0"/>
            </a:endParaRPr>
          </a:p>
          <a:p>
            <a:pPr marL="457200" indent="-457200" algn="l">
              <a:lnSpc>
                <a:spcPct val="100000"/>
              </a:lnSpc>
              <a:buFont typeface="Arial" panose="020B0604020202020204" pitchFamily="34" charset="0"/>
              <a:buChar char="•"/>
            </a:pPr>
            <a:r>
              <a:rPr lang="en-GB" sz="1100" dirty="0" smtClean="0">
                <a:latin typeface="Arial" panose="020B0604020202020204" pitchFamily="34" charset="0"/>
                <a:cs typeface="Arial" panose="020B0604020202020204" pitchFamily="34" charset="0"/>
              </a:rPr>
              <a:t>Violence</a:t>
            </a:r>
          </a:p>
          <a:p>
            <a:pPr marL="457200" indent="-457200" algn="l">
              <a:lnSpc>
                <a:spcPct val="100000"/>
              </a:lnSpc>
              <a:buFont typeface="Arial" panose="020B0604020202020204" pitchFamily="34" charset="0"/>
              <a:buChar char="•"/>
            </a:pPr>
            <a:r>
              <a:rPr lang="en-GB" sz="1100" dirty="0" smtClean="0">
                <a:latin typeface="Arial" panose="020B0604020202020204" pitchFamily="34" charset="0"/>
                <a:cs typeface="Arial" panose="020B0604020202020204" pitchFamily="34" charset="0"/>
              </a:rPr>
              <a:t>Intimidation – Threats, Surveillance &amp; Degradation</a:t>
            </a:r>
          </a:p>
          <a:p>
            <a:pPr marL="457200" indent="-457200" algn="l">
              <a:lnSpc>
                <a:spcPct val="100000"/>
              </a:lnSpc>
              <a:buFont typeface="Arial" panose="020B0604020202020204" pitchFamily="34" charset="0"/>
              <a:buChar char="•"/>
            </a:pPr>
            <a:r>
              <a:rPr lang="en-GB" sz="1100" dirty="0" smtClean="0">
                <a:latin typeface="Arial" panose="020B0604020202020204" pitchFamily="34" charset="0"/>
                <a:cs typeface="Arial" panose="020B0604020202020204" pitchFamily="34" charset="0"/>
              </a:rPr>
              <a:t>Isolation</a:t>
            </a:r>
          </a:p>
          <a:p>
            <a:pPr marL="457200" indent="-457200" algn="l">
              <a:lnSpc>
                <a:spcPct val="100000"/>
              </a:lnSpc>
              <a:buFont typeface="Arial" panose="020B0604020202020204" pitchFamily="34" charset="0"/>
              <a:buChar char="•"/>
            </a:pPr>
            <a:r>
              <a:rPr lang="en-GB" sz="1100" dirty="0" smtClean="0">
                <a:latin typeface="Arial" panose="020B0604020202020204" pitchFamily="34" charset="0"/>
                <a:cs typeface="Arial" panose="020B0604020202020204" pitchFamily="34" charset="0"/>
              </a:rPr>
              <a:t>Control</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11257492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GB" sz="1100" b="1" dirty="0" smtClean="0">
                <a:latin typeface="Arial" panose="020B0604020202020204" pitchFamily="34" charset="0"/>
                <a:cs typeface="Arial" panose="020B0604020202020204" pitchFamily="34" charset="0"/>
              </a:rPr>
              <a:t>Intimidation </a:t>
            </a:r>
            <a:endParaRPr lang="en-GB" sz="1100" dirty="0" smtClean="0">
              <a:latin typeface="Arial" panose="020B0604020202020204" pitchFamily="34" charset="0"/>
              <a:cs typeface="Arial" panose="020B0604020202020204" pitchFamily="34" charset="0"/>
            </a:endParaRPr>
          </a:p>
          <a:p>
            <a:pPr marL="0" indent="0" algn="l">
              <a:buNone/>
            </a:pPr>
            <a:endParaRPr lang="en-GB" sz="1100" dirty="0" smtClean="0">
              <a:latin typeface="Arial" panose="020B0604020202020204" pitchFamily="34" charset="0"/>
              <a:cs typeface="Arial" panose="020B0604020202020204" pitchFamily="34" charset="0"/>
            </a:endParaRPr>
          </a:p>
          <a:p>
            <a:pPr algn="l"/>
            <a:r>
              <a:rPr lang="en-GB" sz="1100" dirty="0" smtClean="0">
                <a:latin typeface="Arial" panose="020B0604020202020204" pitchFamily="34" charset="0"/>
                <a:cs typeface="Arial" panose="020B0604020202020204" pitchFamily="34" charset="0"/>
              </a:rPr>
              <a:t>Often involves very subtle warnings that are obvious to the victim, but invisible to outsiders.</a:t>
            </a:r>
          </a:p>
          <a:p>
            <a:pPr algn="l"/>
            <a:r>
              <a:rPr lang="en-GB" sz="1100" dirty="0" smtClean="0">
                <a:latin typeface="Arial" panose="020B0604020202020204" pitchFamily="34" charset="0"/>
                <a:cs typeface="Arial" panose="020B0604020202020204" pitchFamily="34" charset="0"/>
              </a:rPr>
              <a:t>Physical violence towards others, animals, and objects.</a:t>
            </a:r>
            <a:r>
              <a:rPr lang="en-GB" sz="110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Sub-tactics of Intimidation:</a:t>
            </a:r>
            <a:r>
              <a:rPr lang="en-GB" sz="110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Threats,</a:t>
            </a:r>
            <a:r>
              <a:rPr lang="en-GB" sz="110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Surveillance,</a:t>
            </a:r>
            <a:r>
              <a:rPr lang="en-GB" sz="110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Degradation</a:t>
            </a:r>
          </a:p>
          <a:p>
            <a:pPr algn="l"/>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Degradation &amp; Humiliation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Insults in coercive control often target areas of gender identity from which the woman draws her self-esteem</a:t>
            </a:r>
          </a:p>
          <a:p>
            <a:r>
              <a:rPr lang="en-GB" sz="1100" dirty="0" smtClean="0">
                <a:latin typeface="Arial" panose="020B0604020202020204" pitchFamily="34" charset="0"/>
                <a:cs typeface="Arial" panose="020B0604020202020204" pitchFamily="34" charset="0"/>
              </a:rPr>
              <a:t>Shaming - inhibits reporting because victims fear humiliation.</a:t>
            </a:r>
          </a:p>
          <a:p>
            <a:r>
              <a:rPr lang="en-GB" sz="1100" dirty="0" smtClean="0">
                <a:latin typeface="Arial" panose="020B0604020202020204" pitchFamily="34" charset="0"/>
                <a:cs typeface="Arial" panose="020B0604020202020204" pitchFamily="34" charset="0"/>
              </a:rPr>
              <a:t>Marking / Ownership</a:t>
            </a:r>
          </a:p>
          <a:p>
            <a:endParaRPr lang="en-GB" sz="1100" b="1"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Control </a:t>
            </a:r>
          </a:p>
          <a:p>
            <a:endParaRPr lang="en-GB" sz="1100" b="1"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Micro-management</a:t>
            </a:r>
          </a:p>
          <a:p>
            <a:r>
              <a:rPr lang="en-GB" sz="1100" dirty="0" smtClean="0">
                <a:latin typeface="Arial" panose="020B0604020202020204" pitchFamily="34" charset="0"/>
                <a:cs typeface="Arial" panose="020B0604020202020204" pitchFamily="34" charset="0"/>
              </a:rPr>
              <a:t>Isolation</a:t>
            </a:r>
          </a:p>
          <a:p>
            <a:r>
              <a:rPr lang="en-GB" sz="1100" dirty="0" smtClean="0">
                <a:latin typeface="Arial" panose="020B0604020202020204" pitchFamily="34" charset="0"/>
                <a:cs typeface="Arial" panose="020B0604020202020204" pitchFamily="34" charset="0"/>
              </a:rPr>
              <a:t>Deprivation, Exploitation &amp; Regulation</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Tactics can cross over and some are used to reinforce others. </a:t>
            </a:r>
            <a:r>
              <a:rPr lang="en-GB" sz="1100" dirty="0" err="1" smtClean="0">
                <a:latin typeface="Arial" panose="020B0604020202020204" pitchFamily="34" charset="0"/>
                <a:cs typeface="Arial" panose="020B0604020202020204" pitchFamily="34" charset="0"/>
              </a:rPr>
              <a:t>Eg</a:t>
            </a:r>
            <a:r>
              <a:rPr lang="en-GB" sz="1100" dirty="0" smtClean="0">
                <a:latin typeface="Arial" panose="020B0604020202020204" pitchFamily="34" charset="0"/>
                <a:cs typeface="Arial" panose="020B0604020202020204" pitchFamily="34" charset="0"/>
              </a:rPr>
              <a:t>, one threat of violence or one violent act just reinforces the control and intimidation and may happen rarely or only once.</a:t>
            </a:r>
          </a:p>
          <a:p>
            <a:r>
              <a:rPr lang="en-GB" sz="1100" dirty="0" smtClean="0">
                <a:latin typeface="Arial" panose="020B0604020202020204" pitchFamily="34" charset="0"/>
                <a:cs typeface="Arial" panose="020B0604020202020204" pitchFamily="34" charset="0"/>
              </a:rPr>
              <a:t>Key issues for the police to consider, what repercussions</a:t>
            </a:r>
            <a:r>
              <a:rPr lang="en-GB" sz="1100" baseline="0" dirty="0" smtClean="0">
                <a:latin typeface="Arial" panose="020B0604020202020204" pitchFamily="34" charset="0"/>
                <a:cs typeface="Arial" panose="020B0604020202020204" pitchFamily="34" charset="0"/>
              </a:rPr>
              <a:t> does the women fear? Critical point about CCB is that it is punitive so the police need to ask, “what are the repercussions if you don’t?” Highlight the very dehumanising nature of CC. It is extremely important that police do not reaffirm that behaviour and that they act in a positive and non-judgemental way that upholds the dignity of the woman involved</a:t>
            </a:r>
          </a:p>
          <a:p>
            <a:endParaRPr lang="en-GB" sz="1100" b="1"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Surveillance </a:t>
            </a:r>
          </a:p>
          <a:p>
            <a:endParaRPr lang="en-GB" sz="1100" b="1"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Stalking</a:t>
            </a:r>
          </a:p>
          <a:p>
            <a:r>
              <a:rPr lang="en-GB" sz="1100" dirty="0" smtClean="0">
                <a:latin typeface="Arial" panose="020B0604020202020204" pitchFamily="34" charset="0"/>
                <a:cs typeface="Arial" panose="020B0604020202020204" pitchFamily="34" charset="0"/>
              </a:rPr>
              <a:t>Surveillance Technology </a:t>
            </a:r>
            <a:r>
              <a:rPr lang="en-GB" sz="1100" b="1"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Victim feels perpetrator is “always there</a:t>
            </a:r>
          </a:p>
          <a:p>
            <a:endParaRPr lang="en-GB" sz="1100" b="1"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Violence</a:t>
            </a:r>
            <a:endParaRPr lang="en-GB" sz="1100" b="1" dirty="0" smtClean="0">
              <a:latin typeface="Arial" panose="020B0604020202020204" pitchFamily="34" charset="0"/>
              <a:cs typeface="Arial" panose="020B0604020202020204" pitchFamily="34" charset="0"/>
            </a:endParaRPr>
          </a:p>
          <a:p>
            <a:endParaRPr lang="en-GB" sz="1100" dirty="0" smtClean="0">
              <a:latin typeface="Arial" panose="020B0604020202020204" pitchFamily="34" charset="0"/>
              <a:cs typeface="Arial" panose="020B0604020202020204" pitchFamily="34" charset="0"/>
            </a:endParaRPr>
          </a:p>
          <a:p>
            <a:pPr marL="0" indent="0" algn="l">
              <a:buNone/>
            </a:pPr>
            <a:r>
              <a:rPr lang="en-GB" sz="1100" dirty="0" smtClean="0">
                <a:latin typeface="Arial" panose="020B0604020202020204" pitchFamily="34" charset="0"/>
                <a:cs typeface="Arial" panose="020B0604020202020204" pitchFamily="34" charset="0"/>
              </a:rPr>
              <a:t>Frequent low level physical and sexual violence and / or occasional serious injury</a:t>
            </a:r>
            <a:r>
              <a:rPr lang="en-GB" sz="1100" baseline="0" dirty="0" smtClean="0">
                <a:latin typeface="Arial" panose="020B0604020202020204" pitchFamily="34" charset="0"/>
                <a:cs typeface="Arial" panose="020B0604020202020204" pitchFamily="34" charset="0"/>
              </a:rPr>
              <a:t> a</a:t>
            </a:r>
            <a:r>
              <a:rPr lang="en-GB" sz="1100" dirty="0" smtClean="0">
                <a:latin typeface="Arial" panose="020B0604020202020204" pitchFamily="34" charset="0"/>
                <a:cs typeface="Arial" panose="020B0604020202020204" pitchFamily="34" charset="0"/>
              </a:rPr>
              <a:t>ssaults become so normal that the victim often no longer registers them as physical assaults.</a:t>
            </a:r>
          </a:p>
          <a:p>
            <a:pPr marL="0" indent="0" algn="l">
              <a:buNone/>
            </a:pPr>
            <a:endParaRPr lang="en-GB" sz="1100" dirty="0" smtClean="0">
              <a:latin typeface="Arial" panose="020B0604020202020204" pitchFamily="34" charset="0"/>
              <a:cs typeface="Arial" panose="020B0604020202020204" pitchFamily="34" charset="0"/>
            </a:endParaRPr>
          </a:p>
          <a:p>
            <a:pPr algn="l"/>
            <a:endParaRPr lang="en-GB" sz="1100" dirty="0" smtClean="0">
              <a:latin typeface="Arial" panose="020B0604020202020204" pitchFamily="34" charset="0"/>
              <a:cs typeface="Arial" panose="020B0604020202020204" pitchFamily="34" charset="0"/>
            </a:endParaRPr>
          </a:p>
          <a:p>
            <a:pPr algn="l"/>
            <a:r>
              <a:rPr lang="en-GB" sz="1100" b="1" dirty="0" smtClean="0">
                <a:latin typeface="Arial" panose="020B0604020202020204" pitchFamily="34" charset="0"/>
                <a:cs typeface="Arial" panose="020B0604020202020204" pitchFamily="34" charset="0"/>
              </a:rPr>
              <a:t>Threats</a:t>
            </a:r>
          </a:p>
          <a:p>
            <a:pPr algn="l"/>
            <a:r>
              <a:rPr lang="en-GB" sz="1100" b="0" dirty="0" smtClean="0">
                <a:latin typeface="Arial" panose="020B0604020202020204" pitchFamily="34" charset="0"/>
                <a:cs typeface="Arial" panose="020B0604020202020204" pitchFamily="34" charset="0"/>
              </a:rPr>
              <a:t>Threats to hurt the victim, others and/or property, with-holding or rationing resources, passive-aggressive threats, anonymous acts – makes the victim</a:t>
            </a:r>
            <a:r>
              <a:rPr lang="en-GB" sz="1100" b="0" baseline="0" dirty="0" smtClean="0">
                <a:latin typeface="Arial" panose="020B0604020202020204" pitchFamily="34" charset="0"/>
                <a:cs typeface="Arial" panose="020B0604020202020204" pitchFamily="34" charset="0"/>
              </a:rPr>
              <a:t> feel that they are going ‘crazy.’</a:t>
            </a:r>
            <a:endParaRPr lang="en-GB" sz="1100" b="0" dirty="0" smtClean="0">
              <a:latin typeface="Arial" panose="020B0604020202020204" pitchFamily="34" charset="0"/>
              <a:cs typeface="Arial" panose="020B0604020202020204" pitchFamily="34" charset="0"/>
            </a:endParaRPr>
          </a:p>
          <a:p>
            <a:endParaRPr lang="en-GB" sz="1100" dirty="0" smtClean="0">
              <a:latin typeface="Arial" panose="020B0604020202020204" pitchFamily="34" charset="0"/>
              <a:cs typeface="Arial" panose="020B0604020202020204" pitchFamily="34" charset="0"/>
            </a:endParaRPr>
          </a:p>
          <a:p>
            <a:endParaRPr lang="en-GB" sz="1100" b="1" dirty="0" smtClean="0">
              <a:latin typeface="Arial" panose="020B0604020202020204" pitchFamily="34" charset="0"/>
              <a:cs typeface="Arial" panose="020B0604020202020204" pitchFamily="34" charset="0"/>
            </a:endParaRPr>
          </a:p>
          <a:p>
            <a:endParaRPr lang="en-GB" sz="1100" dirty="0" smtClean="0">
              <a:latin typeface="Arial" panose="020B0604020202020204" pitchFamily="34" charset="0"/>
              <a:cs typeface="Arial" panose="020B0604020202020204" pitchFamily="34" charset="0"/>
            </a:endParaRPr>
          </a:p>
          <a:p>
            <a:endParaRPr lang="en-GB" sz="1100" dirty="0" smtClean="0">
              <a:latin typeface="Arial" panose="020B0604020202020204" pitchFamily="34" charset="0"/>
              <a:cs typeface="Arial" panose="020B0604020202020204" pitchFamily="34" charset="0"/>
            </a:endParaRPr>
          </a:p>
          <a:p>
            <a:endParaRPr lang="en-GB" b="1" dirty="0" smtClean="0"/>
          </a:p>
          <a:p>
            <a:endParaRPr lang="en-GB" b="1" dirty="0" smtClean="0"/>
          </a:p>
          <a:p>
            <a:endParaRPr lang="en-GB" b="1"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11201141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It’s important to distinguish between a relationship that is based on negotiation, and indeed manipulation, differs very much</a:t>
            </a:r>
            <a:r>
              <a:rPr lang="en-GB" sz="1100" baseline="0" dirty="0" smtClean="0">
                <a:latin typeface="Arial" panose="020B0604020202020204" pitchFamily="34" charset="0"/>
                <a:cs typeface="Arial" panose="020B0604020202020204" pitchFamily="34" charset="0"/>
              </a:rPr>
              <a:t> from a relationship based on coercion so that officers can write statements that are better evidentially in relation to coercion and control</a:t>
            </a:r>
          </a:p>
          <a:p>
            <a:r>
              <a:rPr lang="en-GB" sz="1100" baseline="0" dirty="0" smtClean="0">
                <a:latin typeface="Arial" panose="020B0604020202020204" pitchFamily="34" charset="0"/>
                <a:cs typeface="Arial" panose="020B0604020202020204" pitchFamily="34" charset="0"/>
              </a:rPr>
              <a:t>Main differences:-</a:t>
            </a:r>
          </a:p>
          <a:p>
            <a:r>
              <a:rPr lang="en-GB" sz="1100" baseline="0" dirty="0" smtClean="0">
                <a:latin typeface="Arial" panose="020B0604020202020204" pitchFamily="34" charset="0"/>
                <a:cs typeface="Arial" panose="020B0604020202020204" pitchFamily="34" charset="0"/>
              </a:rPr>
              <a:t>Negotiation and manipulation have no punishment attached to non compliance, even though manipulation has elements of deceit. Coercion has punishment, is demanded, inflexible and even if it changes it does so without the knowledge or consultation of the victim</a:t>
            </a:r>
            <a:r>
              <a:rPr lang="en-GB" baseline="0" dirty="0" smtClean="0"/>
              <a:t>.</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145044560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Please</a:t>
            </a:r>
            <a:r>
              <a:rPr lang="en-GB" sz="1100" baseline="0" dirty="0" smtClean="0">
                <a:latin typeface="Arial" panose="020B0604020202020204" pitchFamily="34" charset="0"/>
                <a:cs typeface="Arial" panose="020B0604020202020204" pitchFamily="34" charset="0"/>
              </a:rPr>
              <a:t> refer to handout institutional power and control.</a:t>
            </a:r>
          </a:p>
          <a:p>
            <a:endParaRPr lang="en-GB" sz="1100" baseline="0" dirty="0" smtClean="0">
              <a:latin typeface="Arial" panose="020B0604020202020204" pitchFamily="34" charset="0"/>
              <a:cs typeface="Arial" panose="020B0604020202020204" pitchFamily="34" charset="0"/>
            </a:endParaRPr>
          </a:p>
          <a:p>
            <a:r>
              <a:rPr lang="en-GB" sz="1100" baseline="0" dirty="0" smtClean="0">
                <a:latin typeface="Arial" panose="020B0604020202020204" pitchFamily="34" charset="0"/>
                <a:cs typeface="Arial" panose="020B0604020202020204" pitchFamily="34" charset="0"/>
              </a:rPr>
              <a:t>On this handout these are examples from victims and survivors of how, unwittingly and unintentionally, professionals and agencies can further perpetuate DA easily, often just from a simple remark or question. Often these remarks and actions from professionals are in response to the perpetrator’s attempt to manipulate professionals.</a:t>
            </a:r>
          </a:p>
          <a:p>
            <a:endParaRPr lang="en-GB" sz="1100" baseline="0" dirty="0" smtClean="0">
              <a:latin typeface="Arial" panose="020B0604020202020204" pitchFamily="34" charset="0"/>
              <a:cs typeface="Arial" panose="020B0604020202020204" pitchFamily="34" charset="0"/>
            </a:endParaRPr>
          </a:p>
          <a:p>
            <a:r>
              <a:rPr lang="en-GB" sz="1100" baseline="0" dirty="0" smtClean="0">
                <a:latin typeface="Arial" panose="020B0604020202020204" pitchFamily="34" charset="0"/>
                <a:cs typeface="Arial" panose="020B0604020202020204" pitchFamily="34" charset="0"/>
              </a:rPr>
              <a:t>NOTE: with regards to mentioning social services – the law requires professionals to break confidentiality when there is a risk of harm to vulnerable people such as children. However, it’s about HOW the subject is brought up and how victims are informed of actions that need to be taken that is critical here.</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20725514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Explain that ‘Leaving’ is a film about the experience of leaving an abusive relationship. One of the most common myths about DA is that the victim chooses to stay with the perpetrator, and Police are often called out to the same names/addresses. The film shows us how difficult a decision/action this is, and more importantly it demonstrates WHY it is so difficult and dangerous. </a:t>
            </a:r>
          </a:p>
          <a:p>
            <a:endPar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Before showing the film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explain that the process of the victim understanding the abuse and reacting to it can be broken down into 6 stages, and that understanding these 6 stages can also help officers understand why some victims of DA appear to not understand what is happening to them, and therefore how they engage with the Police. By understanding these 6 stages, officers may be better placed to adjust their choice of words and phrases in order to encourage better engagement with the victim. Initially, victims generally move </a:t>
            </a:r>
            <a:r>
              <a:rPr lang="en-GB" sz="1100" b="0" i="0" u="none" strike="noStrike" baseline="0" dirty="0" smtClean="0">
                <a:solidFill>
                  <a:srgbClr val="000000"/>
                </a:solidFill>
                <a:latin typeface="Arial" panose="020B0604020202020204" pitchFamily="34" charset="0"/>
                <a:cs typeface="Arial" panose="020B0604020202020204" pitchFamily="34" charset="0"/>
              </a:rPr>
              <a:t>up the stages, but depending on the perpetrator’s actions, the victim can move up and down the 6 stages repeatedly. 	</a:t>
            </a:r>
          </a:p>
          <a:p>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Also refer to handout “six stages of Leaving” 11for additional trainer information on the stages* 	</a:t>
            </a:r>
          </a:p>
          <a:p>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Activity 3: Notes:</a:t>
            </a:r>
            <a:r>
              <a:rPr lang="en-GB" sz="1100" b="1" baseline="0" dirty="0" smtClean="0">
                <a:latin typeface="Arial" panose="020B0604020202020204" pitchFamily="34" charset="0"/>
                <a:cs typeface="Arial" panose="020B0604020202020204" pitchFamily="34" charset="0"/>
              </a:rPr>
              <a:t> </a:t>
            </a:r>
            <a:r>
              <a:rPr lang="en-GB" sz="1100" i="1" kern="1200" dirty="0" smtClean="0">
                <a:solidFill>
                  <a:schemeClr val="tx1"/>
                </a:solidFill>
                <a:effectLst/>
                <a:latin typeface="Arial" panose="020B0604020202020204" pitchFamily="34" charset="0"/>
                <a:ea typeface="+mn-ea"/>
                <a:cs typeface="Arial" panose="020B0604020202020204" pitchFamily="34" charset="0"/>
              </a:rPr>
              <a:t>Trainer to emphasise the fact that, ‘</a:t>
            </a:r>
            <a:r>
              <a:rPr lang="en-GB" sz="1100" b="1" i="1" kern="1200" dirty="0" smtClean="0">
                <a:solidFill>
                  <a:schemeClr val="tx1"/>
                </a:solidFill>
                <a:effectLst/>
                <a:latin typeface="Arial" panose="020B0604020202020204" pitchFamily="34" charset="0"/>
                <a:ea typeface="+mn-ea"/>
                <a:cs typeface="Arial" panose="020B0604020202020204" pitchFamily="34" charset="0"/>
              </a:rPr>
              <a:t>Gains</a:t>
            </a:r>
            <a:r>
              <a:rPr lang="en-GB" sz="1100" i="1" kern="1200" dirty="0" smtClean="0">
                <a:solidFill>
                  <a:schemeClr val="tx1"/>
                </a:solidFill>
                <a:effectLst/>
                <a:latin typeface="Arial" panose="020B0604020202020204" pitchFamily="34" charset="0"/>
                <a:ea typeface="+mn-ea"/>
                <a:cs typeface="Arial" panose="020B0604020202020204" pitchFamily="34" charset="0"/>
              </a:rPr>
              <a:t>’ are often abstract ideals that are basic human rights that we should all be entitled to, they are difficult to measure and can take a very long time before the survivor recognises achievement. The, ‘</a:t>
            </a:r>
            <a:r>
              <a:rPr lang="en-GB" sz="1100" b="1" i="1" kern="1200" dirty="0" smtClean="0">
                <a:solidFill>
                  <a:schemeClr val="tx1"/>
                </a:solidFill>
                <a:effectLst/>
                <a:latin typeface="Arial" panose="020B0604020202020204" pitchFamily="34" charset="0"/>
                <a:ea typeface="+mn-ea"/>
                <a:cs typeface="Arial" panose="020B0604020202020204" pitchFamily="34" charset="0"/>
              </a:rPr>
              <a:t>Losses</a:t>
            </a:r>
            <a:r>
              <a:rPr lang="en-GB" sz="1100" i="1" kern="1200" dirty="0" smtClean="0">
                <a:solidFill>
                  <a:schemeClr val="tx1"/>
                </a:solidFill>
                <a:effectLst/>
                <a:latin typeface="Arial" panose="020B0604020202020204" pitchFamily="34" charset="0"/>
                <a:ea typeface="+mn-ea"/>
                <a:cs typeface="Arial" panose="020B0604020202020204" pitchFamily="34" charset="0"/>
              </a:rPr>
              <a:t>’ are more immediate, tangible and measurable, and therefore during the traditional, ’low’ of the third night after leaving the, ’losses’ often carry more weight when decisions are made about whether to return home to the perpetrator.</a:t>
            </a:r>
          </a:p>
          <a:p>
            <a:r>
              <a:rPr lang="en-GB" sz="1100" i="1" kern="1200" dirty="0" smtClean="0">
                <a:solidFill>
                  <a:schemeClr val="tx1"/>
                </a:solidFill>
                <a:effectLst/>
                <a:latin typeface="Arial" panose="020B0604020202020204" pitchFamily="34" charset="0"/>
                <a:ea typeface="+mn-ea"/>
                <a:cs typeface="Arial" panose="020B0604020202020204" pitchFamily="34" charset="0"/>
              </a:rPr>
              <a:t> </a:t>
            </a:r>
          </a:p>
          <a:p>
            <a:r>
              <a:rPr lang="en-GB" sz="1100" i="1" kern="1200" dirty="0" smtClean="0">
                <a:solidFill>
                  <a:schemeClr val="tx1"/>
                </a:solidFill>
                <a:effectLst/>
                <a:latin typeface="Arial" panose="020B0604020202020204" pitchFamily="34" charset="0"/>
                <a:ea typeface="+mn-ea"/>
                <a:cs typeface="Arial" panose="020B0604020202020204" pitchFamily="34" charset="0"/>
              </a:rPr>
              <a:t>Also some of the others go in both columns, e.g. ‘family’ and ‘safety.’</a:t>
            </a:r>
          </a:p>
          <a:p>
            <a:r>
              <a:rPr lang="en-GB" sz="1100" i="1" kern="1200" dirty="0" smtClean="0">
                <a:solidFill>
                  <a:schemeClr val="tx1"/>
                </a:solidFill>
                <a:effectLst/>
                <a:latin typeface="Arial" panose="020B0604020202020204" pitchFamily="34" charset="0"/>
                <a:ea typeface="+mn-ea"/>
                <a:cs typeface="Arial" panose="020B0604020202020204" pitchFamily="34" charset="0"/>
              </a:rPr>
              <a:t> </a:t>
            </a:r>
          </a:p>
          <a:p>
            <a:r>
              <a:rPr lang="en-GB" sz="1100" i="1" kern="1200" dirty="0" smtClean="0">
                <a:solidFill>
                  <a:schemeClr val="tx1"/>
                </a:solidFill>
                <a:effectLst/>
                <a:latin typeface="Arial" panose="020B0604020202020204" pitchFamily="34" charset="0"/>
                <a:ea typeface="+mn-ea"/>
                <a:cs typeface="Arial" panose="020B0604020202020204" pitchFamily="34" charset="0"/>
              </a:rPr>
              <a:t>The most common cited reason for women to either leave or return to their partner or children. “I left because I wanted to keep the children safe” or “I stayed because I didn’t want to lose my children” or “I came back because the kids were missing their father.”</a:t>
            </a:r>
          </a:p>
          <a:p>
            <a:r>
              <a:rPr lang="en-GB" sz="1100" i="1" kern="1200" dirty="0" smtClean="0">
                <a:solidFill>
                  <a:schemeClr val="tx1"/>
                </a:solidFill>
                <a:effectLst/>
                <a:latin typeface="Arial" panose="020B0604020202020204" pitchFamily="34" charset="0"/>
                <a:ea typeface="+mn-ea"/>
                <a:cs typeface="Arial" panose="020B0604020202020204" pitchFamily="34" charset="0"/>
              </a:rPr>
              <a:t> </a:t>
            </a:r>
          </a:p>
          <a:p>
            <a:r>
              <a:rPr lang="en-GB" sz="1100" i="1" kern="1200" dirty="0" smtClean="0">
                <a:solidFill>
                  <a:schemeClr val="tx1"/>
                </a:solidFill>
                <a:effectLst/>
                <a:latin typeface="Arial" panose="020B0604020202020204" pitchFamily="34" charset="0"/>
                <a:ea typeface="+mn-ea"/>
                <a:cs typeface="Arial" panose="020B0604020202020204" pitchFamily="34" charset="0"/>
              </a:rPr>
              <a:t>His is an important issue to consider in terms of loss of</a:t>
            </a:r>
            <a:r>
              <a:rPr lang="en-GB" sz="1100" i="1" kern="1200" baseline="0" dirty="0" smtClean="0">
                <a:solidFill>
                  <a:schemeClr val="tx1"/>
                </a:solidFill>
                <a:effectLst/>
                <a:latin typeface="Arial" panose="020B0604020202020204" pitchFamily="34" charset="0"/>
                <a:ea typeface="+mn-ea"/>
                <a:cs typeface="Arial" panose="020B0604020202020204" pitchFamily="34" charset="0"/>
              </a:rPr>
              <a:t> </a:t>
            </a:r>
            <a:r>
              <a:rPr lang="en-GB" sz="1100" i="1" kern="1200" dirty="0" smtClean="0">
                <a:solidFill>
                  <a:schemeClr val="tx1"/>
                </a:solidFill>
                <a:effectLst/>
                <a:latin typeface="Arial" panose="020B0604020202020204" pitchFamily="34" charset="0"/>
                <a:ea typeface="+mn-ea"/>
                <a:cs typeface="Arial" panose="020B0604020202020204" pitchFamily="34" charset="0"/>
              </a:rPr>
              <a:t>assets.</a:t>
            </a:r>
          </a:p>
          <a:p>
            <a:r>
              <a:rPr lang="en-GB" sz="1100" i="1" kern="1200" dirty="0" smtClean="0">
                <a:solidFill>
                  <a:schemeClr val="tx1"/>
                </a:solidFill>
                <a:effectLst/>
                <a:latin typeface="Arial" panose="020B0604020202020204" pitchFamily="34" charset="0"/>
                <a:ea typeface="+mn-ea"/>
                <a:cs typeface="Arial" panose="020B0604020202020204" pitchFamily="34" charset="0"/>
              </a:rPr>
              <a:t> </a:t>
            </a:r>
          </a:p>
          <a:p>
            <a:r>
              <a:rPr lang="en-GB" sz="1100" i="1" kern="1200" dirty="0" smtClean="0">
                <a:solidFill>
                  <a:schemeClr val="tx1"/>
                </a:solidFill>
                <a:effectLst/>
                <a:latin typeface="Arial" panose="020B0604020202020204" pitchFamily="34" charset="0"/>
                <a:ea typeface="+mn-ea"/>
                <a:cs typeface="Arial" panose="020B0604020202020204" pitchFamily="34" charset="0"/>
              </a:rPr>
              <a:t>Important to note issues of same sex relationships,</a:t>
            </a:r>
            <a:r>
              <a:rPr lang="en-GB" sz="1100" i="1" kern="1200" baseline="0" dirty="0" smtClean="0">
                <a:solidFill>
                  <a:schemeClr val="tx1"/>
                </a:solidFill>
                <a:effectLst/>
                <a:latin typeface="Arial" panose="020B0604020202020204" pitchFamily="34" charset="0"/>
                <a:ea typeface="+mn-ea"/>
                <a:cs typeface="Arial" panose="020B0604020202020204" pitchFamily="34" charset="0"/>
              </a:rPr>
              <a:t> </a:t>
            </a:r>
            <a:r>
              <a:rPr lang="en-GB" sz="1100" i="1" kern="1200" dirty="0" smtClean="0">
                <a:solidFill>
                  <a:schemeClr val="tx1"/>
                </a:solidFill>
                <a:effectLst/>
                <a:latin typeface="Arial" panose="020B0604020202020204" pitchFamily="34" charset="0"/>
                <a:ea typeface="+mn-ea"/>
                <a:cs typeface="Arial" panose="020B0604020202020204" pitchFamily="34" charset="0"/>
              </a:rPr>
              <a:t>language barriers, cultural barriers, losing support</a:t>
            </a:r>
            <a:r>
              <a:rPr lang="en-GB" sz="1100" i="1" kern="1200" baseline="0" dirty="0" smtClean="0">
                <a:solidFill>
                  <a:schemeClr val="tx1"/>
                </a:solidFill>
                <a:effectLst/>
                <a:latin typeface="Arial" panose="020B0604020202020204" pitchFamily="34" charset="0"/>
                <a:ea typeface="+mn-ea"/>
                <a:cs typeface="Arial" panose="020B0604020202020204" pitchFamily="34" charset="0"/>
              </a:rPr>
              <a:t> </a:t>
            </a:r>
            <a:r>
              <a:rPr lang="en-GB" sz="1100" i="1" kern="1200" dirty="0" smtClean="0">
                <a:solidFill>
                  <a:schemeClr val="tx1"/>
                </a:solidFill>
                <a:effectLst/>
                <a:latin typeface="Arial" panose="020B0604020202020204" pitchFamily="34" charset="0"/>
                <a:ea typeface="+mn-ea"/>
                <a:cs typeface="Arial" panose="020B0604020202020204" pitchFamily="34" charset="0"/>
              </a:rPr>
              <a:t>networks and systems, family and extended family.’</a:t>
            </a:r>
            <a:endParaRPr lang="en-GB" sz="1100" i="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1752099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The trainer to emphasise the importance</a:t>
            </a:r>
            <a:r>
              <a:rPr lang="en-GB" sz="1100" baseline="0" dirty="0" smtClean="0">
                <a:latin typeface="Arial" panose="020B0604020202020204" pitchFamily="34" charset="0"/>
                <a:cs typeface="Arial" panose="020B0604020202020204" pitchFamily="34" charset="0"/>
              </a:rPr>
              <a:t> of presenting the evidence to support the victim. It’s about officers thinking to ask questions differently in order to ascertain the evidence to support the offence.</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10560379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Tree>
    <p:extLst>
      <p:ext uri="{BB962C8B-B14F-4D97-AF65-F5344CB8AC3E}">
        <p14:creationId xmlns:p14="http://schemas.microsoft.com/office/powerpoint/2010/main" val="125936266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Tree>
    <p:extLst>
      <p:ext uri="{BB962C8B-B14F-4D97-AF65-F5344CB8AC3E}">
        <p14:creationId xmlns:p14="http://schemas.microsoft.com/office/powerpoint/2010/main" val="22358527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Tree>
    <p:extLst>
      <p:ext uri="{BB962C8B-B14F-4D97-AF65-F5344CB8AC3E}">
        <p14:creationId xmlns:p14="http://schemas.microsoft.com/office/powerpoint/2010/main" val="154764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22/02/2019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22/02/2019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22/02/2019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22/02/2019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22/02/2019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22/02/2019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22/02/2019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22/02/2019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22/02/2019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22/02/2019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22/02/2019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22/02/2019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g"/><Relationship Id="rId7" Type="http://schemas.openxmlformats.org/officeDocument/2006/relationships/diagramColors" Target="../diagrams/colors1.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hyperlink" Target="https://youtu.be/NLlXXt6WNsM" TargetMode="External"/></Relationships>
</file>

<file path=ppt/slides/_rels/slide16.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3.jpg"/><Relationship Id="rId7"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image" Target="../media/image19.pn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hyperlink" Target="http://livefearfree.gov.wales/" TargetMode="External"/><Relationship Id="rId5" Type="http://schemas.openxmlformats.org/officeDocument/2006/relationships/hyperlink" Target="http://www.mensadviceline.org.uk/" TargetMode="External"/><Relationship Id="rId4" Type="http://schemas.openxmlformats.org/officeDocument/2006/relationships/hyperlink" Target="http://www.welshwomensaid.org.uk/"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20.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170078" y="1757529"/>
            <a:ext cx="4551903" cy="1631216"/>
          </a:xfrm>
          <a:prstGeom prst="rect">
            <a:avLst/>
          </a:prstGeom>
          <a:noFill/>
        </p:spPr>
        <p:txBody>
          <a:bodyPr wrap="square" rtlCol="0">
            <a:spAutoFit/>
          </a:bodyPr>
          <a:lstStyle/>
          <a:p>
            <a:pPr algn="ctr"/>
            <a:r>
              <a:rPr lang="en-GB" sz="40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Coercive </a:t>
            </a:r>
          </a:p>
          <a:p>
            <a:pPr algn="ctr"/>
            <a:r>
              <a:rPr lang="en-GB" sz="40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Control </a:t>
            </a: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149124" y="153600"/>
            <a:ext cx="792549" cy="957155"/>
          </a:xfrm>
          <a:prstGeom prst="rect">
            <a:avLst/>
          </a:prstGeom>
        </p:spPr>
      </p:pic>
    </p:spTree>
    <p:extLst>
      <p:ext uri="{BB962C8B-B14F-4D97-AF65-F5344CB8AC3E}">
        <p14:creationId xmlns:p14="http://schemas.microsoft.com/office/powerpoint/2010/main" val="421462928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1170595" y="948768"/>
            <a:ext cx="9611832" cy="25782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marL="0" marR="0" lvl="0" indent="0" algn="ctr" defTabSz="914400" rtl="0" eaLnBrk="1" fontAlgn="base" latinLnBrk="0" hangingPunct="1">
              <a:lnSpc>
                <a:spcPct val="100000"/>
              </a:lnSpc>
              <a:spcBef>
                <a:spcPts val="1200"/>
              </a:spcBef>
              <a:spcAft>
                <a:spcPts val="1200"/>
              </a:spcAft>
              <a:buClrTx/>
              <a:buSzTx/>
              <a:buFontTx/>
              <a:buNone/>
              <a:tabLst/>
              <a:defRPr/>
            </a:pPr>
            <a:r>
              <a:rPr kumimoji="0" lang="en-GB" altLang="en-US" b="0" i="0" u="none" strike="noStrike" kern="0" cap="none" spc="0" normalizeH="0" baseline="0" noProof="0" dirty="0" smtClean="0">
                <a:ln>
                  <a:noFill/>
                </a:ln>
                <a:solidFill>
                  <a:schemeClr val="tx1"/>
                </a:solidFill>
                <a:effectLst/>
                <a:uLnTx/>
                <a:uFillTx/>
                <a:latin typeface="Arial" pitchFamily="34" charset="0"/>
                <a:cs typeface="Arial" pitchFamily="34" charset="0"/>
              </a:rPr>
              <a:t>Coercive control is a term developed by Evan Stark to help us understand domestic abuse as more than a “fight”. It is a pattern of behaviour which seeks to take away the victim’s liberty or freedom, to strip away their sense of self.</a:t>
            </a:r>
          </a:p>
          <a:p>
            <a:pPr marL="0" marR="0" lvl="0" indent="0" algn="ctr" defTabSz="914400" rtl="0" eaLnBrk="1" fontAlgn="base" latinLnBrk="0" hangingPunct="1">
              <a:lnSpc>
                <a:spcPct val="100000"/>
              </a:lnSpc>
              <a:spcBef>
                <a:spcPts val="1200"/>
              </a:spcBef>
              <a:spcAft>
                <a:spcPts val="1200"/>
              </a:spcAft>
              <a:buClrTx/>
              <a:buSzTx/>
              <a:buFontTx/>
              <a:buNone/>
              <a:tabLst/>
              <a:defRPr/>
            </a:pPr>
            <a:r>
              <a:rPr kumimoji="0" lang="en-GB" altLang="en-US" sz="2000" i="0" u="none" strike="noStrike" kern="0" cap="none" spc="0" normalizeH="0" baseline="0" noProof="0" dirty="0" smtClean="0">
                <a:ln>
                  <a:noFill/>
                </a:ln>
                <a:solidFill>
                  <a:srgbClr val="FF0000"/>
                </a:solidFill>
                <a:effectLst/>
                <a:uLnTx/>
                <a:uFillTx/>
                <a:latin typeface="Arial" pitchFamily="34" charset="0"/>
                <a:cs typeface="Arial" pitchFamily="34" charset="0"/>
              </a:rPr>
              <a:t>“Not only is coercive control the most common context in which women are abused, it is also the most dangerous” – Stark 20</a:t>
            </a:r>
            <a:endParaRPr kumimoji="0" lang="en-GB" sz="2000" i="0" u="none" strike="noStrike" kern="0" cap="none" spc="0" normalizeH="0" baseline="0" noProof="0" dirty="0">
              <a:ln>
                <a:noFill/>
              </a:ln>
              <a:solidFill>
                <a:srgbClr val="FF0000"/>
              </a:solidFill>
              <a:effectLst/>
              <a:uLnTx/>
              <a:uFillTx/>
              <a:latin typeface="Arial Black"/>
            </a:endParaRPr>
          </a:p>
        </p:txBody>
      </p:sp>
      <p:sp>
        <p:nvSpPr>
          <p:cNvPr id="3" name="TextBox 2"/>
          <p:cNvSpPr txBox="1"/>
          <p:nvPr/>
        </p:nvSpPr>
        <p:spPr>
          <a:xfrm>
            <a:off x="1836051" y="302437"/>
            <a:ext cx="8280920" cy="523220"/>
          </a:xfrm>
          <a:prstGeom prst="rect">
            <a:avLst/>
          </a:prstGeom>
          <a:solidFill>
            <a:srgbClr val="002060"/>
          </a:solidFill>
        </p:spPr>
        <p:txBody>
          <a:bodyPr wrap="square" rtlCol="0">
            <a:spAutoFit/>
          </a:bodyPr>
          <a:lstStyle/>
          <a:p>
            <a:pPr algn="ctr"/>
            <a:r>
              <a:rPr lang="en-GB" sz="2800" b="1" dirty="0" smtClean="0">
                <a:solidFill>
                  <a:schemeClr val="bg1"/>
                </a:solidFill>
              </a:rPr>
              <a:t>Defining Coercive Control</a:t>
            </a:r>
            <a:endParaRPr lang="en-GB" sz="2800" b="1" dirty="0">
              <a:solidFill>
                <a:schemeClr val="bg1"/>
              </a:solidFill>
            </a:endParaRPr>
          </a:p>
        </p:txBody>
      </p:sp>
      <p:pic>
        <p:nvPicPr>
          <p:cNvPr id="4" name="Picture 3"/>
          <p:cNvPicPr>
            <a:picLocks noChangeAspect="1"/>
          </p:cNvPicPr>
          <p:nvPr/>
        </p:nvPicPr>
        <p:blipFill rotWithShape="1">
          <a:blip r:embed="rId4"/>
          <a:srcRect b="18417"/>
          <a:stretch/>
        </p:blipFill>
        <p:spPr>
          <a:xfrm>
            <a:off x="1170595" y="3526971"/>
            <a:ext cx="9611832" cy="2438400"/>
          </a:xfrm>
          <a:prstGeom prst="rect">
            <a:avLst/>
          </a:prstGeom>
        </p:spPr>
      </p:pic>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fade">
                                      <p:cBhvr>
                                        <p:cTn id="7"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Subtitle 2"/>
          <p:cNvSpPr txBox="1">
            <a:spLocks/>
          </p:cNvSpPr>
          <p:nvPr/>
        </p:nvSpPr>
        <p:spPr>
          <a:xfrm>
            <a:off x="408974" y="1153887"/>
            <a:ext cx="11135074" cy="4920342"/>
          </a:xfrm>
          <a:prstGeom prst="rect">
            <a:avLst/>
          </a:prstGeom>
        </p:spPr>
        <p:txBody>
          <a:bodyPr vert="horz" lIns="91440" tIns="45720" rIns="91440" bIns="45720" rtlCol="0">
            <a:normAutofit fontScale="925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defTabSz="914400" rtl="0" eaLnBrk="1" fontAlgn="base" latinLnBrk="0" hangingPunct="1">
              <a:lnSpc>
                <a:spcPct val="160000"/>
              </a:lnSpc>
              <a:spcBef>
                <a:spcPts val="1000"/>
              </a:spcBef>
              <a:spcAft>
                <a:spcPts val="0"/>
              </a:spcAft>
              <a:buClrTx/>
              <a:buSzTx/>
              <a:buFont typeface="Arial" panose="020B0604020202020204" pitchFamily="34" charset="0"/>
              <a:buNone/>
              <a:tabLst/>
              <a:defRPr/>
            </a:pPr>
            <a:r>
              <a:rPr kumimoji="0" lang="en-GB" sz="2600" b="0" i="1" u="none" strike="noStrike" kern="1200" cap="none" spc="0" normalizeH="0" baseline="0" noProof="0" dirty="0" smtClean="0">
                <a:ln>
                  <a:noFill/>
                </a:ln>
                <a:solidFill>
                  <a:sysClr val="windowText" lastClr="000000"/>
                </a:solidFill>
                <a:effectLst/>
                <a:uLnTx/>
                <a:uFillTx/>
                <a:latin typeface="Arial" panose="020B0604020202020204" pitchFamily="34" charset="0"/>
                <a:cs typeface="Arial" panose="020B0604020202020204" pitchFamily="34" charset="0"/>
              </a:rPr>
              <a:t>The College of Policing's Head of Crime &amp; Criminal Justice, David Tucker, said:</a:t>
            </a:r>
            <a:endParaRPr kumimoji="0" lang="en-GB" sz="2600" b="0" i="0" u="none" strike="noStrike" kern="1200" cap="none" spc="0" normalizeH="0" baseline="0" noProof="0" dirty="0" smtClean="0">
              <a:ln>
                <a:noFill/>
              </a:ln>
              <a:solidFill>
                <a:sysClr val="windowText" lastClr="000000"/>
              </a:solidFill>
              <a:effectLst/>
              <a:uLnTx/>
              <a:uFillTx/>
              <a:latin typeface="Arial" panose="020B0604020202020204" pitchFamily="34" charset="0"/>
              <a:cs typeface="Arial" panose="020B0604020202020204" pitchFamily="34" charset="0"/>
            </a:endParaRPr>
          </a:p>
          <a:p>
            <a:pPr marL="0" marR="0" lvl="0" indent="0" defTabSz="914400" rtl="0" eaLnBrk="1" fontAlgn="base" latinLnBrk="0" hangingPunct="1">
              <a:lnSpc>
                <a:spcPct val="160000"/>
              </a:lnSpc>
              <a:spcBef>
                <a:spcPts val="1000"/>
              </a:spcBef>
              <a:spcAft>
                <a:spcPts val="0"/>
              </a:spcAft>
              <a:buClrTx/>
              <a:buSzTx/>
              <a:buFont typeface="Arial" panose="020B0604020202020204" pitchFamily="34" charset="0"/>
              <a:buNone/>
              <a:tabLst/>
              <a:defRPr/>
            </a:pPr>
            <a:r>
              <a:rPr kumimoji="0" lang="en-GB" sz="2600" b="0" i="0" u="none" strike="noStrike" kern="1200" cap="none" spc="0" normalizeH="0" baseline="0" noProof="0" dirty="0" smtClean="0">
                <a:ln>
                  <a:noFill/>
                </a:ln>
                <a:solidFill>
                  <a:sysClr val="windowText" lastClr="000000"/>
                </a:solidFill>
                <a:effectLst/>
                <a:uLnTx/>
                <a:uFillTx/>
                <a:latin typeface="Arial" panose="020B0604020202020204" pitchFamily="34" charset="0"/>
                <a:cs typeface="Arial" panose="020B0604020202020204" pitchFamily="34" charset="0"/>
              </a:rPr>
              <a:t>"The new offence of coercive control presents challenges - it demands much fuller understanding of events that led up to a call for assistance and this can make evidence gathering more complex. However, more importantly, it delivers greater opportunities to safeguard victims and achieve successful prosecutions……..This is a real opportunity for the police service and CPS to work together to make victims and potential victims of serious assaults safer."</a:t>
            </a:r>
          </a:p>
          <a:p>
            <a:pPr marL="0" marR="0" lvl="0" indent="0"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400" b="0" i="0"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p:txBody>
      </p:sp>
      <p:sp>
        <p:nvSpPr>
          <p:cNvPr id="4" name="TextBox 3"/>
          <p:cNvSpPr txBox="1"/>
          <p:nvPr/>
        </p:nvSpPr>
        <p:spPr>
          <a:xfrm>
            <a:off x="1836051" y="302437"/>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Why it Matters?</a:t>
            </a:r>
            <a:endParaRPr lang="en-GB" sz="3200" b="1" dirty="0">
              <a:solidFill>
                <a:schemeClr val="bg1"/>
              </a:solidFill>
            </a:endParaRPr>
          </a:p>
        </p:txBody>
      </p:sp>
    </p:spTree>
    <p:extLst>
      <p:ext uri="{BB962C8B-B14F-4D97-AF65-F5344CB8AC3E}">
        <p14:creationId xmlns:p14="http://schemas.microsoft.com/office/powerpoint/2010/main" val="4263332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txBox="1">
            <a:spLocks/>
          </p:cNvSpPr>
          <p:nvPr/>
        </p:nvSpPr>
        <p:spPr bwMode="auto">
          <a:xfrm>
            <a:off x="4640239" y="1384195"/>
            <a:ext cx="6223705" cy="41457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lang="en-GB" altLang="en-US" sz="1800" kern="0" baseline="0" dirty="0">
              <a:solidFill>
                <a:schemeClr val="tx1"/>
              </a:solidFill>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A</a:t>
            </a:r>
            <a:r>
              <a:rPr kumimoji="0" lang="en-GB" altLang="en-US" sz="2800" b="0" i="0" u="none" strike="noStrike" kern="0" cap="none" spc="0" normalizeH="0" noProof="0" dirty="0" smtClean="0">
                <a:ln>
                  <a:noFill/>
                </a:ln>
                <a:solidFill>
                  <a:schemeClr val="tx1"/>
                </a:solidFill>
                <a:effectLst/>
                <a:uLnTx/>
                <a:uFillTx/>
                <a:latin typeface="Arial" panose="020B0604020202020204" pitchFamily="34" charset="0"/>
                <a:cs typeface="Arial" panose="020B0604020202020204" pitchFamily="34" charset="0"/>
              </a:rPr>
              <a:t> range of acts designed to make a person subordinate and/or dependent by isolating them from sources of support, exploiting their resources and capacities for personal gain, depriving them of the means needed for independence resistance and escape and regulating their everyday behaviour. </a:t>
            </a:r>
            <a:r>
              <a:rPr kumimoji="0" lang="en-GB" altLang="en-US" sz="1800" b="1"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
            </a:r>
            <a:br>
              <a:rPr kumimoji="0" lang="en-GB" altLang="en-US" sz="1800" b="1"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br>
            <a:r>
              <a:rPr kumimoji="0" lang="en-GB" altLang="en-US" sz="1800" b="1"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
            </a:r>
            <a:br>
              <a:rPr kumimoji="0" lang="en-GB" altLang="en-US" sz="1800" b="1"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br>
            <a:endParaRPr kumimoji="0" lang="en-GB" altLang="en-US" sz="1800" b="1"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endParaRPr>
          </a:p>
        </p:txBody>
      </p:sp>
      <p:pic>
        <p:nvPicPr>
          <p:cNvPr id="3" name="Picture 1"/>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715882" y="1656337"/>
            <a:ext cx="2256910" cy="36014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2699657" y="302437"/>
            <a:ext cx="6792686" cy="584775"/>
          </a:xfrm>
          <a:prstGeom prst="rect">
            <a:avLst/>
          </a:prstGeom>
          <a:solidFill>
            <a:srgbClr val="002060"/>
          </a:solidFill>
        </p:spPr>
        <p:txBody>
          <a:bodyPr wrap="square" rtlCol="0">
            <a:spAutoFit/>
          </a:bodyPr>
          <a:lstStyle/>
          <a:p>
            <a:pPr algn="ctr"/>
            <a:r>
              <a:rPr lang="en-GB" sz="3200" b="1" dirty="0" smtClean="0">
                <a:solidFill>
                  <a:schemeClr val="bg1"/>
                </a:solidFill>
              </a:rPr>
              <a:t>Section 76 Serious Crime Act 2015</a:t>
            </a:r>
            <a:endParaRPr lang="en-GB" sz="3200" b="1" dirty="0">
              <a:solidFill>
                <a:schemeClr val="bg1"/>
              </a:solidFill>
            </a:endParaRPr>
          </a:p>
        </p:txBody>
      </p:sp>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a:xfrm>
            <a:off x="1127050" y="435429"/>
            <a:ext cx="9930809" cy="535577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marR="0" lvl="1" indent="0" algn="ctr" defTabSz="914400" rtl="0" eaLnBrk="1" fontAlgn="auto" latinLnBrk="0" hangingPunct="1">
              <a:lnSpc>
                <a:spcPct val="90000"/>
              </a:lnSpc>
              <a:spcBef>
                <a:spcPts val="500"/>
              </a:spcBef>
              <a:spcAft>
                <a:spcPts val="0"/>
              </a:spcAft>
              <a:buClrTx/>
              <a:buSzTx/>
              <a:buFontTx/>
              <a:buNone/>
              <a:tabLst/>
              <a:defRPr/>
            </a:pPr>
            <a:endParaRPr kumimoji="0" lang="en-GB" sz="3200" b="0" i="0" u="none" strike="noStrike" kern="1200" cap="none" spc="0" normalizeH="0" baseline="0" noProof="0" dirty="0" smtClean="0">
              <a:ln>
                <a:noFill/>
              </a:ln>
              <a:effectLst/>
              <a:uLnTx/>
              <a:uFillTx/>
              <a:latin typeface="Calibri" panose="020F0502020204030204"/>
              <a:ea typeface="+mn-ea"/>
              <a:cs typeface="+mn-cs"/>
            </a:endParaRPr>
          </a:p>
          <a:p>
            <a:pPr marL="457200" marR="0" lvl="1" indent="0" algn="ctr" defTabSz="914400" rtl="0" eaLnBrk="1" fontAlgn="auto" latinLnBrk="0" hangingPunct="1">
              <a:lnSpc>
                <a:spcPct val="90000"/>
              </a:lnSpc>
              <a:spcBef>
                <a:spcPts val="500"/>
              </a:spcBef>
              <a:spcAft>
                <a:spcPts val="0"/>
              </a:spcAft>
              <a:buClrTx/>
              <a:buSzTx/>
              <a:buFontTx/>
              <a:buNone/>
              <a:tabLst/>
              <a:defRPr/>
            </a:pPr>
            <a:r>
              <a:rPr kumimoji="0" lang="en-GB" sz="32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“Controlling or Coercive Behaviour in an Intimate </a:t>
            </a:r>
          </a:p>
          <a:p>
            <a:pPr marL="457200" marR="0" lvl="1" indent="0" algn="ctr" defTabSz="914400" rtl="0" eaLnBrk="1" fontAlgn="auto" latinLnBrk="0" hangingPunct="1">
              <a:lnSpc>
                <a:spcPct val="90000"/>
              </a:lnSpc>
              <a:spcBef>
                <a:spcPts val="500"/>
              </a:spcBef>
              <a:spcAft>
                <a:spcPts val="0"/>
              </a:spcAft>
              <a:buClrTx/>
              <a:buSzTx/>
              <a:buFontTx/>
              <a:buNone/>
              <a:tabLst/>
              <a:defRPr/>
            </a:pPr>
            <a:r>
              <a:rPr kumimoji="0" lang="en-GB" sz="32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or Family Relationship”</a:t>
            </a:r>
          </a:p>
          <a:p>
            <a:pPr marL="457200" lvl="1" indent="0" algn="ctr">
              <a:buNone/>
              <a:defRPr/>
            </a:pPr>
            <a:endParaRPr kumimoji="0" lang="en-GB" sz="32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endParaRPr>
          </a:p>
          <a:p>
            <a:pPr marL="457200" lvl="1" indent="0" algn="ctr">
              <a:buNone/>
              <a:defRPr/>
            </a:pPr>
            <a:endParaRPr kumimoji="0" lang="en-GB" sz="32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90000"/>
              </a:lnSpc>
              <a:spcBef>
                <a:spcPts val="1000"/>
              </a:spcBef>
              <a:spcAft>
                <a:spcPts val="0"/>
              </a:spcAft>
              <a:buClrTx/>
              <a:buSzTx/>
              <a:buNone/>
              <a:tabLst/>
              <a:defRPr/>
            </a:pPr>
            <a:r>
              <a:rPr kumimoji="0" lang="en-GB" sz="32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Into force on 29</a:t>
            </a:r>
            <a:r>
              <a:rPr kumimoji="0" lang="en-GB" sz="3200" b="0" i="0" u="none" strike="noStrike" kern="1200" cap="none" spc="0" normalizeH="0" baseline="30000" noProof="0" dirty="0" smtClean="0">
                <a:ln>
                  <a:noFill/>
                </a:ln>
                <a:effectLst/>
                <a:uLnTx/>
                <a:uFillTx/>
                <a:latin typeface="Arial" panose="020B0604020202020204" pitchFamily="34" charset="0"/>
                <a:cs typeface="Arial" panose="020B0604020202020204" pitchFamily="34" charset="0"/>
              </a:rPr>
              <a:t>th</a:t>
            </a:r>
            <a:r>
              <a:rPr kumimoji="0" lang="en-GB" sz="32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 December 2015</a:t>
            </a:r>
          </a:p>
          <a:p>
            <a:pPr marL="0" marR="0" lvl="0" indent="0" algn="ctr" defTabSz="914400" rtl="0" eaLnBrk="1" fontAlgn="auto" latinLnBrk="0" hangingPunct="1">
              <a:lnSpc>
                <a:spcPct val="90000"/>
              </a:lnSpc>
              <a:spcBef>
                <a:spcPts val="1000"/>
              </a:spcBef>
              <a:spcAft>
                <a:spcPts val="0"/>
              </a:spcAft>
              <a:buClrTx/>
              <a:buSzTx/>
              <a:buNone/>
              <a:tabLst/>
              <a:defRPr/>
            </a:pPr>
            <a:r>
              <a:rPr kumimoji="0" lang="en-GB" sz="32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Not Retrospective</a:t>
            </a:r>
          </a:p>
          <a:p>
            <a:pPr marL="457200" marR="0" lvl="1" indent="0" algn="ctr" defTabSz="914400" rtl="0" eaLnBrk="1" fontAlgn="auto" latinLnBrk="0" hangingPunct="1">
              <a:lnSpc>
                <a:spcPct val="90000"/>
              </a:lnSpc>
              <a:spcBef>
                <a:spcPts val="500"/>
              </a:spcBef>
              <a:spcAft>
                <a:spcPts val="0"/>
              </a:spcAft>
              <a:buClrTx/>
              <a:buSzTx/>
              <a:buNone/>
              <a:tabLst/>
              <a:defRPr/>
            </a:pPr>
            <a:r>
              <a:rPr kumimoji="0" lang="en-GB" sz="32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Antecedent can be included in statement as historical evidence</a:t>
            </a:r>
          </a:p>
          <a:p>
            <a:pPr marL="457200" marR="0" lvl="1" indent="0" algn="ctr" defTabSz="914400" rtl="0" eaLnBrk="1" fontAlgn="auto" latinLnBrk="0" hangingPunct="1">
              <a:lnSpc>
                <a:spcPct val="90000"/>
              </a:lnSpc>
              <a:spcBef>
                <a:spcPts val="500"/>
              </a:spcBef>
              <a:spcAft>
                <a:spcPts val="0"/>
              </a:spcAft>
              <a:buClrTx/>
              <a:buSzTx/>
              <a:buNone/>
              <a:tabLst/>
              <a:defRPr/>
            </a:pPr>
            <a:r>
              <a:rPr kumimoji="0" lang="en-GB" sz="32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CPS advise Bad Character Evidence</a:t>
            </a:r>
          </a:p>
          <a:p>
            <a:pPr marL="457200" marR="0" lvl="1" indent="0" algn="l" defTabSz="914400" rtl="0" eaLnBrk="1" fontAlgn="auto" latinLnBrk="0" hangingPunct="1">
              <a:lnSpc>
                <a:spcPct val="90000"/>
              </a:lnSpc>
              <a:spcBef>
                <a:spcPts val="500"/>
              </a:spcBef>
              <a:spcAft>
                <a:spcPts val="0"/>
              </a:spcAft>
              <a:buClrTx/>
              <a:buSzTx/>
              <a:buFontTx/>
              <a:buNone/>
              <a:tabLst/>
              <a:defRPr/>
            </a:pPr>
            <a:endParaRPr kumimoji="0" lang="en-GB" sz="2400" b="0" i="0"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34119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5" end="5"/>
                                            </p:txEl>
                                          </p:spTgt>
                                        </p:tgtEl>
                                        <p:attrNameLst>
                                          <p:attrName>style.visibility</p:attrName>
                                        </p:attrNameLst>
                                      </p:cBhvr>
                                      <p:to>
                                        <p:strVal val="visible"/>
                                      </p:to>
                                    </p:set>
                                    <p:animEffect transition="in" filter="fade">
                                      <p:cBhvr>
                                        <p:cTn id="7" dur="500"/>
                                        <p:tgtEl>
                                          <p:spTgt spid="2">
                                            <p:txEl>
                                              <p:pRg st="5" end="5"/>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6" end="6"/>
                                            </p:txEl>
                                          </p:spTgt>
                                        </p:tgtEl>
                                        <p:attrNameLst>
                                          <p:attrName>style.visibility</p:attrName>
                                        </p:attrNameLst>
                                      </p:cBhvr>
                                      <p:to>
                                        <p:strVal val="visible"/>
                                      </p:to>
                                    </p:set>
                                    <p:animEffect transition="in" filter="fade">
                                      <p:cBhvr>
                                        <p:cTn id="12" dur="500"/>
                                        <p:tgtEl>
                                          <p:spTgt spid="2">
                                            <p:txEl>
                                              <p:pRg st="6" end="6"/>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7" end="7"/>
                                            </p:txEl>
                                          </p:spTgt>
                                        </p:tgtEl>
                                        <p:attrNameLst>
                                          <p:attrName>style.visibility</p:attrName>
                                        </p:attrNameLst>
                                      </p:cBhvr>
                                      <p:to>
                                        <p:strVal val="visible"/>
                                      </p:to>
                                    </p:set>
                                    <p:animEffect transition="in" filter="fade">
                                      <p:cBhvr>
                                        <p:cTn id="17" dur="500"/>
                                        <p:tgtEl>
                                          <p:spTgt spid="2">
                                            <p:txEl>
                                              <p:pRg st="7" end="7"/>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xEl>
                                              <p:pRg st="8" end="8"/>
                                            </p:txEl>
                                          </p:spTgt>
                                        </p:tgtEl>
                                        <p:attrNameLst>
                                          <p:attrName>style.visibility</p:attrName>
                                        </p:attrNameLst>
                                      </p:cBhvr>
                                      <p:to>
                                        <p:strVal val="visible"/>
                                      </p:to>
                                    </p:set>
                                    <p:animEffect transition="in" filter="fade">
                                      <p:cBhvr>
                                        <p:cTn id="22" dur="500"/>
                                        <p:tgtEl>
                                          <p:spTgt spid="2">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041485" y="167559"/>
            <a:ext cx="9909544" cy="6140142"/>
          </a:xfrm>
          <a:prstGeom prst="rect">
            <a:avLst/>
          </a:prstGeom>
          <a:noFill/>
        </p:spPr>
        <p:txBody>
          <a:bodyPr wrap="square">
            <a:spAutoFit/>
          </a:bodyPr>
          <a:lstStyle/>
          <a:p>
            <a:pPr>
              <a:spcBef>
                <a:spcPts val="600"/>
              </a:spcBef>
              <a:spcAft>
                <a:spcPts val="600"/>
              </a:spcAft>
              <a:defRPr/>
            </a:pPr>
            <a:endParaRPr lang="en-GB" sz="2400" dirty="0">
              <a:latin typeface="Arial" panose="020B0604020202020204" pitchFamily="34" charset="0"/>
              <a:ea typeface="ＭＳ Ｐゴシック" pitchFamily="1" charset="-128"/>
            </a:endParaRPr>
          </a:p>
          <a:p>
            <a:pPr>
              <a:spcBef>
                <a:spcPts val="600"/>
              </a:spcBef>
              <a:spcAft>
                <a:spcPts val="600"/>
              </a:spcAft>
              <a:defRPr/>
            </a:pPr>
            <a:r>
              <a:rPr lang="en-GB" sz="2800" dirty="0" smtClean="0">
                <a:latin typeface="Arial" panose="020B0604020202020204" pitchFamily="34" charset="0"/>
                <a:ea typeface="ＭＳ Ｐゴシック" pitchFamily="1" charset="-128"/>
              </a:rPr>
              <a:t>A </a:t>
            </a:r>
            <a:r>
              <a:rPr lang="en-GB" sz="2800" dirty="0">
                <a:latin typeface="Arial" panose="020B0604020202020204" pitchFamily="34" charset="0"/>
                <a:ea typeface="ＭＳ Ｐゴシック" pitchFamily="1" charset="-128"/>
              </a:rPr>
              <a:t>person (A) commits an offence if: </a:t>
            </a:r>
            <a:endParaRPr lang="en-GB" sz="2800" dirty="0" smtClean="0">
              <a:latin typeface="Arial" panose="020B0604020202020204" pitchFamily="34" charset="0"/>
              <a:ea typeface="ＭＳ Ｐゴシック" pitchFamily="1" charset="-128"/>
            </a:endParaRPr>
          </a:p>
          <a:p>
            <a:pPr>
              <a:spcBef>
                <a:spcPts val="600"/>
              </a:spcBef>
              <a:spcAft>
                <a:spcPts val="600"/>
              </a:spcAft>
              <a:defRPr/>
            </a:pPr>
            <a:endParaRPr lang="en-GB" sz="2800" dirty="0">
              <a:latin typeface="Arial" panose="020B0604020202020204" pitchFamily="34" charset="0"/>
              <a:ea typeface="ＭＳ Ｐゴシック" pitchFamily="1" charset="-128"/>
            </a:endParaRPr>
          </a:p>
          <a:p>
            <a:pPr marL="903288" indent="-457200">
              <a:spcBef>
                <a:spcPts val="600"/>
              </a:spcBef>
              <a:spcAft>
                <a:spcPts val="600"/>
              </a:spcAft>
              <a:defRPr/>
            </a:pPr>
            <a:r>
              <a:rPr lang="en-GB" sz="2800" dirty="0">
                <a:latin typeface="Arial" panose="020B0604020202020204" pitchFamily="34" charset="0"/>
                <a:ea typeface="ＭＳ Ｐゴシック" pitchFamily="1" charset="-128"/>
              </a:rPr>
              <a:t>a.	(A) repeatedly or continuously engages in </a:t>
            </a:r>
            <a:r>
              <a:rPr lang="en-GB" sz="2800" b="1" dirty="0">
                <a:solidFill>
                  <a:srgbClr val="FF0000"/>
                </a:solidFill>
                <a:latin typeface="Arial" panose="020B0604020202020204" pitchFamily="34" charset="0"/>
                <a:ea typeface="ＭＳ Ｐゴシック" pitchFamily="1" charset="-128"/>
              </a:rPr>
              <a:t>behaviour</a:t>
            </a:r>
            <a:r>
              <a:rPr lang="en-GB" sz="2800" dirty="0">
                <a:solidFill>
                  <a:srgbClr val="FF0000"/>
                </a:solidFill>
                <a:latin typeface="Arial" panose="020B0604020202020204" pitchFamily="34" charset="0"/>
                <a:ea typeface="ＭＳ Ｐゴシック" pitchFamily="1" charset="-128"/>
              </a:rPr>
              <a:t> </a:t>
            </a:r>
            <a:r>
              <a:rPr lang="en-GB" sz="2800" dirty="0">
                <a:latin typeface="Arial" panose="020B0604020202020204" pitchFamily="34" charset="0"/>
                <a:ea typeface="ＭＳ Ｐゴシック" pitchFamily="1" charset="-128"/>
              </a:rPr>
              <a:t>towards another person (B) that is controlling or coercive, </a:t>
            </a:r>
          </a:p>
          <a:p>
            <a:pPr marL="903288" indent="-457200">
              <a:spcBef>
                <a:spcPts val="600"/>
              </a:spcBef>
              <a:spcAft>
                <a:spcPts val="600"/>
              </a:spcAft>
              <a:defRPr/>
            </a:pPr>
            <a:r>
              <a:rPr lang="en-GB" sz="2800" dirty="0">
                <a:latin typeface="Arial" panose="020B0604020202020204" pitchFamily="34" charset="0"/>
                <a:ea typeface="ＭＳ Ｐゴシック" pitchFamily="1" charset="-128"/>
              </a:rPr>
              <a:t>b.	at the time of the </a:t>
            </a:r>
            <a:r>
              <a:rPr lang="en-GB" sz="2800" b="1" dirty="0">
                <a:solidFill>
                  <a:srgbClr val="FF0000"/>
                </a:solidFill>
                <a:latin typeface="Arial" panose="020B0604020202020204" pitchFamily="34" charset="0"/>
                <a:ea typeface="ＭＳ Ｐゴシック" pitchFamily="1" charset="-128"/>
              </a:rPr>
              <a:t>behaviour</a:t>
            </a:r>
            <a:r>
              <a:rPr lang="en-GB" sz="2800" dirty="0">
                <a:latin typeface="Arial" panose="020B0604020202020204" pitchFamily="34" charset="0"/>
                <a:ea typeface="ＭＳ Ｐゴシック" pitchFamily="1" charset="-128"/>
              </a:rPr>
              <a:t>, (A) and (B) are personally connected, </a:t>
            </a:r>
          </a:p>
          <a:p>
            <a:pPr marL="903288" indent="-457200">
              <a:spcBef>
                <a:spcPts val="600"/>
              </a:spcBef>
              <a:spcAft>
                <a:spcPts val="600"/>
              </a:spcAft>
              <a:defRPr/>
            </a:pPr>
            <a:r>
              <a:rPr lang="en-GB" sz="2800" dirty="0">
                <a:latin typeface="Arial" panose="020B0604020202020204" pitchFamily="34" charset="0"/>
                <a:ea typeface="ＭＳ Ｐゴシック" pitchFamily="1" charset="-128"/>
              </a:rPr>
              <a:t>c.	the </a:t>
            </a:r>
            <a:r>
              <a:rPr lang="en-GB" sz="2800" b="1" dirty="0">
                <a:solidFill>
                  <a:srgbClr val="FF0000"/>
                </a:solidFill>
                <a:latin typeface="Arial" panose="020B0604020202020204" pitchFamily="34" charset="0"/>
                <a:ea typeface="ＭＳ Ｐゴシック" pitchFamily="1" charset="-128"/>
              </a:rPr>
              <a:t>behaviour</a:t>
            </a:r>
            <a:r>
              <a:rPr lang="en-GB" sz="2800" dirty="0">
                <a:latin typeface="Arial" panose="020B0604020202020204" pitchFamily="34" charset="0"/>
                <a:ea typeface="ＭＳ Ｐゴシック" pitchFamily="1" charset="-128"/>
              </a:rPr>
              <a:t> has a serious effect on (B), and </a:t>
            </a:r>
          </a:p>
          <a:p>
            <a:pPr marL="903288" indent="-457200">
              <a:spcBef>
                <a:spcPts val="600"/>
              </a:spcBef>
              <a:spcAft>
                <a:spcPts val="600"/>
              </a:spcAft>
              <a:defRPr/>
            </a:pPr>
            <a:r>
              <a:rPr lang="en-GB" sz="2800" dirty="0">
                <a:latin typeface="Arial" panose="020B0604020202020204" pitchFamily="34" charset="0"/>
                <a:ea typeface="ＭＳ Ｐゴシック" pitchFamily="1" charset="-128"/>
              </a:rPr>
              <a:t>d.	(A) knows or ought to know that the </a:t>
            </a:r>
            <a:r>
              <a:rPr lang="en-GB" sz="2800" b="1" dirty="0">
                <a:solidFill>
                  <a:srgbClr val="FF0000"/>
                </a:solidFill>
                <a:latin typeface="Arial" panose="020B0604020202020204" pitchFamily="34" charset="0"/>
                <a:ea typeface="ＭＳ Ｐゴシック" pitchFamily="1" charset="-128"/>
              </a:rPr>
              <a:t>behaviour</a:t>
            </a:r>
            <a:r>
              <a:rPr lang="en-GB" sz="2800" dirty="0">
                <a:latin typeface="Arial" panose="020B0604020202020204" pitchFamily="34" charset="0"/>
                <a:ea typeface="ＭＳ Ｐゴシック" pitchFamily="1" charset="-128"/>
              </a:rPr>
              <a:t> will have a serious effect on (B</a:t>
            </a:r>
            <a:r>
              <a:rPr lang="en-GB" sz="2400" dirty="0">
                <a:solidFill>
                  <a:srgbClr val="FFFFFF"/>
                </a:solidFill>
                <a:latin typeface="Arial" panose="020B0604020202020204" pitchFamily="34" charset="0"/>
                <a:ea typeface="ＭＳ Ｐゴシック" pitchFamily="1" charset="-128"/>
              </a:rPr>
              <a:t>)</a:t>
            </a:r>
            <a:r>
              <a:rPr lang="en-GB" sz="2400" dirty="0">
                <a:solidFill>
                  <a:srgbClr val="FFFF00"/>
                </a:solidFill>
                <a:latin typeface="Arial" panose="020B0604020202020204" pitchFamily="34" charset="0"/>
                <a:ea typeface="ＭＳ Ｐゴシック" pitchFamily="1" charset="-128"/>
              </a:rPr>
              <a:t>.</a:t>
            </a:r>
          </a:p>
          <a:p>
            <a:pPr eaLnBrk="0" fontAlgn="base" hangingPunct="0">
              <a:spcBef>
                <a:spcPct val="0"/>
              </a:spcBef>
              <a:spcAft>
                <a:spcPct val="0"/>
              </a:spcAft>
              <a:defRPr/>
            </a:pPr>
            <a:endParaRPr lang="en-GB" sz="2400" dirty="0">
              <a:solidFill>
                <a:srgbClr val="FFFFFF"/>
              </a:solidFill>
              <a:latin typeface="Arial" panose="020B0604020202020204" pitchFamily="34" charset="0"/>
              <a:ea typeface="MS PGothic" panose="020B0600070205080204" pitchFamily="34" charset="-128"/>
            </a:endParaRP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animEffect transition="in" filter="fade">
                                      <p:cBhvr>
                                        <p:cTn id="7" dur="500"/>
                                        <p:tgtEl>
                                          <p:spTgt spid="2">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4" end="4"/>
                                            </p:txEl>
                                          </p:spTgt>
                                        </p:tgtEl>
                                        <p:attrNameLst>
                                          <p:attrName>style.visibility</p:attrName>
                                        </p:attrNameLst>
                                      </p:cBhvr>
                                      <p:to>
                                        <p:strVal val="visible"/>
                                      </p:to>
                                    </p:set>
                                    <p:animEffect transition="in" filter="fade">
                                      <p:cBhvr>
                                        <p:cTn id="12" dur="500"/>
                                        <p:tgtEl>
                                          <p:spTgt spid="2">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animEffect transition="in" filter="fade">
                                      <p:cBhvr>
                                        <p:cTn id="17" dur="500"/>
                                        <p:tgtEl>
                                          <p:spTgt spid="2">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xEl>
                                              <p:pRg st="6" end="6"/>
                                            </p:txEl>
                                          </p:spTgt>
                                        </p:tgtEl>
                                        <p:attrNameLst>
                                          <p:attrName>style.visibility</p:attrName>
                                        </p:attrNameLst>
                                      </p:cBhvr>
                                      <p:to>
                                        <p:strVal val="visible"/>
                                      </p:to>
                                    </p:set>
                                    <p:animEffect transition="in" filter="fade">
                                      <p:cBhvr>
                                        <p:cTn id="22"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1203183" y="1604722"/>
            <a:ext cx="7306845" cy="4090655"/>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marR="0" lvl="1" indent="0" algn="ctr" defTabSz="914400" rtl="0" eaLnBrk="1" fontAlgn="auto" latinLnBrk="0" hangingPunct="1">
              <a:lnSpc>
                <a:spcPct val="90000"/>
              </a:lnSpc>
              <a:spcBef>
                <a:spcPts val="500"/>
              </a:spcBef>
              <a:spcAft>
                <a:spcPts val="0"/>
              </a:spcAft>
              <a:buClrTx/>
              <a:buSzTx/>
              <a:buFontTx/>
              <a:buNone/>
              <a:tabLst/>
              <a:defRPr/>
            </a:pPr>
            <a:endParaRPr kumimoji="0" lang="en-GB" sz="2400" b="0" i="0" u="none" strike="noStrike" kern="1200" cap="none" spc="0" normalizeH="0" baseline="0" noProof="0" dirty="0" smtClean="0">
              <a:ln>
                <a:noFill/>
              </a:ln>
              <a:solidFill>
                <a:sysClr val="windowText" lastClr="000000"/>
              </a:solidFill>
              <a:effectLst/>
              <a:uLnTx/>
              <a:uFillTx/>
              <a:latin typeface="Calibri" panose="020F0502020204030204"/>
              <a:ea typeface="+mn-ea"/>
              <a:cs typeface="+mn-cs"/>
            </a:endParaRPr>
          </a:p>
          <a:p>
            <a:pPr marL="457200" marR="0" lvl="1" indent="0" algn="l" defTabSz="914400" rtl="0" eaLnBrk="1" fontAlgn="auto" latinLnBrk="0" hangingPunct="1">
              <a:lnSpc>
                <a:spcPct val="90000"/>
              </a:lnSpc>
              <a:spcBef>
                <a:spcPts val="500"/>
              </a:spcBef>
              <a:spcAft>
                <a:spcPts val="0"/>
              </a:spcAft>
              <a:buClrTx/>
              <a:buSzTx/>
              <a:buFontTx/>
              <a:buNone/>
              <a:tabLst/>
              <a:defRPr/>
            </a:pPr>
            <a:r>
              <a:rPr kumimoji="0" lang="en-GB" sz="2800" b="0" i="0" u="none" strike="noStrike" kern="1200" cap="none" spc="0" normalizeH="0" baseline="0" noProof="0" dirty="0" smtClean="0">
                <a:ln>
                  <a:noFill/>
                </a:ln>
                <a:solidFill>
                  <a:sysClr val="windowText" lastClr="000000"/>
                </a:solidFill>
                <a:effectLst/>
                <a:uLnTx/>
                <a:uFillTx/>
                <a:latin typeface="Arial" panose="020B0604020202020204" pitchFamily="34" charset="0"/>
                <a:cs typeface="Arial" panose="020B0604020202020204" pitchFamily="34" charset="0"/>
              </a:rPr>
              <a:t>Behaviour of Offender to make the Victim:</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sysClr val="windowText" lastClr="000000"/>
                </a:solidFill>
                <a:effectLst/>
                <a:uLnTx/>
                <a:uFillTx/>
                <a:latin typeface="Arial" panose="020B0604020202020204" pitchFamily="34" charset="0"/>
                <a:cs typeface="Arial" panose="020B0604020202020204" pitchFamily="34" charset="0"/>
              </a:rPr>
              <a:t>Dependent/Subordinate</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sysClr val="windowText" lastClr="000000"/>
                </a:solidFill>
                <a:effectLst/>
                <a:uLnTx/>
                <a:uFillTx/>
                <a:latin typeface="Arial" panose="020B0604020202020204" pitchFamily="34" charset="0"/>
                <a:cs typeface="Arial" panose="020B0604020202020204" pitchFamily="34" charset="0"/>
              </a:rPr>
              <a:t>Isolating</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sysClr val="windowText" lastClr="000000"/>
                </a:solidFill>
                <a:effectLst/>
                <a:uLnTx/>
                <a:uFillTx/>
                <a:latin typeface="Arial" panose="020B0604020202020204" pitchFamily="34" charset="0"/>
                <a:cs typeface="Arial" panose="020B0604020202020204" pitchFamily="34" charset="0"/>
              </a:rPr>
              <a:t>Fear Violence/Actual Violence</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sysClr val="windowText" lastClr="000000"/>
                </a:solidFill>
                <a:effectLst/>
                <a:uLnTx/>
                <a:uFillTx/>
                <a:latin typeface="Arial" panose="020B0604020202020204" pitchFamily="34" charset="0"/>
                <a:cs typeface="Arial" panose="020B0604020202020204" pitchFamily="34" charset="0"/>
              </a:rPr>
              <a:t>Fear Consequences of Victim’s behaviour</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sysClr val="windowText" lastClr="000000"/>
                </a:solidFill>
                <a:effectLst/>
                <a:uLnTx/>
                <a:uFillTx/>
                <a:latin typeface="Arial" panose="020B0604020202020204" pitchFamily="34" charset="0"/>
                <a:cs typeface="Arial" panose="020B0604020202020204" pitchFamily="34" charset="0"/>
              </a:rPr>
              <a:t>Humiliate/Harm/Punish/Frighten</a:t>
            </a:r>
          </a:p>
          <a:p>
            <a:pPr marL="457200" marR="0" lvl="1" indent="0" algn="l" defTabSz="914400" rtl="0" eaLnBrk="1" fontAlgn="auto" latinLnBrk="0" hangingPunct="1">
              <a:lnSpc>
                <a:spcPct val="90000"/>
              </a:lnSpc>
              <a:spcBef>
                <a:spcPts val="500"/>
              </a:spcBef>
              <a:spcAft>
                <a:spcPts val="0"/>
              </a:spcAft>
              <a:buClrTx/>
              <a:buSzTx/>
              <a:buNone/>
              <a:tabLst/>
              <a:defRPr/>
            </a:pPr>
            <a:endParaRPr lang="en-GB" sz="2800" dirty="0">
              <a:solidFill>
                <a:sysClr val="windowText" lastClr="000000"/>
              </a:solidFill>
              <a:latin typeface="Arial" panose="020B0604020202020204" pitchFamily="34" charset="0"/>
              <a:cs typeface="Arial" panose="020B0604020202020204" pitchFamily="34" charset="0"/>
            </a:endParaRPr>
          </a:p>
          <a:p>
            <a:pPr marL="457200" marR="0" lvl="1" indent="0" algn="ctr" defTabSz="914400" rtl="0" eaLnBrk="1" fontAlgn="auto" latinLnBrk="0" hangingPunct="1">
              <a:lnSpc>
                <a:spcPct val="90000"/>
              </a:lnSpc>
              <a:spcBef>
                <a:spcPts val="500"/>
              </a:spcBef>
              <a:spcAft>
                <a:spcPts val="0"/>
              </a:spcAft>
              <a:buClrTx/>
              <a:buSzTx/>
              <a:buNone/>
              <a:tabLst/>
              <a:defRPr/>
            </a:pPr>
            <a:r>
              <a:rPr kumimoji="0" lang="en-GB" sz="2800" b="0" i="1" u="none" strike="noStrike" kern="1200" cap="none" spc="0" normalizeH="0" baseline="0" noProof="0" dirty="0" smtClean="0">
                <a:ln>
                  <a:noFill/>
                </a:ln>
                <a:solidFill>
                  <a:srgbClr val="0070C0"/>
                </a:solidFill>
                <a:effectLst/>
                <a:uLnTx/>
                <a:uFillTx/>
                <a:latin typeface="Arial" panose="020B0604020202020204" pitchFamily="34" charset="0"/>
                <a:cs typeface="Arial" panose="020B0604020202020204" pitchFamily="34" charset="0"/>
              </a:rPr>
              <a:t>Incidents may seen innocent in isolation but it               is</a:t>
            </a:r>
            <a:r>
              <a:rPr kumimoji="0" lang="en-GB" sz="2800" b="0" i="1" u="none" strike="noStrike" kern="1200" cap="none" spc="0" normalizeH="0" noProof="0" dirty="0" smtClean="0">
                <a:ln>
                  <a:noFill/>
                </a:ln>
                <a:solidFill>
                  <a:srgbClr val="0070C0"/>
                </a:solidFill>
                <a:effectLst/>
                <a:uLnTx/>
                <a:uFillTx/>
                <a:latin typeface="Arial" panose="020B0604020202020204" pitchFamily="34" charset="0"/>
                <a:cs typeface="Arial" panose="020B0604020202020204" pitchFamily="34" charset="0"/>
              </a:rPr>
              <a:t> </a:t>
            </a:r>
            <a:r>
              <a:rPr kumimoji="0" lang="en-GB" sz="2800" b="0" i="1" u="none" strike="noStrike" kern="1200" cap="none" spc="0" normalizeH="0" baseline="0" noProof="0" dirty="0" smtClean="0">
                <a:ln>
                  <a:noFill/>
                </a:ln>
                <a:solidFill>
                  <a:srgbClr val="0070C0"/>
                </a:solidFill>
                <a:effectLst/>
                <a:uLnTx/>
                <a:uFillTx/>
                <a:latin typeface="Arial" panose="020B0604020202020204" pitchFamily="34" charset="0"/>
                <a:cs typeface="Arial" panose="020B0604020202020204" pitchFamily="34" charset="0"/>
              </a:rPr>
              <a:t>the cumulative impact on victim</a:t>
            </a:r>
          </a:p>
          <a:p>
            <a:pPr marL="457200" marR="0" lvl="1" indent="0" algn="l" defTabSz="914400" rtl="0" eaLnBrk="1" fontAlgn="auto" latinLnBrk="0" hangingPunct="1">
              <a:lnSpc>
                <a:spcPct val="90000"/>
              </a:lnSpc>
              <a:spcBef>
                <a:spcPts val="500"/>
              </a:spcBef>
              <a:spcAft>
                <a:spcPts val="0"/>
              </a:spcAft>
              <a:buClrTx/>
              <a:buSzTx/>
              <a:buFontTx/>
              <a:buNone/>
              <a:tabLst/>
              <a:defRPr/>
            </a:pPr>
            <a:endParaRPr kumimoji="0" lang="en-GB" sz="2400" b="0" i="0" u="none" strike="noStrike" kern="1200" cap="none" spc="0" normalizeH="0" baseline="0" noProof="0" dirty="0" smtClean="0">
              <a:ln>
                <a:noFill/>
              </a:ln>
              <a:solidFill>
                <a:sysClr val="windowText" lastClr="000000"/>
              </a:solidFill>
              <a:effectLst/>
              <a:uLnTx/>
              <a:uFillTx/>
              <a:latin typeface="Calibri" panose="020F0502020204030204"/>
              <a:ea typeface="+mn-ea"/>
              <a:cs typeface="+mn-cs"/>
            </a:endParaRPr>
          </a:p>
        </p:txBody>
      </p:sp>
      <p:sp>
        <p:nvSpPr>
          <p:cNvPr id="4" name="TextBox 3"/>
          <p:cNvSpPr txBox="1"/>
          <p:nvPr/>
        </p:nvSpPr>
        <p:spPr>
          <a:xfrm>
            <a:off x="1836051" y="466210"/>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Coercive Control Behaviour</a:t>
            </a:r>
            <a:endParaRPr lang="en-GB" sz="3200" b="1" dirty="0">
              <a:solidFill>
                <a:schemeClr val="bg1"/>
              </a:solidFill>
            </a:endParaRPr>
          </a:p>
        </p:txBody>
      </p:sp>
      <p:pic>
        <p:nvPicPr>
          <p:cNvPr id="5" name="Picture 4"/>
          <p:cNvPicPr>
            <a:picLocks noChangeAspect="1"/>
          </p:cNvPicPr>
          <p:nvPr/>
        </p:nvPicPr>
        <p:blipFill>
          <a:blip r:embed="rId4"/>
          <a:stretch>
            <a:fillRect/>
          </a:stretch>
        </p:blipFill>
        <p:spPr>
          <a:xfrm>
            <a:off x="9050171" y="2154624"/>
            <a:ext cx="2133600" cy="2990850"/>
          </a:xfrm>
          <a:prstGeom prst="rect">
            <a:avLst/>
          </a:prstGeom>
        </p:spPr>
      </p:pic>
    </p:spTree>
    <p:extLst>
      <p:ext uri="{BB962C8B-B14F-4D97-AF65-F5344CB8AC3E}">
        <p14:creationId xmlns:p14="http://schemas.microsoft.com/office/powerpoint/2010/main" val="4057270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1141987" y="1322263"/>
            <a:ext cx="5162071" cy="4156982"/>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None/>
              <a:tabLst/>
              <a:defRPr/>
            </a:pPr>
            <a:r>
              <a:rPr lang="en-GB" dirty="0">
                <a:solidFill>
                  <a:sysClr val="windowText" lastClr="000000"/>
                </a:solidFill>
                <a:latin typeface="Arial" panose="020B0604020202020204" pitchFamily="34" charset="0"/>
                <a:cs typeface="Arial" panose="020B0604020202020204" pitchFamily="34" charset="0"/>
              </a:rPr>
              <a:t>P</a:t>
            </a:r>
            <a:r>
              <a:rPr kumimoji="0" lang="en-GB" b="0" i="0" u="none" strike="noStrike" kern="1200" cap="none" spc="0" normalizeH="0" baseline="0" noProof="0" dirty="0" err="1" smtClean="0">
                <a:ln>
                  <a:noFill/>
                </a:ln>
                <a:solidFill>
                  <a:sysClr val="windowText" lastClr="000000"/>
                </a:solidFill>
                <a:effectLst/>
                <a:uLnTx/>
                <a:uFillTx/>
                <a:latin typeface="Arial" panose="020B0604020202020204" pitchFamily="34" charset="0"/>
                <a:cs typeface="Arial" panose="020B0604020202020204" pitchFamily="34" charset="0"/>
              </a:rPr>
              <a:t>ersonally</a:t>
            </a:r>
            <a:r>
              <a:rPr kumimoji="0" lang="en-GB" b="0" i="0" u="none" strike="noStrike" kern="1200" cap="none" spc="0" normalizeH="0" baseline="0" noProof="0" dirty="0" smtClean="0">
                <a:ln>
                  <a:noFill/>
                </a:ln>
                <a:solidFill>
                  <a:sysClr val="windowText" lastClr="000000"/>
                </a:solidFill>
                <a:effectLst/>
                <a:uLnTx/>
                <a:uFillTx/>
                <a:latin typeface="Arial" panose="020B0604020202020204" pitchFamily="34" charset="0"/>
                <a:cs typeface="Arial" panose="020B0604020202020204" pitchFamily="34" charset="0"/>
              </a:rPr>
              <a:t> Connected</a:t>
            </a:r>
          </a:p>
          <a:p>
            <a:pPr marL="0" marR="0" lvl="0" indent="0" algn="l" defTabSz="914400" rtl="0" eaLnBrk="1" fontAlgn="auto" latinLnBrk="0" hangingPunct="1">
              <a:lnSpc>
                <a:spcPct val="90000"/>
              </a:lnSpc>
              <a:spcBef>
                <a:spcPts val="1000"/>
              </a:spcBef>
              <a:spcAft>
                <a:spcPts val="0"/>
              </a:spcAft>
              <a:buClrTx/>
              <a:buSzTx/>
              <a:buNone/>
              <a:tabLst/>
              <a:defRPr/>
            </a:pPr>
            <a:endParaRPr kumimoji="0" lang="en-GB" b="0" i="0" u="none" strike="noStrike" kern="1200" cap="none" spc="0" normalizeH="0" baseline="0" noProof="0" dirty="0" smtClean="0">
              <a:ln>
                <a:noFill/>
              </a:ln>
              <a:solidFill>
                <a:sysClr val="windowText" lastClr="000000"/>
              </a:solidFill>
              <a:effectLst/>
              <a:uLnTx/>
              <a:uFillTx/>
              <a:latin typeface="Arial" panose="020B0604020202020204" pitchFamily="34" charset="0"/>
              <a:cs typeface="Arial" panose="020B0604020202020204" pitchFamily="34" charset="0"/>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sysClr val="windowText" lastClr="000000"/>
                </a:solidFill>
                <a:effectLst/>
                <a:uLnTx/>
                <a:uFillTx/>
                <a:latin typeface="Arial" panose="020B0604020202020204" pitchFamily="34" charset="0"/>
                <a:cs typeface="Arial" panose="020B0604020202020204" pitchFamily="34" charset="0"/>
              </a:rPr>
              <a:t>Intimate Relationship</a:t>
            </a:r>
          </a:p>
          <a:p>
            <a:pPr marL="457200" marR="0" lvl="1" indent="0" algn="l" defTabSz="914400" rtl="0" eaLnBrk="1" fontAlgn="auto" latinLnBrk="0" hangingPunct="1">
              <a:lnSpc>
                <a:spcPct val="90000"/>
              </a:lnSpc>
              <a:spcBef>
                <a:spcPts val="500"/>
              </a:spcBef>
              <a:spcAft>
                <a:spcPts val="0"/>
              </a:spcAft>
              <a:buClrTx/>
              <a:buSzTx/>
              <a:buNone/>
              <a:tabLst/>
              <a:defRPr/>
            </a:pPr>
            <a:endParaRPr kumimoji="0" lang="en-GB" sz="2800" b="0" i="0" u="none" strike="noStrike" kern="1200" cap="none" spc="0" normalizeH="0" baseline="0" noProof="0" dirty="0" smtClean="0">
              <a:ln>
                <a:noFill/>
              </a:ln>
              <a:solidFill>
                <a:sysClr val="windowText" lastClr="000000"/>
              </a:solidFill>
              <a:effectLst/>
              <a:uLnTx/>
              <a:uFillTx/>
              <a:latin typeface="Arial" panose="020B0604020202020204" pitchFamily="34" charset="0"/>
              <a:cs typeface="Arial" panose="020B0604020202020204" pitchFamily="34" charset="0"/>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sysClr val="windowText" lastClr="000000"/>
                </a:solidFill>
                <a:effectLst/>
                <a:uLnTx/>
                <a:uFillTx/>
                <a:latin typeface="Arial" panose="020B0604020202020204" pitchFamily="34" charset="0"/>
                <a:cs typeface="Arial" panose="020B0604020202020204" pitchFamily="34" charset="0"/>
              </a:rPr>
              <a:t>Live together and are members of the same family</a:t>
            </a:r>
          </a:p>
          <a:p>
            <a:pPr marL="457200" marR="0" lvl="1" indent="0" algn="l" defTabSz="914400" rtl="0" eaLnBrk="1" fontAlgn="auto" latinLnBrk="0" hangingPunct="1">
              <a:lnSpc>
                <a:spcPct val="90000"/>
              </a:lnSpc>
              <a:spcBef>
                <a:spcPts val="500"/>
              </a:spcBef>
              <a:spcAft>
                <a:spcPts val="0"/>
              </a:spcAft>
              <a:buClrTx/>
              <a:buSzTx/>
              <a:buNone/>
              <a:tabLst/>
              <a:defRPr/>
            </a:pPr>
            <a:endParaRPr kumimoji="0" lang="en-GB" sz="2800" b="0" i="0" u="none" strike="noStrike" kern="1200" cap="none" spc="0" normalizeH="0" baseline="0" noProof="0" dirty="0" smtClean="0">
              <a:ln>
                <a:noFill/>
              </a:ln>
              <a:solidFill>
                <a:sysClr val="windowText" lastClr="000000"/>
              </a:solidFill>
              <a:effectLst/>
              <a:uLnTx/>
              <a:uFillTx/>
              <a:latin typeface="Arial" panose="020B0604020202020204" pitchFamily="34" charset="0"/>
              <a:cs typeface="Arial" panose="020B0604020202020204" pitchFamily="34" charset="0"/>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sysClr val="windowText" lastClr="000000"/>
                </a:solidFill>
                <a:effectLst/>
                <a:uLnTx/>
                <a:uFillTx/>
                <a:latin typeface="Arial" panose="020B0604020202020204" pitchFamily="34" charset="0"/>
                <a:cs typeface="Arial" panose="020B0604020202020204" pitchFamily="34" charset="0"/>
              </a:rPr>
              <a:t>Live together have previously been in an intimate relationship</a:t>
            </a:r>
          </a:p>
          <a:p>
            <a:pPr marL="0" marR="0" lvl="0" indent="0" algn="l" defTabSz="914400" rtl="0" eaLnBrk="1" fontAlgn="auto" latinLnBrk="0" hangingPunct="1">
              <a:lnSpc>
                <a:spcPct val="90000"/>
              </a:lnSpc>
              <a:spcBef>
                <a:spcPts val="1000"/>
              </a:spcBef>
              <a:spcAft>
                <a:spcPts val="0"/>
              </a:spcAft>
              <a:buClrTx/>
              <a:buSzTx/>
              <a:buFontTx/>
              <a:buNone/>
              <a:tabLst/>
              <a:defRPr/>
            </a:pPr>
            <a:r>
              <a:rPr kumimoji="0" lang="en-GB" sz="2800" b="0" i="0" u="none" strike="noStrike" kern="1200" cap="none" spc="0" normalizeH="0" baseline="0" noProof="0" dirty="0" smtClean="0">
                <a:ln>
                  <a:noFill/>
                </a:ln>
                <a:solidFill>
                  <a:sysClr val="windowText" lastClr="000000"/>
                </a:solidFill>
                <a:effectLst/>
                <a:uLnTx/>
                <a:uFillTx/>
                <a:latin typeface="Calibri" panose="020F0502020204030204"/>
                <a:ea typeface="+mn-ea"/>
                <a:cs typeface="+mn-cs"/>
              </a:rPr>
              <a:t>	</a:t>
            </a:r>
          </a:p>
        </p:txBody>
      </p:sp>
      <p:sp>
        <p:nvSpPr>
          <p:cNvPr id="4" name="TextBox 3"/>
          <p:cNvSpPr txBox="1"/>
          <p:nvPr/>
        </p:nvSpPr>
        <p:spPr>
          <a:xfrm>
            <a:off x="1836051" y="302437"/>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Coercive Control ‘Personally Connected’</a:t>
            </a:r>
            <a:endParaRPr lang="en-GB" sz="3200" b="1" dirty="0">
              <a:solidFill>
                <a:schemeClr val="bg1"/>
              </a:solidFill>
            </a:endParaRPr>
          </a:p>
        </p:txBody>
      </p:sp>
      <p:pic>
        <p:nvPicPr>
          <p:cNvPr id="5" name="Picture 4"/>
          <p:cNvPicPr>
            <a:picLocks noChangeAspect="1"/>
          </p:cNvPicPr>
          <p:nvPr/>
        </p:nvPicPr>
        <p:blipFill>
          <a:blip r:embed="rId4"/>
          <a:stretch>
            <a:fillRect/>
          </a:stretch>
        </p:blipFill>
        <p:spPr>
          <a:xfrm>
            <a:off x="6770915" y="1721303"/>
            <a:ext cx="4542657" cy="3358903"/>
          </a:xfrm>
          <a:prstGeom prst="rect">
            <a:avLst/>
          </a:prstGeom>
        </p:spPr>
      </p:pic>
    </p:spTree>
    <p:extLst>
      <p:ext uri="{BB962C8B-B14F-4D97-AF65-F5344CB8AC3E}">
        <p14:creationId xmlns:p14="http://schemas.microsoft.com/office/powerpoint/2010/main" val="1126380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2710037" y="1415143"/>
            <a:ext cx="6532948" cy="4359349"/>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None/>
              <a:tabLst/>
              <a:defRPr/>
            </a:pPr>
            <a:r>
              <a:rPr kumimoji="0" lang="en-GB" sz="2600" b="0" i="0" u="none" strike="noStrike" kern="1200" cap="none" spc="0" normalizeH="0" baseline="0" noProof="0" dirty="0" smtClean="0">
                <a:ln>
                  <a:noFill/>
                </a:ln>
                <a:solidFill>
                  <a:sysClr val="windowText" lastClr="000000"/>
                </a:solidFill>
                <a:effectLst/>
                <a:uLnTx/>
                <a:uFillTx/>
                <a:latin typeface="Arial" panose="020B0604020202020204" pitchFamily="34" charset="0"/>
                <a:cs typeface="Arial" panose="020B0604020202020204" pitchFamily="34" charset="0"/>
              </a:rPr>
              <a:t>Prove Serious Effect</a:t>
            </a:r>
          </a:p>
          <a:p>
            <a:pPr marL="0" marR="0" lvl="0" indent="0" algn="l" defTabSz="914400" rtl="0" eaLnBrk="1" fontAlgn="auto" latinLnBrk="0" hangingPunct="1">
              <a:lnSpc>
                <a:spcPct val="90000"/>
              </a:lnSpc>
              <a:spcBef>
                <a:spcPts val="1000"/>
              </a:spcBef>
              <a:spcAft>
                <a:spcPts val="0"/>
              </a:spcAft>
              <a:buClrTx/>
              <a:buSzTx/>
              <a:buFontTx/>
              <a:buNone/>
              <a:tabLst/>
              <a:defRPr/>
            </a:pPr>
            <a:endParaRPr kumimoji="0" lang="en-GB" sz="2600" b="0" i="0" u="none" strike="noStrike" kern="1200" cap="none" spc="0" normalizeH="0" baseline="0" noProof="0" dirty="0" smtClean="0">
              <a:ln>
                <a:noFill/>
              </a:ln>
              <a:solidFill>
                <a:sysClr val="windowText" lastClr="000000"/>
              </a:solidFill>
              <a:effectLst/>
              <a:uLnTx/>
              <a:uFillTx/>
              <a:latin typeface="Arial" panose="020B0604020202020204" pitchFamily="34" charset="0"/>
              <a:cs typeface="Arial" panose="020B0604020202020204" pitchFamily="34" charset="0"/>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600" b="0" i="0" u="none" strike="noStrike" kern="1200" cap="none" spc="0" normalizeH="0" baseline="0" noProof="0" dirty="0" smtClean="0">
                <a:ln>
                  <a:noFill/>
                </a:ln>
                <a:solidFill>
                  <a:sysClr val="windowText" lastClr="000000"/>
                </a:solidFill>
                <a:effectLst/>
                <a:uLnTx/>
                <a:uFillTx/>
                <a:latin typeface="Arial" panose="020B0604020202020204" pitchFamily="34" charset="0"/>
                <a:cs typeface="Arial" panose="020B0604020202020204" pitchFamily="34" charset="0"/>
              </a:rPr>
              <a:t>Causes </a:t>
            </a:r>
            <a:r>
              <a:rPr lang="en-GB" sz="2600" dirty="0" smtClean="0">
                <a:solidFill>
                  <a:sysClr val="windowText" lastClr="000000"/>
                </a:solidFill>
                <a:latin typeface="Arial" panose="020B0604020202020204" pitchFamily="34" charset="0"/>
                <a:cs typeface="Arial" panose="020B0604020202020204" pitchFamily="34" charset="0"/>
              </a:rPr>
              <a:t>vi</a:t>
            </a:r>
            <a:r>
              <a:rPr kumimoji="0" lang="en-GB" sz="2600" b="0" i="0" u="none" strike="noStrike" kern="1200" cap="none" spc="0" normalizeH="0" baseline="0" noProof="0" dirty="0" err="1" smtClean="0">
                <a:ln>
                  <a:noFill/>
                </a:ln>
                <a:solidFill>
                  <a:sysClr val="windowText" lastClr="000000"/>
                </a:solidFill>
                <a:effectLst/>
                <a:uLnTx/>
                <a:uFillTx/>
                <a:latin typeface="Arial" panose="020B0604020202020204" pitchFamily="34" charset="0"/>
                <a:cs typeface="Arial" panose="020B0604020202020204" pitchFamily="34" charset="0"/>
              </a:rPr>
              <a:t>ctim</a:t>
            </a:r>
            <a:r>
              <a:rPr kumimoji="0" lang="en-GB" sz="2600" b="0" i="0" u="none" strike="noStrike" kern="1200" cap="none" spc="0" normalizeH="0" baseline="0" noProof="0" dirty="0" smtClean="0">
                <a:ln>
                  <a:noFill/>
                </a:ln>
                <a:solidFill>
                  <a:sysClr val="windowText" lastClr="000000"/>
                </a:solidFill>
                <a:effectLst/>
                <a:uLnTx/>
                <a:uFillTx/>
                <a:latin typeface="Arial" panose="020B0604020202020204" pitchFamily="34" charset="0"/>
                <a:cs typeface="Arial" panose="020B0604020202020204" pitchFamily="34" charset="0"/>
              </a:rPr>
              <a:t> to fear on at least 2 occasions that violence will be used against them</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endParaRPr kumimoji="0" lang="en-GB" sz="2600" b="0" i="0" u="none" strike="noStrike" kern="1200" cap="none" spc="0" normalizeH="0" baseline="0" noProof="0" dirty="0" smtClean="0">
              <a:ln>
                <a:noFill/>
              </a:ln>
              <a:solidFill>
                <a:sysClr val="windowText" lastClr="000000"/>
              </a:solidFill>
              <a:effectLst/>
              <a:uLnTx/>
              <a:uFillTx/>
              <a:latin typeface="Arial" panose="020B0604020202020204" pitchFamily="34" charset="0"/>
              <a:cs typeface="Arial" panose="020B0604020202020204" pitchFamily="34" charset="0"/>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600" b="0" i="0" u="none" strike="noStrike" kern="1200" cap="none" spc="0" normalizeH="0" baseline="0" noProof="0" dirty="0" smtClean="0">
                <a:ln>
                  <a:noFill/>
                </a:ln>
                <a:solidFill>
                  <a:sysClr val="windowText" lastClr="000000"/>
                </a:solidFill>
                <a:effectLst/>
                <a:uLnTx/>
                <a:uFillTx/>
                <a:latin typeface="Arial" panose="020B0604020202020204" pitchFamily="34" charset="0"/>
                <a:cs typeface="Arial" panose="020B0604020202020204" pitchFamily="34" charset="0"/>
              </a:rPr>
              <a:t>Causes the victim serious alarm or distress</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endParaRPr lang="en-GB" sz="2600" dirty="0">
              <a:solidFill>
                <a:sysClr val="windowText" lastClr="000000"/>
              </a:solidFill>
              <a:latin typeface="Arial" panose="020B0604020202020204" pitchFamily="34" charset="0"/>
              <a:cs typeface="Arial" panose="020B0604020202020204" pitchFamily="34" charset="0"/>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600" b="0" i="0" u="none" strike="noStrike" kern="1200" cap="none" spc="0" normalizeH="0" baseline="0" noProof="0" dirty="0" smtClean="0">
                <a:ln>
                  <a:noFill/>
                </a:ln>
                <a:solidFill>
                  <a:sysClr val="windowText" lastClr="000000"/>
                </a:solidFill>
                <a:effectLst/>
                <a:uLnTx/>
                <a:uFillTx/>
                <a:latin typeface="Arial" panose="020B0604020202020204" pitchFamily="34" charset="0"/>
                <a:cs typeface="Arial" panose="020B0604020202020204" pitchFamily="34" charset="0"/>
              </a:rPr>
              <a:t>Substantial adverse effect on their day to day activities</a:t>
            </a:r>
          </a:p>
          <a:p>
            <a:pPr marL="0" marR="0" lvl="0" indent="0" algn="l" defTabSz="914400" rtl="0" eaLnBrk="1" fontAlgn="auto" latinLnBrk="0" hangingPunct="1">
              <a:lnSpc>
                <a:spcPct val="90000"/>
              </a:lnSpc>
              <a:spcBef>
                <a:spcPts val="1000"/>
              </a:spcBef>
              <a:spcAft>
                <a:spcPts val="0"/>
              </a:spcAft>
              <a:buClrTx/>
              <a:buSzTx/>
              <a:buFontTx/>
              <a:buNone/>
              <a:tabLst/>
              <a:defRPr/>
            </a:pPr>
            <a:r>
              <a:rPr kumimoji="0" lang="en-GB" sz="2800" b="0" i="0" u="none" strike="noStrike" kern="1200" cap="none" spc="0" normalizeH="0" baseline="0" noProof="0" dirty="0" smtClean="0">
                <a:ln>
                  <a:noFill/>
                </a:ln>
                <a:solidFill>
                  <a:sysClr val="windowText" lastClr="000000"/>
                </a:solidFill>
                <a:effectLst/>
                <a:uLnTx/>
                <a:uFillTx/>
                <a:latin typeface="Calibri" panose="020F0502020204030204"/>
                <a:ea typeface="+mn-ea"/>
                <a:cs typeface="+mn-cs"/>
              </a:rPr>
              <a:t>	</a:t>
            </a:r>
          </a:p>
        </p:txBody>
      </p:sp>
      <p:sp>
        <p:nvSpPr>
          <p:cNvPr id="4" name="TextBox 3"/>
          <p:cNvSpPr txBox="1"/>
          <p:nvPr/>
        </p:nvSpPr>
        <p:spPr>
          <a:xfrm>
            <a:off x="1836051" y="302437"/>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Coercive Control ‘Serious Effect’</a:t>
            </a:r>
            <a:endParaRPr lang="en-GB" sz="3200" b="1" dirty="0">
              <a:solidFill>
                <a:schemeClr val="bg1"/>
              </a:solidFill>
            </a:endParaRPr>
          </a:p>
        </p:txBody>
      </p:sp>
    </p:spTree>
    <p:extLst>
      <p:ext uri="{BB962C8B-B14F-4D97-AF65-F5344CB8AC3E}">
        <p14:creationId xmlns:p14="http://schemas.microsoft.com/office/powerpoint/2010/main" val="506913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Effect transition="in" filter="fade">
                                      <p:cBhvr>
                                        <p:cTn id="14" dur="1000"/>
                                        <p:tgtEl>
                                          <p:spTgt spid="3">
                                            <p:txEl>
                                              <p:pRg st="4" end="4"/>
                                            </p:txEl>
                                          </p:spTgt>
                                        </p:tgtEl>
                                      </p:cBhvr>
                                    </p:animEffect>
                                    <p:anim calcmode="lin" valueType="num">
                                      <p:cBhvr>
                                        <p:cTn id="1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1000"/>
                                        <p:tgtEl>
                                          <p:spTgt spid="3">
                                            <p:txEl>
                                              <p:pRg st="6" end="6"/>
                                            </p:txEl>
                                          </p:spTgt>
                                        </p:tgtEl>
                                      </p:cBhvr>
                                    </p:animEffect>
                                    <p:anim calcmode="lin" valueType="num">
                                      <p:cBhvr>
                                        <p:cTn id="2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6" end="6"/>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3">
                                            <p:txEl>
                                              <p:pRg st="7" end="7"/>
                                            </p:txEl>
                                          </p:spTgt>
                                        </p:tgtEl>
                                        <p:attrNameLst>
                                          <p:attrName>style.visibility</p:attrName>
                                        </p:attrNameLst>
                                      </p:cBhvr>
                                      <p:to>
                                        <p:strVal val="visible"/>
                                      </p:to>
                                    </p:set>
                                    <p:animEffect transition="in" filter="fade">
                                      <p:cBhvr>
                                        <p:cTn id="26" dur="1000"/>
                                        <p:tgtEl>
                                          <p:spTgt spid="3">
                                            <p:txEl>
                                              <p:pRg st="7" end="7"/>
                                            </p:txEl>
                                          </p:spTgt>
                                        </p:tgtEl>
                                      </p:cBhvr>
                                    </p:animEffect>
                                    <p:anim calcmode="lin" valueType="num">
                                      <p:cBhvr>
                                        <p:cTn id="2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1441145" y="1690255"/>
            <a:ext cx="5471718" cy="4835441"/>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Tx/>
              <a:buNone/>
              <a:tabLst/>
              <a:defRPr/>
            </a:pPr>
            <a:endParaRPr kumimoji="0" lang="en-GB" sz="2800" b="0" i="0" u="none" strike="noStrike" kern="1200" cap="none" spc="0" normalizeH="0" baseline="0" noProof="0" dirty="0" smtClean="0">
              <a:ln>
                <a:noFill/>
              </a:ln>
              <a:solidFill>
                <a:sysClr val="windowText" lastClr="000000"/>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None/>
              <a:tabLst/>
              <a:defRPr/>
            </a:pPr>
            <a:r>
              <a:rPr kumimoji="0" lang="en-GB" sz="3100" b="0" i="0" u="none" strike="noStrike" kern="1200" cap="none" spc="0" normalizeH="0" baseline="0" noProof="0" dirty="0" smtClean="0">
                <a:ln>
                  <a:noFill/>
                </a:ln>
                <a:solidFill>
                  <a:sysClr val="windowText" lastClr="000000"/>
                </a:solidFill>
                <a:effectLst/>
                <a:uLnTx/>
                <a:uFillTx/>
                <a:latin typeface="Arial" panose="020B0604020202020204" pitchFamily="34" charset="0"/>
                <a:cs typeface="Arial" panose="020B0604020202020204" pitchFamily="34" charset="0"/>
              </a:rPr>
              <a:t>Person found guilty of Offence:</a:t>
            </a:r>
          </a:p>
          <a:p>
            <a:pPr marL="0" marR="0" lvl="0" indent="0" algn="l" defTabSz="914400" rtl="0" eaLnBrk="1" fontAlgn="auto" latinLnBrk="0" hangingPunct="1">
              <a:lnSpc>
                <a:spcPct val="90000"/>
              </a:lnSpc>
              <a:spcBef>
                <a:spcPts val="1000"/>
              </a:spcBef>
              <a:spcAft>
                <a:spcPts val="0"/>
              </a:spcAft>
              <a:buClrTx/>
              <a:buSzTx/>
              <a:buNone/>
              <a:tabLst/>
              <a:defRPr/>
            </a:pPr>
            <a:endParaRPr kumimoji="0" lang="en-GB" sz="3100" b="0" i="0" u="none" strike="noStrike" kern="1200" cap="none" spc="0" normalizeH="0" baseline="0" noProof="0" dirty="0" smtClean="0">
              <a:ln>
                <a:noFill/>
              </a:ln>
              <a:solidFill>
                <a:sysClr val="windowText" lastClr="000000"/>
              </a:solidFill>
              <a:effectLst/>
              <a:uLnTx/>
              <a:uFillTx/>
              <a:latin typeface="Arial" panose="020B0604020202020204" pitchFamily="34" charset="0"/>
              <a:cs typeface="Arial" panose="020B0604020202020204" pitchFamily="34" charset="0"/>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3100" b="0" i="0" u="none" strike="noStrike" kern="1200" cap="none" spc="0" normalizeH="0" baseline="0" noProof="0" dirty="0" smtClean="0">
                <a:ln>
                  <a:noFill/>
                </a:ln>
                <a:solidFill>
                  <a:sysClr val="windowText" lastClr="000000"/>
                </a:solidFill>
                <a:effectLst/>
                <a:uLnTx/>
                <a:uFillTx/>
                <a:latin typeface="Arial" panose="020B0604020202020204" pitchFamily="34" charset="0"/>
                <a:cs typeface="Arial" panose="020B0604020202020204" pitchFamily="34" charset="0"/>
              </a:rPr>
              <a:t>Either way offence:</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3100" b="0" i="0" u="none" strike="noStrike" kern="1200" cap="none" spc="0" normalizeH="0" baseline="0" noProof="0" dirty="0" smtClean="0">
                <a:ln>
                  <a:noFill/>
                </a:ln>
                <a:solidFill>
                  <a:sysClr val="windowText" lastClr="000000"/>
                </a:solidFill>
                <a:effectLst/>
                <a:uLnTx/>
                <a:uFillTx/>
                <a:latin typeface="Arial" panose="020B0604020202020204" pitchFamily="34" charset="0"/>
                <a:cs typeface="Arial" panose="020B0604020202020204" pitchFamily="34" charset="0"/>
              </a:rPr>
              <a:t>Indictment - Imprisonment up to 5 years</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3100" b="0" i="0" u="none" strike="noStrike" kern="1200" cap="none" spc="0" normalizeH="0" baseline="0" noProof="0" dirty="0" smtClean="0">
                <a:ln>
                  <a:noFill/>
                </a:ln>
                <a:solidFill>
                  <a:sysClr val="windowText" lastClr="000000"/>
                </a:solidFill>
                <a:effectLst/>
                <a:uLnTx/>
                <a:uFillTx/>
                <a:latin typeface="Arial" panose="020B0604020202020204" pitchFamily="34" charset="0"/>
                <a:cs typeface="Arial" panose="020B0604020202020204" pitchFamily="34" charset="0"/>
              </a:rPr>
              <a:t>Summary – Imprisonment up to 6 months</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3100" b="0" i="0" u="none" strike="noStrike" kern="1200" cap="none" spc="0" normalizeH="0" baseline="0" noProof="0" dirty="0" smtClean="0">
                <a:ln>
                  <a:noFill/>
                </a:ln>
                <a:solidFill>
                  <a:sysClr val="windowText" lastClr="000000"/>
                </a:solidFill>
                <a:effectLst/>
                <a:uLnTx/>
                <a:uFillTx/>
                <a:latin typeface="Arial" panose="020B0604020202020204" pitchFamily="34" charset="0"/>
                <a:cs typeface="Arial" panose="020B0604020202020204" pitchFamily="34" charset="0"/>
              </a:rPr>
              <a:t>Both above Fine or/and Imprisonment</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smtClean="0">
              <a:ln>
                <a:noFill/>
              </a:ln>
              <a:solidFill>
                <a:sysClr val="windowText" lastClr="000000"/>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Tx/>
              <a:buNone/>
              <a:tabLst/>
              <a:defRPr/>
            </a:pPr>
            <a:r>
              <a:rPr kumimoji="0" lang="en-GB" sz="2800" b="0" i="0" u="none" strike="noStrike" kern="1200" cap="none" spc="0" normalizeH="0" baseline="0" noProof="0" dirty="0" smtClean="0">
                <a:ln>
                  <a:noFill/>
                </a:ln>
                <a:solidFill>
                  <a:sysClr val="windowText" lastClr="000000"/>
                </a:solidFill>
                <a:effectLst/>
                <a:uLnTx/>
                <a:uFillTx/>
                <a:latin typeface="Calibri" panose="020F0502020204030204"/>
                <a:ea typeface="+mn-ea"/>
                <a:cs typeface="+mn-cs"/>
              </a:rPr>
              <a:t>	</a:t>
            </a:r>
          </a:p>
          <a:p>
            <a:pPr marL="0" marR="0" lvl="0" indent="0" algn="l" defTabSz="914400" rtl="0" eaLnBrk="1" fontAlgn="auto" latinLnBrk="0" hangingPunct="1">
              <a:lnSpc>
                <a:spcPct val="90000"/>
              </a:lnSpc>
              <a:spcBef>
                <a:spcPts val="1000"/>
              </a:spcBef>
              <a:spcAft>
                <a:spcPts val="0"/>
              </a:spcAft>
              <a:buClrTx/>
              <a:buSzTx/>
              <a:buFontTx/>
              <a:buNone/>
              <a:tabLst/>
              <a:defRPr/>
            </a:pPr>
            <a:r>
              <a:rPr kumimoji="0" lang="en-GB" sz="2800" b="0" i="0" u="none" strike="noStrike" kern="1200" cap="none" spc="0" normalizeH="0" baseline="0" noProof="0" dirty="0" smtClean="0">
                <a:ln>
                  <a:noFill/>
                </a:ln>
                <a:solidFill>
                  <a:sysClr val="windowText" lastClr="000000"/>
                </a:solidFill>
                <a:effectLst/>
                <a:uLnTx/>
                <a:uFillTx/>
                <a:latin typeface="Calibri" panose="020F0502020204030204"/>
                <a:ea typeface="+mn-ea"/>
                <a:cs typeface="+mn-cs"/>
              </a:rPr>
              <a:t>	</a:t>
            </a:r>
          </a:p>
        </p:txBody>
      </p:sp>
      <p:sp>
        <p:nvSpPr>
          <p:cNvPr id="4" name="TextBox 3"/>
          <p:cNvSpPr txBox="1"/>
          <p:nvPr/>
        </p:nvSpPr>
        <p:spPr>
          <a:xfrm>
            <a:off x="1808756" y="711869"/>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Sentencing</a:t>
            </a:r>
          </a:p>
        </p:txBody>
      </p:sp>
      <p:pic>
        <p:nvPicPr>
          <p:cNvPr id="5" name="Picture 4"/>
          <p:cNvPicPr>
            <a:picLocks noChangeAspect="1"/>
          </p:cNvPicPr>
          <p:nvPr/>
        </p:nvPicPr>
        <p:blipFill>
          <a:blip r:embed="rId4"/>
          <a:stretch>
            <a:fillRect/>
          </a:stretch>
        </p:blipFill>
        <p:spPr>
          <a:xfrm>
            <a:off x="7226185" y="2380854"/>
            <a:ext cx="3973609" cy="2232089"/>
          </a:xfrm>
          <a:prstGeom prst="rect">
            <a:avLst/>
          </a:prstGeom>
        </p:spPr>
      </p:pic>
    </p:spTree>
    <p:extLst>
      <p:ext uri="{BB962C8B-B14F-4D97-AF65-F5344CB8AC3E}">
        <p14:creationId xmlns:p14="http://schemas.microsoft.com/office/powerpoint/2010/main" val="4115484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500"/>
                                        <p:tgtEl>
                                          <p:spTgt spid="3">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802203" y="2088658"/>
            <a:ext cx="10632557" cy="2691550"/>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None/>
              <a:tabLst/>
              <a:defRPr/>
            </a:pPr>
            <a:endParaRPr kumimoji="0" lang="en-GB" altLang="en-US" sz="3200" b="0" i="0" u="none" strike="noStrike" kern="1200" cap="none" spc="0" normalizeH="0" baseline="0" noProof="0" dirty="0" smtClean="0">
              <a:ln>
                <a:noFill/>
              </a:ln>
              <a:solidFill>
                <a:sysClr val="windowText" lastClr="000000"/>
              </a:solidFill>
              <a:effectLst/>
              <a:uLnTx/>
              <a:uFillTx/>
              <a:latin typeface="Calibri" panose="020F0502020204030204"/>
              <a:ea typeface="+mn-ea"/>
              <a:cs typeface="+mn-cs"/>
            </a:endParaRPr>
          </a:p>
          <a:p>
            <a:pPr marL="0" marR="0" lvl="0" indent="0" algn="ctr" defTabSz="914400" rtl="0" eaLnBrk="1" fontAlgn="auto" latinLnBrk="0" hangingPunct="1">
              <a:lnSpc>
                <a:spcPct val="90000"/>
              </a:lnSpc>
              <a:spcBef>
                <a:spcPts val="1000"/>
              </a:spcBef>
              <a:spcAft>
                <a:spcPts val="0"/>
              </a:spcAft>
              <a:buClrTx/>
              <a:buSzTx/>
              <a:buNone/>
              <a:tabLst/>
              <a:defRPr/>
            </a:pPr>
            <a:r>
              <a:rPr kumimoji="0" lang="en-GB" altLang="en-US" sz="3200" b="0" i="0" u="none" strike="noStrike" kern="1200" cap="none" spc="0" normalizeH="0" baseline="0" noProof="0" dirty="0" smtClean="0">
                <a:ln>
                  <a:noFill/>
                </a:ln>
                <a:solidFill>
                  <a:sysClr val="windowText" lastClr="000000"/>
                </a:solidFill>
                <a:effectLst/>
                <a:uLnTx/>
                <a:uFillTx/>
                <a:latin typeface="Calibri" panose="020F0502020204030204"/>
                <a:ea typeface="+mn-ea"/>
                <a:cs typeface="+mn-cs"/>
              </a:rPr>
              <a:t> A believed to be acting in the best interest of B</a:t>
            </a:r>
          </a:p>
          <a:p>
            <a:pPr marL="0" marR="0" lvl="0" indent="0" algn="ctr" defTabSz="914400" rtl="0" eaLnBrk="1" fontAlgn="auto" latinLnBrk="0" hangingPunct="1">
              <a:lnSpc>
                <a:spcPct val="90000"/>
              </a:lnSpc>
              <a:spcBef>
                <a:spcPts val="1000"/>
              </a:spcBef>
              <a:spcAft>
                <a:spcPts val="0"/>
              </a:spcAft>
              <a:buClrTx/>
              <a:buSzTx/>
              <a:buNone/>
              <a:tabLst/>
              <a:defRPr/>
            </a:pPr>
            <a:endParaRPr kumimoji="0" lang="en-GB" altLang="en-US" sz="3200" b="0" i="0" u="none" strike="noStrike" kern="1200" cap="none" spc="0" normalizeH="0" baseline="0" noProof="0" dirty="0" smtClean="0">
              <a:ln>
                <a:noFill/>
              </a:ln>
              <a:solidFill>
                <a:sysClr val="windowText" lastClr="000000"/>
              </a:solidFill>
              <a:effectLst/>
              <a:uLnTx/>
              <a:uFillTx/>
              <a:latin typeface="Calibri" panose="020F0502020204030204"/>
              <a:ea typeface="+mn-ea"/>
              <a:cs typeface="+mn-cs"/>
            </a:endParaRPr>
          </a:p>
          <a:p>
            <a:pPr marL="0" marR="0" lvl="0" indent="0" algn="ctr" defTabSz="914400" rtl="0" eaLnBrk="1" fontAlgn="auto" latinLnBrk="0" hangingPunct="1">
              <a:lnSpc>
                <a:spcPct val="90000"/>
              </a:lnSpc>
              <a:spcBef>
                <a:spcPts val="1000"/>
              </a:spcBef>
              <a:spcAft>
                <a:spcPts val="0"/>
              </a:spcAft>
              <a:buClrTx/>
              <a:buSzTx/>
              <a:buNone/>
              <a:tabLst/>
              <a:defRPr/>
            </a:pPr>
            <a:r>
              <a:rPr kumimoji="0" lang="en-GB" altLang="en-US" sz="3200" b="0" i="0" u="none" strike="noStrike" kern="1200" cap="none" spc="0" normalizeH="0" baseline="0" noProof="0" dirty="0" smtClean="0">
                <a:ln>
                  <a:noFill/>
                </a:ln>
                <a:solidFill>
                  <a:sysClr val="windowText" lastClr="000000"/>
                </a:solidFill>
                <a:effectLst/>
                <a:uLnTx/>
                <a:uFillTx/>
                <a:latin typeface="Calibri" panose="020F0502020204030204"/>
                <a:ea typeface="+mn-ea"/>
                <a:cs typeface="+mn-cs"/>
              </a:rPr>
              <a:t>The behaviour in all the circumstances was reasonable</a:t>
            </a:r>
          </a:p>
          <a:p>
            <a:pPr marL="0" marR="0" lvl="0" indent="0" algn="ctr" defTabSz="914400" rtl="0" eaLnBrk="1" fontAlgn="auto" latinLnBrk="0" hangingPunct="1">
              <a:lnSpc>
                <a:spcPct val="90000"/>
              </a:lnSpc>
              <a:spcBef>
                <a:spcPts val="1000"/>
              </a:spcBef>
              <a:spcAft>
                <a:spcPts val="0"/>
              </a:spcAft>
              <a:buClrTx/>
              <a:buSzTx/>
              <a:buNone/>
              <a:tabLst/>
              <a:defRPr/>
            </a:pPr>
            <a:endParaRPr kumimoji="0" lang="en-GB" altLang="en-US" sz="3200" b="0" i="0" u="none" strike="noStrike" kern="1200" cap="none" spc="0" normalizeH="0" baseline="0" noProof="0" dirty="0" smtClean="0">
              <a:ln>
                <a:noFill/>
              </a:ln>
              <a:solidFill>
                <a:sysClr val="windowText" lastClr="000000"/>
              </a:solidFill>
              <a:effectLst/>
              <a:uLnTx/>
              <a:uFillTx/>
              <a:latin typeface="Calibri" panose="020F0502020204030204"/>
              <a:ea typeface="+mn-ea"/>
              <a:cs typeface="+mn-cs"/>
            </a:endParaRPr>
          </a:p>
          <a:p>
            <a:pPr marL="0" marR="0" lvl="0" indent="0" algn="ctr" defTabSz="914400" rtl="0" eaLnBrk="1" fontAlgn="auto" latinLnBrk="0" hangingPunct="1">
              <a:lnSpc>
                <a:spcPct val="90000"/>
              </a:lnSpc>
              <a:spcBef>
                <a:spcPts val="1000"/>
              </a:spcBef>
              <a:spcAft>
                <a:spcPts val="0"/>
              </a:spcAft>
              <a:buClrTx/>
              <a:buSzTx/>
              <a:buNone/>
              <a:tabLst/>
              <a:defRPr/>
            </a:pPr>
            <a:endParaRPr kumimoji="0" lang="en-GB" altLang="en-US" sz="3200" b="0" i="0" u="none" strike="noStrike" kern="1200" cap="none" spc="0" normalizeH="0" baseline="0" noProof="0" dirty="0" smtClean="0">
              <a:ln>
                <a:noFill/>
              </a:ln>
              <a:solidFill>
                <a:sysClr val="windowText" lastClr="000000"/>
              </a:solidFill>
              <a:effectLst/>
              <a:uLnTx/>
              <a:uFillTx/>
              <a:latin typeface="Calibri" panose="020F0502020204030204"/>
              <a:ea typeface="+mn-ea"/>
              <a:cs typeface="+mn-cs"/>
            </a:endParaRPr>
          </a:p>
          <a:p>
            <a:pPr marL="0" marR="0" lvl="0" indent="0" algn="ctr" defTabSz="914400" rtl="0" eaLnBrk="1" fontAlgn="auto" latinLnBrk="0" hangingPunct="1">
              <a:lnSpc>
                <a:spcPct val="90000"/>
              </a:lnSpc>
              <a:spcBef>
                <a:spcPts val="1000"/>
              </a:spcBef>
              <a:spcAft>
                <a:spcPts val="0"/>
              </a:spcAft>
              <a:buClrTx/>
              <a:buSzTx/>
              <a:buNone/>
              <a:tabLst/>
              <a:defRPr/>
            </a:pPr>
            <a:r>
              <a:rPr kumimoji="0" lang="en-GB" altLang="en-US" sz="3200" b="0" i="0" u="none" strike="noStrike" kern="1200" cap="none" spc="0" normalizeH="0" baseline="0" noProof="0" dirty="0" smtClean="0">
                <a:ln>
                  <a:noFill/>
                </a:ln>
                <a:solidFill>
                  <a:sysClr val="windowText" lastClr="000000"/>
                </a:solidFill>
                <a:effectLst/>
                <a:uLnTx/>
                <a:uFillTx/>
                <a:latin typeface="Calibri" panose="020F0502020204030204"/>
                <a:ea typeface="+mn-ea"/>
                <a:cs typeface="+mn-cs"/>
              </a:rPr>
              <a:t>	</a:t>
            </a:r>
          </a:p>
          <a:p>
            <a:pPr marL="0" marR="0" lvl="0" indent="0" algn="ctr" defTabSz="914400" rtl="0" eaLnBrk="1" fontAlgn="auto" latinLnBrk="0" hangingPunct="1">
              <a:lnSpc>
                <a:spcPct val="90000"/>
              </a:lnSpc>
              <a:spcBef>
                <a:spcPts val="1000"/>
              </a:spcBef>
              <a:spcAft>
                <a:spcPts val="0"/>
              </a:spcAft>
              <a:buClrTx/>
              <a:buSzTx/>
              <a:buNone/>
              <a:tabLst/>
              <a:defRPr/>
            </a:pPr>
            <a:r>
              <a:rPr kumimoji="0" lang="en-GB" altLang="en-US" sz="3200" b="0" i="0" u="none" strike="noStrike" kern="1200" cap="none" spc="0" normalizeH="0" baseline="0" noProof="0" dirty="0" smtClean="0">
                <a:ln>
                  <a:noFill/>
                </a:ln>
                <a:solidFill>
                  <a:sysClr val="windowText" lastClr="000000"/>
                </a:solidFill>
                <a:effectLst/>
                <a:uLnTx/>
                <a:uFillTx/>
                <a:latin typeface="Calibri" panose="020F0502020204030204"/>
                <a:ea typeface="+mn-ea"/>
                <a:cs typeface="+mn-cs"/>
              </a:rPr>
              <a:t>	</a:t>
            </a:r>
          </a:p>
        </p:txBody>
      </p:sp>
      <p:sp>
        <p:nvSpPr>
          <p:cNvPr id="4" name="TextBox 3"/>
          <p:cNvSpPr txBox="1"/>
          <p:nvPr/>
        </p:nvSpPr>
        <p:spPr>
          <a:xfrm>
            <a:off x="1836051" y="984825"/>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Defences</a:t>
            </a:r>
          </a:p>
        </p:txBody>
      </p:sp>
    </p:spTree>
    <p:extLst>
      <p:ext uri="{BB962C8B-B14F-4D97-AF65-F5344CB8AC3E}">
        <p14:creationId xmlns:p14="http://schemas.microsoft.com/office/powerpoint/2010/main" val="3842778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a:xfrm>
            <a:off x="1039483" y="1660152"/>
            <a:ext cx="5935498" cy="363582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Tx/>
              <a:buNone/>
              <a:tabLst/>
              <a:defRPr/>
            </a:pPr>
            <a:endParaRPr kumimoji="0" lang="en-GB" altLang="en-US" sz="2800" b="0" i="0" u="none" strike="noStrike" kern="1200" cap="none" spc="0" normalizeH="0" baseline="0" noProof="0" dirty="0" smtClean="0">
              <a:ln>
                <a:noFill/>
              </a:ln>
              <a:solidFill>
                <a:sysClr val="windowText" lastClr="000000"/>
              </a:solidFill>
              <a:effectLst/>
              <a:uLnTx/>
              <a:uFillTx/>
              <a:latin typeface="Calibri" panose="020F0502020204030204"/>
              <a:ea typeface="+mn-ea"/>
              <a:cs typeface="+mn-cs"/>
            </a:endParaRPr>
          </a:p>
          <a:p>
            <a:pPr marL="0" marR="0" lvl="0" indent="0" algn="ctr" defTabSz="914400" rtl="0" eaLnBrk="1" fontAlgn="auto" latinLnBrk="0" hangingPunct="1">
              <a:lnSpc>
                <a:spcPct val="90000"/>
              </a:lnSpc>
              <a:spcBef>
                <a:spcPts val="1000"/>
              </a:spcBef>
              <a:spcAft>
                <a:spcPts val="0"/>
              </a:spcAft>
              <a:buClrTx/>
              <a:buSzTx/>
              <a:buFontTx/>
              <a:buNone/>
              <a:tabLst/>
              <a:defRPr/>
            </a:pPr>
            <a:r>
              <a:rPr kumimoji="0" lang="en-GB" altLang="en-US" sz="3200" b="0" u="none" strike="noStrike" kern="1200" cap="none" spc="0" normalizeH="0" baseline="0" noProof="0" dirty="0" smtClean="0">
                <a:ln>
                  <a:noFill/>
                </a:ln>
                <a:effectLst/>
                <a:uLnTx/>
                <a:uFillTx/>
                <a:latin typeface="Calibri" panose="020F0502020204030204"/>
                <a:ea typeface="+mn-ea"/>
                <a:cs typeface="+mn-cs"/>
              </a:rPr>
              <a:t>“ What is the point of screaming when you live in a beautiful detached house in the countryside nobody can hear you,</a:t>
            </a:r>
            <a:r>
              <a:rPr kumimoji="0" lang="en-GB" altLang="en-US" sz="3200" b="0" u="none" strike="noStrike" kern="1200" cap="none" spc="0" normalizeH="0" noProof="0" dirty="0" smtClean="0">
                <a:ln>
                  <a:noFill/>
                </a:ln>
                <a:effectLst/>
                <a:uLnTx/>
                <a:uFillTx/>
                <a:latin typeface="Calibri" panose="020F0502020204030204"/>
                <a:ea typeface="+mn-ea"/>
                <a:cs typeface="+mn-cs"/>
              </a:rPr>
              <a:t> </a:t>
            </a:r>
            <a:r>
              <a:rPr kumimoji="0" lang="en-GB" altLang="en-US" sz="3200" b="0" u="none" strike="noStrike" kern="1200" cap="none" spc="0" normalizeH="0" baseline="0" noProof="0" dirty="0" smtClean="0">
                <a:ln>
                  <a:noFill/>
                </a:ln>
                <a:effectLst/>
                <a:uLnTx/>
                <a:uFillTx/>
                <a:latin typeface="Calibri" panose="020F0502020204030204"/>
                <a:ea typeface="+mn-ea"/>
                <a:cs typeface="+mn-cs"/>
              </a:rPr>
              <a:t>there are no neighbours to come running or call the Police.”</a:t>
            </a:r>
            <a:r>
              <a:rPr kumimoji="0" lang="en-GB" altLang="en-US" sz="2800" b="0" u="none" strike="noStrike" kern="1200" cap="none" spc="0" normalizeH="0" baseline="0" noProof="0" dirty="0" smtClean="0">
                <a:ln>
                  <a:noFill/>
                </a:ln>
                <a:solidFill>
                  <a:srgbClr val="0070C0"/>
                </a:solidFill>
                <a:effectLst/>
                <a:uLnTx/>
                <a:uFillTx/>
                <a:latin typeface="Calibri" panose="020F0502020204030204"/>
                <a:ea typeface="+mn-ea"/>
                <a:cs typeface="+mn-cs"/>
              </a:rPr>
              <a:t>	</a:t>
            </a:r>
          </a:p>
        </p:txBody>
      </p:sp>
      <p:sp>
        <p:nvSpPr>
          <p:cNvPr id="4" name="TextBox 3"/>
          <p:cNvSpPr txBox="1"/>
          <p:nvPr/>
        </p:nvSpPr>
        <p:spPr>
          <a:xfrm>
            <a:off x="1836051" y="302437"/>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Challenging the Stereotypes</a:t>
            </a:r>
          </a:p>
        </p:txBody>
      </p:sp>
      <p:pic>
        <p:nvPicPr>
          <p:cNvPr id="5" name="Picture 4"/>
          <p:cNvPicPr>
            <a:picLocks noChangeAspect="1"/>
          </p:cNvPicPr>
          <p:nvPr/>
        </p:nvPicPr>
        <p:blipFill rotWithShape="1">
          <a:blip r:embed="rId4"/>
          <a:srcRect b="16300"/>
          <a:stretch/>
        </p:blipFill>
        <p:spPr>
          <a:xfrm>
            <a:off x="7688293" y="3966118"/>
            <a:ext cx="2951812" cy="1870982"/>
          </a:xfrm>
          <a:prstGeom prst="rect">
            <a:avLst/>
          </a:prstGeom>
        </p:spPr>
      </p:pic>
      <p:pic>
        <p:nvPicPr>
          <p:cNvPr id="6" name="Picture 5"/>
          <p:cNvPicPr>
            <a:picLocks noChangeAspect="1"/>
          </p:cNvPicPr>
          <p:nvPr/>
        </p:nvPicPr>
        <p:blipFill rotWithShape="1">
          <a:blip r:embed="rId5"/>
          <a:srcRect b="17138"/>
          <a:stretch/>
        </p:blipFill>
        <p:spPr>
          <a:xfrm>
            <a:off x="7688293" y="1309165"/>
            <a:ext cx="2951812" cy="1870982"/>
          </a:xfrm>
          <a:prstGeom prst="rect">
            <a:avLst/>
          </a:prstGeom>
        </p:spPr>
      </p:pic>
    </p:spTree>
    <p:extLst>
      <p:ext uri="{BB962C8B-B14F-4D97-AF65-F5344CB8AC3E}">
        <p14:creationId xmlns:p14="http://schemas.microsoft.com/office/powerpoint/2010/main" val="12614015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descr="http://www.batteredmen.com/graphics/duluth.gif"/>
          <p:cNvPicPr>
            <a:picLocks noChangeAspect="1" noChangeArrowheads="1"/>
          </p:cNvPicPr>
          <p:nvPr/>
        </p:nvPicPr>
        <p:blipFill>
          <a:blip r:embed="rId4">
            <a:duotone>
              <a:srgbClr val="4472C4">
                <a:shade val="45000"/>
                <a:satMod val="135000"/>
              </a:srgbClr>
              <a:prstClr val="white"/>
            </a:duotone>
            <a:extLst>
              <a:ext uri="{28A0092B-C50C-407E-A947-70E740481C1C}">
                <a14:useLocalDpi xmlns:a14="http://schemas.microsoft.com/office/drawing/2010/main" val="0"/>
              </a:ext>
            </a:extLst>
          </a:blip>
          <a:srcRect/>
          <a:stretch>
            <a:fillRect/>
          </a:stretch>
        </p:blipFill>
        <p:spPr bwMode="auto">
          <a:xfrm>
            <a:off x="3706617" y="1349829"/>
            <a:ext cx="4539787" cy="4192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1836051" y="302437"/>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Duluth Power &amp; Control Wheel</a:t>
            </a:r>
          </a:p>
        </p:txBody>
      </p:sp>
    </p:spTree>
    <p:extLst>
      <p:ext uri="{BB962C8B-B14F-4D97-AF65-F5344CB8AC3E}">
        <p14:creationId xmlns:p14="http://schemas.microsoft.com/office/powerpoint/2010/main" val="317345409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1836051" y="302437"/>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The Entrapment Process</a:t>
            </a:r>
          </a:p>
        </p:txBody>
      </p:sp>
      <p:graphicFrame>
        <p:nvGraphicFramePr>
          <p:cNvPr id="7" name="Diagram 6"/>
          <p:cNvGraphicFramePr/>
          <p:nvPr>
            <p:extLst>
              <p:ext uri="{D42A27DB-BD31-4B8C-83A1-F6EECF244321}">
                <p14:modId xmlns:p14="http://schemas.microsoft.com/office/powerpoint/2010/main" val="2716904523"/>
              </p:ext>
            </p:extLst>
          </p:nvPr>
        </p:nvGraphicFramePr>
        <p:xfrm>
          <a:off x="1988971" y="1133324"/>
          <a:ext cx="8128000"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8151279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txBox="1">
            <a:spLocks/>
          </p:cNvSpPr>
          <p:nvPr/>
        </p:nvSpPr>
        <p:spPr>
          <a:xfrm>
            <a:off x="3716558" y="421362"/>
            <a:ext cx="4656555"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4000" b="1" i="0" u="none" strike="noStrike" kern="1200" cap="none" spc="0" normalizeH="0" baseline="0" noProof="0" dirty="0" smtClean="0">
                <a:ln>
                  <a:noFill/>
                </a:ln>
                <a:solidFill>
                  <a:srgbClr val="002060"/>
                </a:solidFill>
                <a:effectLst/>
                <a:uLnTx/>
                <a:uFillTx/>
                <a:latin typeface="Calibri" panose="020F0502020204030204"/>
                <a:ea typeface="+mj-ea"/>
                <a:cs typeface="+mj-cs"/>
              </a:rPr>
              <a:t> Professor Evan Stark</a:t>
            </a:r>
            <a:endParaRPr kumimoji="0" lang="en-GB" sz="4000" b="1" i="0" u="none" strike="noStrike" kern="1200" cap="none" spc="0" normalizeH="0" baseline="0" noProof="0" dirty="0">
              <a:ln>
                <a:noFill/>
              </a:ln>
              <a:solidFill>
                <a:srgbClr val="002060"/>
              </a:solidFill>
              <a:effectLst/>
              <a:uLnTx/>
              <a:uFillTx/>
              <a:latin typeface="Calibri" panose="020F0502020204030204"/>
              <a:ea typeface="+mj-ea"/>
              <a:cs typeface="+mj-cs"/>
            </a:endParaRPr>
          </a:p>
        </p:txBody>
      </p:sp>
      <p:sp>
        <p:nvSpPr>
          <p:cNvPr id="3" name="Content Placeholder 2"/>
          <p:cNvSpPr txBox="1">
            <a:spLocks/>
          </p:cNvSpPr>
          <p:nvPr/>
        </p:nvSpPr>
        <p:spPr>
          <a:xfrm>
            <a:off x="897592" y="2506662"/>
            <a:ext cx="10638734" cy="97018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p:txBody>
      </p:sp>
      <p:pic>
        <p:nvPicPr>
          <p:cNvPr id="4" name="Picture 3">
            <a:hlinkClick r:id="rId4"/>
          </p:cNvPr>
          <p:cNvPicPr>
            <a:picLocks noChangeAspect="1"/>
          </p:cNvPicPr>
          <p:nvPr/>
        </p:nvPicPr>
        <p:blipFill>
          <a:blip r:embed="rId5"/>
          <a:stretch>
            <a:fillRect/>
          </a:stretch>
        </p:blipFill>
        <p:spPr>
          <a:xfrm>
            <a:off x="10186385" y="4236584"/>
            <a:ext cx="1349941" cy="938435"/>
          </a:xfrm>
          <a:prstGeom prst="rect">
            <a:avLst/>
          </a:prstGeom>
        </p:spPr>
      </p:pic>
      <p:pic>
        <p:nvPicPr>
          <p:cNvPr id="5" name="Picture 4"/>
          <p:cNvPicPr>
            <a:picLocks noChangeAspect="1"/>
          </p:cNvPicPr>
          <p:nvPr/>
        </p:nvPicPr>
        <p:blipFill>
          <a:blip r:embed="rId6"/>
          <a:stretch>
            <a:fillRect/>
          </a:stretch>
        </p:blipFill>
        <p:spPr>
          <a:xfrm>
            <a:off x="4219206" y="1544274"/>
            <a:ext cx="3651260" cy="3942126"/>
          </a:xfrm>
          <a:prstGeom prst="rect">
            <a:avLst/>
          </a:prstGeom>
        </p:spPr>
      </p:pic>
    </p:spTree>
    <p:extLst>
      <p:ext uri="{BB962C8B-B14F-4D97-AF65-F5344CB8AC3E}">
        <p14:creationId xmlns:p14="http://schemas.microsoft.com/office/powerpoint/2010/main" val="32168324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836051" y="302437"/>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The Major Tactics of Coercive Control</a:t>
            </a:r>
          </a:p>
        </p:txBody>
      </p:sp>
      <p:pic>
        <p:nvPicPr>
          <p:cNvPr id="4" name="Picture 3"/>
          <p:cNvPicPr>
            <a:picLocks noChangeAspect="1"/>
          </p:cNvPicPr>
          <p:nvPr/>
        </p:nvPicPr>
        <p:blipFill>
          <a:blip r:embed="rId4"/>
          <a:stretch>
            <a:fillRect/>
          </a:stretch>
        </p:blipFill>
        <p:spPr>
          <a:xfrm>
            <a:off x="1836051" y="1304749"/>
            <a:ext cx="1604962" cy="1695449"/>
          </a:xfrm>
          <a:prstGeom prst="rect">
            <a:avLst/>
          </a:prstGeom>
          <a:ln>
            <a:noFill/>
          </a:ln>
        </p:spPr>
      </p:pic>
      <p:pic>
        <p:nvPicPr>
          <p:cNvPr id="5" name="Picture 4"/>
          <p:cNvPicPr>
            <a:picLocks noChangeAspect="1"/>
          </p:cNvPicPr>
          <p:nvPr/>
        </p:nvPicPr>
        <p:blipFill>
          <a:blip r:embed="rId5"/>
          <a:stretch>
            <a:fillRect/>
          </a:stretch>
        </p:blipFill>
        <p:spPr>
          <a:xfrm>
            <a:off x="6907047" y="3814348"/>
            <a:ext cx="1604962" cy="1695449"/>
          </a:xfrm>
          <a:prstGeom prst="rect">
            <a:avLst/>
          </a:prstGeom>
        </p:spPr>
      </p:pic>
      <p:pic>
        <p:nvPicPr>
          <p:cNvPr id="6" name="Picture 5"/>
          <p:cNvPicPr>
            <a:picLocks noChangeAspect="1"/>
          </p:cNvPicPr>
          <p:nvPr/>
        </p:nvPicPr>
        <p:blipFill>
          <a:blip r:embed="rId6"/>
          <a:stretch>
            <a:fillRect/>
          </a:stretch>
        </p:blipFill>
        <p:spPr>
          <a:xfrm>
            <a:off x="3441012" y="3814348"/>
            <a:ext cx="1733017" cy="1730192"/>
          </a:xfrm>
          <a:prstGeom prst="rect">
            <a:avLst/>
          </a:prstGeom>
        </p:spPr>
      </p:pic>
      <p:pic>
        <p:nvPicPr>
          <p:cNvPr id="7" name="Picture 6"/>
          <p:cNvPicPr>
            <a:picLocks noChangeAspect="1"/>
          </p:cNvPicPr>
          <p:nvPr/>
        </p:nvPicPr>
        <p:blipFill>
          <a:blip r:embed="rId7"/>
          <a:stretch>
            <a:fillRect/>
          </a:stretch>
        </p:blipFill>
        <p:spPr>
          <a:xfrm>
            <a:off x="5171992" y="1304749"/>
            <a:ext cx="1733017" cy="1730192"/>
          </a:xfrm>
          <a:prstGeom prst="rect">
            <a:avLst/>
          </a:prstGeom>
        </p:spPr>
      </p:pic>
      <p:pic>
        <p:nvPicPr>
          <p:cNvPr id="8" name="Picture 7"/>
          <p:cNvPicPr>
            <a:picLocks noChangeAspect="1"/>
          </p:cNvPicPr>
          <p:nvPr/>
        </p:nvPicPr>
        <p:blipFill>
          <a:blip r:embed="rId8"/>
          <a:stretch>
            <a:fillRect/>
          </a:stretch>
        </p:blipFill>
        <p:spPr>
          <a:xfrm>
            <a:off x="8512009" y="1304749"/>
            <a:ext cx="1604962" cy="1723647"/>
          </a:xfrm>
          <a:prstGeom prst="rect">
            <a:avLst/>
          </a:prstGeom>
          <a:ln>
            <a:noFill/>
          </a:ln>
        </p:spPr>
      </p:pic>
      <p:sp>
        <p:nvSpPr>
          <p:cNvPr id="9" name="TextBox 8"/>
          <p:cNvSpPr txBox="1"/>
          <p:nvPr/>
        </p:nvSpPr>
        <p:spPr>
          <a:xfrm>
            <a:off x="1836049" y="3028396"/>
            <a:ext cx="1604963" cy="400110"/>
          </a:xfrm>
          <a:prstGeom prst="rect">
            <a:avLst/>
          </a:prstGeom>
          <a:noFill/>
        </p:spPr>
        <p:txBody>
          <a:bodyPr wrap="square" rtlCol="0">
            <a:spAutoFit/>
          </a:bodyPr>
          <a:lstStyle/>
          <a:p>
            <a:pPr algn="ctr"/>
            <a:r>
              <a:rPr lang="en-GB" sz="2000" dirty="0" smtClean="0"/>
              <a:t>Intimidation</a:t>
            </a:r>
            <a:endParaRPr lang="en-GB" sz="2000" dirty="0"/>
          </a:p>
        </p:txBody>
      </p:sp>
      <p:sp>
        <p:nvSpPr>
          <p:cNvPr id="10" name="TextBox 9"/>
          <p:cNvSpPr txBox="1"/>
          <p:nvPr/>
        </p:nvSpPr>
        <p:spPr>
          <a:xfrm>
            <a:off x="6966536" y="5579937"/>
            <a:ext cx="1604963" cy="400110"/>
          </a:xfrm>
          <a:prstGeom prst="rect">
            <a:avLst/>
          </a:prstGeom>
          <a:noFill/>
        </p:spPr>
        <p:txBody>
          <a:bodyPr wrap="square" rtlCol="0">
            <a:spAutoFit/>
          </a:bodyPr>
          <a:lstStyle/>
          <a:p>
            <a:pPr algn="ctr"/>
            <a:r>
              <a:rPr lang="en-GB" sz="2000" dirty="0" smtClean="0"/>
              <a:t>Violence</a:t>
            </a:r>
            <a:endParaRPr lang="en-GB" sz="2000" dirty="0"/>
          </a:p>
        </p:txBody>
      </p:sp>
      <p:sp>
        <p:nvSpPr>
          <p:cNvPr id="11" name="TextBox 10"/>
          <p:cNvSpPr txBox="1"/>
          <p:nvPr/>
        </p:nvSpPr>
        <p:spPr>
          <a:xfrm>
            <a:off x="8571499" y="3028396"/>
            <a:ext cx="1604963" cy="400110"/>
          </a:xfrm>
          <a:prstGeom prst="rect">
            <a:avLst/>
          </a:prstGeom>
          <a:noFill/>
        </p:spPr>
        <p:txBody>
          <a:bodyPr wrap="square" rtlCol="0">
            <a:spAutoFit/>
          </a:bodyPr>
          <a:lstStyle/>
          <a:p>
            <a:pPr algn="ctr"/>
            <a:r>
              <a:rPr lang="en-GB" sz="2000" dirty="0" smtClean="0"/>
              <a:t>Control</a:t>
            </a:r>
            <a:endParaRPr lang="en-GB" sz="2000" dirty="0"/>
          </a:p>
        </p:txBody>
      </p:sp>
      <p:sp>
        <p:nvSpPr>
          <p:cNvPr id="12" name="TextBox 11"/>
          <p:cNvSpPr txBox="1"/>
          <p:nvPr/>
        </p:nvSpPr>
        <p:spPr>
          <a:xfrm>
            <a:off x="3483268" y="5579937"/>
            <a:ext cx="1604963" cy="400110"/>
          </a:xfrm>
          <a:prstGeom prst="rect">
            <a:avLst/>
          </a:prstGeom>
          <a:noFill/>
        </p:spPr>
        <p:txBody>
          <a:bodyPr wrap="square" rtlCol="0">
            <a:spAutoFit/>
          </a:bodyPr>
          <a:lstStyle/>
          <a:p>
            <a:pPr algn="ctr"/>
            <a:r>
              <a:rPr lang="en-GB" sz="2000" dirty="0" smtClean="0"/>
              <a:t>Surveillance</a:t>
            </a:r>
            <a:endParaRPr lang="en-GB" sz="2000" dirty="0"/>
          </a:p>
        </p:txBody>
      </p:sp>
      <p:sp>
        <p:nvSpPr>
          <p:cNvPr id="13" name="TextBox 12"/>
          <p:cNvSpPr txBox="1"/>
          <p:nvPr/>
        </p:nvSpPr>
        <p:spPr>
          <a:xfrm>
            <a:off x="5236018" y="3000198"/>
            <a:ext cx="1668990" cy="707886"/>
          </a:xfrm>
          <a:prstGeom prst="rect">
            <a:avLst/>
          </a:prstGeom>
          <a:noFill/>
        </p:spPr>
        <p:txBody>
          <a:bodyPr wrap="square" rtlCol="0">
            <a:spAutoFit/>
          </a:bodyPr>
          <a:lstStyle/>
          <a:p>
            <a:pPr algn="ctr"/>
            <a:r>
              <a:rPr lang="en-GB" sz="2000" dirty="0" smtClean="0"/>
              <a:t>Degradation &amp; Humiliation</a:t>
            </a:r>
            <a:endParaRPr lang="en-GB" sz="2000" dirty="0"/>
          </a:p>
        </p:txBody>
      </p:sp>
    </p:spTree>
    <p:extLst>
      <p:ext uri="{BB962C8B-B14F-4D97-AF65-F5344CB8AC3E}">
        <p14:creationId xmlns:p14="http://schemas.microsoft.com/office/powerpoint/2010/main" val="4218148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fade">
                                      <p:cBhvr>
                                        <p:cTn id="22" dur="500"/>
                                        <p:tgtEl>
                                          <p:spTgt spid="1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gtEl>
                                        <p:attrNameLst>
                                          <p:attrName>style.visibility</p:attrName>
                                        </p:attrNameLst>
                                      </p:cBhvr>
                                      <p:to>
                                        <p:strVal val="visible"/>
                                      </p:to>
                                    </p:set>
                                    <p:animEffect transition="in" filter="fade">
                                      <p:cBhvr>
                                        <p:cTn id="37" dur="500"/>
                                        <p:tgtEl>
                                          <p:spTgt spid="6"/>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fade">
                                      <p:cBhvr>
                                        <p:cTn id="42" dur="500"/>
                                        <p:tgtEl>
                                          <p:spTgt spid="12"/>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5"/>
                                        </p:tgtEl>
                                        <p:attrNameLst>
                                          <p:attrName>style.visibility</p:attrName>
                                        </p:attrNameLst>
                                      </p:cBhvr>
                                      <p:to>
                                        <p:strVal val="visible"/>
                                      </p:to>
                                    </p:set>
                                    <p:animEffect transition="in" filter="fade">
                                      <p:cBhvr>
                                        <p:cTn id="47" dur="500"/>
                                        <p:tgtEl>
                                          <p:spTgt spid="5"/>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0"/>
                                        </p:tgtEl>
                                        <p:attrNameLst>
                                          <p:attrName>style.visibility</p:attrName>
                                        </p:attrNameLst>
                                      </p:cBhvr>
                                      <p:to>
                                        <p:strVal val="visible"/>
                                      </p:to>
                                    </p:set>
                                    <p:animEffect transition="in" filter="fade">
                                      <p:cBhvr>
                                        <p:cTn id="5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P spid="12" grpId="0"/>
      <p:bldP spid="13"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aphicFrame>
        <p:nvGraphicFramePr>
          <p:cNvPr id="2" name="Content Placeholder 6"/>
          <p:cNvGraphicFramePr>
            <a:graphicFrameLocks/>
          </p:cNvGraphicFramePr>
          <p:nvPr>
            <p:extLst>
              <p:ext uri="{D42A27DB-BD31-4B8C-83A1-F6EECF244321}">
                <p14:modId xmlns:p14="http://schemas.microsoft.com/office/powerpoint/2010/main" val="3103929287"/>
              </p:ext>
            </p:extLst>
          </p:nvPr>
        </p:nvGraphicFramePr>
        <p:xfrm>
          <a:off x="1822171" y="738775"/>
          <a:ext cx="8289393" cy="4811420"/>
        </p:xfrm>
        <a:graphic>
          <a:graphicData uri="http://schemas.openxmlformats.org/drawingml/2006/table">
            <a:tbl>
              <a:tblPr firstRow="1" bandRow="1"/>
              <a:tblGrid>
                <a:gridCol w="2763131">
                  <a:extLst>
                    <a:ext uri="{9D8B030D-6E8A-4147-A177-3AD203B41FA5}">
                      <a16:colId xmlns:a16="http://schemas.microsoft.com/office/drawing/2014/main" val="20000"/>
                    </a:ext>
                  </a:extLst>
                </a:gridCol>
                <a:gridCol w="2763131">
                  <a:extLst>
                    <a:ext uri="{9D8B030D-6E8A-4147-A177-3AD203B41FA5}">
                      <a16:colId xmlns:a16="http://schemas.microsoft.com/office/drawing/2014/main" val="20001"/>
                    </a:ext>
                  </a:extLst>
                </a:gridCol>
                <a:gridCol w="2763131">
                  <a:extLst>
                    <a:ext uri="{9D8B030D-6E8A-4147-A177-3AD203B41FA5}">
                      <a16:colId xmlns:a16="http://schemas.microsoft.com/office/drawing/2014/main" val="20002"/>
                    </a:ext>
                  </a:extLst>
                </a:gridCol>
              </a:tblGrid>
              <a:tr h="4811420">
                <a:tc>
                  <a:txBody>
                    <a:bodyPr/>
                    <a:lstStyle>
                      <a:lvl1pPr marL="0" algn="l" defTabSz="914400" rtl="0" eaLnBrk="1" latinLnBrk="0" hangingPunct="1">
                        <a:defRPr sz="1800" b="1" kern="1200">
                          <a:solidFill>
                            <a:schemeClr val="dk1"/>
                          </a:solidFill>
                          <a:latin typeface="Calibri" panose="020F0502020204030204"/>
                        </a:defRPr>
                      </a:lvl1pPr>
                      <a:lvl2pPr marL="457200" algn="l" defTabSz="914400" rtl="0" eaLnBrk="1" latinLnBrk="0" hangingPunct="1">
                        <a:defRPr sz="1800" b="1" kern="1200">
                          <a:solidFill>
                            <a:schemeClr val="dk1"/>
                          </a:solidFill>
                          <a:latin typeface="Calibri" panose="020F0502020204030204"/>
                        </a:defRPr>
                      </a:lvl2pPr>
                      <a:lvl3pPr marL="914400" algn="l" defTabSz="914400" rtl="0" eaLnBrk="1" latinLnBrk="0" hangingPunct="1">
                        <a:defRPr sz="1800" b="1" kern="1200">
                          <a:solidFill>
                            <a:schemeClr val="dk1"/>
                          </a:solidFill>
                          <a:latin typeface="Calibri" panose="020F0502020204030204"/>
                        </a:defRPr>
                      </a:lvl3pPr>
                      <a:lvl4pPr marL="1371600" algn="l" defTabSz="914400" rtl="0" eaLnBrk="1" latinLnBrk="0" hangingPunct="1">
                        <a:defRPr sz="1800" b="1" kern="1200">
                          <a:solidFill>
                            <a:schemeClr val="dk1"/>
                          </a:solidFill>
                          <a:latin typeface="Calibri" panose="020F0502020204030204"/>
                        </a:defRPr>
                      </a:lvl4pPr>
                      <a:lvl5pPr marL="1828800" algn="l" defTabSz="914400" rtl="0" eaLnBrk="1" latinLnBrk="0" hangingPunct="1">
                        <a:defRPr sz="1800" b="1" kern="1200">
                          <a:solidFill>
                            <a:schemeClr val="dk1"/>
                          </a:solidFill>
                          <a:latin typeface="Calibri" panose="020F0502020204030204"/>
                        </a:defRPr>
                      </a:lvl5pPr>
                      <a:lvl6pPr marL="2286000" algn="l" defTabSz="914400" rtl="0" eaLnBrk="1" latinLnBrk="0" hangingPunct="1">
                        <a:defRPr sz="1800" b="1" kern="1200">
                          <a:solidFill>
                            <a:schemeClr val="dk1"/>
                          </a:solidFill>
                          <a:latin typeface="Calibri" panose="020F0502020204030204"/>
                        </a:defRPr>
                      </a:lvl6pPr>
                      <a:lvl7pPr marL="2743200" algn="l" defTabSz="914400" rtl="0" eaLnBrk="1" latinLnBrk="0" hangingPunct="1">
                        <a:defRPr sz="1800" b="1" kern="1200">
                          <a:solidFill>
                            <a:schemeClr val="dk1"/>
                          </a:solidFill>
                          <a:latin typeface="Calibri" panose="020F0502020204030204"/>
                        </a:defRPr>
                      </a:lvl7pPr>
                      <a:lvl8pPr marL="3200400" algn="l" defTabSz="914400" rtl="0" eaLnBrk="1" latinLnBrk="0" hangingPunct="1">
                        <a:defRPr sz="1800" b="1" kern="1200">
                          <a:solidFill>
                            <a:schemeClr val="dk1"/>
                          </a:solidFill>
                          <a:latin typeface="Calibri" panose="020F0502020204030204"/>
                        </a:defRPr>
                      </a:lvl8pPr>
                      <a:lvl9pPr marL="3657600" algn="l" defTabSz="914400" rtl="0" eaLnBrk="1" latinLnBrk="0" hangingPunct="1">
                        <a:defRPr sz="1800" b="1" kern="1200">
                          <a:solidFill>
                            <a:schemeClr val="dk1"/>
                          </a:solidFill>
                          <a:latin typeface="Calibri" panose="020F0502020204030204"/>
                        </a:defRPr>
                      </a:lvl9pPr>
                    </a:lstStyle>
                    <a:p>
                      <a:pPr algn="ctr"/>
                      <a:r>
                        <a:rPr lang="en-GB" sz="2100" u="sng" dirty="0" smtClean="0"/>
                        <a:t>Negotiation</a:t>
                      </a:r>
                    </a:p>
                    <a:p>
                      <a:pPr marL="285750" lvl="0" indent="-285750"/>
                      <a:endParaRPr lang="en-GB" sz="1500" kern="1200" dirty="0" smtClean="0"/>
                    </a:p>
                    <a:p>
                      <a:pPr marL="285750" lvl="0" indent="-285750" algn="ctr"/>
                      <a:r>
                        <a:rPr lang="en-GB" sz="1500" kern="1200" dirty="0" smtClean="0"/>
                        <a:t>Agreed and understood </a:t>
                      </a:r>
                    </a:p>
                    <a:p>
                      <a:pPr marL="285750" lvl="0" indent="-285750" algn="ctr"/>
                      <a:r>
                        <a:rPr lang="en-GB" sz="1500" kern="1200" dirty="0" smtClean="0"/>
                        <a:t>mutually. </a:t>
                      </a:r>
                    </a:p>
                    <a:p>
                      <a:pPr marL="285750" lvl="0" indent="-285750" algn="ctr"/>
                      <a:r>
                        <a:rPr lang="en-GB" sz="1500" kern="1200" dirty="0" smtClean="0"/>
                        <a:t>Adhered to by both.</a:t>
                      </a:r>
                    </a:p>
                    <a:p>
                      <a:pPr marL="0" lvl="0" indent="0" algn="ctr">
                        <a:buNone/>
                      </a:pPr>
                      <a:endParaRPr lang="en-GB" sz="1500" kern="1200" dirty="0" smtClean="0"/>
                    </a:p>
                    <a:p>
                      <a:pPr marL="285750" lvl="0" indent="-285750" algn="ctr"/>
                      <a:r>
                        <a:rPr lang="en-GB" sz="1500" kern="1200" dirty="0" smtClean="0"/>
                        <a:t>Constant and only</a:t>
                      </a:r>
                      <a:r>
                        <a:rPr lang="en-GB" sz="1500" kern="1200" baseline="0" dirty="0" smtClean="0"/>
                        <a:t> </a:t>
                      </a:r>
                      <a:r>
                        <a:rPr lang="en-GB" sz="1500" kern="1200" dirty="0" smtClean="0"/>
                        <a:t>changes with mutual agreement.</a:t>
                      </a:r>
                    </a:p>
                    <a:p>
                      <a:pPr marL="0" lvl="0" indent="0" algn="ctr">
                        <a:buNone/>
                      </a:pPr>
                      <a:endParaRPr lang="en-GB" sz="1500" kern="1200" dirty="0" smtClean="0"/>
                    </a:p>
                    <a:p>
                      <a:pPr marL="285750" lvl="0" indent="-285750" algn="ctr"/>
                      <a:endParaRPr lang="en-GB" sz="1500" kern="1200" dirty="0" smtClean="0"/>
                    </a:p>
                    <a:p>
                      <a:pPr marL="285750" lvl="0" indent="-285750" algn="ctr"/>
                      <a:r>
                        <a:rPr lang="en-GB" sz="1500" kern="1200" dirty="0" smtClean="0"/>
                        <a:t>Flexible and moves with</a:t>
                      </a:r>
                    </a:p>
                    <a:p>
                      <a:pPr marL="285750" lvl="0" indent="-285750" algn="ctr"/>
                      <a:r>
                        <a:rPr lang="en-GB" sz="1500" kern="1200" dirty="0" smtClean="0"/>
                        <a:t>the relationship</a:t>
                      </a:r>
                    </a:p>
                    <a:p>
                      <a:pPr marL="285750" lvl="0" indent="-285750" algn="ctr"/>
                      <a:endParaRPr lang="en-GB" sz="1500" kern="1200" dirty="0" smtClean="0"/>
                    </a:p>
                    <a:p>
                      <a:pPr marL="285750" lvl="0" indent="-285750" algn="ctr"/>
                      <a:endParaRPr lang="en-GB" sz="1500" kern="1200" dirty="0" smtClean="0"/>
                    </a:p>
                    <a:p>
                      <a:pPr marL="285750" lvl="0" indent="-285750" algn="ctr"/>
                      <a:endParaRPr lang="en-GB" sz="1500" kern="1200" dirty="0" smtClean="0"/>
                    </a:p>
                    <a:p>
                      <a:pPr marL="285750" lvl="0" indent="-285750" algn="ctr"/>
                      <a:r>
                        <a:rPr lang="en-GB" sz="1500" kern="1200" dirty="0" smtClean="0"/>
                        <a:t>No punishment attached.</a:t>
                      </a:r>
                    </a:p>
                    <a:p>
                      <a:endParaRPr lang="en-GB" sz="1500" dirty="0"/>
                    </a:p>
                  </a:txBody>
                  <a:tcPr marL="68580" marR="68580" marT="34290" marB="34290">
                    <a:lnL w="12700" cmpd="sng">
                      <a:solidFill>
                        <a:srgbClr val="4472C4"/>
                      </a:solidFill>
                    </a:lnL>
                    <a:lnR w="12700" cmpd="sng">
                      <a:solidFill>
                        <a:srgbClr val="4472C4"/>
                      </a:solidFill>
                    </a:lnR>
                    <a:lnT w="12700" cmpd="sng">
                      <a:solidFill>
                        <a:srgbClr val="4472C4"/>
                      </a:solidFill>
                    </a:lnT>
                    <a:lnB w="12700" cmpd="sng">
                      <a:solidFill>
                        <a:srgbClr val="4472C4"/>
                      </a:solidFill>
                    </a:lnB>
                    <a:lnTlToBr w="12700" cmpd="sng">
                      <a:noFill/>
                      <a:prstDash val="solid"/>
                    </a:lnTlToBr>
                    <a:lnBlToTr w="12700" cmpd="sng">
                      <a:noFill/>
                      <a:prstDash val="solid"/>
                    </a:lnBlToTr>
                    <a:solidFill>
                      <a:srgbClr val="4472C4">
                        <a:tint val="20000"/>
                      </a:srgbClr>
                    </a:solidFill>
                  </a:tcPr>
                </a:tc>
                <a:tc>
                  <a:txBody>
                    <a:bodyPr/>
                    <a:lstStyle>
                      <a:lvl1pPr marL="0" algn="l" defTabSz="914400" rtl="0" eaLnBrk="1" latinLnBrk="0" hangingPunct="1">
                        <a:defRPr sz="1800" b="1" kern="1200">
                          <a:solidFill>
                            <a:schemeClr val="dk1"/>
                          </a:solidFill>
                          <a:latin typeface="Calibri" panose="020F0502020204030204"/>
                        </a:defRPr>
                      </a:lvl1pPr>
                      <a:lvl2pPr marL="457200" algn="l" defTabSz="914400" rtl="0" eaLnBrk="1" latinLnBrk="0" hangingPunct="1">
                        <a:defRPr sz="1800" b="1" kern="1200">
                          <a:solidFill>
                            <a:schemeClr val="dk1"/>
                          </a:solidFill>
                          <a:latin typeface="Calibri" panose="020F0502020204030204"/>
                        </a:defRPr>
                      </a:lvl2pPr>
                      <a:lvl3pPr marL="914400" algn="l" defTabSz="914400" rtl="0" eaLnBrk="1" latinLnBrk="0" hangingPunct="1">
                        <a:defRPr sz="1800" b="1" kern="1200">
                          <a:solidFill>
                            <a:schemeClr val="dk1"/>
                          </a:solidFill>
                          <a:latin typeface="Calibri" panose="020F0502020204030204"/>
                        </a:defRPr>
                      </a:lvl3pPr>
                      <a:lvl4pPr marL="1371600" algn="l" defTabSz="914400" rtl="0" eaLnBrk="1" latinLnBrk="0" hangingPunct="1">
                        <a:defRPr sz="1800" b="1" kern="1200">
                          <a:solidFill>
                            <a:schemeClr val="dk1"/>
                          </a:solidFill>
                          <a:latin typeface="Calibri" panose="020F0502020204030204"/>
                        </a:defRPr>
                      </a:lvl4pPr>
                      <a:lvl5pPr marL="1828800" algn="l" defTabSz="914400" rtl="0" eaLnBrk="1" latinLnBrk="0" hangingPunct="1">
                        <a:defRPr sz="1800" b="1" kern="1200">
                          <a:solidFill>
                            <a:schemeClr val="dk1"/>
                          </a:solidFill>
                          <a:latin typeface="Calibri" panose="020F0502020204030204"/>
                        </a:defRPr>
                      </a:lvl5pPr>
                      <a:lvl6pPr marL="2286000" algn="l" defTabSz="914400" rtl="0" eaLnBrk="1" latinLnBrk="0" hangingPunct="1">
                        <a:defRPr sz="1800" b="1" kern="1200">
                          <a:solidFill>
                            <a:schemeClr val="dk1"/>
                          </a:solidFill>
                          <a:latin typeface="Calibri" panose="020F0502020204030204"/>
                        </a:defRPr>
                      </a:lvl6pPr>
                      <a:lvl7pPr marL="2743200" algn="l" defTabSz="914400" rtl="0" eaLnBrk="1" latinLnBrk="0" hangingPunct="1">
                        <a:defRPr sz="1800" b="1" kern="1200">
                          <a:solidFill>
                            <a:schemeClr val="dk1"/>
                          </a:solidFill>
                          <a:latin typeface="Calibri" panose="020F0502020204030204"/>
                        </a:defRPr>
                      </a:lvl7pPr>
                      <a:lvl8pPr marL="3200400" algn="l" defTabSz="914400" rtl="0" eaLnBrk="1" latinLnBrk="0" hangingPunct="1">
                        <a:defRPr sz="1800" b="1" kern="1200">
                          <a:solidFill>
                            <a:schemeClr val="dk1"/>
                          </a:solidFill>
                          <a:latin typeface="Calibri" panose="020F0502020204030204"/>
                        </a:defRPr>
                      </a:lvl8pPr>
                      <a:lvl9pPr marL="3657600" algn="l" defTabSz="914400" rtl="0" eaLnBrk="1" latinLnBrk="0" hangingPunct="1">
                        <a:defRPr sz="1800" b="1" kern="1200">
                          <a:solidFill>
                            <a:schemeClr val="dk1"/>
                          </a:solidFill>
                          <a:latin typeface="Calibri" panose="020F0502020204030204"/>
                        </a:defRPr>
                      </a:lvl9p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2100" u="sng" dirty="0" smtClean="0"/>
                        <a:t>Manipulation</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500" dirty="0" smtClean="0"/>
                    </a:p>
                    <a:p>
                      <a:pPr marL="0" marR="0" lvl="0" indent="0" algn="ctr" defTabSz="914400" rtl="0" eaLnBrk="1" fontAlgn="auto" latinLnBrk="0" hangingPunct="1">
                        <a:lnSpc>
                          <a:spcPct val="100000"/>
                        </a:lnSpc>
                        <a:spcBef>
                          <a:spcPts val="0"/>
                        </a:spcBef>
                        <a:spcAft>
                          <a:spcPts val="0"/>
                        </a:spcAft>
                        <a:buClrTx/>
                        <a:buSzTx/>
                        <a:buFontTx/>
                        <a:buNone/>
                        <a:tabLst/>
                        <a:defRPr/>
                      </a:pPr>
                      <a:r>
                        <a:rPr lang="en-GB" sz="1500" kern="1200" dirty="0" smtClean="0"/>
                        <a:t>Gaining by deceit or trickery -  but can be challenged safely.</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500" kern="1200" dirty="0" smtClean="0"/>
                    </a:p>
                    <a:p>
                      <a:pPr marL="0" marR="0" lvl="0" indent="0" algn="ctr" defTabSz="914400" rtl="0" eaLnBrk="1" fontAlgn="auto" latinLnBrk="0" hangingPunct="1">
                        <a:lnSpc>
                          <a:spcPct val="100000"/>
                        </a:lnSpc>
                        <a:spcBef>
                          <a:spcPts val="0"/>
                        </a:spcBef>
                        <a:spcAft>
                          <a:spcPts val="0"/>
                        </a:spcAft>
                        <a:buClrTx/>
                        <a:buSzTx/>
                        <a:buFontTx/>
                        <a:buNone/>
                        <a:tabLst/>
                        <a:defRPr/>
                      </a:pPr>
                      <a:r>
                        <a:rPr lang="en-GB" sz="1500" kern="1200" dirty="0" smtClean="0"/>
                        <a:t>Can change hands in the relationship. </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500" kern="1200" dirty="0" smtClean="0"/>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500" kern="1200" dirty="0" smtClean="0"/>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500" kern="1200" dirty="0" smtClean="0"/>
                    </a:p>
                    <a:p>
                      <a:pPr marL="0" marR="0" lvl="0" indent="0" algn="ctr" defTabSz="914400" rtl="0" eaLnBrk="1" fontAlgn="auto" latinLnBrk="0" hangingPunct="1">
                        <a:lnSpc>
                          <a:spcPct val="100000"/>
                        </a:lnSpc>
                        <a:spcBef>
                          <a:spcPts val="0"/>
                        </a:spcBef>
                        <a:spcAft>
                          <a:spcPts val="0"/>
                        </a:spcAft>
                        <a:buClrTx/>
                        <a:buSzTx/>
                        <a:buFontTx/>
                        <a:buNone/>
                        <a:tabLst/>
                        <a:defRPr/>
                      </a:pPr>
                      <a:r>
                        <a:rPr lang="en-GB" sz="1500" kern="1200" dirty="0" smtClean="0"/>
                        <a:t>Uses words and meaning as a means to persuade rather than force.</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500" kern="1200" dirty="0" smtClean="0"/>
                    </a:p>
                    <a:p>
                      <a:pPr marL="0" marR="0" lvl="0" indent="0" algn="ctr" defTabSz="914400" rtl="0" eaLnBrk="1" fontAlgn="auto" latinLnBrk="0" hangingPunct="1">
                        <a:lnSpc>
                          <a:spcPct val="100000"/>
                        </a:lnSpc>
                        <a:spcBef>
                          <a:spcPts val="0"/>
                        </a:spcBef>
                        <a:spcAft>
                          <a:spcPts val="0"/>
                        </a:spcAft>
                        <a:buClrTx/>
                        <a:buSzTx/>
                        <a:buFontTx/>
                        <a:buNone/>
                        <a:tabLst/>
                        <a:defRPr/>
                      </a:pPr>
                      <a:r>
                        <a:rPr lang="en-GB" sz="1500" kern="1200" dirty="0" smtClean="0"/>
                        <a:t>No punishment attached.</a:t>
                      </a:r>
                    </a:p>
                    <a:p>
                      <a:endParaRPr lang="en-GB" sz="1500" dirty="0"/>
                    </a:p>
                  </a:txBody>
                  <a:tcPr marL="68580" marR="68580" marT="34290" marB="34290">
                    <a:lnL w="12700" cmpd="sng">
                      <a:solidFill>
                        <a:srgbClr val="4472C4"/>
                      </a:solidFill>
                    </a:lnL>
                    <a:lnR w="12700" cmpd="sng">
                      <a:solidFill>
                        <a:srgbClr val="4472C4"/>
                      </a:solidFill>
                    </a:lnR>
                    <a:lnT w="12700" cmpd="sng">
                      <a:solidFill>
                        <a:srgbClr val="4472C4"/>
                      </a:solidFill>
                    </a:lnT>
                    <a:lnB w="12700" cmpd="sng">
                      <a:solidFill>
                        <a:srgbClr val="4472C4"/>
                      </a:solidFill>
                    </a:lnB>
                    <a:lnTlToBr w="12700" cmpd="sng">
                      <a:noFill/>
                      <a:prstDash val="solid"/>
                    </a:lnTlToBr>
                    <a:lnBlToTr w="12700" cmpd="sng">
                      <a:noFill/>
                      <a:prstDash val="solid"/>
                    </a:lnBlToTr>
                    <a:solidFill>
                      <a:srgbClr val="4472C4">
                        <a:tint val="20000"/>
                      </a:srgbClr>
                    </a:solidFill>
                  </a:tcPr>
                </a:tc>
                <a:tc>
                  <a:txBody>
                    <a:bodyPr/>
                    <a:lstStyle>
                      <a:lvl1pPr marL="0" algn="l" defTabSz="914400" rtl="0" eaLnBrk="1" latinLnBrk="0" hangingPunct="1">
                        <a:defRPr sz="1800" b="1" kern="1200">
                          <a:solidFill>
                            <a:schemeClr val="dk1"/>
                          </a:solidFill>
                          <a:latin typeface="Calibri" panose="020F0502020204030204"/>
                        </a:defRPr>
                      </a:lvl1pPr>
                      <a:lvl2pPr marL="457200" algn="l" defTabSz="914400" rtl="0" eaLnBrk="1" latinLnBrk="0" hangingPunct="1">
                        <a:defRPr sz="1800" b="1" kern="1200">
                          <a:solidFill>
                            <a:schemeClr val="dk1"/>
                          </a:solidFill>
                          <a:latin typeface="Calibri" panose="020F0502020204030204"/>
                        </a:defRPr>
                      </a:lvl2pPr>
                      <a:lvl3pPr marL="914400" algn="l" defTabSz="914400" rtl="0" eaLnBrk="1" latinLnBrk="0" hangingPunct="1">
                        <a:defRPr sz="1800" b="1" kern="1200">
                          <a:solidFill>
                            <a:schemeClr val="dk1"/>
                          </a:solidFill>
                          <a:latin typeface="Calibri" panose="020F0502020204030204"/>
                        </a:defRPr>
                      </a:lvl3pPr>
                      <a:lvl4pPr marL="1371600" algn="l" defTabSz="914400" rtl="0" eaLnBrk="1" latinLnBrk="0" hangingPunct="1">
                        <a:defRPr sz="1800" b="1" kern="1200">
                          <a:solidFill>
                            <a:schemeClr val="dk1"/>
                          </a:solidFill>
                          <a:latin typeface="Calibri" panose="020F0502020204030204"/>
                        </a:defRPr>
                      </a:lvl4pPr>
                      <a:lvl5pPr marL="1828800" algn="l" defTabSz="914400" rtl="0" eaLnBrk="1" latinLnBrk="0" hangingPunct="1">
                        <a:defRPr sz="1800" b="1" kern="1200">
                          <a:solidFill>
                            <a:schemeClr val="dk1"/>
                          </a:solidFill>
                          <a:latin typeface="Calibri" panose="020F0502020204030204"/>
                        </a:defRPr>
                      </a:lvl5pPr>
                      <a:lvl6pPr marL="2286000" algn="l" defTabSz="914400" rtl="0" eaLnBrk="1" latinLnBrk="0" hangingPunct="1">
                        <a:defRPr sz="1800" b="1" kern="1200">
                          <a:solidFill>
                            <a:schemeClr val="dk1"/>
                          </a:solidFill>
                          <a:latin typeface="Calibri" panose="020F0502020204030204"/>
                        </a:defRPr>
                      </a:lvl6pPr>
                      <a:lvl7pPr marL="2743200" algn="l" defTabSz="914400" rtl="0" eaLnBrk="1" latinLnBrk="0" hangingPunct="1">
                        <a:defRPr sz="1800" b="1" kern="1200">
                          <a:solidFill>
                            <a:schemeClr val="dk1"/>
                          </a:solidFill>
                          <a:latin typeface="Calibri" panose="020F0502020204030204"/>
                        </a:defRPr>
                      </a:lvl7pPr>
                      <a:lvl8pPr marL="3200400" algn="l" defTabSz="914400" rtl="0" eaLnBrk="1" latinLnBrk="0" hangingPunct="1">
                        <a:defRPr sz="1800" b="1" kern="1200">
                          <a:solidFill>
                            <a:schemeClr val="dk1"/>
                          </a:solidFill>
                          <a:latin typeface="Calibri" panose="020F0502020204030204"/>
                        </a:defRPr>
                      </a:lvl8pPr>
                      <a:lvl9pPr marL="3657600" algn="l" defTabSz="914400" rtl="0" eaLnBrk="1" latinLnBrk="0" hangingPunct="1">
                        <a:defRPr sz="1800" b="1" kern="1200">
                          <a:solidFill>
                            <a:schemeClr val="dk1"/>
                          </a:solidFill>
                          <a:latin typeface="Calibri" panose="020F0502020204030204"/>
                        </a:defRPr>
                      </a:lvl9p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2100" u="sng" dirty="0" smtClean="0">
                          <a:solidFill>
                            <a:srgbClr val="FF0000"/>
                          </a:solidFill>
                        </a:rPr>
                        <a:t>Coercion</a:t>
                      </a:r>
                    </a:p>
                    <a:p>
                      <a:pPr lvl="0"/>
                      <a:endParaRPr lang="en-GB" sz="1500" kern="1200" dirty="0" smtClean="0">
                        <a:solidFill>
                          <a:srgbClr val="FF0000"/>
                        </a:solidFill>
                      </a:endParaRPr>
                    </a:p>
                    <a:p>
                      <a:pPr lvl="0" algn="ctr"/>
                      <a:r>
                        <a:rPr lang="en-GB" sz="1500" kern="1200" dirty="0" smtClean="0">
                          <a:solidFill>
                            <a:srgbClr val="FF0000"/>
                          </a:solidFill>
                        </a:rPr>
                        <a:t>Demanded by one and adhered to by the other.</a:t>
                      </a:r>
                    </a:p>
                    <a:p>
                      <a:pPr lvl="0" algn="ctr"/>
                      <a:endParaRPr lang="en-GB" sz="1500" kern="1200" dirty="0" smtClean="0">
                        <a:solidFill>
                          <a:srgbClr val="FF0000"/>
                        </a:solidFill>
                      </a:endParaRPr>
                    </a:p>
                    <a:p>
                      <a:pPr algn="ctr"/>
                      <a:r>
                        <a:rPr lang="en-GB" sz="1500" kern="1200" dirty="0" smtClean="0">
                          <a:solidFill>
                            <a:srgbClr val="FF0000"/>
                          </a:solidFill>
                        </a:rPr>
                        <a:t>Constant but changes when only one party decides to change them.</a:t>
                      </a:r>
                    </a:p>
                    <a:p>
                      <a:pPr algn="ctr"/>
                      <a:endParaRPr lang="en-GB" sz="1500" kern="1200" dirty="0" smtClean="0">
                        <a:solidFill>
                          <a:srgbClr val="FF0000"/>
                        </a:solidFill>
                      </a:endParaRPr>
                    </a:p>
                    <a:p>
                      <a:pPr algn="ctr"/>
                      <a:r>
                        <a:rPr lang="en-GB" sz="1500" kern="1200" dirty="0" smtClean="0">
                          <a:solidFill>
                            <a:srgbClr val="FF0000"/>
                          </a:solidFill>
                        </a:rPr>
                        <a:t>Inflexible</a:t>
                      </a:r>
                    </a:p>
                    <a:p>
                      <a:pPr marL="0" lvl="0" indent="0" algn="ctr">
                        <a:buNone/>
                      </a:pPr>
                      <a:endParaRPr lang="en-GB" sz="1500" kern="1200" dirty="0" smtClean="0">
                        <a:solidFill>
                          <a:srgbClr val="FF0000"/>
                        </a:solidFill>
                      </a:endParaRPr>
                    </a:p>
                    <a:p>
                      <a:pPr algn="ctr"/>
                      <a:endParaRPr lang="en-GB" sz="1500" kern="1200" dirty="0" smtClean="0">
                        <a:solidFill>
                          <a:srgbClr val="FF0000"/>
                        </a:solidFill>
                      </a:endParaRPr>
                    </a:p>
                    <a:p>
                      <a:pPr algn="ctr"/>
                      <a:endParaRPr lang="en-GB" sz="1500" kern="1200" dirty="0" smtClean="0">
                        <a:solidFill>
                          <a:srgbClr val="FF0000"/>
                        </a:solidFill>
                      </a:endParaRPr>
                    </a:p>
                    <a:p>
                      <a:pPr algn="ctr"/>
                      <a:endParaRPr lang="en-GB" sz="1500" kern="1200" dirty="0" smtClean="0">
                        <a:solidFill>
                          <a:srgbClr val="FF0000"/>
                        </a:solidFill>
                      </a:endParaRPr>
                    </a:p>
                    <a:p>
                      <a:pPr algn="ctr"/>
                      <a:r>
                        <a:rPr lang="en-GB" sz="1500" kern="1200" dirty="0" smtClean="0">
                          <a:solidFill>
                            <a:srgbClr val="FF0000"/>
                          </a:solidFill>
                        </a:rPr>
                        <a:t>When they have a punishment attached to non-compliance</a:t>
                      </a:r>
                      <a:endParaRPr lang="en-GB" sz="1500" dirty="0"/>
                    </a:p>
                  </a:txBody>
                  <a:tcPr marL="68580" marR="68580" marT="34290" marB="34290">
                    <a:lnL w="12700" cmpd="sng">
                      <a:solidFill>
                        <a:srgbClr val="4472C4"/>
                      </a:solidFill>
                    </a:lnL>
                    <a:lnR w="12700" cmpd="sng">
                      <a:solidFill>
                        <a:srgbClr val="4472C4"/>
                      </a:solidFill>
                    </a:lnR>
                    <a:lnT w="12700" cmpd="sng">
                      <a:solidFill>
                        <a:srgbClr val="4472C4"/>
                      </a:solidFill>
                    </a:lnT>
                    <a:lnB w="12700" cmpd="sng">
                      <a:solidFill>
                        <a:srgbClr val="4472C4"/>
                      </a:solidFill>
                    </a:lnB>
                    <a:lnTlToBr w="12700" cmpd="sng">
                      <a:noFill/>
                      <a:prstDash val="solid"/>
                    </a:lnTlToBr>
                    <a:lnBlToTr w="12700" cmpd="sng">
                      <a:noFill/>
                      <a:prstDash val="solid"/>
                    </a:lnBlToTr>
                    <a:solidFill>
                      <a:srgbClr val="4472C4">
                        <a:tint val="20000"/>
                      </a:srgbClr>
                    </a:solid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63320824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Oval 4"/>
          <p:cNvSpPr/>
          <p:nvPr/>
        </p:nvSpPr>
        <p:spPr>
          <a:xfrm>
            <a:off x="1014154" y="1237721"/>
            <a:ext cx="3840479" cy="2061555"/>
          </a:xfrm>
          <a:prstGeom prst="ellips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smtClean="0">
                <a:solidFill>
                  <a:schemeClr val="bg1"/>
                </a:solidFill>
              </a:rPr>
              <a:t>Affirm or validate the behaviour of the perpetrator? </a:t>
            </a:r>
            <a:endParaRPr lang="en-GB" sz="2400" b="1" dirty="0">
              <a:solidFill>
                <a:schemeClr val="bg1"/>
              </a:solidFill>
            </a:endParaRPr>
          </a:p>
        </p:txBody>
      </p:sp>
      <p:sp>
        <p:nvSpPr>
          <p:cNvPr id="6" name="Oval 5"/>
          <p:cNvSpPr/>
          <p:nvPr/>
        </p:nvSpPr>
        <p:spPr>
          <a:xfrm>
            <a:off x="7448204" y="1263536"/>
            <a:ext cx="3757351" cy="2244435"/>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Oval 6"/>
          <p:cNvSpPr/>
          <p:nvPr/>
        </p:nvSpPr>
        <p:spPr>
          <a:xfrm>
            <a:off x="4854633" y="3368781"/>
            <a:ext cx="2310938" cy="2483379"/>
          </a:xfrm>
          <a:prstGeom prst="ellips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9" name="Straight Arrow Connector 8"/>
          <p:cNvCxnSpPr/>
          <p:nvPr/>
        </p:nvCxnSpPr>
        <p:spPr>
          <a:xfrm>
            <a:off x="4389120" y="2244438"/>
            <a:ext cx="3574473"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3823855" y="3325091"/>
            <a:ext cx="881149" cy="648393"/>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flipH="1">
            <a:off x="7265324" y="3325091"/>
            <a:ext cx="831272" cy="648393"/>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flipH="1">
            <a:off x="7730837" y="1429789"/>
            <a:ext cx="3108959" cy="1938992"/>
          </a:xfrm>
          <a:prstGeom prst="rect">
            <a:avLst/>
          </a:prstGeom>
          <a:noFill/>
        </p:spPr>
        <p:txBody>
          <a:bodyPr wrap="square" rtlCol="0">
            <a:spAutoFit/>
          </a:bodyPr>
          <a:lstStyle/>
          <a:p>
            <a:pPr algn="ctr"/>
            <a:r>
              <a:rPr lang="en-GB" sz="2400" b="1" dirty="0" smtClean="0">
                <a:solidFill>
                  <a:schemeClr val="bg1"/>
                </a:solidFill>
              </a:rPr>
              <a:t>Framing the reactions/difficulties within the women’s experience of coercive control.</a:t>
            </a:r>
            <a:endParaRPr lang="en-GB" sz="2400" b="1" dirty="0">
              <a:solidFill>
                <a:schemeClr val="bg1"/>
              </a:solidFill>
            </a:endParaRPr>
          </a:p>
        </p:txBody>
      </p:sp>
      <p:sp>
        <p:nvSpPr>
          <p:cNvPr id="21" name="TextBox 20"/>
          <p:cNvSpPr txBox="1"/>
          <p:nvPr/>
        </p:nvSpPr>
        <p:spPr>
          <a:xfrm>
            <a:off x="4954385" y="4010305"/>
            <a:ext cx="2111434" cy="1200329"/>
          </a:xfrm>
          <a:prstGeom prst="rect">
            <a:avLst/>
          </a:prstGeom>
          <a:noFill/>
        </p:spPr>
        <p:txBody>
          <a:bodyPr wrap="square" rtlCol="0">
            <a:spAutoFit/>
          </a:bodyPr>
          <a:lstStyle/>
          <a:p>
            <a:pPr algn="ctr"/>
            <a:r>
              <a:rPr lang="en-GB" sz="2400" b="1" dirty="0" smtClean="0">
                <a:solidFill>
                  <a:schemeClr val="bg1"/>
                </a:solidFill>
              </a:rPr>
              <a:t>Manipulated by the perpetrator?</a:t>
            </a:r>
            <a:endParaRPr lang="en-GB" sz="2400" b="1" dirty="0">
              <a:solidFill>
                <a:schemeClr val="bg1"/>
              </a:solidFill>
            </a:endParaRPr>
          </a:p>
        </p:txBody>
      </p:sp>
      <p:sp>
        <p:nvSpPr>
          <p:cNvPr id="12" name="TextBox 11"/>
          <p:cNvSpPr txBox="1"/>
          <p:nvPr/>
        </p:nvSpPr>
        <p:spPr>
          <a:xfrm>
            <a:off x="1836051" y="302437"/>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Institutional Power and Control</a:t>
            </a:r>
          </a:p>
        </p:txBody>
      </p:sp>
    </p:spTree>
    <p:extLst>
      <p:ext uri="{BB962C8B-B14F-4D97-AF65-F5344CB8AC3E}">
        <p14:creationId xmlns:p14="http://schemas.microsoft.com/office/powerpoint/2010/main" val="1388008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Content Placeholder 3"/>
          <p:cNvSpPr>
            <a:spLocks noGrp="1"/>
          </p:cNvSpPr>
          <p:nvPr>
            <p:ph idx="1"/>
          </p:nvPr>
        </p:nvSpPr>
        <p:spPr>
          <a:xfrm>
            <a:off x="810490" y="1213658"/>
            <a:ext cx="10515600" cy="4887883"/>
          </a:xfrm>
        </p:spPr>
        <p:txBody>
          <a:bodyPr>
            <a:normAutofit fontScale="92500" lnSpcReduction="10000"/>
          </a:bodyPr>
          <a:lstStyle/>
          <a:p>
            <a:pPr marL="0" indent="0" algn="ctr">
              <a:buNone/>
            </a:pPr>
            <a:r>
              <a:rPr lang="en-GB" dirty="0"/>
              <a:t>Ending the Abuse</a:t>
            </a:r>
          </a:p>
          <a:p>
            <a:pPr marL="0" indent="0">
              <a:buNone/>
            </a:pPr>
            <a:endParaRPr lang="en-GB" dirty="0"/>
          </a:p>
          <a:p>
            <a:pPr marL="0" indent="0" algn="ctr">
              <a:buNone/>
            </a:pPr>
            <a:r>
              <a:rPr lang="en-GB" dirty="0"/>
              <a:t>Ending the Relationship</a:t>
            </a:r>
          </a:p>
          <a:p>
            <a:endParaRPr lang="en-GB" dirty="0"/>
          </a:p>
          <a:p>
            <a:pPr marL="0" indent="0" algn="ctr">
              <a:buNone/>
            </a:pPr>
            <a:r>
              <a:rPr lang="en-GB" dirty="0"/>
              <a:t>Re-evaluating the Relationship</a:t>
            </a:r>
          </a:p>
          <a:p>
            <a:endParaRPr lang="en-GB" dirty="0"/>
          </a:p>
          <a:p>
            <a:pPr marL="0" indent="0" algn="ctr">
              <a:buNone/>
            </a:pPr>
            <a:r>
              <a:rPr lang="en-GB" dirty="0"/>
              <a:t>Defining the Abuse</a:t>
            </a:r>
          </a:p>
          <a:p>
            <a:endParaRPr lang="en-GB" dirty="0"/>
          </a:p>
          <a:p>
            <a:pPr marL="0" indent="0" algn="ctr">
              <a:buNone/>
            </a:pPr>
            <a:r>
              <a:rPr lang="en-GB" dirty="0"/>
              <a:t> Distortion of Perspective / Reality</a:t>
            </a:r>
          </a:p>
          <a:p>
            <a:pPr algn="ctr"/>
            <a:endParaRPr lang="en-GB" dirty="0"/>
          </a:p>
          <a:p>
            <a:pPr marL="0" indent="0" algn="ctr">
              <a:buNone/>
            </a:pPr>
            <a:r>
              <a:rPr lang="en-GB" dirty="0"/>
              <a:t> Managing the Situation</a:t>
            </a:r>
          </a:p>
          <a:p>
            <a:endParaRPr lang="en-GB" dirty="0"/>
          </a:p>
        </p:txBody>
      </p:sp>
      <p:sp>
        <p:nvSpPr>
          <p:cNvPr id="5" name="Up-Down Arrow 4"/>
          <p:cNvSpPr/>
          <p:nvPr/>
        </p:nvSpPr>
        <p:spPr>
          <a:xfrm>
            <a:off x="5835535" y="1612669"/>
            <a:ext cx="232755" cy="532015"/>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Up-Down Arrow 5"/>
          <p:cNvSpPr/>
          <p:nvPr/>
        </p:nvSpPr>
        <p:spPr>
          <a:xfrm>
            <a:off x="5835535" y="2377442"/>
            <a:ext cx="232755" cy="631766"/>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Up-Down Arrow 6"/>
          <p:cNvSpPr/>
          <p:nvPr/>
        </p:nvSpPr>
        <p:spPr>
          <a:xfrm>
            <a:off x="5835535" y="3358342"/>
            <a:ext cx="232756" cy="598516"/>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Up-Down Arrow 7"/>
          <p:cNvSpPr/>
          <p:nvPr/>
        </p:nvSpPr>
        <p:spPr>
          <a:xfrm>
            <a:off x="5835536" y="4189615"/>
            <a:ext cx="232754" cy="631767"/>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Up-Down Arrow 8"/>
          <p:cNvSpPr/>
          <p:nvPr/>
        </p:nvSpPr>
        <p:spPr>
          <a:xfrm>
            <a:off x="5835535" y="5054139"/>
            <a:ext cx="232756" cy="681643"/>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1836051" y="302437"/>
            <a:ext cx="8280920" cy="523220"/>
          </a:xfrm>
          <a:prstGeom prst="rect">
            <a:avLst/>
          </a:prstGeom>
          <a:solidFill>
            <a:srgbClr val="002060"/>
          </a:solidFill>
        </p:spPr>
        <p:txBody>
          <a:bodyPr wrap="square" rtlCol="0">
            <a:spAutoFit/>
          </a:bodyPr>
          <a:lstStyle/>
          <a:p>
            <a:pPr algn="ctr"/>
            <a:r>
              <a:rPr lang="en-GB" sz="2800" b="1" dirty="0" smtClean="0">
                <a:solidFill>
                  <a:schemeClr val="bg1"/>
                </a:solidFill>
              </a:rPr>
              <a:t>6 Stages of leaving – Liz Kelly</a:t>
            </a:r>
          </a:p>
        </p:txBody>
      </p:sp>
    </p:spTree>
    <p:extLst>
      <p:ext uri="{BB962C8B-B14F-4D97-AF65-F5344CB8AC3E}">
        <p14:creationId xmlns:p14="http://schemas.microsoft.com/office/powerpoint/2010/main" val="3766974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
                                            <p:txEl>
                                              <p:pRg st="6" end="6"/>
                                            </p:txEl>
                                          </p:spTgt>
                                        </p:tgtEl>
                                        <p:attrNameLst>
                                          <p:attrName>style.visibility</p:attrName>
                                        </p:attrNameLst>
                                      </p:cBhvr>
                                      <p:to>
                                        <p:strVal val="visible"/>
                                      </p:to>
                                    </p:set>
                                    <p:animEffect transition="in" filter="fade">
                                      <p:cBhvr>
                                        <p:cTn id="37" dur="500"/>
                                        <p:tgtEl>
                                          <p:spTgt spid="4">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8"/>
                                        </p:tgtEl>
                                        <p:attrNameLst>
                                          <p:attrName>style.visibility</p:attrName>
                                        </p:attrNameLst>
                                      </p:cBhvr>
                                      <p:to>
                                        <p:strVal val="visible"/>
                                      </p:to>
                                    </p:set>
                                    <p:animEffect transition="in" filter="fade">
                                      <p:cBhvr>
                                        <p:cTn id="42" dur="500"/>
                                        <p:tgtEl>
                                          <p:spTgt spid="8"/>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4">
                                            <p:txEl>
                                              <p:pRg st="8" end="8"/>
                                            </p:txEl>
                                          </p:spTgt>
                                        </p:tgtEl>
                                        <p:attrNameLst>
                                          <p:attrName>style.visibility</p:attrName>
                                        </p:attrNameLst>
                                      </p:cBhvr>
                                      <p:to>
                                        <p:strVal val="visible"/>
                                      </p:to>
                                    </p:set>
                                    <p:animEffect transition="in" filter="fade">
                                      <p:cBhvr>
                                        <p:cTn id="47" dur="500"/>
                                        <p:tgtEl>
                                          <p:spTgt spid="4">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9"/>
                                        </p:tgtEl>
                                        <p:attrNameLst>
                                          <p:attrName>style.visibility</p:attrName>
                                        </p:attrNameLst>
                                      </p:cBhvr>
                                      <p:to>
                                        <p:strVal val="visible"/>
                                      </p:to>
                                    </p:set>
                                    <p:animEffect transition="in" filter="fade">
                                      <p:cBhvr>
                                        <p:cTn id="52" dur="500"/>
                                        <p:tgtEl>
                                          <p:spTgt spid="9"/>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4">
                                            <p:txEl>
                                              <p:pRg st="10" end="10"/>
                                            </p:txEl>
                                          </p:spTgt>
                                        </p:tgtEl>
                                        <p:attrNameLst>
                                          <p:attrName>style.visibility</p:attrName>
                                        </p:attrNameLst>
                                      </p:cBhvr>
                                      <p:to>
                                        <p:strVal val="visible"/>
                                      </p:to>
                                    </p:set>
                                    <p:animEffect transition="in" filter="fade">
                                      <p:cBhvr>
                                        <p:cTn id="57" dur="500"/>
                                        <p:tgtEl>
                                          <p:spTgt spid="4">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a:xfrm>
            <a:off x="1064269" y="1031057"/>
            <a:ext cx="9824484" cy="47244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txBody>
          <a:bodyPr vert="horz" lIns="91440" tIns="45720" rIns="91440" bIns="45720" rtlCol="0">
            <a:normAutofit fontScale="85000" lnSpcReduction="1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smtClean="0">
              <a:ln>
                <a:noFill/>
              </a:ln>
              <a:solidFill>
                <a:srgbClr val="FF0000"/>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2800" b="0" i="0" u="none" strike="noStrike" kern="1200" cap="none" spc="0" normalizeH="0" baseline="0" noProof="0" dirty="0" smtClean="0">
                <a:ln>
                  <a:noFill/>
                </a:ln>
                <a:solidFill>
                  <a:srgbClr val="0070C0"/>
                </a:solidFill>
                <a:effectLst/>
                <a:uLnTx/>
                <a:uFillTx/>
                <a:latin typeface="Calibri" panose="020F0502020204030204"/>
                <a:ea typeface="+mn-ea"/>
                <a:cs typeface="+mn-cs"/>
              </a:rPr>
              <a:t>The victim won’t leave</a:t>
            </a:r>
          </a:p>
          <a:p>
            <a:pPr marL="0" marR="0" lvl="0" indent="0" algn="ctr"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800" b="0" i="0" u="none" strike="noStrike" kern="1200" cap="none" spc="0" normalizeH="0" baseline="0" noProof="0" dirty="0" smtClean="0">
                <a:ln>
                  <a:noFill/>
                </a:ln>
                <a:solidFill>
                  <a:sysClr val="windowText" lastClr="000000"/>
                </a:solidFill>
                <a:effectLst/>
                <a:uLnTx/>
                <a:uFillTx/>
                <a:latin typeface="Calibri" panose="020F0502020204030204"/>
                <a:ea typeface="+mn-ea"/>
                <a:cs typeface="+mn-cs"/>
              </a:rPr>
              <a:t>The victim feels it is not safe to leave. </a:t>
            </a:r>
          </a:p>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smtClean="0">
              <a:ln>
                <a:noFill/>
              </a:ln>
              <a:solidFill>
                <a:sysClr val="windowText" lastClr="000000"/>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2800" b="0" i="0" u="none" strike="noStrike" kern="1200" cap="none" spc="0" normalizeH="0" baseline="0" noProof="0" dirty="0" smtClean="0">
                <a:ln>
                  <a:noFill/>
                </a:ln>
                <a:solidFill>
                  <a:srgbClr val="0070C0"/>
                </a:solidFill>
                <a:effectLst/>
                <a:uLnTx/>
                <a:uFillTx/>
                <a:latin typeface="Calibri" panose="020F0502020204030204"/>
                <a:ea typeface="+mn-ea"/>
                <a:cs typeface="+mn-cs"/>
              </a:rPr>
              <a:t>The victim refuses to make a statement</a:t>
            </a:r>
          </a:p>
          <a:p>
            <a:pPr marL="0" marR="0" lvl="0" indent="0" algn="ctr"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800" b="0" i="0" u="none" strike="noStrike" kern="1200" cap="none" spc="0" normalizeH="0" baseline="0" noProof="0" dirty="0" smtClean="0">
                <a:ln>
                  <a:noFill/>
                </a:ln>
                <a:solidFill>
                  <a:sysClr val="windowText" lastClr="000000"/>
                </a:solidFill>
                <a:effectLst/>
                <a:uLnTx/>
                <a:uFillTx/>
                <a:latin typeface="Calibri" panose="020F0502020204030204"/>
                <a:ea typeface="+mn-ea"/>
                <a:cs typeface="+mn-cs"/>
              </a:rPr>
              <a:t>The victim is too frightened to make a statement in fear of repercussions.</a:t>
            </a:r>
          </a:p>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smtClean="0">
              <a:ln>
                <a:noFill/>
              </a:ln>
              <a:solidFill>
                <a:sysClr val="windowText" lastClr="000000"/>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2800" b="0" i="0" u="none" strike="noStrike" kern="1200" cap="none" spc="0" normalizeH="0" baseline="0" noProof="0" dirty="0" smtClean="0">
                <a:ln>
                  <a:noFill/>
                </a:ln>
                <a:solidFill>
                  <a:srgbClr val="0070C0"/>
                </a:solidFill>
                <a:effectLst/>
                <a:uLnTx/>
                <a:uFillTx/>
                <a:latin typeface="Calibri" panose="020F0502020204030204"/>
                <a:ea typeface="+mn-ea"/>
                <a:cs typeface="+mn-cs"/>
              </a:rPr>
              <a:t>The victim answers the perpetrator calls and texts</a:t>
            </a:r>
          </a:p>
          <a:p>
            <a:pPr marL="0" marR="0" lvl="0" indent="0" algn="ctr"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800" b="0" i="0" u="none" strike="noStrike" kern="1200" cap="none" spc="0" normalizeH="0" baseline="0" noProof="0" dirty="0" smtClean="0">
                <a:ln>
                  <a:noFill/>
                </a:ln>
                <a:solidFill>
                  <a:sysClr val="windowText" lastClr="000000"/>
                </a:solidFill>
                <a:effectLst/>
                <a:uLnTx/>
                <a:uFillTx/>
                <a:latin typeface="Calibri" panose="020F0502020204030204"/>
                <a:ea typeface="+mn-ea"/>
                <a:cs typeface="+mn-cs"/>
              </a:rPr>
              <a:t>The victim answers the perpetrator’s calls and texts because they fear the consequences of not responding.</a:t>
            </a:r>
          </a:p>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smtClean="0">
              <a:ln>
                <a:noFill/>
              </a:ln>
              <a:solidFill>
                <a:sysClr val="windowText" lastClr="000000"/>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2800" b="0" i="0" u="none" strike="noStrike" kern="1200" cap="none" spc="0" normalizeH="0" baseline="0" noProof="0" dirty="0" smtClean="0">
                <a:ln>
                  <a:noFill/>
                </a:ln>
                <a:solidFill>
                  <a:srgbClr val="0070C0"/>
                </a:solidFill>
                <a:effectLst/>
                <a:uLnTx/>
                <a:uFillTx/>
                <a:latin typeface="Calibri" panose="020F0502020204030204"/>
                <a:ea typeface="+mn-ea"/>
                <a:cs typeface="+mn-cs"/>
              </a:rPr>
              <a:t>The victim let the perpetrator into her home</a:t>
            </a:r>
          </a:p>
          <a:p>
            <a:pPr marL="0" marR="0" lvl="0" indent="0" algn="ctr"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800" b="0" i="0" u="none" strike="noStrike" kern="1200" cap="none" spc="0" normalizeH="0" baseline="0" noProof="0" dirty="0" smtClean="0">
                <a:ln>
                  <a:noFill/>
                </a:ln>
                <a:solidFill>
                  <a:sysClr val="windowText" lastClr="000000"/>
                </a:solidFill>
                <a:effectLst/>
                <a:uLnTx/>
                <a:uFillTx/>
                <a:latin typeface="Calibri" panose="020F0502020204030204"/>
                <a:ea typeface="+mn-ea"/>
                <a:cs typeface="+mn-cs"/>
              </a:rPr>
              <a:t>The victim allowed the perpetrator into their home because they were too fearful not to.  The perpetrator had threatened…………..</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altLang="en-US" sz="1350" b="0" i="0"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p:txBody>
      </p:sp>
      <p:sp>
        <p:nvSpPr>
          <p:cNvPr id="4" name="TextBox 3"/>
          <p:cNvSpPr txBox="1"/>
          <p:nvPr/>
        </p:nvSpPr>
        <p:spPr>
          <a:xfrm>
            <a:off x="1836051" y="302437"/>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Incident Recording</a:t>
            </a:r>
          </a:p>
        </p:txBody>
      </p:sp>
    </p:spTree>
    <p:extLst>
      <p:ext uri="{BB962C8B-B14F-4D97-AF65-F5344CB8AC3E}">
        <p14:creationId xmlns:p14="http://schemas.microsoft.com/office/powerpoint/2010/main" val="3256367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Rectangle 3"/>
          <p:cNvSpPr txBox="1">
            <a:spLocks noChangeArrowheads="1"/>
          </p:cNvSpPr>
          <p:nvPr/>
        </p:nvSpPr>
        <p:spPr>
          <a:xfrm>
            <a:off x="1137684" y="1262744"/>
            <a:ext cx="9728790" cy="436177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txBody>
          <a:bodyPr vert="horz" lIns="91440" tIns="45720" rIns="91440" bIns="45720" rtlCol="0">
            <a:normAutofit fontScale="925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smtClean="0">
                <a:ln>
                  <a:noFill/>
                </a:ln>
                <a:solidFill>
                  <a:srgbClr val="0070C0"/>
                </a:solidFill>
                <a:effectLst/>
                <a:uLnTx/>
                <a:uFillTx/>
                <a:latin typeface="Calibri" panose="020F0502020204030204"/>
                <a:ea typeface="+mn-ea"/>
                <a:cs typeface="+mn-cs"/>
              </a:rPr>
              <a:t>The victim has mental health issues</a:t>
            </a:r>
          </a:p>
          <a:p>
            <a:pPr marL="0" marR="0" lvl="0" indent="0" algn="ctr"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800" b="0" i="0" u="none" strike="noStrike" kern="1200" cap="none" spc="0" normalizeH="0" baseline="0" noProof="0" dirty="0" smtClean="0">
                <a:ln>
                  <a:noFill/>
                </a:ln>
                <a:solidFill>
                  <a:sysClr val="windowText" lastClr="000000"/>
                </a:solidFill>
                <a:effectLst/>
                <a:uLnTx/>
                <a:uFillTx/>
                <a:latin typeface="Calibri" panose="020F0502020204030204"/>
                <a:ea typeface="+mn-ea"/>
                <a:cs typeface="+mn-cs"/>
              </a:rPr>
              <a:t>The perpetrator is alleging that the victim has mental health issues but there is no medical evidence to support this</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smtClean="0">
              <a:ln>
                <a:noFill/>
              </a:ln>
              <a:solidFill>
                <a:sysClr val="windowText" lastClr="000000"/>
              </a:solidFill>
              <a:effectLst/>
              <a:uLnTx/>
              <a:uFillTx/>
              <a:latin typeface="Calibri" panose="020F0502020204030204"/>
              <a:ea typeface="+mn-ea"/>
              <a:cs typeface="+mn-cs"/>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smtClean="0">
                <a:ln>
                  <a:noFill/>
                </a:ln>
                <a:solidFill>
                  <a:srgbClr val="0070C0"/>
                </a:solidFill>
                <a:effectLst/>
                <a:uLnTx/>
                <a:uFillTx/>
                <a:latin typeface="Calibri" panose="020F0502020204030204"/>
                <a:ea typeface="+mn-ea"/>
                <a:cs typeface="+mn-cs"/>
              </a:rPr>
              <a:t>Both the parties are equally abusive</a:t>
            </a:r>
          </a:p>
          <a:p>
            <a:pPr marL="0" marR="0" lvl="0" indent="0" algn="ctr"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800" b="0" i="0" u="none" strike="noStrike" kern="1200" cap="none" spc="0" normalizeH="0" baseline="0" noProof="0" dirty="0" smtClean="0">
                <a:ln>
                  <a:noFill/>
                </a:ln>
                <a:solidFill>
                  <a:sysClr val="windowText" lastClr="000000"/>
                </a:solidFill>
                <a:effectLst/>
                <a:uLnTx/>
                <a:uFillTx/>
                <a:latin typeface="Calibri" panose="020F0502020204030204"/>
                <a:ea typeface="+mn-ea"/>
                <a:cs typeface="+mn-cs"/>
              </a:rPr>
              <a:t>Both parties are making allegations of abuse but I have investigated the history of the relationship and discovered that…. Is the primary abuser</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smtClean="0">
              <a:ln>
                <a:noFill/>
              </a:ln>
              <a:solidFill>
                <a:sysClr val="windowText" lastClr="000000"/>
              </a:solidFill>
              <a:effectLst/>
              <a:uLnTx/>
              <a:uFillTx/>
              <a:latin typeface="Calibri" panose="020F0502020204030204"/>
              <a:ea typeface="+mn-ea"/>
              <a:cs typeface="+mn-cs"/>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smtClean="0">
                <a:ln>
                  <a:noFill/>
                </a:ln>
                <a:solidFill>
                  <a:srgbClr val="0070C0"/>
                </a:solidFill>
                <a:effectLst/>
                <a:uLnTx/>
                <a:uFillTx/>
                <a:latin typeface="Calibri" panose="020F0502020204030204"/>
                <a:ea typeface="+mn-ea"/>
                <a:cs typeface="+mn-cs"/>
              </a:rPr>
              <a:t>This is just a dispute of child contact</a:t>
            </a:r>
          </a:p>
          <a:p>
            <a:pPr marL="0" marR="0" lvl="0" indent="0" algn="ctr"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800" b="0" i="0" u="none" strike="noStrike" kern="1200" cap="none" spc="0" normalizeH="0" baseline="0" noProof="0" dirty="0" smtClean="0">
                <a:ln>
                  <a:noFill/>
                </a:ln>
                <a:solidFill>
                  <a:sysClr val="windowText" lastClr="000000"/>
                </a:solidFill>
                <a:effectLst/>
                <a:uLnTx/>
                <a:uFillTx/>
                <a:latin typeface="Calibri" panose="020F0502020204030204"/>
                <a:ea typeface="+mn-ea"/>
                <a:cs typeface="+mn-cs"/>
              </a:rPr>
              <a:t>It appears child contact is being used as a means to monitor and control the victim</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altLang="en-US" sz="1350" b="0" i="0"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p:txBody>
      </p:sp>
      <p:sp>
        <p:nvSpPr>
          <p:cNvPr id="5" name="TextBox 4"/>
          <p:cNvSpPr txBox="1"/>
          <p:nvPr/>
        </p:nvSpPr>
        <p:spPr>
          <a:xfrm>
            <a:off x="1836051" y="302437"/>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Incident Recording</a:t>
            </a:r>
          </a:p>
        </p:txBody>
      </p:sp>
    </p:spTree>
    <p:extLst>
      <p:ext uri="{BB962C8B-B14F-4D97-AF65-F5344CB8AC3E}">
        <p14:creationId xmlns:p14="http://schemas.microsoft.com/office/powerpoint/2010/main" val="669520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727567" y="1334054"/>
            <a:ext cx="8497887" cy="4154984"/>
          </a:xfrm>
          <a:prstGeom prst="rect">
            <a:avLst/>
          </a:prstGeom>
          <a:noFill/>
        </p:spPr>
        <p:txBody>
          <a:bodyPr>
            <a:spAutoFit/>
          </a:bodyPr>
          <a:lstStyle/>
          <a:p>
            <a:pPr marL="342900" indent="-342900" eaLnBrk="0" fontAlgn="base" hangingPunct="0">
              <a:spcBef>
                <a:spcPct val="0"/>
              </a:spcBef>
              <a:spcAft>
                <a:spcPct val="0"/>
              </a:spcAft>
              <a:buFont typeface="Arial" panose="020B0604020202020204" pitchFamily="34" charset="0"/>
              <a:buChar char="•"/>
              <a:defRPr/>
            </a:pPr>
            <a:r>
              <a:rPr lang="en-GB" sz="2400" dirty="0">
                <a:solidFill>
                  <a:srgbClr val="002060"/>
                </a:solidFill>
                <a:latin typeface="Arial" panose="020B0604020202020204" pitchFamily="34" charset="0"/>
                <a:ea typeface="MS PGothic" panose="020B0600070205080204" pitchFamily="34" charset="-128"/>
              </a:rPr>
              <a:t>Welsh Women’s </a:t>
            </a:r>
            <a:r>
              <a:rPr lang="en-GB" sz="2400" dirty="0" smtClean="0">
                <a:solidFill>
                  <a:srgbClr val="002060"/>
                </a:solidFill>
                <a:latin typeface="Arial" panose="020B0604020202020204" pitchFamily="34" charset="0"/>
                <a:ea typeface="MS PGothic" panose="020B0600070205080204" pitchFamily="34" charset="-128"/>
              </a:rPr>
              <a:t>Aid</a:t>
            </a:r>
          </a:p>
          <a:p>
            <a:pPr eaLnBrk="0" fontAlgn="base" hangingPunct="0">
              <a:spcBef>
                <a:spcPct val="0"/>
              </a:spcBef>
              <a:spcAft>
                <a:spcPct val="0"/>
              </a:spcAft>
              <a:defRPr/>
            </a:pPr>
            <a:r>
              <a:rPr lang="en-GB" sz="2400" dirty="0" smtClean="0">
                <a:solidFill>
                  <a:srgbClr val="002060"/>
                </a:solidFill>
                <a:latin typeface="Arial" panose="020B0604020202020204" pitchFamily="34" charset="0"/>
                <a:ea typeface="MS PGothic" panose="020B0600070205080204" pitchFamily="34" charset="-128"/>
                <a:hlinkClick r:id="rId4"/>
              </a:rPr>
              <a:t>www.welshwomensaid.org.uk</a:t>
            </a:r>
            <a:endParaRPr lang="en-GB" sz="2400" dirty="0">
              <a:solidFill>
                <a:srgbClr val="002060"/>
              </a:solidFill>
              <a:latin typeface="Arial" panose="020B0604020202020204" pitchFamily="34" charset="0"/>
              <a:ea typeface="MS PGothic" panose="020B0600070205080204" pitchFamily="34" charset="-128"/>
            </a:endParaRPr>
          </a:p>
          <a:p>
            <a:pPr eaLnBrk="0" fontAlgn="base" hangingPunct="0">
              <a:spcBef>
                <a:spcPct val="0"/>
              </a:spcBef>
              <a:spcAft>
                <a:spcPct val="0"/>
              </a:spcAft>
              <a:defRPr/>
            </a:pPr>
            <a:r>
              <a:rPr lang="en-GB" sz="2400" dirty="0">
                <a:solidFill>
                  <a:srgbClr val="002060"/>
                </a:solidFill>
                <a:latin typeface="Arial" panose="020B0604020202020204" pitchFamily="34" charset="0"/>
                <a:ea typeface="MS PGothic" panose="020B0600070205080204" pitchFamily="34" charset="-128"/>
              </a:rPr>
              <a:t>0808 80 10 800</a:t>
            </a:r>
          </a:p>
          <a:p>
            <a:pPr eaLnBrk="0" fontAlgn="base" hangingPunct="0">
              <a:spcBef>
                <a:spcPct val="0"/>
              </a:spcBef>
              <a:spcAft>
                <a:spcPct val="0"/>
              </a:spcAft>
              <a:defRPr/>
            </a:pPr>
            <a:endParaRPr lang="en-GB" sz="2400" dirty="0">
              <a:solidFill>
                <a:srgbClr val="002060"/>
              </a:solidFill>
              <a:latin typeface="Arial" panose="020B0604020202020204" pitchFamily="34" charset="0"/>
              <a:ea typeface="MS PGothic" panose="020B0600070205080204" pitchFamily="34" charset="-128"/>
            </a:endParaRPr>
          </a:p>
          <a:p>
            <a:pPr marL="342900" indent="-342900" eaLnBrk="0" fontAlgn="base" hangingPunct="0">
              <a:spcBef>
                <a:spcPct val="0"/>
              </a:spcBef>
              <a:spcAft>
                <a:spcPct val="0"/>
              </a:spcAft>
              <a:buFont typeface="Arial" panose="020B0604020202020204" pitchFamily="34" charset="0"/>
              <a:buChar char="•"/>
              <a:defRPr/>
            </a:pPr>
            <a:r>
              <a:rPr lang="en-GB" sz="2400" dirty="0">
                <a:solidFill>
                  <a:srgbClr val="002060"/>
                </a:solidFill>
                <a:latin typeface="Arial" panose="020B0604020202020204" pitchFamily="34" charset="0"/>
                <a:ea typeface="MS PGothic" panose="020B0600070205080204" pitchFamily="34" charset="-128"/>
              </a:rPr>
              <a:t>Men’s Advice Line</a:t>
            </a:r>
          </a:p>
          <a:p>
            <a:pPr eaLnBrk="0" fontAlgn="base" hangingPunct="0">
              <a:spcBef>
                <a:spcPct val="0"/>
              </a:spcBef>
              <a:spcAft>
                <a:spcPct val="0"/>
              </a:spcAft>
              <a:defRPr/>
            </a:pPr>
            <a:r>
              <a:rPr lang="en-GB" sz="2400" dirty="0" smtClean="0">
                <a:solidFill>
                  <a:srgbClr val="002060"/>
                </a:solidFill>
                <a:latin typeface="Arial" panose="020B0604020202020204" pitchFamily="34" charset="0"/>
                <a:ea typeface="MS PGothic" panose="020B0600070205080204" pitchFamily="34" charset="-128"/>
                <a:hlinkClick r:id="rId5"/>
              </a:rPr>
              <a:t>www.mensadviceline.org.uk</a:t>
            </a:r>
            <a:endParaRPr lang="en-GB" sz="2400" dirty="0">
              <a:solidFill>
                <a:srgbClr val="002060"/>
              </a:solidFill>
              <a:latin typeface="Arial" panose="020B0604020202020204" pitchFamily="34" charset="0"/>
              <a:ea typeface="MS PGothic" panose="020B0600070205080204" pitchFamily="34" charset="-128"/>
            </a:endParaRPr>
          </a:p>
          <a:p>
            <a:pPr eaLnBrk="0" fontAlgn="base" hangingPunct="0">
              <a:spcBef>
                <a:spcPct val="0"/>
              </a:spcBef>
              <a:spcAft>
                <a:spcPct val="0"/>
              </a:spcAft>
              <a:defRPr/>
            </a:pPr>
            <a:r>
              <a:rPr lang="en-GB" sz="2400" dirty="0">
                <a:solidFill>
                  <a:srgbClr val="002060"/>
                </a:solidFill>
                <a:latin typeface="Arial" panose="020B0604020202020204" pitchFamily="34" charset="0"/>
                <a:ea typeface="MS PGothic" panose="020B0600070205080204" pitchFamily="34" charset="-128"/>
              </a:rPr>
              <a:t>0808 801 0327</a:t>
            </a:r>
          </a:p>
          <a:p>
            <a:pPr eaLnBrk="0" fontAlgn="base" hangingPunct="0">
              <a:spcBef>
                <a:spcPct val="0"/>
              </a:spcBef>
              <a:spcAft>
                <a:spcPct val="0"/>
              </a:spcAft>
              <a:defRPr/>
            </a:pPr>
            <a:endParaRPr lang="en-GB" sz="2400" dirty="0">
              <a:solidFill>
                <a:srgbClr val="002060"/>
              </a:solidFill>
              <a:latin typeface="Arial" panose="020B0604020202020204" pitchFamily="34" charset="0"/>
              <a:ea typeface="MS PGothic" panose="020B0600070205080204" pitchFamily="34" charset="-128"/>
            </a:endParaRPr>
          </a:p>
          <a:p>
            <a:pPr marL="342900" indent="-342900" eaLnBrk="0" fontAlgn="base" hangingPunct="0">
              <a:spcBef>
                <a:spcPct val="0"/>
              </a:spcBef>
              <a:spcAft>
                <a:spcPct val="0"/>
              </a:spcAft>
              <a:buFont typeface="Arial" panose="020B0604020202020204" pitchFamily="34" charset="0"/>
              <a:buChar char="•"/>
              <a:defRPr/>
            </a:pPr>
            <a:r>
              <a:rPr lang="en-GB" sz="2400" dirty="0">
                <a:solidFill>
                  <a:srgbClr val="002060"/>
                </a:solidFill>
                <a:latin typeface="Arial" panose="020B0604020202020204" pitchFamily="34" charset="0"/>
                <a:ea typeface="MS PGothic" panose="020B0600070205080204" pitchFamily="34" charset="-128"/>
              </a:rPr>
              <a:t>Live Fear Free – All Wales Abuse and Violence Helpline</a:t>
            </a:r>
          </a:p>
          <a:p>
            <a:pPr eaLnBrk="0" fontAlgn="base" hangingPunct="0">
              <a:spcBef>
                <a:spcPct val="0"/>
              </a:spcBef>
              <a:spcAft>
                <a:spcPct val="0"/>
              </a:spcAft>
              <a:defRPr/>
            </a:pPr>
            <a:r>
              <a:rPr lang="en-GB" sz="2400" dirty="0" smtClean="0">
                <a:solidFill>
                  <a:srgbClr val="002060"/>
                </a:solidFill>
                <a:latin typeface="Arial" panose="020B0604020202020204" pitchFamily="34" charset="0"/>
                <a:ea typeface="MS PGothic" panose="020B0600070205080204" pitchFamily="34" charset="-128"/>
                <a:hlinkClick r:id="rId6"/>
              </a:rPr>
              <a:t>http</a:t>
            </a:r>
            <a:r>
              <a:rPr lang="en-GB" sz="2400" dirty="0">
                <a:solidFill>
                  <a:srgbClr val="002060"/>
                </a:solidFill>
                <a:latin typeface="Arial" panose="020B0604020202020204" pitchFamily="34" charset="0"/>
                <a:ea typeface="MS PGothic" panose="020B0600070205080204" pitchFamily="34" charset="-128"/>
                <a:hlinkClick r:id="rId6"/>
              </a:rPr>
              <a:t>://livefearfree.gov.wales/</a:t>
            </a:r>
            <a:endParaRPr lang="en-GB" sz="2400" dirty="0">
              <a:solidFill>
                <a:srgbClr val="002060"/>
              </a:solidFill>
              <a:latin typeface="Arial" panose="020B0604020202020204" pitchFamily="34" charset="0"/>
              <a:ea typeface="MS PGothic" panose="020B0600070205080204" pitchFamily="34" charset="-128"/>
            </a:endParaRPr>
          </a:p>
          <a:p>
            <a:pPr eaLnBrk="0" fontAlgn="base" hangingPunct="0">
              <a:spcBef>
                <a:spcPct val="0"/>
              </a:spcBef>
              <a:spcAft>
                <a:spcPct val="0"/>
              </a:spcAft>
              <a:defRPr/>
            </a:pPr>
            <a:r>
              <a:rPr lang="en-GB" sz="2400" dirty="0">
                <a:solidFill>
                  <a:srgbClr val="002060"/>
                </a:solidFill>
                <a:latin typeface="Arial" panose="020B0604020202020204" pitchFamily="34" charset="0"/>
                <a:ea typeface="MS PGothic" panose="020B0600070205080204" pitchFamily="34" charset="-128"/>
              </a:rPr>
              <a:t>0808 8010 800</a:t>
            </a:r>
          </a:p>
        </p:txBody>
      </p:sp>
      <p:sp>
        <p:nvSpPr>
          <p:cNvPr id="4" name="TextBox 3"/>
          <p:cNvSpPr txBox="1"/>
          <p:nvPr/>
        </p:nvSpPr>
        <p:spPr>
          <a:xfrm>
            <a:off x="1836051" y="302437"/>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Support Services</a:t>
            </a:r>
          </a:p>
        </p:txBody>
      </p:sp>
      <p:pic>
        <p:nvPicPr>
          <p:cNvPr id="5" name="Picture 4"/>
          <p:cNvPicPr>
            <a:picLocks noChangeAspect="1"/>
          </p:cNvPicPr>
          <p:nvPr/>
        </p:nvPicPr>
        <p:blipFill>
          <a:blip r:embed="rId7"/>
          <a:stretch>
            <a:fillRect/>
          </a:stretch>
        </p:blipFill>
        <p:spPr>
          <a:xfrm>
            <a:off x="6297446" y="1159883"/>
            <a:ext cx="3819525" cy="2857500"/>
          </a:xfrm>
          <a:prstGeom prst="rect">
            <a:avLst/>
          </a:prstGeom>
        </p:spPr>
      </p:pic>
    </p:spTree>
    <p:extLst>
      <p:ext uri="{BB962C8B-B14F-4D97-AF65-F5344CB8AC3E}">
        <p14:creationId xmlns:p14="http://schemas.microsoft.com/office/powerpoint/2010/main" val="410423987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4"/>
          <a:stretch>
            <a:fillRect/>
          </a:stretch>
        </p:blipFill>
        <p:spPr>
          <a:xfrm>
            <a:off x="3675887" y="1217498"/>
            <a:ext cx="5145789" cy="3753209"/>
          </a:xfrm>
          <a:prstGeom prst="rect">
            <a:avLst/>
          </a:prstGeom>
        </p:spPr>
      </p:pic>
    </p:spTree>
    <p:extLst>
      <p:ext uri="{BB962C8B-B14F-4D97-AF65-F5344CB8AC3E}">
        <p14:creationId xmlns:p14="http://schemas.microsoft.com/office/powerpoint/2010/main" val="43031365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833</TotalTime>
  <Words>3640</Words>
  <Application>Microsoft Office PowerPoint</Application>
  <PresentationFormat>Widescreen</PresentationFormat>
  <Paragraphs>423</Paragraphs>
  <Slides>23</Slides>
  <Notes>23</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23</vt:i4>
      </vt:variant>
    </vt:vector>
  </HeadingPairs>
  <TitlesOfParts>
    <vt:vector size="34" baseType="lpstr">
      <vt:lpstr>MS PGothic</vt:lpstr>
      <vt:lpstr>MS PGothic</vt:lpstr>
      <vt:lpstr>Arial</vt:lpstr>
      <vt:lpstr>Arial Black</vt:lpstr>
      <vt:lpstr>Calibri</vt:lpstr>
      <vt:lpstr>Calibri Light</vt:lpstr>
      <vt:lpstr>Courier New</vt:lpstr>
      <vt:lpstr>Microsoft Sans Serif</vt:lpstr>
      <vt:lpstr>Tahoma</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Jones,Sarah swp5354</cp:lastModifiedBy>
  <cp:revision>108</cp:revision>
  <dcterms:created xsi:type="dcterms:W3CDTF">2018-01-30T11:09:50Z</dcterms:created>
  <dcterms:modified xsi:type="dcterms:W3CDTF">2019-02-22T10:06:12Z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Classification">
    <vt:lpwstr>OFFICIAL</vt:lpwstr>
  </property>
  <property fmtid="{D5CDD505-2E9C-101B-9397-08002B2CF9AE}" pid="4" name="Visibility">
    <vt:lpwstr>NOT VISIBLE</vt:lpwstr>
  </property>
</Properties>
</file>