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78"/>
    <p:restoredTop sz="94557"/>
  </p:normalViewPr>
  <p:slideViewPr>
    <p:cSldViewPr snapToGrid="0">
      <p:cViewPr varScale="1">
        <p:scale>
          <a:sx n="78" d="100"/>
          <a:sy n="78" d="100"/>
        </p:scale>
        <p:origin x="58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6075EC-5BDC-43C9-B712-4B970130A5C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D24C81-3AD1-4FEA-9DD2-0BFAD86F42F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Green Haven has a limited delivery radius and a little online presence, but they maintain elevated price.</a:t>
          </a:r>
        </a:p>
      </dgm:t>
    </dgm:pt>
    <dgm:pt modelId="{521E951F-27C6-4E94-91B7-79C828A4EB71}" type="parTrans" cxnId="{6DEC945F-FBF1-4D7C-881C-F62CF96C9248}">
      <dgm:prSet/>
      <dgm:spPr/>
      <dgm:t>
        <a:bodyPr/>
        <a:lstStyle/>
        <a:p>
          <a:endParaRPr lang="en-US"/>
        </a:p>
      </dgm:t>
    </dgm:pt>
    <dgm:pt modelId="{03EC7E56-6C0C-4EE6-8CAE-47FF94FCF158}" type="sibTrans" cxnId="{6DEC945F-FBF1-4D7C-881C-F62CF96C9248}">
      <dgm:prSet/>
      <dgm:spPr/>
      <dgm:t>
        <a:bodyPr/>
        <a:lstStyle/>
        <a:p>
          <a:endParaRPr lang="en-US"/>
        </a:p>
      </dgm:t>
    </dgm:pt>
    <dgm:pt modelId="{FFEEFF73-D8D4-4A7F-997F-6A95A6ECBB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Bloom &amp; Wild and supermarkets are superior rivals due to their enhanced convenience, greater number of outlets, and lower pricing.</a:t>
          </a:r>
        </a:p>
      </dgm:t>
    </dgm:pt>
    <dgm:pt modelId="{FD82E8BE-948D-40F3-B1A4-5FFB8E4B8D73}" type="parTrans" cxnId="{3326BA02-9DFF-47A9-B901-38B0327FA707}">
      <dgm:prSet/>
      <dgm:spPr/>
      <dgm:t>
        <a:bodyPr/>
        <a:lstStyle/>
        <a:p>
          <a:endParaRPr lang="en-US"/>
        </a:p>
      </dgm:t>
    </dgm:pt>
    <dgm:pt modelId="{191FF280-865B-40C6-952D-4D570876B3F9}" type="sibTrans" cxnId="{3326BA02-9DFF-47A9-B901-38B0327FA707}">
      <dgm:prSet/>
      <dgm:spPr/>
      <dgm:t>
        <a:bodyPr/>
        <a:lstStyle/>
        <a:p>
          <a:endParaRPr lang="en-US"/>
        </a:p>
      </dgm:t>
    </dgm:pt>
    <dgm:pt modelId="{B0A81671-CE8C-4CCB-A807-DC6E37E61CE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Green Haven must enhance its internet visibility and expand delivery options to maintain competitiveness.</a:t>
          </a:r>
        </a:p>
      </dgm:t>
    </dgm:pt>
    <dgm:pt modelId="{AF2B5743-E3D4-4904-AE84-D0C2F027BA00}" type="parTrans" cxnId="{3D006DA4-21D9-4BF9-94E3-3BDD25E0A628}">
      <dgm:prSet/>
      <dgm:spPr/>
      <dgm:t>
        <a:bodyPr/>
        <a:lstStyle/>
        <a:p>
          <a:endParaRPr lang="en-US"/>
        </a:p>
      </dgm:t>
    </dgm:pt>
    <dgm:pt modelId="{9028CE49-98CA-42CB-A7CC-E85DDBDADFBA}" type="sibTrans" cxnId="{3D006DA4-21D9-4BF9-94E3-3BDD25E0A628}">
      <dgm:prSet/>
      <dgm:spPr/>
      <dgm:t>
        <a:bodyPr/>
        <a:lstStyle/>
        <a:p>
          <a:endParaRPr lang="en-US"/>
        </a:p>
      </dgm:t>
    </dgm:pt>
    <dgm:pt modelId="{91585896-CF20-4DDE-BB53-7D7A477452E3}" type="pres">
      <dgm:prSet presAssocID="{FB6075EC-5BDC-43C9-B712-4B970130A5CE}" presName="root" presStyleCnt="0">
        <dgm:presLayoutVars>
          <dgm:dir/>
          <dgm:resizeHandles val="exact"/>
        </dgm:presLayoutVars>
      </dgm:prSet>
      <dgm:spPr/>
    </dgm:pt>
    <dgm:pt modelId="{3ACFC9D4-889A-4833-81C8-5467080FBC53}" type="pres">
      <dgm:prSet presAssocID="{FED24C81-3AD1-4FEA-9DD2-0BFAD86F42FF}" presName="compNode" presStyleCnt="0"/>
      <dgm:spPr/>
    </dgm:pt>
    <dgm:pt modelId="{4D67D21C-8776-4DD6-A40E-60FED52FBBE8}" type="pres">
      <dgm:prSet presAssocID="{FED24C81-3AD1-4FEA-9DD2-0BFAD86F42FF}" presName="bgRect" presStyleLbl="bgShp" presStyleIdx="0" presStyleCnt="3"/>
      <dgm:spPr/>
    </dgm:pt>
    <dgm:pt modelId="{C340D3C8-08EF-4D95-A4A2-22146587A202}" type="pres">
      <dgm:prSet presAssocID="{FED24C81-3AD1-4FEA-9DD2-0BFAD86F42F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BC24C79D-BFB0-4CDE-9354-167D1177F31E}" type="pres">
      <dgm:prSet presAssocID="{FED24C81-3AD1-4FEA-9DD2-0BFAD86F42FF}" presName="spaceRect" presStyleCnt="0"/>
      <dgm:spPr/>
    </dgm:pt>
    <dgm:pt modelId="{79910EB5-CF66-4D58-A08E-20C582F661F7}" type="pres">
      <dgm:prSet presAssocID="{FED24C81-3AD1-4FEA-9DD2-0BFAD86F42FF}" presName="parTx" presStyleLbl="revTx" presStyleIdx="0" presStyleCnt="3">
        <dgm:presLayoutVars>
          <dgm:chMax val="0"/>
          <dgm:chPref val="0"/>
        </dgm:presLayoutVars>
      </dgm:prSet>
      <dgm:spPr/>
    </dgm:pt>
    <dgm:pt modelId="{7E591632-4A4D-48F4-BBED-BF5CB99587D4}" type="pres">
      <dgm:prSet presAssocID="{03EC7E56-6C0C-4EE6-8CAE-47FF94FCF158}" presName="sibTrans" presStyleCnt="0"/>
      <dgm:spPr/>
    </dgm:pt>
    <dgm:pt modelId="{BBF505DA-9BFC-4E2C-A014-AB062AC8A716}" type="pres">
      <dgm:prSet presAssocID="{FFEEFF73-D8D4-4A7F-997F-6A95A6ECBB45}" presName="compNode" presStyleCnt="0"/>
      <dgm:spPr/>
    </dgm:pt>
    <dgm:pt modelId="{F0CD8863-0C7B-4B2A-83E7-8DE5A8FBE61E}" type="pres">
      <dgm:prSet presAssocID="{FFEEFF73-D8D4-4A7F-997F-6A95A6ECBB45}" presName="bgRect" presStyleLbl="bgShp" presStyleIdx="1" presStyleCnt="3"/>
      <dgm:spPr/>
    </dgm:pt>
    <dgm:pt modelId="{0B4078F8-F948-47BF-BC7D-DF27BD33DCE5}" type="pres">
      <dgm:prSet presAssocID="{FFEEFF73-D8D4-4A7F-997F-6A95A6ECBB4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C8B5F8B4-4E21-440D-9B17-9644FDE46787}" type="pres">
      <dgm:prSet presAssocID="{FFEEFF73-D8D4-4A7F-997F-6A95A6ECBB45}" presName="spaceRect" presStyleCnt="0"/>
      <dgm:spPr/>
    </dgm:pt>
    <dgm:pt modelId="{BBE42F30-0C51-4C00-B662-DB0D4729187A}" type="pres">
      <dgm:prSet presAssocID="{FFEEFF73-D8D4-4A7F-997F-6A95A6ECBB45}" presName="parTx" presStyleLbl="revTx" presStyleIdx="1" presStyleCnt="3">
        <dgm:presLayoutVars>
          <dgm:chMax val="0"/>
          <dgm:chPref val="0"/>
        </dgm:presLayoutVars>
      </dgm:prSet>
      <dgm:spPr/>
    </dgm:pt>
    <dgm:pt modelId="{AC719765-A3CB-41E5-B026-512C646B871A}" type="pres">
      <dgm:prSet presAssocID="{191FF280-865B-40C6-952D-4D570876B3F9}" presName="sibTrans" presStyleCnt="0"/>
      <dgm:spPr/>
    </dgm:pt>
    <dgm:pt modelId="{1C51BBA4-6165-4FF1-A81A-5F2BB6D344A8}" type="pres">
      <dgm:prSet presAssocID="{B0A81671-CE8C-4CCB-A807-DC6E37E61CE2}" presName="compNode" presStyleCnt="0"/>
      <dgm:spPr/>
    </dgm:pt>
    <dgm:pt modelId="{EA6D2DF4-3450-45D2-B90A-555E315AA469}" type="pres">
      <dgm:prSet presAssocID="{B0A81671-CE8C-4CCB-A807-DC6E37E61CE2}" presName="bgRect" presStyleLbl="bgShp" presStyleIdx="2" presStyleCnt="3"/>
      <dgm:spPr/>
    </dgm:pt>
    <dgm:pt modelId="{82F8D723-198B-4DC9-BB52-674CB28455DA}" type="pres">
      <dgm:prSet presAssocID="{B0A81671-CE8C-4CCB-A807-DC6E37E61CE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orld"/>
        </a:ext>
      </dgm:extLst>
    </dgm:pt>
    <dgm:pt modelId="{6C64A9FB-A4FB-4A6C-9A7F-992290A55276}" type="pres">
      <dgm:prSet presAssocID="{B0A81671-CE8C-4CCB-A807-DC6E37E61CE2}" presName="spaceRect" presStyleCnt="0"/>
      <dgm:spPr/>
    </dgm:pt>
    <dgm:pt modelId="{66480153-128C-4741-B4E7-905F8D157026}" type="pres">
      <dgm:prSet presAssocID="{B0A81671-CE8C-4CCB-A807-DC6E37E61CE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326BA02-9DFF-47A9-B901-38B0327FA707}" srcId="{FB6075EC-5BDC-43C9-B712-4B970130A5CE}" destId="{FFEEFF73-D8D4-4A7F-997F-6A95A6ECBB45}" srcOrd="1" destOrd="0" parTransId="{FD82E8BE-948D-40F3-B1A4-5FFB8E4B8D73}" sibTransId="{191FF280-865B-40C6-952D-4D570876B3F9}"/>
    <dgm:cxn modelId="{42BC6F25-5EDF-4110-BADA-176DE5E8FC47}" type="presOf" srcId="{FED24C81-3AD1-4FEA-9DD2-0BFAD86F42FF}" destId="{79910EB5-CF66-4D58-A08E-20C582F661F7}" srcOrd="0" destOrd="0" presId="urn:microsoft.com/office/officeart/2018/2/layout/IconVerticalSolidList"/>
    <dgm:cxn modelId="{6DEC945F-FBF1-4D7C-881C-F62CF96C9248}" srcId="{FB6075EC-5BDC-43C9-B712-4B970130A5CE}" destId="{FED24C81-3AD1-4FEA-9DD2-0BFAD86F42FF}" srcOrd="0" destOrd="0" parTransId="{521E951F-27C6-4E94-91B7-79C828A4EB71}" sibTransId="{03EC7E56-6C0C-4EE6-8CAE-47FF94FCF158}"/>
    <dgm:cxn modelId="{3D006DA4-21D9-4BF9-94E3-3BDD25E0A628}" srcId="{FB6075EC-5BDC-43C9-B712-4B970130A5CE}" destId="{B0A81671-CE8C-4CCB-A807-DC6E37E61CE2}" srcOrd="2" destOrd="0" parTransId="{AF2B5743-E3D4-4904-AE84-D0C2F027BA00}" sibTransId="{9028CE49-98CA-42CB-A7CC-E85DDBDADFBA}"/>
    <dgm:cxn modelId="{36E272C7-0BF9-478F-B814-B9912652E282}" type="presOf" srcId="{FFEEFF73-D8D4-4A7F-997F-6A95A6ECBB45}" destId="{BBE42F30-0C51-4C00-B662-DB0D4729187A}" srcOrd="0" destOrd="0" presId="urn:microsoft.com/office/officeart/2018/2/layout/IconVerticalSolidList"/>
    <dgm:cxn modelId="{B6B856C8-DDE9-40C0-A04A-2072FEA8B747}" type="presOf" srcId="{B0A81671-CE8C-4CCB-A807-DC6E37E61CE2}" destId="{66480153-128C-4741-B4E7-905F8D157026}" srcOrd="0" destOrd="0" presId="urn:microsoft.com/office/officeart/2018/2/layout/IconVerticalSolidList"/>
    <dgm:cxn modelId="{AF9053D1-1052-4954-AD0F-68A745C51E22}" type="presOf" srcId="{FB6075EC-5BDC-43C9-B712-4B970130A5CE}" destId="{91585896-CF20-4DDE-BB53-7D7A477452E3}" srcOrd="0" destOrd="0" presId="urn:microsoft.com/office/officeart/2018/2/layout/IconVerticalSolidList"/>
    <dgm:cxn modelId="{BC25C4CE-03F7-416A-81A2-65AEA7AC948B}" type="presParOf" srcId="{91585896-CF20-4DDE-BB53-7D7A477452E3}" destId="{3ACFC9D4-889A-4833-81C8-5467080FBC53}" srcOrd="0" destOrd="0" presId="urn:microsoft.com/office/officeart/2018/2/layout/IconVerticalSolidList"/>
    <dgm:cxn modelId="{F5D31672-BE1B-49BD-9E04-315CBF69F310}" type="presParOf" srcId="{3ACFC9D4-889A-4833-81C8-5467080FBC53}" destId="{4D67D21C-8776-4DD6-A40E-60FED52FBBE8}" srcOrd="0" destOrd="0" presId="urn:microsoft.com/office/officeart/2018/2/layout/IconVerticalSolidList"/>
    <dgm:cxn modelId="{7ED55360-F847-4B16-A9DF-C2EDE6E973B7}" type="presParOf" srcId="{3ACFC9D4-889A-4833-81C8-5467080FBC53}" destId="{C340D3C8-08EF-4D95-A4A2-22146587A202}" srcOrd="1" destOrd="0" presId="urn:microsoft.com/office/officeart/2018/2/layout/IconVerticalSolidList"/>
    <dgm:cxn modelId="{FC2CEAF3-385F-45A7-A02F-395B579CAF81}" type="presParOf" srcId="{3ACFC9D4-889A-4833-81C8-5467080FBC53}" destId="{BC24C79D-BFB0-4CDE-9354-167D1177F31E}" srcOrd="2" destOrd="0" presId="urn:microsoft.com/office/officeart/2018/2/layout/IconVerticalSolidList"/>
    <dgm:cxn modelId="{42E12D7E-E4BA-4C0F-98F6-2233C6A7A149}" type="presParOf" srcId="{3ACFC9D4-889A-4833-81C8-5467080FBC53}" destId="{79910EB5-CF66-4D58-A08E-20C582F661F7}" srcOrd="3" destOrd="0" presId="urn:microsoft.com/office/officeart/2018/2/layout/IconVerticalSolidList"/>
    <dgm:cxn modelId="{4D7B2569-F64F-4C31-80BC-AC346F4C9B29}" type="presParOf" srcId="{91585896-CF20-4DDE-BB53-7D7A477452E3}" destId="{7E591632-4A4D-48F4-BBED-BF5CB99587D4}" srcOrd="1" destOrd="0" presId="urn:microsoft.com/office/officeart/2018/2/layout/IconVerticalSolidList"/>
    <dgm:cxn modelId="{D591BD1E-C8C1-4857-901E-7E929CA36EB5}" type="presParOf" srcId="{91585896-CF20-4DDE-BB53-7D7A477452E3}" destId="{BBF505DA-9BFC-4E2C-A014-AB062AC8A716}" srcOrd="2" destOrd="0" presId="urn:microsoft.com/office/officeart/2018/2/layout/IconVerticalSolidList"/>
    <dgm:cxn modelId="{F77F9168-A7F6-4502-9517-2DB606A0C60E}" type="presParOf" srcId="{BBF505DA-9BFC-4E2C-A014-AB062AC8A716}" destId="{F0CD8863-0C7B-4B2A-83E7-8DE5A8FBE61E}" srcOrd="0" destOrd="0" presId="urn:microsoft.com/office/officeart/2018/2/layout/IconVerticalSolidList"/>
    <dgm:cxn modelId="{7D180160-6344-45E1-9FF3-AC2D0FC9965A}" type="presParOf" srcId="{BBF505DA-9BFC-4E2C-A014-AB062AC8A716}" destId="{0B4078F8-F948-47BF-BC7D-DF27BD33DCE5}" srcOrd="1" destOrd="0" presId="urn:microsoft.com/office/officeart/2018/2/layout/IconVerticalSolidList"/>
    <dgm:cxn modelId="{87F79764-BC47-4B55-BA47-C198599FB874}" type="presParOf" srcId="{BBF505DA-9BFC-4E2C-A014-AB062AC8A716}" destId="{C8B5F8B4-4E21-440D-9B17-9644FDE46787}" srcOrd="2" destOrd="0" presId="urn:microsoft.com/office/officeart/2018/2/layout/IconVerticalSolidList"/>
    <dgm:cxn modelId="{E515D347-12C8-45FD-901B-9D1ED1DE4C8B}" type="presParOf" srcId="{BBF505DA-9BFC-4E2C-A014-AB062AC8A716}" destId="{BBE42F30-0C51-4C00-B662-DB0D4729187A}" srcOrd="3" destOrd="0" presId="urn:microsoft.com/office/officeart/2018/2/layout/IconVerticalSolidList"/>
    <dgm:cxn modelId="{4D738538-FAAA-453D-9FA2-1912F683B9BC}" type="presParOf" srcId="{91585896-CF20-4DDE-BB53-7D7A477452E3}" destId="{AC719765-A3CB-41E5-B026-512C646B871A}" srcOrd="3" destOrd="0" presId="urn:microsoft.com/office/officeart/2018/2/layout/IconVerticalSolidList"/>
    <dgm:cxn modelId="{EFF00A17-ED8D-4009-A2E3-17E92134F483}" type="presParOf" srcId="{91585896-CF20-4DDE-BB53-7D7A477452E3}" destId="{1C51BBA4-6165-4FF1-A81A-5F2BB6D344A8}" srcOrd="4" destOrd="0" presId="urn:microsoft.com/office/officeart/2018/2/layout/IconVerticalSolidList"/>
    <dgm:cxn modelId="{76434B86-1A81-4622-A193-5D334E136FE4}" type="presParOf" srcId="{1C51BBA4-6165-4FF1-A81A-5F2BB6D344A8}" destId="{EA6D2DF4-3450-45D2-B90A-555E315AA469}" srcOrd="0" destOrd="0" presId="urn:microsoft.com/office/officeart/2018/2/layout/IconVerticalSolidList"/>
    <dgm:cxn modelId="{C96F94DA-D7C0-4635-8DA7-DA647703D54B}" type="presParOf" srcId="{1C51BBA4-6165-4FF1-A81A-5F2BB6D344A8}" destId="{82F8D723-198B-4DC9-BB52-674CB28455DA}" srcOrd="1" destOrd="0" presId="urn:microsoft.com/office/officeart/2018/2/layout/IconVerticalSolidList"/>
    <dgm:cxn modelId="{ACB999CD-4194-462E-8F76-68EFDED6ED84}" type="presParOf" srcId="{1C51BBA4-6165-4FF1-A81A-5F2BB6D344A8}" destId="{6C64A9FB-A4FB-4A6C-9A7F-992290A55276}" srcOrd="2" destOrd="0" presId="urn:microsoft.com/office/officeart/2018/2/layout/IconVerticalSolidList"/>
    <dgm:cxn modelId="{2F2A7950-968E-45EE-B11C-1CAE3BA94622}" type="presParOf" srcId="{1C51BBA4-6165-4FF1-A81A-5F2BB6D344A8}" destId="{66480153-128C-4741-B4E7-905F8D15702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67D21C-8776-4DD6-A40E-60FED52FBBE8}">
      <dsp:nvSpPr>
        <dsp:cNvPr id="0" name=""/>
        <dsp:cNvSpPr/>
      </dsp:nvSpPr>
      <dsp:spPr>
        <a:xfrm>
          <a:off x="0" y="417"/>
          <a:ext cx="5032943" cy="975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40D3C8-08EF-4D95-A4A2-22146587A202}">
      <dsp:nvSpPr>
        <dsp:cNvPr id="0" name=""/>
        <dsp:cNvSpPr/>
      </dsp:nvSpPr>
      <dsp:spPr>
        <a:xfrm>
          <a:off x="295195" y="219983"/>
          <a:ext cx="536719" cy="5367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910EB5-CF66-4D58-A08E-20C582F661F7}">
      <dsp:nvSpPr>
        <dsp:cNvPr id="0" name=""/>
        <dsp:cNvSpPr/>
      </dsp:nvSpPr>
      <dsp:spPr>
        <a:xfrm>
          <a:off x="1127110" y="417"/>
          <a:ext cx="3905832" cy="97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278" tIns="103278" rIns="103278" bIns="10327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Green Haven has a limited delivery radius and a little online presence, but they maintain elevated price.</a:t>
          </a:r>
        </a:p>
      </dsp:txBody>
      <dsp:txXfrm>
        <a:off x="1127110" y="417"/>
        <a:ext cx="3905832" cy="975853"/>
      </dsp:txXfrm>
    </dsp:sp>
    <dsp:sp modelId="{F0CD8863-0C7B-4B2A-83E7-8DE5A8FBE61E}">
      <dsp:nvSpPr>
        <dsp:cNvPr id="0" name=""/>
        <dsp:cNvSpPr/>
      </dsp:nvSpPr>
      <dsp:spPr>
        <a:xfrm>
          <a:off x="0" y="1220233"/>
          <a:ext cx="5032943" cy="975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4078F8-F948-47BF-BC7D-DF27BD33DCE5}">
      <dsp:nvSpPr>
        <dsp:cNvPr id="0" name=""/>
        <dsp:cNvSpPr/>
      </dsp:nvSpPr>
      <dsp:spPr>
        <a:xfrm>
          <a:off x="295195" y="1439800"/>
          <a:ext cx="536719" cy="5367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42F30-0C51-4C00-B662-DB0D4729187A}">
      <dsp:nvSpPr>
        <dsp:cNvPr id="0" name=""/>
        <dsp:cNvSpPr/>
      </dsp:nvSpPr>
      <dsp:spPr>
        <a:xfrm>
          <a:off x="1127110" y="1220233"/>
          <a:ext cx="3905832" cy="97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278" tIns="103278" rIns="103278" bIns="10327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Bloom &amp; Wild and supermarkets are superior rivals due to their enhanced convenience, greater number of outlets, and lower pricing.</a:t>
          </a:r>
        </a:p>
      </dsp:txBody>
      <dsp:txXfrm>
        <a:off x="1127110" y="1220233"/>
        <a:ext cx="3905832" cy="975853"/>
      </dsp:txXfrm>
    </dsp:sp>
    <dsp:sp modelId="{EA6D2DF4-3450-45D2-B90A-555E315AA469}">
      <dsp:nvSpPr>
        <dsp:cNvPr id="0" name=""/>
        <dsp:cNvSpPr/>
      </dsp:nvSpPr>
      <dsp:spPr>
        <a:xfrm>
          <a:off x="0" y="2440049"/>
          <a:ext cx="5032943" cy="975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8D723-198B-4DC9-BB52-674CB28455DA}">
      <dsp:nvSpPr>
        <dsp:cNvPr id="0" name=""/>
        <dsp:cNvSpPr/>
      </dsp:nvSpPr>
      <dsp:spPr>
        <a:xfrm>
          <a:off x="295195" y="2659616"/>
          <a:ext cx="536719" cy="5367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80153-128C-4741-B4E7-905F8D157026}">
      <dsp:nvSpPr>
        <dsp:cNvPr id="0" name=""/>
        <dsp:cNvSpPr/>
      </dsp:nvSpPr>
      <dsp:spPr>
        <a:xfrm>
          <a:off x="1127110" y="2440049"/>
          <a:ext cx="3905832" cy="97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278" tIns="103278" rIns="103278" bIns="10327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Green Haven must enhance its internet visibility and expand delivery options to maintain competitiveness.</a:t>
          </a:r>
        </a:p>
      </dsp:txBody>
      <dsp:txXfrm>
        <a:off x="1127110" y="2440049"/>
        <a:ext cx="3905832" cy="9758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BE77E-9979-52C3-A745-516795D1A5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53A687-931E-ABA9-4A1C-0323EBC781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64343-ED00-6247-F353-7749E5297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536D9-925E-F2E8-3C7B-843992B1C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268136-2A2D-D9EC-7D50-BCE6B735A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372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4FBD3-A850-8A2F-AECB-9B9FA1523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44FB6-2040-8411-9AFC-7BABD4F836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B5AFD-9E26-7CCE-FEFB-F45F3ABF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ED72C-A2D2-9918-CD7B-84E16B10D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E0DE3-BE84-F5E7-6402-83EAD18B6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8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67500-F1C3-D265-85E0-615626FD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421E66-990B-2C67-CEB3-5B7B96CD4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803EF-997F-F30F-E725-77B2CF8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26F75-501E-530C-FBB7-942839C23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36873-A9D7-A471-D70A-0855CD0F2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57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45A54-5979-7C73-391C-68D15DC54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0281B-099E-4245-D1B9-4A3D15E978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98A73-EAA7-E413-2C44-C1628C4AB9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BD6264-A46B-5DE2-053F-ACF1A510B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B2B2E6-0E3B-4808-9FE4-832618843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9B1118-32DF-AA17-A5AB-F38DF5270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176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6C42F-E818-70E5-B211-BF1C71F1D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D3D77F-7AC0-C9A2-6A20-28E4951B77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7C5B19-48FB-2E98-DE19-A9D8036E3C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2B67C-6119-3791-F41D-04952212DF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DB9DC0-BAF6-F44A-1342-8070A54FFA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52A4F-A715-8F19-4C93-8976005F3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BBDAF7-B2F6-B2A7-3CAC-5B3719A8B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F79BC7-A403-FD69-88D5-02DB12BF6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03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52281-3FFB-2BE4-E431-CCF1F4B58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0A2FA-D33E-4141-6DFA-229F7F392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FD7A22-EFAB-3BDB-8C47-4D53B258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D28AB7-2868-554A-52E8-4F5DDAD7D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438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717427-A458-7E6F-F971-6BA6C1643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A7288C-DD98-E6DA-CD63-F4692A2B4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29A91-337D-9BE5-E26C-B51B5A81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99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83F32-7DF4-7F04-6EB4-C093E2D78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5F7F4-E30E-5B47-A42D-34F8CE3C5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E6438E-2CA2-2F8D-F52F-B522FAA18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934661-4567-98EB-3A48-7E139767C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CAD4F6-84E8-E1E2-44DC-DD7E92834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FCE44-A557-C604-7594-BC3E2E822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53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E3982-CD93-C7B4-02D1-299EF8BF3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490005-FE75-86F9-CE8D-B72449ADDC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2790CB-B768-DD37-3FA6-68DF95441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DD3AA-D9DB-C913-22F4-63DA9B372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19C655-DA3F-95D9-629C-95F31E180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A8643D-EF2C-F1AB-106F-BB484EF2C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757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803A1-8628-5022-B04D-CC7AA59EB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3F8F98-1887-59DA-8637-0BD3506D38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882CE-55ED-7A9C-1953-778DEB063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A5872-2445-2CB3-0164-5326C4165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878B6-5E2F-EDCC-5366-DA834810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232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E0CC89-9315-900B-F22E-AE29587CA6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C33194-BF68-EAC8-378A-8D703DF13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9BB6A-AE1E-B2D3-9C6E-495722AB5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5E6D2-E523-2A34-D39F-9E2EA74F6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6FBC9-7A41-9180-BE27-CCB97DDF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446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0FC5F6-4F8C-E342-8C0C-2D627A505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B2C7BE-0773-ABFD-2C36-A68F43DB5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82E88-203E-A726-C5BD-AD4E5CBEE8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A9C528-2D1C-8641-B098-BEBA6DED98C3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389915-DD07-B1AD-5B5F-AFAEBA1F7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E35C5-1495-DDC2-A124-5854978CF1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6A7C89-EFB6-9247-8C8A-9F2A80296F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53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DEB52C-39B2-F6A6-2863-F5848DF19052}"/>
              </a:ext>
            </a:extLst>
          </p:cNvPr>
          <p:cNvSpPr txBox="1"/>
          <p:nvPr/>
        </p:nvSpPr>
        <p:spPr>
          <a:xfrm>
            <a:off x="2947307" y="2918509"/>
            <a:ext cx="65314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dirty="0"/>
              <a:t>Module LCLM4004 </a:t>
            </a:r>
            <a:br>
              <a:rPr lang="en-US" b="1" dirty="0"/>
            </a:br>
            <a:br>
              <a:rPr lang="en-US" b="1" dirty="0"/>
            </a:br>
            <a:r>
              <a:rPr lang="en-US" dirty="0"/>
              <a:t>Problem Solving and Decision Making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Individual Presentation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B1FE86-783E-2E04-F005-D969920D68E4}"/>
              </a:ext>
            </a:extLst>
          </p:cNvPr>
          <p:cNvSpPr txBox="1"/>
          <p:nvPr/>
        </p:nvSpPr>
        <p:spPr>
          <a:xfrm>
            <a:off x="830945" y="5558971"/>
            <a:ext cx="3294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Student Name: </a:t>
            </a:r>
            <a:r>
              <a:rPr lang="en-US" dirty="0"/>
              <a:t>Ivanna Purtova</a:t>
            </a:r>
          </a:p>
          <a:p>
            <a:endParaRPr lang="en-US" dirty="0"/>
          </a:p>
          <a:p>
            <a:r>
              <a:rPr lang="en-US" b="1" dirty="0"/>
              <a:t>Student ID: </a:t>
            </a:r>
            <a:r>
              <a:rPr lang="en-US" dirty="0"/>
              <a:t>2430786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C15246-8166-948F-553B-C75F23CF5D32}"/>
              </a:ext>
            </a:extLst>
          </p:cNvPr>
          <p:cNvSpPr txBox="1"/>
          <p:nvPr/>
        </p:nvSpPr>
        <p:spPr>
          <a:xfrm>
            <a:off x="8244115" y="5558971"/>
            <a:ext cx="3294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Module Leader: </a:t>
            </a:r>
            <a:r>
              <a:rPr lang="en-US" dirty="0"/>
              <a:t>Anita Nan</a:t>
            </a:r>
          </a:p>
          <a:p>
            <a:endParaRPr lang="en-US" dirty="0"/>
          </a:p>
        </p:txBody>
      </p:sp>
      <p:pic>
        <p:nvPicPr>
          <p:cNvPr id="1030" name="Picture 6" descr="Green Haven Floristry">
            <a:extLst>
              <a:ext uri="{FF2B5EF4-FFF2-40B4-BE49-F238E27FC236}">
                <a16:creationId xmlns:a16="http://schemas.microsoft.com/office/drawing/2014/main" id="{88887416-A114-3C94-42A1-E1AC56B9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929" y="372749"/>
            <a:ext cx="4062186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0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55CA95-41FE-A3DE-FE18-FDDCD5385ABC}"/>
              </a:ext>
            </a:extLst>
          </p:cNvPr>
          <p:cNvSpPr txBox="1"/>
          <p:nvPr/>
        </p:nvSpPr>
        <p:spPr>
          <a:xfrm>
            <a:off x="699713" y="248038"/>
            <a:ext cx="7063721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Presentation Overview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B3F1E37-E7CC-6EBF-4B9E-2E1DE05C6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25" y="2464922"/>
            <a:ext cx="11327549" cy="345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2984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B921E-96A5-1D5D-6548-C94B92E36A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207388"/>
            <a:ext cx="12191980" cy="5803722"/>
          </a:xfrm>
          <a:prstGeom prst="rect">
            <a:avLst/>
          </a:prstGeom>
        </p:spPr>
      </p:pic>
      <p:pic>
        <p:nvPicPr>
          <p:cNvPr id="5" name="Picture 4" descr="A close up of a text&#10;&#10;AI-generated content may be incorrect.">
            <a:extLst>
              <a:ext uri="{FF2B5EF4-FFF2-40B4-BE49-F238E27FC236}">
                <a16:creationId xmlns:a16="http://schemas.microsoft.com/office/drawing/2014/main" id="{1446ADB5-14EA-63B5-A6A0-17B667E3F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912" y="5932060"/>
            <a:ext cx="6032500" cy="89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22986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flower&#10;&#10;AI-generated content may be incorrect.">
            <a:extLst>
              <a:ext uri="{FF2B5EF4-FFF2-40B4-BE49-F238E27FC236}">
                <a16:creationId xmlns:a16="http://schemas.microsoft.com/office/drawing/2014/main" id="{6DEB0326-EFF4-74AD-0FBC-D682E7F1D6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646" r="-2" b="12276"/>
          <a:stretch>
            <a:fillRect/>
          </a:stretch>
        </p:blipFill>
        <p:spPr>
          <a:xfrm>
            <a:off x="1" y="1587"/>
            <a:ext cx="8055427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pic>
        <p:nvPicPr>
          <p:cNvPr id="3" name="Picture 2" descr="A close-up of a white background&#10;&#10;AI-generated content may be incorrect.">
            <a:extLst>
              <a:ext uri="{FF2B5EF4-FFF2-40B4-BE49-F238E27FC236}">
                <a16:creationId xmlns:a16="http://schemas.microsoft.com/office/drawing/2014/main" id="{078049B8-CDBB-B614-01DC-83A3CB385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120" y="2110968"/>
            <a:ext cx="2966720" cy="263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77524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key external factor impacts&#10;&#10;AI-generated content may be incorrect.">
            <a:extLst>
              <a:ext uri="{FF2B5EF4-FFF2-40B4-BE49-F238E27FC236}">
                <a16:creationId xmlns:a16="http://schemas.microsoft.com/office/drawing/2014/main" id="{388B8051-90CB-0668-A21F-0A66DE5F9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68228" cy="673771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A close-up of a report&#10;&#10;AI-generated content may be incorrect.">
            <a:extLst>
              <a:ext uri="{FF2B5EF4-FFF2-40B4-BE49-F238E27FC236}">
                <a16:creationId xmlns:a16="http://schemas.microsoft.com/office/drawing/2014/main" id="{3EFE5DD1-2F68-FBDC-3023-2095972C2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7766" y="2553834"/>
            <a:ext cx="2547513" cy="175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2784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7" name="Freeform: Shape 36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28D380-BAF3-91FF-973C-11EC71748725}"/>
              </a:ext>
            </a:extLst>
          </p:cNvPr>
          <p:cNvSpPr txBox="1"/>
          <p:nvPr/>
        </p:nvSpPr>
        <p:spPr>
          <a:xfrm>
            <a:off x="371094" y="1553442"/>
            <a:ext cx="3383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Cause-and-Effect Analysis</a:t>
            </a:r>
            <a:endParaRPr lang="en-US" sz="2000" b="1" dirty="0"/>
          </a:p>
        </p:txBody>
      </p:sp>
      <p:pic>
        <p:nvPicPr>
          <p:cNvPr id="6" name="Picture 5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04C1AD6A-2C26-0078-D4E5-015F52421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93" y="2786493"/>
            <a:ext cx="3111083" cy="1285013"/>
          </a:xfrm>
          <a:prstGeom prst="rect">
            <a:avLst/>
          </a:prstGeom>
        </p:spPr>
      </p:pic>
      <p:pic>
        <p:nvPicPr>
          <p:cNvPr id="4" name="Picture 3" descr="A diagram of a company&#10;&#10;AI-generated content may be incorrect.">
            <a:extLst>
              <a:ext uri="{FF2B5EF4-FFF2-40B4-BE49-F238E27FC236}">
                <a16:creationId xmlns:a16="http://schemas.microsoft.com/office/drawing/2014/main" id="{A450F36E-54D9-958A-7CF7-73CB4CC68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930165"/>
            <a:ext cx="7772400" cy="499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28389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text on it&#10;&#10;AI-generated content may be incorrect.">
            <a:extLst>
              <a:ext uri="{FF2B5EF4-FFF2-40B4-BE49-F238E27FC236}">
                <a16:creationId xmlns:a16="http://schemas.microsoft.com/office/drawing/2014/main" id="{A446D414-422C-C18F-3F3E-68BE5FF7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25" y="0"/>
            <a:ext cx="8552677" cy="673771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A close-up of a white background&#10;&#10;AI-generated content may be incorrect.">
            <a:extLst>
              <a:ext uri="{FF2B5EF4-FFF2-40B4-BE49-F238E27FC236}">
                <a16:creationId xmlns:a16="http://schemas.microsoft.com/office/drawing/2014/main" id="{EA245AF5-69D2-DAE5-CC99-65B68940D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6297" y="2966720"/>
            <a:ext cx="2659556" cy="123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5832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graph&#10;&#10;AI-generated content may be incorrect.">
            <a:extLst>
              <a:ext uri="{FF2B5EF4-FFF2-40B4-BE49-F238E27FC236}">
                <a16:creationId xmlns:a16="http://schemas.microsoft.com/office/drawing/2014/main" id="{12EFCBBA-01E6-E741-B1EF-1DE539375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19A27B-1409-F81E-586F-4F2D70CC79E9}"/>
              </a:ext>
            </a:extLst>
          </p:cNvPr>
          <p:cNvSpPr txBox="1"/>
          <p:nvPr/>
        </p:nvSpPr>
        <p:spPr>
          <a:xfrm>
            <a:off x="6502997" y="278443"/>
            <a:ext cx="5149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External Causes Analysis</a:t>
            </a:r>
          </a:p>
        </p:txBody>
      </p:sp>
      <p:graphicFrame>
        <p:nvGraphicFramePr>
          <p:cNvPr id="9" name="TextBox 5">
            <a:extLst>
              <a:ext uri="{FF2B5EF4-FFF2-40B4-BE49-F238E27FC236}">
                <a16:creationId xmlns:a16="http://schemas.microsoft.com/office/drawing/2014/main" id="{56F254CD-AE04-A160-705A-E8E50DA81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2016111"/>
              </p:ext>
            </p:extLst>
          </p:nvPr>
        </p:nvGraphicFramePr>
        <p:xfrm>
          <a:off x="6619225" y="1536174"/>
          <a:ext cx="5032943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53DCA183-0E66-F7F9-C221-E79537203F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2997" y="5321826"/>
            <a:ext cx="3276188" cy="144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281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company's key findings&#10;&#10;AI-generated content may be incorrect.">
            <a:extLst>
              <a:ext uri="{FF2B5EF4-FFF2-40B4-BE49-F238E27FC236}">
                <a16:creationId xmlns:a16="http://schemas.microsoft.com/office/drawing/2014/main" id="{102881A4-5021-F5A7-ED79-79166809F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726557" cy="6858000"/>
          </a:xfrm>
          <a:prstGeom prst="rect">
            <a:avLst/>
          </a:prstGeom>
        </p:spPr>
      </p:pic>
      <p:pic>
        <p:nvPicPr>
          <p:cNvPr id="5" name="Picture 4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E4615A94-2740-71E2-D765-C543202214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9756" y="4573725"/>
            <a:ext cx="2510404" cy="168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5429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942232-83D0-49E2-AF9B-1F97E3C1E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E70D72-6E23-4015-A4A6-85C120C1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28A977F-B603-4D81-B0FC-C8DE048A7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183CE8C-E039-4B2F-A36E-5FD5CD5DE1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EB77281-FAB4-40D0-B3F3-264EC4AB20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15E59F3-75FC-494F-8737-5F00A4964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3ADDCFA-B066-4D79-AB71-062E66E58F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 descr="A screenshot of a website&#10;&#10;AI-generated content may be incorrect.">
            <a:extLst>
              <a:ext uri="{FF2B5EF4-FFF2-40B4-BE49-F238E27FC236}">
                <a16:creationId xmlns:a16="http://schemas.microsoft.com/office/drawing/2014/main" id="{FEE19A89-A7D5-9D9E-4D18-25B9C9F0F8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43" y="536713"/>
            <a:ext cx="8010940" cy="5764696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78D9229-E61D-4FEE-8321-2F8B64A8CA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FDD3CCB-26A3-4D79-AEB6-7A60CF980D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9AC4470-5113-4709-B29F-CDB937F254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E0D146C-9DAB-421E-AE88-5F854BF3F7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2EB32A5-4408-4F6C-84B2-F9A908237A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A close-up of a list&#10;&#10;AI-generated content may be incorrect.">
            <a:extLst>
              <a:ext uri="{FF2B5EF4-FFF2-40B4-BE49-F238E27FC236}">
                <a16:creationId xmlns:a16="http://schemas.microsoft.com/office/drawing/2014/main" id="{7583E51E-D819-826A-098E-42F85FD4F6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3817" y="2980521"/>
            <a:ext cx="3514628" cy="171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5056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lose-up of flowers&#10;&#10;AI-generated content may be incorrect.">
            <a:extLst>
              <a:ext uri="{FF2B5EF4-FFF2-40B4-BE49-F238E27FC236}">
                <a16:creationId xmlns:a16="http://schemas.microsoft.com/office/drawing/2014/main" id="{C128260D-6D55-A680-67D9-0D29FB50BB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73" b="787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98642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335A00B-4090-B4C0-BC01-671FB70C55FC}"/>
              </a:ext>
            </a:extLst>
          </p:cNvPr>
          <p:cNvSpPr txBox="1"/>
          <p:nvPr/>
        </p:nvSpPr>
        <p:spPr>
          <a:xfrm>
            <a:off x="6090574" y="801866"/>
            <a:ext cx="5306084" cy="65236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>
                <a:solidFill>
                  <a:schemeClr val="tx2"/>
                </a:solidFill>
              </a:rPr>
              <a:t>References</a:t>
            </a:r>
          </a:p>
        </p:txBody>
      </p:sp>
      <p:pic>
        <p:nvPicPr>
          <p:cNvPr id="4" name="Picture 3" descr="A close-up of a white paper&#10;&#10;AI-generated content may be incorrect.">
            <a:extLst>
              <a:ext uri="{FF2B5EF4-FFF2-40B4-BE49-F238E27FC236}">
                <a16:creationId xmlns:a16="http://schemas.microsoft.com/office/drawing/2014/main" id="{24E66065-CDB5-B6DD-E1CD-856DC207C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574" y="1824216"/>
            <a:ext cx="5838317" cy="46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7716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93</Words>
  <Application>Microsoft Office PowerPoint</Application>
  <PresentationFormat>Widescreen</PresentationFormat>
  <Paragraphs>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Student ID: 2430786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Ivanna Purtova (Student)</dc:creator>
  <cp:keywords/>
  <dc:description/>
  <cp:lastModifiedBy>Ivanna Purtova</cp:lastModifiedBy>
  <cp:revision>30</cp:revision>
  <dcterms:created xsi:type="dcterms:W3CDTF">2025-11-02T08:50:04Z</dcterms:created>
  <dcterms:modified xsi:type="dcterms:W3CDTF">2025-11-07T18:29:51Z</dcterms:modified>
  <cp:category/>
</cp:coreProperties>
</file>