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notesMasterIdLst>
    <p:notesMasterId r:id="rId40"/>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notesMaster" Target="notesMasters/notesMaster1.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svg"/><Relationship Id="rId3" Type="http://schemas.openxmlformats.org/officeDocument/2006/relationships/image" Target="../media/image-3-1.png"/><Relationship Id="rId4" Type="http://schemas.openxmlformats.org/officeDocument/2006/relationships/image" Target="../media/image-3-2.svg"/><Relationship Id="rId5" Type="http://schemas.openxmlformats.org/officeDocument/2006/relationships/image" Target="../media/image-3-5.png"/><Relationship Id="rId6" Type="http://schemas.openxmlformats.org/officeDocument/2006/relationships/slideLayout" Target="../slideLayouts/slideLayout2.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svg"/><Relationship Id="rId3" Type="http://schemas.openxmlformats.org/officeDocument/2006/relationships/image" Target="../media/image-6-1.png"/><Relationship Id="rId4" Type="http://schemas.openxmlformats.org/officeDocument/2006/relationships/image" Target="../media/image-6-2.svg"/><Relationship Id="rId5" Type="http://schemas.openxmlformats.org/officeDocument/2006/relationships/image" Target="../media/image-6-1.png"/><Relationship Id="rId6" Type="http://schemas.openxmlformats.org/officeDocument/2006/relationships/image" Target="../media/image-6-2.svg"/><Relationship Id="rId7" Type="http://schemas.openxmlformats.org/officeDocument/2006/relationships/slideLayout" Target="../slideLayouts/slideLayout2.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3-5.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svg"/><Relationship Id="rId3" Type="http://schemas.openxmlformats.org/officeDocument/2006/relationships/image" Target="../media/image-13-3.png"/><Relationship Id="rId4" Type="http://schemas.openxmlformats.org/officeDocument/2006/relationships/image" Target="../media/image-13-4.svg"/><Relationship Id="rId5" Type="http://schemas.openxmlformats.org/officeDocument/2006/relationships/slideLayout" Target="../slideLayouts/slideLayout2.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svg"/><Relationship Id="rId3" Type="http://schemas.openxmlformats.org/officeDocument/2006/relationships/image" Target="../media/image-16-1.png"/><Relationship Id="rId4" Type="http://schemas.openxmlformats.org/officeDocument/2006/relationships/image" Target="../media/image-16-2.svg"/><Relationship Id="rId5" Type="http://schemas.openxmlformats.org/officeDocument/2006/relationships/image" Target="../media/image-16-1.png"/><Relationship Id="rId6" Type="http://schemas.openxmlformats.org/officeDocument/2006/relationships/image" Target="../media/image-16-2.svg"/><Relationship Id="rId7" Type="http://schemas.openxmlformats.org/officeDocument/2006/relationships/slideLayout" Target="../slideLayouts/slideLayout2.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2.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2.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image" Target="../media/image-22-2.svg"/><Relationship Id="rId3" Type="http://schemas.openxmlformats.org/officeDocument/2006/relationships/image" Target="../media/image-22-1.png"/><Relationship Id="rId4" Type="http://schemas.openxmlformats.org/officeDocument/2006/relationships/image" Target="../media/image-22-2.svg"/><Relationship Id="rId5" Type="http://schemas.openxmlformats.org/officeDocument/2006/relationships/image" Target="../media/image-22-5.png"/><Relationship Id="rId6" Type="http://schemas.openxmlformats.org/officeDocument/2006/relationships/slideLayout" Target="../slideLayouts/slideLayout2.xml"/><Relationship Id="rId7"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svg"/><Relationship Id="rId3" Type="http://schemas.openxmlformats.org/officeDocument/2006/relationships/image" Target="../media/image-23-3.png"/><Relationship Id="rId4" Type="http://schemas.openxmlformats.org/officeDocument/2006/relationships/image" Target="../media/image-23-4.svg"/><Relationship Id="rId5" Type="http://schemas.openxmlformats.org/officeDocument/2006/relationships/slideLayout" Target="../slideLayouts/slideLayout2.xml"/><Relationship Id="rId6"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svg"/><Relationship Id="rId3" Type="http://schemas.openxmlformats.org/officeDocument/2006/relationships/image" Target="../media/image-24-3.png"/><Relationship Id="rId4" Type="http://schemas.openxmlformats.org/officeDocument/2006/relationships/image" Target="../media/image-24-4.svg"/><Relationship Id="rId5" Type="http://schemas.openxmlformats.org/officeDocument/2006/relationships/image" Target="../media/image-24-5.png"/><Relationship Id="rId6" Type="http://schemas.openxmlformats.org/officeDocument/2006/relationships/image" Target="../media/image-24-6.svg"/><Relationship Id="rId7" Type="http://schemas.openxmlformats.org/officeDocument/2006/relationships/image" Target="../media/image-3-5.png"/><Relationship Id="rId8" Type="http://schemas.openxmlformats.org/officeDocument/2006/relationships/slideLayout" Target="../slideLayouts/slideLayout2.xml"/><Relationship Id="rId9"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slideLayout" Target="../slideLayouts/slideLayout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2.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image" Target="../media/image-29-2.svg"/><Relationship Id="rId3" Type="http://schemas.openxmlformats.org/officeDocument/2006/relationships/image" Target="../media/image-29-1.png"/><Relationship Id="rId4" Type="http://schemas.openxmlformats.org/officeDocument/2006/relationships/image" Target="../media/image-29-2.svg"/><Relationship Id="rId5" Type="http://schemas.openxmlformats.org/officeDocument/2006/relationships/slideLayout" Target="../slideLayouts/slideLayout2.xml"/><Relationship Id="rId6"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image" Target="../media/image-30-2.svg"/><Relationship Id="rId3" Type="http://schemas.openxmlformats.org/officeDocument/2006/relationships/image" Target="../media/image-30-1.png"/><Relationship Id="rId4" Type="http://schemas.openxmlformats.org/officeDocument/2006/relationships/image" Target="../media/image-30-2.svg"/><Relationship Id="rId5" Type="http://schemas.openxmlformats.org/officeDocument/2006/relationships/image" Target="../media/image-30-1.png"/><Relationship Id="rId6" Type="http://schemas.openxmlformats.org/officeDocument/2006/relationships/image" Target="../media/image-30-2.svg"/><Relationship Id="rId7" Type="http://schemas.openxmlformats.org/officeDocument/2006/relationships/image" Target="../media/image-30-1.png"/><Relationship Id="rId8" Type="http://schemas.openxmlformats.org/officeDocument/2006/relationships/image" Target="../media/image-30-2.svg"/><Relationship Id="rId9" Type="http://schemas.openxmlformats.org/officeDocument/2006/relationships/image" Target="../media/image-30-9.png"/><Relationship Id="rId10" Type="http://schemas.openxmlformats.org/officeDocument/2006/relationships/slideLayout" Target="../slideLayouts/slideLayout2.xml"/><Relationship Id="rId11"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image" Target="../media/image-32-2.svg"/><Relationship Id="rId3" Type="http://schemas.openxmlformats.org/officeDocument/2006/relationships/image" Target="../media/image-32-1.png"/><Relationship Id="rId4" Type="http://schemas.openxmlformats.org/officeDocument/2006/relationships/image" Target="../media/image-32-2.svg"/><Relationship Id="rId5" Type="http://schemas.openxmlformats.org/officeDocument/2006/relationships/slideLayout" Target="../slideLayouts/slideLayout2.xml"/><Relationship Id="rId6"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slideLayout" Target="../slideLayouts/slideLayout2.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image-35-1.png"/><Relationship Id="rId2" Type="http://schemas.openxmlformats.org/officeDocument/2006/relationships/image" Target="../media/image-35-2.svg"/><Relationship Id="rId3" Type="http://schemas.openxmlformats.org/officeDocument/2006/relationships/image" Target="../media/image-35-1.png"/><Relationship Id="rId4" Type="http://schemas.openxmlformats.org/officeDocument/2006/relationships/image" Target="../media/image-35-2.svg"/><Relationship Id="rId5" Type="http://schemas.openxmlformats.org/officeDocument/2006/relationships/slideLayout" Target="../slideLayouts/slideLayout2.xml"/><Relationship Id="rId6"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image-36-1.png"/><Relationship Id="rId2" Type="http://schemas.openxmlformats.org/officeDocument/2006/relationships/slideLayout" Target="../slideLayouts/slideLayout2.xml"/><Relationship Id="rId3"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image" Target="../media/image-37-2.svg"/><Relationship Id="rId3" Type="http://schemas.openxmlformats.org/officeDocument/2006/relationships/image" Target="../media/image-37-3.png"/><Relationship Id="rId4" Type="http://schemas.openxmlformats.org/officeDocument/2006/relationships/image" Target="../media/image-37-4.svg"/><Relationship Id="rId5" Type="http://schemas.openxmlformats.org/officeDocument/2006/relationships/image" Target="../media/image-37-5.png"/><Relationship Id="rId6" Type="http://schemas.openxmlformats.org/officeDocument/2006/relationships/image" Target="../media/image-37-6.svg"/><Relationship Id="rId7" Type="http://schemas.openxmlformats.org/officeDocument/2006/relationships/image" Target="../media/image-37-7.png"/><Relationship Id="rId8" Type="http://schemas.openxmlformats.org/officeDocument/2006/relationships/image" Target="../media/image-37-8.svg"/><Relationship Id="rId9" Type="http://schemas.openxmlformats.org/officeDocument/2006/relationships/slideLayout" Target="../slideLayouts/slideLayout2.xml"/><Relationship Id="rId10"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1019373"/>
            <a:ext cx="6296860" cy="2953147"/>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Mengzi's Theory That Human Nature Is Good: The Four Sprouts</a:t>
            </a:r>
            <a:endParaRPr lang="en-US" sz="4650" dirty="0"/>
          </a:p>
        </p:txBody>
      </p:sp>
      <p:sp>
        <p:nvSpPr>
          <p:cNvPr id="4" name="Text 1"/>
          <p:cNvSpPr/>
          <p:nvPr/>
        </p:nvSpPr>
        <p:spPr>
          <a:xfrm>
            <a:off x="5233360" y="4326930"/>
            <a:ext cx="6296860" cy="1511697"/>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A close reading of Mengzi's foundational arguments — from the child at the well to the Ox Mountain parable — exploring whether human nature is innately good and where evil comes from.</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833735"/>
            <a:ext cx="5334958"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Table of Contents</a:t>
            </a:r>
            <a:endParaRPr lang="en-US" sz="3700" dirty="0"/>
          </a:p>
        </p:txBody>
      </p:sp>
      <p:sp>
        <p:nvSpPr>
          <p:cNvPr id="3" name="Text 1"/>
          <p:cNvSpPr/>
          <p:nvPr/>
        </p:nvSpPr>
        <p:spPr>
          <a:xfrm>
            <a:off x="661475" y="1726803"/>
            <a:ext cx="378014" cy="236240"/>
          </a:xfrm>
          <a:prstGeom prst="rect">
            <a:avLst/>
          </a:prstGeom>
          <a:noFill/>
          <a:ln/>
        </p:spPr>
        <p:txBody>
          <a:bodyPr wrap="none" lIns="0" tIns="0" rIns="0" bIns="0" rtlCol="0" anchor="ctr"/>
          <a:lstStyle/>
          <a:p>
            <a:pPr algn="l" indent="0" marL="0">
              <a:lnSpc>
                <a:spcPct val="100000"/>
              </a:lnSpc>
              <a:buNone/>
            </a:pPr>
            <a:r>
              <a:rPr lang="en-US" sz="1450" dirty="0">
                <a:solidFill>
                  <a:srgbClr val="3C3939"/>
                </a:solidFill>
                <a:latin typeface="Inter Light" pitchFamily="34" charset="0"/>
                <a:ea typeface="Inter Light" pitchFamily="34" charset="-122"/>
                <a:cs typeface="Inter Light" pitchFamily="34" charset="-120"/>
              </a:rPr>
              <a:t>01</a:t>
            </a:r>
            <a:endParaRPr lang="en-US" sz="1450" dirty="0"/>
          </a:p>
        </p:txBody>
      </p:sp>
      <p:sp>
        <p:nvSpPr>
          <p:cNvPr id="4" name="Shape 2"/>
          <p:cNvSpPr/>
          <p:nvPr/>
        </p:nvSpPr>
        <p:spPr>
          <a:xfrm>
            <a:off x="661475" y="2022673"/>
            <a:ext cx="5358770" cy="25400"/>
          </a:xfrm>
          <a:prstGeom prst="rect">
            <a:avLst/>
          </a:prstGeom>
          <a:solidFill>
            <a:srgbClr val="1B1B27"/>
          </a:solidFill>
          <a:ln/>
        </p:spPr>
      </p:sp>
      <p:sp>
        <p:nvSpPr>
          <p:cNvPr id="5" name="Text 3"/>
          <p:cNvSpPr/>
          <p:nvPr/>
        </p:nvSpPr>
        <p:spPr>
          <a:xfrm>
            <a:off x="661475" y="2167930"/>
            <a:ext cx="2604328"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Academic Background</a:t>
            </a:r>
            <a:endParaRPr lang="en-US" sz="1850" dirty="0"/>
          </a:p>
        </p:txBody>
      </p:sp>
      <p:sp>
        <p:nvSpPr>
          <p:cNvPr id="6" name="Text 4"/>
          <p:cNvSpPr/>
          <p:nvPr/>
        </p:nvSpPr>
        <p:spPr>
          <a:xfrm>
            <a:off x="661475" y="2553891"/>
            <a:ext cx="5358770"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Mengzi's historical context and the agricultural metaphor</a:t>
            </a:r>
            <a:endParaRPr lang="en-US" sz="1450" dirty="0"/>
          </a:p>
        </p:txBody>
      </p:sp>
      <p:sp>
        <p:nvSpPr>
          <p:cNvPr id="7" name="Text 5"/>
          <p:cNvSpPr/>
          <p:nvPr/>
        </p:nvSpPr>
        <p:spPr>
          <a:xfrm>
            <a:off x="6171450" y="1726803"/>
            <a:ext cx="378014" cy="236240"/>
          </a:xfrm>
          <a:prstGeom prst="rect">
            <a:avLst/>
          </a:prstGeom>
          <a:noFill/>
          <a:ln/>
        </p:spPr>
        <p:txBody>
          <a:bodyPr wrap="none" lIns="0" tIns="0" rIns="0" bIns="0" rtlCol="0" anchor="ctr"/>
          <a:lstStyle/>
          <a:p>
            <a:pPr algn="l" indent="0" marL="0">
              <a:lnSpc>
                <a:spcPct val="100000"/>
              </a:lnSpc>
              <a:buNone/>
            </a:pPr>
            <a:r>
              <a:rPr lang="en-US" sz="1450" dirty="0">
                <a:solidFill>
                  <a:srgbClr val="3C3939"/>
                </a:solidFill>
                <a:latin typeface="Inter Light" pitchFamily="34" charset="0"/>
                <a:ea typeface="Inter Light" pitchFamily="34" charset="-122"/>
                <a:cs typeface="Inter Light" pitchFamily="34" charset="-120"/>
              </a:rPr>
              <a:t>02</a:t>
            </a:r>
            <a:endParaRPr lang="en-US" sz="1450" dirty="0"/>
          </a:p>
        </p:txBody>
      </p:sp>
      <p:sp>
        <p:nvSpPr>
          <p:cNvPr id="8" name="Shape 6"/>
          <p:cNvSpPr/>
          <p:nvPr/>
        </p:nvSpPr>
        <p:spPr>
          <a:xfrm>
            <a:off x="6171450" y="2022673"/>
            <a:ext cx="5358770" cy="25400"/>
          </a:xfrm>
          <a:prstGeom prst="rect">
            <a:avLst/>
          </a:prstGeom>
          <a:solidFill>
            <a:srgbClr val="1B1B27"/>
          </a:solidFill>
          <a:ln/>
        </p:spPr>
      </p:sp>
      <p:sp>
        <p:nvSpPr>
          <p:cNvPr id="9" name="Text 7"/>
          <p:cNvSpPr/>
          <p:nvPr/>
        </p:nvSpPr>
        <p:spPr>
          <a:xfrm>
            <a:off x="6171450" y="2167930"/>
            <a:ext cx="3748589"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Point 1: The Child at the Well</a:t>
            </a:r>
            <a:endParaRPr lang="en-US" sz="1850" dirty="0"/>
          </a:p>
        </p:txBody>
      </p:sp>
      <p:sp>
        <p:nvSpPr>
          <p:cNvPr id="10" name="Text 8"/>
          <p:cNvSpPr/>
          <p:nvPr/>
        </p:nvSpPr>
        <p:spPr>
          <a:xfrm>
            <a:off x="6171450" y="2553891"/>
            <a:ext cx="5358770"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2A:6, translation discussion, structure of the argument</a:t>
            </a:r>
            <a:endParaRPr lang="en-US" sz="1450" dirty="0"/>
          </a:p>
        </p:txBody>
      </p:sp>
      <p:sp>
        <p:nvSpPr>
          <p:cNvPr id="11" name="Text 9"/>
          <p:cNvSpPr/>
          <p:nvPr/>
        </p:nvSpPr>
        <p:spPr>
          <a:xfrm>
            <a:off x="661475" y="3118941"/>
            <a:ext cx="378014" cy="236240"/>
          </a:xfrm>
          <a:prstGeom prst="rect">
            <a:avLst/>
          </a:prstGeom>
          <a:noFill/>
          <a:ln/>
        </p:spPr>
        <p:txBody>
          <a:bodyPr wrap="none" lIns="0" tIns="0" rIns="0" bIns="0" rtlCol="0" anchor="ctr"/>
          <a:lstStyle/>
          <a:p>
            <a:pPr algn="l" indent="0" marL="0">
              <a:lnSpc>
                <a:spcPct val="100000"/>
              </a:lnSpc>
              <a:buNone/>
            </a:pPr>
            <a:r>
              <a:rPr lang="en-US" sz="1450" dirty="0">
                <a:solidFill>
                  <a:srgbClr val="3C3939"/>
                </a:solidFill>
                <a:latin typeface="Inter Light" pitchFamily="34" charset="0"/>
                <a:ea typeface="Inter Light" pitchFamily="34" charset="-122"/>
                <a:cs typeface="Inter Light" pitchFamily="34" charset="-120"/>
              </a:rPr>
              <a:t>03</a:t>
            </a:r>
            <a:endParaRPr lang="en-US" sz="1450" dirty="0"/>
          </a:p>
        </p:txBody>
      </p:sp>
      <p:sp>
        <p:nvSpPr>
          <p:cNvPr id="12" name="Shape 10"/>
          <p:cNvSpPr/>
          <p:nvPr/>
        </p:nvSpPr>
        <p:spPr>
          <a:xfrm>
            <a:off x="661475" y="3414812"/>
            <a:ext cx="5358770" cy="25400"/>
          </a:xfrm>
          <a:prstGeom prst="rect">
            <a:avLst/>
          </a:prstGeom>
          <a:solidFill>
            <a:srgbClr val="1B1B27"/>
          </a:solidFill>
          <a:ln/>
        </p:spPr>
      </p:sp>
      <p:sp>
        <p:nvSpPr>
          <p:cNvPr id="13" name="Text 11"/>
          <p:cNvSpPr/>
          <p:nvPr/>
        </p:nvSpPr>
        <p:spPr>
          <a:xfrm>
            <a:off x="661475" y="3560068"/>
            <a:ext cx="4014489"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Point 2: Human Nature Is Good</a:t>
            </a:r>
            <a:endParaRPr lang="en-US" sz="1850" dirty="0"/>
          </a:p>
        </p:txBody>
      </p:sp>
      <p:sp>
        <p:nvSpPr>
          <p:cNvPr id="14" name="Text 12"/>
          <p:cNvSpPr/>
          <p:nvPr/>
        </p:nvSpPr>
        <p:spPr>
          <a:xfrm>
            <a:off x="661475" y="3946029"/>
            <a:ext cx="5358770"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water analogy and the debate with Gaozi (6A:2, 6A:6)</a:t>
            </a:r>
            <a:endParaRPr lang="en-US" sz="1450" dirty="0"/>
          </a:p>
        </p:txBody>
      </p:sp>
      <p:sp>
        <p:nvSpPr>
          <p:cNvPr id="15" name="Text 13"/>
          <p:cNvSpPr/>
          <p:nvPr/>
        </p:nvSpPr>
        <p:spPr>
          <a:xfrm>
            <a:off x="6171450" y="3118941"/>
            <a:ext cx="378014" cy="236240"/>
          </a:xfrm>
          <a:prstGeom prst="rect">
            <a:avLst/>
          </a:prstGeom>
          <a:noFill/>
          <a:ln/>
        </p:spPr>
        <p:txBody>
          <a:bodyPr wrap="none" lIns="0" tIns="0" rIns="0" bIns="0" rtlCol="0" anchor="ctr"/>
          <a:lstStyle/>
          <a:p>
            <a:pPr algn="l" indent="0" marL="0">
              <a:lnSpc>
                <a:spcPct val="100000"/>
              </a:lnSpc>
              <a:buNone/>
            </a:pPr>
            <a:r>
              <a:rPr lang="en-US" sz="1450" dirty="0">
                <a:solidFill>
                  <a:srgbClr val="3C3939"/>
                </a:solidFill>
                <a:latin typeface="Inter Light" pitchFamily="34" charset="0"/>
                <a:ea typeface="Inter Light" pitchFamily="34" charset="-122"/>
                <a:cs typeface="Inter Light" pitchFamily="34" charset="-120"/>
              </a:rPr>
              <a:t>04</a:t>
            </a:r>
            <a:endParaRPr lang="en-US" sz="1450" dirty="0"/>
          </a:p>
        </p:txBody>
      </p:sp>
      <p:sp>
        <p:nvSpPr>
          <p:cNvPr id="16" name="Shape 14"/>
          <p:cNvSpPr/>
          <p:nvPr/>
        </p:nvSpPr>
        <p:spPr>
          <a:xfrm>
            <a:off x="6171450" y="3414812"/>
            <a:ext cx="5358770" cy="25400"/>
          </a:xfrm>
          <a:prstGeom prst="rect">
            <a:avLst/>
          </a:prstGeom>
          <a:solidFill>
            <a:srgbClr val="1B1B27"/>
          </a:solidFill>
          <a:ln/>
        </p:spPr>
      </p:sp>
      <p:sp>
        <p:nvSpPr>
          <p:cNvPr id="17" name="Text 15"/>
          <p:cNvSpPr/>
          <p:nvPr/>
        </p:nvSpPr>
        <p:spPr>
          <a:xfrm>
            <a:off x="6171450" y="3560068"/>
            <a:ext cx="3653540"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Point 3: The Problem of Evil</a:t>
            </a:r>
            <a:endParaRPr lang="en-US" sz="1850" dirty="0"/>
          </a:p>
        </p:txBody>
      </p:sp>
      <p:sp>
        <p:nvSpPr>
          <p:cNvPr id="18" name="Text 16"/>
          <p:cNvSpPr/>
          <p:nvPr/>
        </p:nvSpPr>
        <p:spPr>
          <a:xfrm>
            <a:off x="6171450" y="3946029"/>
            <a:ext cx="5358770"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Ox Mountain, the farmer from Song, three sources of evil</a:t>
            </a:r>
            <a:endParaRPr lang="en-US" sz="1450" dirty="0"/>
          </a:p>
        </p:txBody>
      </p:sp>
      <p:sp>
        <p:nvSpPr>
          <p:cNvPr id="19" name="Text 17"/>
          <p:cNvSpPr/>
          <p:nvPr/>
        </p:nvSpPr>
        <p:spPr>
          <a:xfrm>
            <a:off x="661475" y="4511080"/>
            <a:ext cx="378014" cy="236240"/>
          </a:xfrm>
          <a:prstGeom prst="rect">
            <a:avLst/>
          </a:prstGeom>
          <a:noFill/>
          <a:ln/>
        </p:spPr>
        <p:txBody>
          <a:bodyPr wrap="none" lIns="0" tIns="0" rIns="0" bIns="0" rtlCol="0" anchor="ctr"/>
          <a:lstStyle/>
          <a:p>
            <a:pPr algn="l" indent="0" marL="0">
              <a:lnSpc>
                <a:spcPct val="100000"/>
              </a:lnSpc>
              <a:buNone/>
            </a:pPr>
            <a:r>
              <a:rPr lang="en-US" sz="1450" dirty="0">
                <a:solidFill>
                  <a:srgbClr val="3C3939"/>
                </a:solidFill>
                <a:latin typeface="Inter Light" pitchFamily="34" charset="0"/>
                <a:ea typeface="Inter Light" pitchFamily="34" charset="-122"/>
                <a:cs typeface="Inter Light" pitchFamily="34" charset="-120"/>
              </a:rPr>
              <a:t>05</a:t>
            </a:r>
            <a:endParaRPr lang="en-US" sz="1450" dirty="0"/>
          </a:p>
        </p:txBody>
      </p:sp>
      <p:sp>
        <p:nvSpPr>
          <p:cNvPr id="20" name="Shape 18"/>
          <p:cNvSpPr/>
          <p:nvPr/>
        </p:nvSpPr>
        <p:spPr>
          <a:xfrm>
            <a:off x="661475" y="4806950"/>
            <a:ext cx="5358770" cy="25400"/>
          </a:xfrm>
          <a:prstGeom prst="rect">
            <a:avLst/>
          </a:prstGeom>
          <a:solidFill>
            <a:srgbClr val="1B1B27"/>
          </a:solidFill>
          <a:ln/>
        </p:spPr>
      </p:sp>
      <p:sp>
        <p:nvSpPr>
          <p:cNvPr id="21" name="Text 19"/>
          <p:cNvSpPr/>
          <p:nvPr/>
        </p:nvSpPr>
        <p:spPr>
          <a:xfrm>
            <a:off x="661475" y="4952206"/>
            <a:ext cx="385137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Key Point 4: Empirical or A Priori?</a:t>
            </a:r>
            <a:endParaRPr lang="en-US" sz="1850" dirty="0"/>
          </a:p>
        </p:txBody>
      </p:sp>
      <p:sp>
        <p:nvSpPr>
          <p:cNvPr id="22" name="Text 20"/>
          <p:cNvSpPr/>
          <p:nvPr/>
        </p:nvSpPr>
        <p:spPr>
          <a:xfrm>
            <a:off x="661475" y="5338167"/>
            <a:ext cx="535877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Van Norden's resolution, the psychopath problem, extension theory</a:t>
            </a:r>
            <a:endParaRPr lang="en-US" sz="1450" dirty="0"/>
          </a:p>
        </p:txBody>
      </p:sp>
      <p:sp>
        <p:nvSpPr>
          <p:cNvPr id="23" name="Text 21"/>
          <p:cNvSpPr/>
          <p:nvPr/>
        </p:nvSpPr>
        <p:spPr>
          <a:xfrm>
            <a:off x="6171450" y="4511080"/>
            <a:ext cx="378014" cy="236240"/>
          </a:xfrm>
          <a:prstGeom prst="rect">
            <a:avLst/>
          </a:prstGeom>
          <a:noFill/>
          <a:ln/>
        </p:spPr>
        <p:txBody>
          <a:bodyPr wrap="none" lIns="0" tIns="0" rIns="0" bIns="0" rtlCol="0" anchor="ctr"/>
          <a:lstStyle/>
          <a:p>
            <a:pPr algn="l" indent="0" marL="0">
              <a:lnSpc>
                <a:spcPct val="100000"/>
              </a:lnSpc>
              <a:buNone/>
            </a:pPr>
            <a:r>
              <a:rPr lang="en-US" sz="1450" dirty="0">
                <a:solidFill>
                  <a:srgbClr val="3C3939"/>
                </a:solidFill>
                <a:latin typeface="Inter Light" pitchFamily="34" charset="0"/>
                <a:ea typeface="Inter Light" pitchFamily="34" charset="-122"/>
                <a:cs typeface="Inter Light" pitchFamily="34" charset="-120"/>
              </a:rPr>
              <a:t>06</a:t>
            </a:r>
            <a:endParaRPr lang="en-US" sz="1450" dirty="0"/>
          </a:p>
        </p:txBody>
      </p:sp>
      <p:sp>
        <p:nvSpPr>
          <p:cNvPr id="24" name="Shape 22"/>
          <p:cNvSpPr/>
          <p:nvPr/>
        </p:nvSpPr>
        <p:spPr>
          <a:xfrm>
            <a:off x="6171450" y="4806950"/>
            <a:ext cx="5358770" cy="25400"/>
          </a:xfrm>
          <a:prstGeom prst="rect">
            <a:avLst/>
          </a:prstGeom>
          <a:solidFill>
            <a:srgbClr val="1B1B27"/>
          </a:solidFill>
          <a:ln/>
        </p:spPr>
      </p:sp>
      <p:sp>
        <p:nvSpPr>
          <p:cNvPr id="25" name="Text 23"/>
          <p:cNvSpPr/>
          <p:nvPr/>
        </p:nvSpPr>
        <p:spPr>
          <a:xfrm>
            <a:off x="6171450" y="4952206"/>
            <a:ext cx="3846714"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Core Questions &amp; Key Takeaways</a:t>
            </a:r>
            <a:endParaRPr lang="en-US" sz="1850" dirty="0"/>
          </a:p>
        </p:txBody>
      </p:sp>
      <p:sp>
        <p:nvSpPr>
          <p:cNvPr id="26" name="Text 24"/>
          <p:cNvSpPr/>
          <p:nvPr/>
        </p:nvSpPr>
        <p:spPr>
          <a:xfrm>
            <a:off x="6171450" y="5338167"/>
            <a:ext cx="5358770"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Synthesis and further reading</a:t>
            </a:r>
            <a:endParaRPr lang="en-US" sz="14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696516"/>
            <a:ext cx="9383478"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Course Context &amp; Learning Objectives</a:t>
            </a:r>
            <a:endParaRPr lang="en-US" sz="37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589584"/>
            <a:ext cx="5358770" cy="3747889"/>
          </a:xfrm>
          <a:prstGeom prst="rect">
            <a:avLst/>
          </a:prstGeom>
        </p:spPr>
      </p:pic>
      <p:sp>
        <p:nvSpPr>
          <p:cNvPr id="4" name="Text 1"/>
          <p:cNvSpPr/>
          <p:nvPr/>
        </p:nvSpPr>
        <p:spPr>
          <a:xfrm>
            <a:off x="977479" y="180399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Core Questions</a:t>
            </a:r>
            <a:endParaRPr lang="en-US" sz="1850" dirty="0"/>
          </a:p>
        </p:txBody>
      </p:sp>
      <p:sp>
        <p:nvSpPr>
          <p:cNvPr id="5" name="Text 2"/>
          <p:cNvSpPr/>
          <p:nvPr/>
        </p:nvSpPr>
        <p:spPr>
          <a:xfrm>
            <a:off x="977479" y="2189956"/>
            <a:ext cx="4828360"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Are the "four sprouts" empirical observations or a priori claims? If the sprouts are only incipient tendencies, where does evil come from?</a:t>
            </a:r>
            <a:endParaRPr lang="en-US" sz="14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71450" y="1589584"/>
            <a:ext cx="5358770" cy="3747889"/>
          </a:xfrm>
          <a:prstGeom prst="rect">
            <a:avLst/>
          </a:prstGeom>
        </p:spPr>
      </p:pic>
      <p:sp>
        <p:nvSpPr>
          <p:cNvPr id="7" name="Text 3"/>
          <p:cNvSpPr/>
          <p:nvPr/>
        </p:nvSpPr>
        <p:spPr>
          <a:xfrm>
            <a:off x="6487454" y="180399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Learning Objectives</a:t>
            </a:r>
            <a:endParaRPr lang="en-US" sz="1850" dirty="0"/>
          </a:p>
        </p:txBody>
      </p:sp>
      <p:sp>
        <p:nvSpPr>
          <p:cNvPr id="8" name="Text 4"/>
          <p:cNvSpPr/>
          <p:nvPr/>
        </p:nvSpPr>
        <p:spPr>
          <a:xfrm>
            <a:off x="6487454" y="2189956"/>
            <a:ext cx="4828360" cy="2933105"/>
          </a:xfrm>
          <a:prstGeom prst="rect">
            <a:avLst/>
          </a:prstGeom>
          <a:noFill/>
          <a:ln/>
        </p:spPr>
        <p:txBody>
          <a:bodyPr wrap="square" lIns="0" tIns="0" rIns="0" bIns="0" rtlCol="0" anchor="t">
            <a:normAutofit/>
          </a:bodyPr>
          <a:lstStyle/>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Explain</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the child at the well (2A:6): feeling vs. acting compassionately</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Analyse</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the four sprouts as innate foundations of ren, yi, li, zhi</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Reconstruct</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Mengzi's argument against Gaozi in 6A:6</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Assess</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the problem of evil via Ox Mountain (6A:8) and the farmer from Song (2A:2)</a:t>
            </a:r>
            <a:endParaRPr lang="en-US" sz="1450" dirty="0"/>
          </a:p>
          <a:p>
            <a:pPr algn="l" marL="294640" indent="-294640">
              <a:lnSpc>
                <a:spcPct val="120000"/>
              </a:lnSpc>
              <a:buSzPct val="100000"/>
              <a:buChar char="•"/>
            </a:pPr>
            <a:r>
              <a:rPr lang="en-US" sz="1450" b="1" dirty="0">
                <a:solidFill>
                  <a:srgbClr val="3C3939"/>
                </a:solidFill>
                <a:latin typeface="Inter Bold" pitchFamily="34" charset="0"/>
                <a:ea typeface="Inter Bold" pitchFamily="34" charset="-122"/>
                <a:cs typeface="Inter Bold" pitchFamily="34" charset="-120"/>
              </a:rPr>
              <a:t>Evaluate</a:t>
            </a:r>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 whether Mengzi's claim is empirical or a priori</a:t>
            </a:r>
            <a:endParaRPr lang="en-US" sz="1450" dirty="0"/>
          </a:p>
        </p:txBody>
      </p:sp>
      <p:sp>
        <p:nvSpPr>
          <p:cNvPr id="9" name="Shape 5"/>
          <p:cNvSpPr/>
          <p:nvPr/>
        </p:nvSpPr>
        <p:spPr>
          <a:xfrm>
            <a:off x="661475" y="5507534"/>
            <a:ext cx="10868745" cy="653852"/>
          </a:xfrm>
          <a:prstGeom prst="roundRect">
            <a:avLst>
              <a:gd name="adj" fmla="val 12142"/>
            </a:avLst>
          </a:prstGeom>
          <a:solidFill>
            <a:srgbClr val="E1E1EA"/>
          </a:solidFill>
          <a:ln/>
        </p:spPr>
      </p:sp>
      <p:pic>
        <p:nvPicPr>
          <p:cNvPr id="10" name="Image 2" descr="preencoded.png">    </p:cNvPr>
          <p:cNvPicPr>
            <a:picLocks noChangeAspect="1"/>
          </p:cNvPicPr>
          <p:nvPr/>
        </p:nvPicPr>
        <p:blipFill>
          <a:blip r:embed="rId5"/>
          <a:stretch>
            <a:fillRect/>
          </a:stretch>
        </p:blipFill>
        <p:spPr>
          <a:xfrm>
            <a:off x="850482" y="5762526"/>
            <a:ext cx="236234" cy="189012"/>
          </a:xfrm>
          <a:prstGeom prst="rect">
            <a:avLst/>
          </a:prstGeom>
        </p:spPr>
      </p:pic>
      <p:sp>
        <p:nvSpPr>
          <p:cNvPr id="11" name="Text 6"/>
          <p:cNvSpPr/>
          <p:nvPr/>
        </p:nvSpPr>
        <p:spPr>
          <a:xfrm>
            <a:off x="1275723" y="5705971"/>
            <a:ext cx="10675075" cy="272157"/>
          </a:xfrm>
          <a:prstGeom prst="rect">
            <a:avLst/>
          </a:prstGeom>
          <a:noFill/>
          <a:ln/>
        </p:spPr>
        <p:txBody>
          <a:bodyPr wrap="none" lIns="0" tIns="0" rIns="0" bIns="0" rtlCol="0" anchor="t"/>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The empirical vs. a priori distinction is the thread running through the entire session.</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954980"/>
            <a:ext cx="6296860" cy="1033463"/>
          </a:xfrm>
          <a:prstGeom prst="rect">
            <a:avLst/>
          </a:prstGeom>
          <a:noFill/>
          <a:ln/>
        </p:spPr>
        <p:txBody>
          <a:bodyPr wrap="square" lIns="0" tIns="0" rIns="0" bIns="0" rtlCol="0" anchor="t">
            <a:normAutofit/>
          </a:bodyPr>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Core Philosophical Questions — Preview</a:t>
            </a:r>
            <a:endParaRPr lang="en-US" sz="3250" dirty="0"/>
          </a:p>
        </p:txBody>
      </p:sp>
      <p:sp>
        <p:nvSpPr>
          <p:cNvPr id="4" name="Shape 1"/>
          <p:cNvSpPr/>
          <p:nvPr/>
        </p:nvSpPr>
        <p:spPr>
          <a:xfrm>
            <a:off x="5233360" y="2162076"/>
            <a:ext cx="3090587" cy="2504182"/>
          </a:xfrm>
          <a:prstGeom prst="roundRect">
            <a:avLst>
              <a:gd name="adj" fmla="val 2774"/>
            </a:avLst>
          </a:prstGeom>
          <a:solidFill>
            <a:srgbClr val="F2EEEE"/>
          </a:solidFill>
          <a:ln w="6350">
            <a:solidFill>
              <a:srgbClr val="D8D4D4"/>
            </a:solidFill>
            <a:prstDash val="solid"/>
          </a:ln>
        </p:spPr>
      </p:sp>
      <p:sp>
        <p:nvSpPr>
          <p:cNvPr id="5" name="Text 2"/>
          <p:cNvSpPr/>
          <p:nvPr/>
        </p:nvSpPr>
        <p:spPr>
          <a:xfrm>
            <a:off x="5405005" y="2333724"/>
            <a:ext cx="2665842"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Q1 — Empirical or A Priori?</a:t>
            </a:r>
            <a:endParaRPr lang="en-US" sz="1600" dirty="0"/>
          </a:p>
        </p:txBody>
      </p:sp>
      <p:sp>
        <p:nvSpPr>
          <p:cNvPr id="6" name="Text 3"/>
          <p:cNvSpPr/>
          <p:nvPr/>
        </p:nvSpPr>
        <p:spPr>
          <a:xfrm>
            <a:off x="5405005" y="2661642"/>
            <a:ext cx="2747298" cy="1349573"/>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Are the "four sprouts" observations about how people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do</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behave, or claims about what they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ought</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to become? If empirical, the evidence is thin; if a priori, the claim risks circularity.</a:t>
            </a:r>
            <a:endParaRPr lang="en-US" sz="1300" dirty="0"/>
          </a:p>
        </p:txBody>
      </p:sp>
      <p:sp>
        <p:nvSpPr>
          <p:cNvPr id="7" name="Shape 4"/>
          <p:cNvSpPr/>
          <p:nvPr/>
        </p:nvSpPr>
        <p:spPr>
          <a:xfrm>
            <a:off x="8439633" y="2162076"/>
            <a:ext cx="3090587" cy="2504182"/>
          </a:xfrm>
          <a:prstGeom prst="roundRect">
            <a:avLst>
              <a:gd name="adj" fmla="val 2774"/>
            </a:avLst>
          </a:prstGeom>
          <a:solidFill>
            <a:srgbClr val="F2EEEE"/>
          </a:solidFill>
          <a:ln w="6350">
            <a:solidFill>
              <a:srgbClr val="D8D4D4"/>
            </a:solidFill>
            <a:prstDash val="solid"/>
          </a:ln>
        </p:spPr>
      </p:sp>
      <p:sp>
        <p:nvSpPr>
          <p:cNvPr id="8" name="Text 5"/>
          <p:cNvSpPr/>
          <p:nvPr/>
        </p:nvSpPr>
        <p:spPr>
          <a:xfrm>
            <a:off x="8611278" y="2333724"/>
            <a:ext cx="2747298" cy="516930"/>
          </a:xfrm>
          <a:prstGeom prst="rect">
            <a:avLst/>
          </a:prstGeom>
          <a:noFill/>
          <a:ln/>
        </p:spPr>
        <p:txBody>
          <a:bodyPr wrap="square" lIns="0" tIns="0" rIns="0" bIns="0" rtlCol="0" anchor="t">
            <a:normAutofit/>
          </a:bodyPr>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Q2 — Where Does Evil Come From?</a:t>
            </a:r>
            <a:endParaRPr lang="en-US" sz="1600" dirty="0"/>
          </a:p>
        </p:txBody>
      </p:sp>
      <p:sp>
        <p:nvSpPr>
          <p:cNvPr id="9" name="Text 6"/>
          <p:cNvSpPr/>
          <p:nvPr/>
        </p:nvSpPr>
        <p:spPr>
          <a:xfrm>
            <a:off x="8611278" y="2920107"/>
            <a:ext cx="2747298" cy="1574502"/>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If the sprouts are only incipient tendencies, evil results not from nature but from failure to cultivate them. But if environment can corrupt the sprouts, are they robust enough to count as "nature"?</a:t>
            </a:r>
            <a:endParaRPr lang="en-US" sz="1300" dirty="0"/>
          </a:p>
        </p:txBody>
      </p:sp>
      <p:sp>
        <p:nvSpPr>
          <p:cNvPr id="10" name="Shape 7"/>
          <p:cNvSpPr/>
          <p:nvPr/>
        </p:nvSpPr>
        <p:spPr>
          <a:xfrm>
            <a:off x="5233360" y="4781947"/>
            <a:ext cx="6296860" cy="1121073"/>
          </a:xfrm>
          <a:prstGeom prst="roundRect">
            <a:avLst>
              <a:gd name="adj" fmla="val 6196"/>
            </a:avLst>
          </a:prstGeom>
          <a:solidFill>
            <a:srgbClr val="F2EEEE"/>
          </a:solidFill>
          <a:ln w="6350">
            <a:solidFill>
              <a:srgbClr val="D8D4D4"/>
            </a:solidFill>
            <a:prstDash val="solid"/>
          </a:ln>
        </p:spPr>
      </p:sp>
      <p:sp>
        <p:nvSpPr>
          <p:cNvPr id="11" name="Text 8"/>
          <p:cNvSpPr/>
          <p:nvPr/>
        </p:nvSpPr>
        <p:spPr>
          <a:xfrm>
            <a:off x="5405005" y="4953595"/>
            <a:ext cx="2685090"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Q3 — Political Implications</a:t>
            </a:r>
            <a:endParaRPr lang="en-US" sz="1600" dirty="0"/>
          </a:p>
        </p:txBody>
      </p:sp>
      <p:sp>
        <p:nvSpPr>
          <p:cNvPr id="12" name="Text 9"/>
          <p:cNvSpPr/>
          <p:nvPr/>
        </p:nvSpPr>
        <p:spPr>
          <a:xfrm>
            <a:off x="5405005" y="5281513"/>
            <a:ext cx="5953571"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Benevolent government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ren zheng</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is not an imposition on human nature but an expression of it — grounded in Mengzi's theory of the sprouts.</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61475" y="666651"/>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Historical Context — Mengzi's Intellectual Battlefield</a:t>
            </a:r>
            <a:endParaRPr lang="en-US" sz="3950" dirty="0"/>
          </a:p>
        </p:txBody>
      </p:sp>
      <p:sp>
        <p:nvSpPr>
          <p:cNvPr id="3" name="Shape 1"/>
          <p:cNvSpPr/>
          <p:nvPr/>
        </p:nvSpPr>
        <p:spPr>
          <a:xfrm>
            <a:off x="661475" y="2263180"/>
            <a:ext cx="3308466" cy="358180"/>
          </a:xfrm>
          <a:prstGeom prst="roundRect">
            <a:avLst>
              <a:gd name="adj" fmla="val 18840"/>
            </a:avLst>
          </a:prstGeom>
          <a:solidFill>
            <a:srgbClr val="E1E1EA"/>
          </a:solidFill>
          <a:ln/>
        </p:spPr>
      </p:sp>
      <p:sp>
        <p:nvSpPr>
          <p:cNvPr id="4" name="Text 2"/>
          <p:cNvSpPr/>
          <p:nvPr/>
        </p:nvSpPr>
        <p:spPr>
          <a:xfrm>
            <a:off x="781923" y="2323405"/>
            <a:ext cx="3677153"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WARRING STATES PERIOD 453–221 BCE</a:t>
            </a:r>
            <a:endParaRPr lang="en-US" sz="1250" dirty="0"/>
          </a:p>
        </p:txBody>
      </p:sp>
      <p:sp>
        <p:nvSpPr>
          <p:cNvPr id="5" name="Text 3"/>
          <p:cNvSpPr/>
          <p:nvPr/>
        </p:nvSpPr>
        <p:spPr>
          <a:xfrm>
            <a:off x="661475" y="2813348"/>
            <a:ext cx="11478330"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doctrines of Yang Zhu and Mozi fill the world" —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Mengzi</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3B9. Mengzi responds to two dominant positions:</a:t>
            </a:r>
            <a:endParaRPr lang="en-US" sz="1550" dirty="0"/>
          </a:p>
        </p:txBody>
      </p:sp>
      <p:sp>
        <p:nvSpPr>
          <p:cNvPr id="6" name="Shape 4"/>
          <p:cNvSpPr/>
          <p:nvPr/>
        </p:nvSpPr>
        <p:spPr>
          <a:xfrm>
            <a:off x="516917" y="3302496"/>
            <a:ext cx="5478524" cy="2888754"/>
          </a:xfrm>
          <a:prstGeom prst="roundRect">
            <a:avLst>
              <a:gd name="adj" fmla="val 5006"/>
            </a:avLst>
          </a:prstGeom>
          <a:solidFill>
            <a:srgbClr val="1B1B27"/>
          </a:solidFill>
          <a:ln/>
        </p:spPr>
      </p:sp>
      <p:sp>
        <p:nvSpPr>
          <p:cNvPr id="7" name="Text 5"/>
          <p:cNvSpPr/>
          <p:nvPr/>
        </p:nvSpPr>
        <p:spPr>
          <a:xfrm>
            <a:off x="717730" y="3473152"/>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Against the Mohists</a:t>
            </a:r>
            <a:endParaRPr lang="en-US" sz="1950" dirty="0"/>
          </a:p>
        </p:txBody>
      </p:sp>
      <p:sp>
        <p:nvSpPr>
          <p:cNvPr id="8" name="Text 6"/>
          <p:cNvSpPr/>
          <p:nvPr/>
        </p:nvSpPr>
        <p:spPr>
          <a:xfrm>
            <a:off x="717730" y="3957538"/>
            <a:ext cx="5076896"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Mohists argue for "impartial caring" (</a:t>
            </a:r>
            <a:pPr algn="l" indent="0" marL="0">
              <a:lnSpc>
                <a:spcPct val="123000"/>
              </a:lnSpc>
              <a:buNone/>
            </a:pPr>
            <a:r>
              <a:rPr lang="en-US" sz="1550" i="1" dirty="0">
                <a:solidFill>
                  <a:srgbClr val="FFFFFF"/>
                </a:solidFill>
                <a:latin typeface="Inter" pitchFamily="34" charset="0"/>
                <a:ea typeface="Inter" pitchFamily="34" charset="-122"/>
                <a:cs typeface="Inter" pitchFamily="34" charset="-120"/>
              </a:rPr>
              <a:t>jian'ai</a:t>
            </a:r>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 Mengzi's critique: impartiality is "contrary to human nature." The Mohist Yi Zhi concedes love begins with one's parents — revealing incoherence. Mengzi charges: "Heaven causes them to have one source, but Yi Zhi gives them two sources."</a:t>
            </a:r>
            <a:endParaRPr lang="en-US" sz="1550" dirty="0"/>
          </a:p>
        </p:txBody>
      </p:sp>
      <p:sp>
        <p:nvSpPr>
          <p:cNvPr id="9" name="Text 7"/>
          <p:cNvSpPr/>
          <p:nvPr/>
        </p:nvSpPr>
        <p:spPr>
          <a:xfrm>
            <a:off x="6347162" y="3473152"/>
            <a:ext cx="3119955"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Against Yang Zhu</a:t>
            </a:r>
            <a:endParaRPr lang="en-US" sz="1950" dirty="0"/>
          </a:p>
        </p:txBody>
      </p:sp>
      <p:sp>
        <p:nvSpPr>
          <p:cNvPr id="10" name="Text 8"/>
          <p:cNvSpPr/>
          <p:nvPr/>
        </p:nvSpPr>
        <p:spPr>
          <a:xfrm>
            <a:off x="6347162" y="3957538"/>
            <a:ext cx="5189408"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Yang Zhu claims human nature is purely self-interested. Mengzi counters that human nature also includes ethical motivations — the sprouts of compassion, shame, deference, and moral discernment. As Van Norden notes: "Yang Zhu claims human nature is purely self-interested, while Mengzi argues that human nature is good."</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961231"/>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Mengzi as Wandering Persuader — Eno's Interpretation</a:t>
            </a:r>
            <a:endParaRPr lang="en-US" sz="3450" dirty="0"/>
          </a:p>
        </p:txBody>
      </p:sp>
      <p:sp>
        <p:nvSpPr>
          <p:cNvPr id="3" name="Shape 1"/>
          <p:cNvSpPr/>
          <p:nvPr/>
        </p:nvSpPr>
        <p:spPr>
          <a:xfrm>
            <a:off x="661475" y="2334518"/>
            <a:ext cx="19050" cy="794941"/>
          </a:xfrm>
          <a:prstGeom prst="roundRect">
            <a:avLst>
              <a:gd name="adj" fmla="val 59999"/>
            </a:avLst>
          </a:prstGeom>
          <a:solidFill>
            <a:srgbClr val="1B1B27"/>
          </a:solidFill>
          <a:ln/>
        </p:spPr>
      </p:sp>
      <p:sp>
        <p:nvSpPr>
          <p:cNvPr id="4" name="Text 2"/>
          <p:cNvSpPr/>
          <p:nvPr/>
        </p:nvSpPr>
        <p:spPr>
          <a:xfrm>
            <a:off x="927275" y="2483941"/>
            <a:ext cx="10602945"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mission at the center of the Mencius is not the philosophical one for which Mencius is celebrated today… it is political: to transform the world." — Eno</a:t>
            </a:r>
            <a:endParaRPr lang="en-US" sz="13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27851" y="3284339"/>
            <a:ext cx="265800" cy="265807"/>
          </a:xfrm>
          <a:prstGeom prst="rect">
            <a:avLst/>
          </a:prstGeom>
        </p:spPr>
      </p:pic>
      <p:sp>
        <p:nvSpPr>
          <p:cNvPr id="6" name="Text 3"/>
          <p:cNvSpPr/>
          <p:nvPr/>
        </p:nvSpPr>
        <p:spPr>
          <a:xfrm>
            <a:off x="1237326" y="3278882"/>
            <a:ext cx="2936305"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Arguments as Rhetorical Interventions</a:t>
            </a:r>
            <a:endParaRPr lang="en-US" sz="1700" dirty="0"/>
          </a:p>
        </p:txBody>
      </p:sp>
      <p:sp>
        <p:nvSpPr>
          <p:cNvPr id="7" name="Text 4"/>
          <p:cNvSpPr/>
          <p:nvPr/>
        </p:nvSpPr>
        <p:spPr>
          <a:xfrm>
            <a:off x="1237326" y="3912394"/>
            <a:ext cx="2936305" cy="1984375"/>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Mengzi's claims about human nature are designed to persuade rulers to adopt humane governance. The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Mencius</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should be read "as a portrait of an engaged philosopher, whose ideas we see only adapted in pursuit of a social mission" — Eno.</a:t>
            </a:r>
            <a:endParaRPr lang="en-US" sz="13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06095" y="3284339"/>
            <a:ext cx="265800" cy="265807"/>
          </a:xfrm>
          <a:prstGeom prst="rect">
            <a:avLst/>
          </a:prstGeom>
        </p:spPr>
      </p:pic>
      <p:sp>
        <p:nvSpPr>
          <p:cNvPr id="9" name="Text 5"/>
          <p:cNvSpPr/>
          <p:nvPr/>
        </p:nvSpPr>
        <p:spPr>
          <a:xfrm>
            <a:off x="4915571" y="3278882"/>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Political Function</a:t>
            </a:r>
            <a:endParaRPr lang="en-US" sz="1700" dirty="0"/>
          </a:p>
        </p:txBody>
      </p:sp>
      <p:sp>
        <p:nvSpPr>
          <p:cNvPr id="10" name="Text 6"/>
          <p:cNvSpPr/>
          <p:nvPr/>
        </p:nvSpPr>
        <p:spPr>
          <a:xfrm>
            <a:off x="4915571" y="3635474"/>
            <a:ext cx="2936305"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If rulers are persuaded that human nature is good, they may trust the people's natural moral responses and rely less on coercion.</a:t>
            </a:r>
            <a:endParaRPr lang="en-US" sz="13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84340" y="3284339"/>
            <a:ext cx="265800" cy="265807"/>
          </a:xfrm>
          <a:prstGeom prst="rect">
            <a:avLst/>
          </a:prstGeom>
        </p:spPr>
      </p:pic>
      <p:sp>
        <p:nvSpPr>
          <p:cNvPr id="12" name="Text 7"/>
          <p:cNvSpPr/>
          <p:nvPr/>
        </p:nvSpPr>
        <p:spPr>
          <a:xfrm>
            <a:off x="8593815" y="3278882"/>
            <a:ext cx="2280089"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Disputatious Context</a:t>
            </a:r>
            <a:endParaRPr lang="en-US" sz="1700" dirty="0"/>
          </a:p>
        </p:txBody>
      </p:sp>
      <p:sp>
        <p:nvSpPr>
          <p:cNvPr id="13" name="Text 8"/>
          <p:cNvSpPr/>
          <p:nvPr/>
        </p:nvSpPr>
        <p:spPr>
          <a:xfrm>
            <a:off x="8593815" y="3635474"/>
            <a:ext cx="2936305" cy="148828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"Large portions of the Mencius can be read as a debate textbook for Confucian disciples" — Eno. Mengzi defends his position against Mohists, Yangists, and fellow Confucians.</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930870"/>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Agricultural Metaphor — Key to Mengzi's Theory</a:t>
            </a:r>
            <a:endParaRPr lang="en-US" sz="3950" dirty="0"/>
          </a:p>
        </p:txBody>
      </p:sp>
      <p:sp>
        <p:nvSpPr>
          <p:cNvPr id="3" name="Text 1"/>
          <p:cNvSpPr/>
          <p:nvPr/>
        </p:nvSpPr>
        <p:spPr>
          <a:xfrm>
            <a:off x="661475" y="2527399"/>
            <a:ext cx="10868745"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Mengzi's central metaphor is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agricultural, not mechanical</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As Van Norden explains: "It is the nature of a peach tree to bear fruit, but it will fail to realise this nature if denied a healthy environment." Virtue is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grown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not manufactured — fruit-bearing is the natural telos of a peach tree; virtue is the natural endpoint of human development under the right conditions.</a:t>
            </a:r>
            <a:endParaRPr lang="en-US" sz="1550" dirty="0"/>
          </a:p>
        </p:txBody>
      </p:sp>
      <p:sp>
        <p:nvSpPr>
          <p:cNvPr id="4" name="Shape 2"/>
          <p:cNvSpPr/>
          <p:nvPr/>
        </p:nvSpPr>
        <p:spPr>
          <a:xfrm>
            <a:off x="661475" y="3908028"/>
            <a:ext cx="3509081" cy="2019102"/>
          </a:xfrm>
          <a:prstGeom prst="roundRect">
            <a:avLst>
              <a:gd name="adj" fmla="val 4178"/>
            </a:avLst>
          </a:prstGeom>
          <a:solidFill>
            <a:srgbClr val="F2EEEE"/>
          </a:solidFill>
          <a:ln w="6350">
            <a:solidFill>
              <a:srgbClr val="D8D4D4"/>
            </a:solidFill>
            <a:prstDash val="solid"/>
          </a:ln>
        </p:spPr>
      </p:sp>
      <p:sp>
        <p:nvSpPr>
          <p:cNvPr id="5" name="Text 3"/>
          <p:cNvSpPr/>
          <p:nvPr/>
        </p:nvSpPr>
        <p:spPr>
          <a:xfrm>
            <a:off x="868638" y="411519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Explains Evil</a:t>
            </a:r>
            <a:endParaRPr lang="en-US" sz="1950" dirty="0"/>
          </a:p>
        </p:txBody>
      </p:sp>
      <p:sp>
        <p:nvSpPr>
          <p:cNvPr id="6" name="Text 4"/>
          <p:cNvSpPr/>
          <p:nvPr/>
        </p:nvSpPr>
        <p:spPr>
          <a:xfrm>
            <a:off x="868638" y="4531320"/>
            <a:ext cx="3094754"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 peach tree without water will not bear fruit — but this does not prove it is not the nature of a peach tree to bear fruit.</a:t>
            </a:r>
            <a:endParaRPr lang="en-US" sz="1550" dirty="0"/>
          </a:p>
        </p:txBody>
      </p:sp>
      <p:sp>
        <p:nvSpPr>
          <p:cNvPr id="7" name="Shape 5"/>
          <p:cNvSpPr/>
          <p:nvPr/>
        </p:nvSpPr>
        <p:spPr>
          <a:xfrm>
            <a:off x="4341208" y="3908028"/>
            <a:ext cx="3509180" cy="2019102"/>
          </a:xfrm>
          <a:prstGeom prst="roundRect">
            <a:avLst>
              <a:gd name="adj" fmla="val 4178"/>
            </a:avLst>
          </a:prstGeom>
          <a:solidFill>
            <a:srgbClr val="F2EEEE"/>
          </a:solidFill>
          <a:ln w="6350">
            <a:solidFill>
              <a:srgbClr val="D8D4D4"/>
            </a:solidFill>
            <a:prstDash val="solid"/>
          </a:ln>
        </p:spPr>
      </p:sp>
      <p:sp>
        <p:nvSpPr>
          <p:cNvPr id="8" name="Text 6"/>
          <p:cNvSpPr/>
          <p:nvPr/>
        </p:nvSpPr>
        <p:spPr>
          <a:xfrm>
            <a:off x="4548371" y="411519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Against Mohists</a:t>
            </a:r>
            <a:endParaRPr lang="en-US" sz="1950" dirty="0"/>
          </a:p>
        </p:txBody>
      </p:sp>
      <p:sp>
        <p:nvSpPr>
          <p:cNvPr id="9" name="Text 7"/>
          <p:cNvSpPr/>
          <p:nvPr/>
        </p:nvSpPr>
        <p:spPr>
          <a:xfrm>
            <a:off x="4548371" y="4531320"/>
            <a:ext cx="3094853"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Human motivations are not "almost infinitely malleable" — they have a natural direction.</a:t>
            </a:r>
            <a:endParaRPr lang="en-US" sz="1550" dirty="0"/>
          </a:p>
        </p:txBody>
      </p:sp>
      <p:sp>
        <p:nvSpPr>
          <p:cNvPr id="10" name="Shape 8"/>
          <p:cNvSpPr/>
          <p:nvPr/>
        </p:nvSpPr>
        <p:spPr>
          <a:xfrm>
            <a:off x="8021040" y="3908028"/>
            <a:ext cx="3509081" cy="2019102"/>
          </a:xfrm>
          <a:prstGeom prst="roundRect">
            <a:avLst>
              <a:gd name="adj" fmla="val 4178"/>
            </a:avLst>
          </a:prstGeom>
          <a:solidFill>
            <a:srgbClr val="F2EEEE"/>
          </a:solidFill>
          <a:ln w="6350">
            <a:solidFill>
              <a:srgbClr val="D8D4D4"/>
            </a:solidFill>
            <a:prstDash val="solid"/>
          </a:ln>
        </p:spPr>
      </p:sp>
      <p:sp>
        <p:nvSpPr>
          <p:cNvPr id="11" name="Text 9"/>
          <p:cNvSpPr/>
          <p:nvPr/>
        </p:nvSpPr>
        <p:spPr>
          <a:xfrm>
            <a:off x="8228204" y="411519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Against Legalists</a:t>
            </a:r>
            <a:endParaRPr lang="en-US" sz="1950" dirty="0"/>
          </a:p>
        </p:txBody>
      </p:sp>
      <p:sp>
        <p:nvSpPr>
          <p:cNvPr id="12" name="Text 10"/>
          <p:cNvSpPr/>
          <p:nvPr/>
        </p:nvSpPr>
        <p:spPr>
          <a:xfrm>
            <a:off x="8228204" y="4531320"/>
            <a:ext cx="3094754"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Virtue is not an artificial imposition on fundamentally self-interested beings.</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585615"/>
            <a:ext cx="1415320" cy="444103"/>
          </a:xfrm>
          <a:prstGeom prst="roundRect">
            <a:avLst>
              <a:gd name="adj" fmla="val 17876"/>
            </a:avLst>
          </a:prstGeom>
          <a:solidFill>
            <a:srgbClr val="E1E1EA"/>
          </a:solidFill>
          <a:ln/>
        </p:spPr>
      </p:sp>
      <p:sp>
        <p:nvSpPr>
          <p:cNvPr id="4" name="Text 1"/>
          <p:cNvSpPr/>
          <p:nvPr/>
        </p:nvSpPr>
        <p:spPr>
          <a:xfrm>
            <a:off x="5375041" y="1656457"/>
            <a:ext cx="1741543"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1</a:t>
            </a:r>
            <a:endParaRPr lang="en-US" sz="1450" dirty="0"/>
          </a:p>
        </p:txBody>
      </p:sp>
      <p:sp>
        <p:nvSpPr>
          <p:cNvPr id="5" name="Text 2"/>
          <p:cNvSpPr/>
          <p:nvPr/>
        </p:nvSpPr>
        <p:spPr>
          <a:xfrm>
            <a:off x="5233360" y="2124174"/>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The Child at the Well</a:t>
            </a:r>
            <a:endParaRPr lang="en-US" sz="6400" dirty="0"/>
          </a:p>
        </p:txBody>
      </p:sp>
      <p:sp>
        <p:nvSpPr>
          <p:cNvPr id="6" name="Text 3"/>
          <p:cNvSpPr/>
          <p:nvPr/>
        </p:nvSpPr>
        <p:spPr>
          <a:xfrm>
            <a:off x="5233360" y="4516537"/>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Mengzi's foundational thought experiment — close reading of 2A:6</a:t>
            </a:r>
            <a:endParaRPr lang="en-US" sz="1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813296"/>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Close Reading — Mengzi 2A:6 — The Child at the Well</a:t>
            </a:r>
            <a:endParaRPr lang="en-US" sz="3700" dirty="0"/>
          </a:p>
        </p:txBody>
      </p:sp>
      <p:sp>
        <p:nvSpPr>
          <p:cNvPr id="3" name="Text 1"/>
          <p:cNvSpPr/>
          <p:nvPr/>
        </p:nvSpPr>
        <p:spPr>
          <a:xfrm>
            <a:off x="661475" y="2372618"/>
            <a:ext cx="3466616"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Thought Experiment</a:t>
            </a:r>
            <a:endParaRPr lang="en-US" sz="1850" dirty="0"/>
          </a:p>
        </p:txBody>
      </p:sp>
      <p:sp>
        <p:nvSpPr>
          <p:cNvPr id="4" name="Text 2"/>
          <p:cNvSpPr/>
          <p:nvPr/>
        </p:nvSpPr>
        <p:spPr>
          <a:xfrm>
            <a:off x="661475" y="2819102"/>
            <a:ext cx="5203794"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A person suddenly sees a child on the verge of falling into a well. They experience an involuntary feeling of alarm and compassion — not motivated by self-interest, not to gain favour with parents, win praise, or avoid unpleasant sounds. Anyone who lacked this feeling "simply could not be a person."</a:t>
            </a:r>
            <a:endParaRPr lang="en-US" sz="1450" dirty="0"/>
          </a:p>
        </p:txBody>
      </p:sp>
      <p:sp>
        <p:nvSpPr>
          <p:cNvPr id="5" name="Shape 3"/>
          <p:cNvSpPr/>
          <p:nvPr/>
        </p:nvSpPr>
        <p:spPr>
          <a:xfrm>
            <a:off x="661475" y="4622105"/>
            <a:ext cx="5203794" cy="1182985"/>
          </a:xfrm>
          <a:prstGeom prst="roundRect">
            <a:avLst>
              <a:gd name="adj" fmla="val 6711"/>
            </a:avLst>
          </a:prstGeom>
          <a:solidFill>
            <a:srgbClr val="E1E1EA"/>
          </a:solidFill>
          <a:ln/>
        </p:spPr>
      </p:sp>
      <p:pic>
        <p:nvPicPr>
          <p:cNvPr id="6" name="Image 0" descr="preencoded.png">    </p:cNvPr>
          <p:cNvPicPr>
            <a:picLocks noChangeAspect="1"/>
          </p:cNvPicPr>
          <p:nvPr/>
        </p:nvPicPr>
        <p:blipFill>
          <a:blip r:embed="rId1"/>
          <a:stretch>
            <a:fillRect/>
          </a:stretch>
        </p:blipFill>
        <p:spPr>
          <a:xfrm>
            <a:off x="850482" y="4896148"/>
            <a:ext cx="236234" cy="189012"/>
          </a:xfrm>
          <a:prstGeom prst="rect">
            <a:avLst/>
          </a:prstGeom>
        </p:spPr>
      </p:pic>
      <p:sp>
        <p:nvSpPr>
          <p:cNvPr id="7" name="Text 4"/>
          <p:cNvSpPr/>
          <p:nvPr/>
        </p:nvSpPr>
        <p:spPr>
          <a:xfrm>
            <a:off x="1275723" y="4805363"/>
            <a:ext cx="4400539"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The </a:t>
            </a:r>
            <a:pPr algn="l" indent="0" marL="0">
              <a:lnSpc>
                <a:spcPct val="120000"/>
              </a:lnSpc>
              <a:buNone/>
            </a:pPr>
            <a:r>
              <a:rPr lang="en-US" sz="1450" i="1" dirty="0">
                <a:solidFill>
                  <a:srgbClr val="000000"/>
                </a:solidFill>
                <a:latin typeface="Inter" pitchFamily="34" charset="0"/>
                <a:ea typeface="Inter" pitchFamily="34" charset="-122"/>
                <a:cs typeface="Inter" pitchFamily="34" charset="-120"/>
              </a:rPr>
              <a:t>suddenness</a:t>
            </a:r>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 of the encounter is crucial — Mengzi claims about how all people would </a:t>
            </a:r>
            <a:pPr algn="l" indent="0" marL="0">
              <a:lnSpc>
                <a:spcPct val="120000"/>
              </a:lnSpc>
              <a:buNone/>
            </a:pPr>
            <a:r>
              <a:rPr lang="en-US" sz="1450" i="1" dirty="0">
                <a:solidFill>
                  <a:srgbClr val="000000"/>
                </a:solidFill>
                <a:latin typeface="Inter" pitchFamily="34" charset="0"/>
                <a:ea typeface="Inter" pitchFamily="34" charset="-122"/>
                <a:cs typeface="Inter" pitchFamily="34" charset="-120"/>
              </a:rPr>
              <a:t>react</a:t>
            </a:r>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 not what action they would take.</a:t>
            </a:r>
            <a:endParaRPr lang="en-US" sz="1450" dirty="0"/>
          </a:p>
        </p:txBody>
      </p:sp>
      <p:sp>
        <p:nvSpPr>
          <p:cNvPr id="8" name="Text 5"/>
          <p:cNvSpPr/>
          <p:nvPr/>
        </p:nvSpPr>
        <p:spPr>
          <a:xfrm>
            <a:off x="6332776" y="2372618"/>
            <a:ext cx="3747895"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Four Sprouts Identified</a:t>
            </a:r>
            <a:endParaRPr lang="en-US" sz="1850" dirty="0"/>
          </a:p>
        </p:txBody>
      </p:sp>
      <p:sp>
        <p:nvSpPr>
          <p:cNvPr id="9" name="Shape 6"/>
          <p:cNvSpPr/>
          <p:nvPr/>
        </p:nvSpPr>
        <p:spPr>
          <a:xfrm>
            <a:off x="6332776" y="2837954"/>
            <a:ext cx="2526245" cy="1442740"/>
          </a:xfrm>
          <a:prstGeom prst="roundRect">
            <a:avLst>
              <a:gd name="adj" fmla="val 5503"/>
            </a:avLst>
          </a:prstGeom>
          <a:solidFill>
            <a:srgbClr val="FFFFFF"/>
          </a:solidFill>
          <a:ln w="25399">
            <a:solidFill>
              <a:srgbClr val="D8D4D4"/>
            </a:solidFill>
            <a:prstDash val="solid"/>
          </a:ln>
        </p:spPr>
      </p:sp>
      <p:sp>
        <p:nvSpPr>
          <p:cNvPr id="10" name="Text 7"/>
          <p:cNvSpPr/>
          <p:nvPr/>
        </p:nvSpPr>
        <p:spPr>
          <a:xfrm>
            <a:off x="6547182" y="3052366"/>
            <a:ext cx="2097432"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Commiseration → </a:t>
            </a:r>
            <a:pPr algn="l" indent="0" marL="0">
              <a:lnSpc>
                <a:spcPct val="104000"/>
              </a:lnSpc>
              <a:buNone/>
            </a:pPr>
            <a:r>
              <a:rPr lang="en-US" sz="1850" b="1" i="1" dirty="0">
                <a:solidFill>
                  <a:srgbClr val="3C3939"/>
                </a:solidFill>
                <a:latin typeface="Inter Bold" pitchFamily="34" charset="0"/>
                <a:ea typeface="Inter Bold" pitchFamily="34" charset="-122"/>
                <a:cs typeface="Inter Bold" pitchFamily="34" charset="-120"/>
              </a:rPr>
              <a:t>Ren</a:t>
            </a:r>
            <a:endParaRPr lang="en-US" sz="1850" dirty="0"/>
          </a:p>
        </p:txBody>
      </p:sp>
      <p:sp>
        <p:nvSpPr>
          <p:cNvPr id="11" name="Text 8"/>
          <p:cNvSpPr/>
          <p:nvPr/>
        </p:nvSpPr>
        <p:spPr>
          <a:xfrm>
            <a:off x="6547182" y="3794125"/>
            <a:ext cx="2097432"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Seed of humanity</a:t>
            </a:r>
            <a:endParaRPr lang="en-US" sz="1450" dirty="0"/>
          </a:p>
        </p:txBody>
      </p:sp>
      <p:sp>
        <p:nvSpPr>
          <p:cNvPr id="12" name="Shape 9"/>
          <p:cNvSpPr/>
          <p:nvPr/>
        </p:nvSpPr>
        <p:spPr>
          <a:xfrm>
            <a:off x="9010226" y="2837954"/>
            <a:ext cx="2526344" cy="1442740"/>
          </a:xfrm>
          <a:prstGeom prst="roundRect">
            <a:avLst>
              <a:gd name="adj" fmla="val 5503"/>
            </a:avLst>
          </a:prstGeom>
          <a:solidFill>
            <a:srgbClr val="FFFFFF"/>
          </a:solidFill>
          <a:ln w="25399">
            <a:solidFill>
              <a:srgbClr val="D8D4D4"/>
            </a:solidFill>
            <a:prstDash val="solid"/>
          </a:ln>
        </p:spPr>
      </p:sp>
      <p:sp>
        <p:nvSpPr>
          <p:cNvPr id="13" name="Text 10"/>
          <p:cNvSpPr/>
          <p:nvPr/>
        </p:nvSpPr>
        <p:spPr>
          <a:xfrm>
            <a:off x="9224633" y="3052366"/>
            <a:ext cx="2097531"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Shame → </a:t>
            </a:r>
            <a:pPr algn="l" indent="0" marL="0">
              <a:lnSpc>
                <a:spcPct val="104000"/>
              </a:lnSpc>
              <a:buNone/>
            </a:pPr>
            <a:r>
              <a:rPr lang="en-US" sz="1850" b="1" i="1" dirty="0">
                <a:solidFill>
                  <a:srgbClr val="3C3939"/>
                </a:solidFill>
                <a:latin typeface="Inter Bold" pitchFamily="34" charset="0"/>
                <a:ea typeface="Inter Bold" pitchFamily="34" charset="-122"/>
                <a:cs typeface="Inter Bold" pitchFamily="34" charset="-120"/>
              </a:rPr>
              <a:t>Yi</a:t>
            </a:r>
            <a:endParaRPr lang="en-US" sz="1850" dirty="0"/>
          </a:p>
        </p:txBody>
      </p:sp>
      <p:sp>
        <p:nvSpPr>
          <p:cNvPr id="14" name="Text 11"/>
          <p:cNvSpPr/>
          <p:nvPr/>
        </p:nvSpPr>
        <p:spPr>
          <a:xfrm>
            <a:off x="9224633" y="3498850"/>
            <a:ext cx="2097531"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Seed of righteousness</a:t>
            </a:r>
            <a:endParaRPr lang="en-US" sz="1450" dirty="0"/>
          </a:p>
        </p:txBody>
      </p:sp>
      <p:sp>
        <p:nvSpPr>
          <p:cNvPr id="15" name="Shape 12"/>
          <p:cNvSpPr/>
          <p:nvPr/>
        </p:nvSpPr>
        <p:spPr>
          <a:xfrm>
            <a:off x="6332776" y="4431903"/>
            <a:ext cx="2526245" cy="1442740"/>
          </a:xfrm>
          <a:prstGeom prst="roundRect">
            <a:avLst>
              <a:gd name="adj" fmla="val 5503"/>
            </a:avLst>
          </a:prstGeom>
          <a:solidFill>
            <a:srgbClr val="FFFFFF"/>
          </a:solidFill>
          <a:ln w="25399">
            <a:solidFill>
              <a:srgbClr val="D8D4D4"/>
            </a:solidFill>
            <a:prstDash val="solid"/>
          </a:ln>
        </p:spPr>
      </p:sp>
      <p:sp>
        <p:nvSpPr>
          <p:cNvPr id="16" name="Text 13"/>
          <p:cNvSpPr/>
          <p:nvPr/>
        </p:nvSpPr>
        <p:spPr>
          <a:xfrm>
            <a:off x="6547182" y="4646315"/>
            <a:ext cx="2097432"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Deference → </a:t>
            </a:r>
            <a:pPr algn="l" indent="0" marL="0">
              <a:lnSpc>
                <a:spcPct val="104000"/>
              </a:lnSpc>
              <a:buNone/>
            </a:pPr>
            <a:r>
              <a:rPr lang="en-US" sz="1850" b="1" i="1" dirty="0">
                <a:solidFill>
                  <a:srgbClr val="3C3939"/>
                </a:solidFill>
                <a:latin typeface="Inter Bold" pitchFamily="34" charset="0"/>
                <a:ea typeface="Inter Bold" pitchFamily="34" charset="-122"/>
                <a:cs typeface="Inter Bold" pitchFamily="34" charset="-120"/>
              </a:rPr>
              <a:t>Li</a:t>
            </a:r>
            <a:endParaRPr lang="en-US" sz="1850" dirty="0"/>
          </a:p>
        </p:txBody>
      </p:sp>
      <p:sp>
        <p:nvSpPr>
          <p:cNvPr id="17" name="Text 14"/>
          <p:cNvSpPr/>
          <p:nvPr/>
        </p:nvSpPr>
        <p:spPr>
          <a:xfrm>
            <a:off x="6547182" y="5092799"/>
            <a:ext cx="2097432"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Seed of ritual propriety</a:t>
            </a:r>
            <a:endParaRPr lang="en-US" sz="1450" dirty="0"/>
          </a:p>
        </p:txBody>
      </p:sp>
      <p:sp>
        <p:nvSpPr>
          <p:cNvPr id="18" name="Shape 15"/>
          <p:cNvSpPr/>
          <p:nvPr/>
        </p:nvSpPr>
        <p:spPr>
          <a:xfrm>
            <a:off x="9010226" y="4431903"/>
            <a:ext cx="2526344" cy="1442740"/>
          </a:xfrm>
          <a:prstGeom prst="roundRect">
            <a:avLst>
              <a:gd name="adj" fmla="val 5503"/>
            </a:avLst>
          </a:prstGeom>
          <a:solidFill>
            <a:srgbClr val="FFFFFF"/>
          </a:solidFill>
          <a:ln w="25399">
            <a:solidFill>
              <a:srgbClr val="D8D4D4"/>
            </a:solidFill>
            <a:prstDash val="solid"/>
          </a:ln>
        </p:spPr>
      </p:sp>
      <p:sp>
        <p:nvSpPr>
          <p:cNvPr id="19" name="Text 16"/>
          <p:cNvSpPr/>
          <p:nvPr/>
        </p:nvSpPr>
        <p:spPr>
          <a:xfrm>
            <a:off x="9224633" y="4646315"/>
            <a:ext cx="2097531"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Right/Wrong → </a:t>
            </a:r>
            <a:pPr algn="l" indent="0" marL="0">
              <a:lnSpc>
                <a:spcPct val="104000"/>
              </a:lnSpc>
              <a:buNone/>
            </a:pPr>
            <a:r>
              <a:rPr lang="en-US" sz="1850" b="1" i="1" dirty="0">
                <a:solidFill>
                  <a:srgbClr val="3C3939"/>
                </a:solidFill>
                <a:latin typeface="Inter Bold" pitchFamily="34" charset="0"/>
                <a:ea typeface="Inter Bold" pitchFamily="34" charset="-122"/>
                <a:cs typeface="Inter Bold" pitchFamily="34" charset="-120"/>
              </a:rPr>
              <a:t>Zhi</a:t>
            </a:r>
            <a:endParaRPr lang="en-US" sz="1850" dirty="0"/>
          </a:p>
        </p:txBody>
      </p:sp>
      <p:sp>
        <p:nvSpPr>
          <p:cNvPr id="20" name="Text 17"/>
          <p:cNvSpPr/>
          <p:nvPr/>
        </p:nvSpPr>
        <p:spPr>
          <a:xfrm>
            <a:off x="9224633" y="5388074"/>
            <a:ext cx="2097531"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Seed of wisdom</a:t>
            </a:r>
            <a:endParaRPr lang="en-US" sz="14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676573"/>
            <a:ext cx="10868745" cy="1308100"/>
          </a:xfrm>
          <a:prstGeom prst="rect">
            <a:avLst/>
          </a:prstGeom>
          <a:noFill/>
          <a:ln/>
        </p:spPr>
        <p:txBody>
          <a:bodyPr wrap="square" lIns="0" tIns="0" rIns="0" bIns="0" rtlCol="0" anchor="t">
            <a:normAutofit/>
          </a:bodyPr>
          <a:lstStyle/>
          <a:p>
            <a:pPr algn="l" indent="0" marL="0">
              <a:lnSpc>
                <a:spcPct val="104000"/>
              </a:lnSpc>
              <a:buNone/>
            </a:pPr>
            <a:r>
              <a:rPr lang="en-US" sz="4100" b="1" dirty="0">
                <a:solidFill>
                  <a:srgbClr val="1B1B27"/>
                </a:solidFill>
                <a:latin typeface="Inter Bold" pitchFamily="34" charset="0"/>
                <a:ea typeface="Inter Bold" pitchFamily="34" charset="-122"/>
                <a:cs typeface="Inter Bold" pitchFamily="34" charset="-120"/>
              </a:rPr>
              <a:t>Translation Discussion — "Seed" vs. "Sprout"</a:t>
            </a:r>
            <a:endParaRPr lang="en-US" sz="4100" dirty="0"/>
          </a:p>
        </p:txBody>
      </p:sp>
      <p:sp>
        <p:nvSpPr>
          <p:cNvPr id="3" name="Text 1"/>
          <p:cNvSpPr/>
          <p:nvPr/>
        </p:nvSpPr>
        <p:spPr>
          <a:xfrm>
            <a:off x="661475" y="2355552"/>
            <a:ext cx="10868745" cy="631627"/>
          </a:xfrm>
          <a:prstGeom prst="rect">
            <a:avLst/>
          </a:prstGeom>
          <a:noFill/>
          <a:ln/>
        </p:spPr>
        <p:txBody>
          <a:bodyPr wrap="square" lIns="0" tIns="0" rIns="0" bIns="0" rtlCol="0" anchor="t">
            <a:normAutofit/>
          </a:bodyPr>
          <a:lstStyle/>
          <a:p>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The term </a:t>
            </a:r>
            <a:pPr algn="l" indent="0" marL="0">
              <a:lnSpc>
                <a:spcPct val="126000"/>
              </a:lnSpc>
              <a:buNone/>
            </a:pPr>
            <a:r>
              <a:rPr lang="zh-CN" altLang="en-US" sz="1600" b="1" i="1" dirty="0">
                <a:solidFill>
                  <a:srgbClr val="3C3939"/>
                </a:solidFill>
                <a:latin typeface="Inter Bold" pitchFamily="34" charset="0"/>
                <a:ea typeface="Inter Bold" pitchFamily="34" charset="-122"/>
                <a:cs typeface="Inter Bold" pitchFamily="34" charset="-120"/>
              </a:rPr>
              <a:t>duan</a:t>
            </a:r>
            <a:pPr algn="l" indent="0" marL="0">
              <a:lnSpc>
                <a:spcPct val="126000"/>
              </a:lnSpc>
              <a:buNone/>
            </a:pPr>
            <a:r>
              <a:rPr lang="zh-CN" altLang="en-US" sz="1600" b="1" dirty="0">
                <a:solidFill>
                  <a:srgbClr val="3C3939"/>
                </a:solidFill>
                <a:latin typeface="Inter" pitchFamily="34" charset="0"/>
                <a:ea typeface="Inter" pitchFamily="34" charset="-122"/>
                <a:cs typeface="Inter" pitchFamily="34" charset="-120"/>
              </a:rPr>
              <a:t> (端)</a:t>
            </a:r>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 is translated differently by the two key commentators, with significant philosophical consequences.</a:t>
            </a:r>
            <a:endParaRPr lang="zh-CN" sz="1600" dirty="0"/>
          </a:p>
        </p:txBody>
      </p:sp>
      <p:sp>
        <p:nvSpPr>
          <p:cNvPr id="4" name="Shape 2"/>
          <p:cNvSpPr/>
          <p:nvPr/>
        </p:nvSpPr>
        <p:spPr>
          <a:xfrm>
            <a:off x="661475" y="3195737"/>
            <a:ext cx="10868745" cy="1829594"/>
          </a:xfrm>
          <a:prstGeom prst="roundRect">
            <a:avLst>
              <a:gd name="adj" fmla="val 4805"/>
            </a:avLst>
          </a:prstGeom>
          <a:solidFill>
            <a:srgbClr val="F2EEEE"/>
          </a:solidFill>
          <a:ln w="12700">
            <a:solidFill>
              <a:srgbClr val="D8D4D4"/>
            </a:solidFill>
            <a:prstDash val="solid"/>
          </a:ln>
        </p:spPr>
      </p:sp>
      <p:sp>
        <p:nvSpPr>
          <p:cNvPr id="5" name="Shape 3"/>
          <p:cNvSpPr/>
          <p:nvPr/>
        </p:nvSpPr>
        <p:spPr>
          <a:xfrm>
            <a:off x="674175" y="3208437"/>
            <a:ext cx="5421673" cy="1804194"/>
          </a:xfrm>
          <a:prstGeom prst="rect">
            <a:avLst/>
          </a:prstGeom>
          <a:solidFill>
            <a:srgbClr val="F2EEEE"/>
          </a:solidFill>
          <a:ln/>
        </p:spPr>
      </p:sp>
      <p:sp>
        <p:nvSpPr>
          <p:cNvPr id="6" name="Text 4"/>
          <p:cNvSpPr/>
          <p:nvPr/>
        </p:nvSpPr>
        <p:spPr>
          <a:xfrm>
            <a:off x="883422" y="3417689"/>
            <a:ext cx="2616531" cy="327025"/>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Eno: "Seed"</a:t>
            </a:r>
            <a:endParaRPr lang="en-US" sz="2050" dirty="0"/>
          </a:p>
        </p:txBody>
      </p:sp>
      <p:sp>
        <p:nvSpPr>
          <p:cNvPr id="7" name="Text 5"/>
          <p:cNvSpPr/>
          <p:nvPr/>
        </p:nvSpPr>
        <p:spPr>
          <a:xfrm>
            <a:off x="883422" y="3855938"/>
            <a:ext cx="5003179" cy="947440"/>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Something dormant requiring activation — contains potential but is not yet even a visible shoot. Could fail to germinate entirely.</a:t>
            </a:r>
            <a:endParaRPr lang="en-US" sz="1600" dirty="0"/>
          </a:p>
        </p:txBody>
      </p:sp>
      <p:sp>
        <p:nvSpPr>
          <p:cNvPr id="8" name="Shape 6"/>
          <p:cNvSpPr/>
          <p:nvPr/>
        </p:nvSpPr>
        <p:spPr>
          <a:xfrm>
            <a:off x="6095848" y="3208437"/>
            <a:ext cx="5421673" cy="1804194"/>
          </a:xfrm>
          <a:prstGeom prst="rect">
            <a:avLst/>
          </a:prstGeom>
          <a:solidFill>
            <a:srgbClr val="F2EEEE"/>
          </a:solidFill>
          <a:ln/>
        </p:spPr>
      </p:sp>
      <p:sp>
        <p:nvSpPr>
          <p:cNvPr id="9" name="Shape 7"/>
          <p:cNvSpPr/>
          <p:nvPr/>
        </p:nvSpPr>
        <p:spPr>
          <a:xfrm>
            <a:off x="6095848" y="3208437"/>
            <a:ext cx="25399" cy="1804194"/>
          </a:xfrm>
          <a:prstGeom prst="roundRect">
            <a:avLst>
              <a:gd name="adj" fmla="val 346139"/>
            </a:avLst>
          </a:prstGeom>
          <a:solidFill>
            <a:srgbClr val="D8D4D4"/>
          </a:solidFill>
          <a:ln/>
        </p:spPr>
      </p:sp>
      <p:sp>
        <p:nvSpPr>
          <p:cNvPr id="10" name="Text 8"/>
          <p:cNvSpPr/>
          <p:nvPr/>
        </p:nvSpPr>
        <p:spPr>
          <a:xfrm>
            <a:off x="6305095" y="3417689"/>
            <a:ext cx="2792839" cy="327025"/>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Van Norden: "Sprout"</a:t>
            </a:r>
            <a:endParaRPr lang="en-US" sz="2050" dirty="0"/>
          </a:p>
        </p:txBody>
      </p:sp>
      <p:sp>
        <p:nvSpPr>
          <p:cNvPr id="11" name="Text 9"/>
          <p:cNvSpPr/>
          <p:nvPr/>
        </p:nvSpPr>
        <p:spPr>
          <a:xfrm>
            <a:off x="6305095" y="3855938"/>
            <a:ext cx="5003179" cy="947440"/>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Something that has already begun to grow — a visible green shoot further along in development, needing nourishment to reach maturity.</a:t>
            </a:r>
            <a:endParaRPr lang="en-US" sz="1600" dirty="0"/>
          </a:p>
        </p:txBody>
      </p:sp>
      <p:sp>
        <p:nvSpPr>
          <p:cNvPr id="12" name="Text 10"/>
          <p:cNvSpPr/>
          <p:nvPr/>
        </p:nvSpPr>
        <p:spPr>
          <a:xfrm>
            <a:off x="661475" y="5233888"/>
            <a:ext cx="10868745" cy="947440"/>
          </a:xfrm>
          <a:prstGeom prst="rect">
            <a:avLst/>
          </a:prstGeom>
          <a:noFill/>
          <a:ln/>
        </p:spPr>
        <p:txBody>
          <a:bodyPr wrap="square" lIns="0" tIns="0" rIns="0" bIns="0" rtlCol="0" anchor="t">
            <a:normAutofit/>
          </a:bodyPr>
          <a:lstStyle/>
          <a:p>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The term </a:t>
            </a:r>
            <a:pPr algn="l" indent="0" marL="0">
              <a:lnSpc>
                <a:spcPct val="126000"/>
              </a:lnSpc>
              <a:buNone/>
            </a:pPr>
            <a:r>
              <a:rPr lang="zh-CN" altLang="en-US" sz="1600" b="1" i="1" dirty="0">
                <a:solidFill>
                  <a:srgbClr val="3C3939"/>
                </a:solidFill>
                <a:latin typeface="Inter Bold" pitchFamily="34" charset="0"/>
                <a:ea typeface="Inter Bold" pitchFamily="34" charset="-122"/>
                <a:cs typeface="Inter Bold" pitchFamily="34" charset="-120"/>
              </a:rPr>
              <a:t>ceyin zhi xin</a:t>
            </a:r>
            <a:pPr algn="l" indent="0" marL="0">
              <a:lnSpc>
                <a:spcPct val="126000"/>
              </a:lnSpc>
              <a:buNone/>
            </a:pPr>
            <a:r>
              <a:rPr lang="zh-CN" altLang="en-US" sz="1600" b="1" dirty="0">
                <a:solidFill>
                  <a:srgbClr val="3C3939"/>
                </a:solidFill>
                <a:latin typeface="Inter" pitchFamily="34" charset="0"/>
                <a:ea typeface="Inter" pitchFamily="34" charset="-122"/>
                <a:cs typeface="Inter" pitchFamily="34" charset="-120"/>
              </a:rPr>
              <a:t> (恻隐之心)</a:t>
            </a:r>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 is also contested: Eno renders it "sense of dismayed commiseration"; Van Norden, "heart of compassion." </a:t>
            </a:r>
            <a:pPr algn="l" indent="0" marL="0">
              <a:lnSpc>
                <a:spcPct val="126000"/>
              </a:lnSpc>
              <a:buNone/>
            </a:pPr>
            <a:r>
              <a:rPr lang="zh-CN" altLang="en-US" sz="1600" i="1" dirty="0">
                <a:solidFill>
                  <a:srgbClr val="3C3939"/>
                </a:solidFill>
                <a:latin typeface="Inter" pitchFamily="34" charset="0"/>
                <a:ea typeface="Inter" pitchFamily="34" charset="-122"/>
                <a:cs typeface="Inter" pitchFamily="34" charset="-120"/>
              </a:rPr>
              <a:t>Ce</a:t>
            </a:r>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 (恻) connotes grief and sorrow; </a:t>
            </a:r>
            <a:pPr algn="l" indent="0" marL="0">
              <a:lnSpc>
                <a:spcPct val="126000"/>
              </a:lnSpc>
              <a:buNone/>
            </a:pPr>
            <a:r>
              <a:rPr lang="zh-CN" altLang="en-US" sz="1600" i="1" dirty="0">
                <a:solidFill>
                  <a:srgbClr val="3C3939"/>
                </a:solidFill>
                <a:latin typeface="Inter" pitchFamily="34" charset="0"/>
                <a:ea typeface="Inter" pitchFamily="34" charset="-122"/>
                <a:cs typeface="Inter" pitchFamily="34" charset="-120"/>
              </a:rPr>
              <a:t>yin</a:t>
            </a:r>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 (隐) suggests hidden or concealed pain — naming a visceral, affective response that precedes any cognitive judgement.</a:t>
            </a:r>
            <a:endParaRPr lang="zh-CN"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651073"/>
            <a:ext cx="10644814" cy="581422"/>
          </a:xfrm>
          <a:prstGeom prst="rect">
            <a:avLst/>
          </a:prstGeom>
          <a:noFill/>
          <a:ln/>
        </p:spPr>
        <p:txBody>
          <a:bodyPr wrap="none" lIns="0" tIns="0" rIns="0" bIns="0" rtlCol="0" anchor="t"/>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The Structure of Mengzi's Argument in 2A:6</a:t>
            </a:r>
            <a:endParaRPr lang="en-US" sz="3650" dirty="0"/>
          </a:p>
        </p:txBody>
      </p:sp>
      <p:pic>
        <p:nvPicPr>
          <p:cNvPr id="3" name="Image 0" descr="preencoded.png">    </p:cNvPr>
          <p:cNvPicPr>
            <a:picLocks noChangeAspect="1"/>
          </p:cNvPicPr>
          <p:nvPr/>
        </p:nvPicPr>
        <p:blipFill>
          <a:blip r:embed="rId1"/>
          <a:stretch>
            <a:fillRect/>
          </a:stretch>
        </p:blipFill>
        <p:spPr>
          <a:xfrm>
            <a:off x="1784206" y="1525488"/>
            <a:ext cx="8623283" cy="3718620"/>
          </a:xfrm>
          <a:prstGeom prst="rect">
            <a:avLst/>
          </a:prstGeom>
        </p:spPr>
      </p:pic>
      <p:sp>
        <p:nvSpPr>
          <p:cNvPr id="4" name="Text 1"/>
          <p:cNvSpPr/>
          <p:nvPr/>
        </p:nvSpPr>
        <p:spPr>
          <a:xfrm>
            <a:off x="2364495" y="4538918"/>
            <a:ext cx="1956315" cy="244546"/>
          </a:xfrm>
          <a:prstGeom prst="rect">
            <a:avLst/>
          </a:prstGeom>
          <a:noFill/>
          <a:ln/>
        </p:spPr>
        <p:txBody>
          <a:bodyPr wrap="none" lIns="0" tIns="0" rIns="0" bIns="0" rtlCol="0" anchor="t"/>
          <a:lstStyle/>
          <a:p>
            <a:pPr algn="l" indent="0" marL="0">
              <a:lnSpc>
                <a:spcPct val="104000"/>
              </a:lnSpc>
              <a:buNone/>
            </a:pPr>
            <a:r>
              <a:rPr lang="en-US" sz="1500" b="1" dirty="0">
                <a:solidFill>
                  <a:srgbClr val="FFFFFF"/>
                </a:solidFill>
                <a:latin typeface="Inter Bold" pitchFamily="34" charset="0"/>
                <a:ea typeface="Inter Bold" pitchFamily="34" charset="-122"/>
                <a:cs typeface="Inter Bold" pitchFamily="34" charset="-120"/>
              </a:rPr>
              <a:t>Identification Claim</a:t>
            </a:r>
            <a:endParaRPr lang="en-US" sz="1500" dirty="0"/>
          </a:p>
        </p:txBody>
      </p:sp>
      <p:sp>
        <p:nvSpPr>
          <p:cNvPr id="5" name="Text 2"/>
          <p:cNvSpPr/>
          <p:nvPr/>
        </p:nvSpPr>
        <p:spPr>
          <a:xfrm>
            <a:off x="2364495" y="3678118"/>
            <a:ext cx="1956315" cy="244546"/>
          </a:xfrm>
          <a:prstGeom prst="rect">
            <a:avLst/>
          </a:prstGeom>
          <a:noFill/>
          <a:ln/>
        </p:spPr>
        <p:txBody>
          <a:bodyPr wrap="none" lIns="0" tIns="0" rIns="0" bIns="0" rtlCol="0" anchor="t"/>
          <a:lstStyle/>
          <a:p>
            <a:pPr algn="l" indent="0" marL="0">
              <a:lnSpc>
                <a:spcPct val="104000"/>
              </a:lnSpc>
              <a:buNone/>
            </a:pPr>
            <a:r>
              <a:rPr lang="en-US" sz="1500" b="1" dirty="0">
                <a:solidFill>
                  <a:srgbClr val="FFFFFF"/>
                </a:solidFill>
                <a:latin typeface="Inter Bold" pitchFamily="34" charset="0"/>
                <a:ea typeface="Inter Bold" pitchFamily="34" charset="-122"/>
                <a:cs typeface="Inter Bold" pitchFamily="34" charset="-120"/>
              </a:rPr>
              <a:t>Universal Claim</a:t>
            </a:r>
            <a:endParaRPr lang="en-US" sz="1500" dirty="0"/>
          </a:p>
        </p:txBody>
      </p:sp>
      <p:sp>
        <p:nvSpPr>
          <p:cNvPr id="6" name="Text 3"/>
          <p:cNvSpPr/>
          <p:nvPr/>
        </p:nvSpPr>
        <p:spPr>
          <a:xfrm>
            <a:off x="2364495" y="2826013"/>
            <a:ext cx="1956315" cy="244546"/>
          </a:xfrm>
          <a:prstGeom prst="rect">
            <a:avLst/>
          </a:prstGeom>
          <a:noFill/>
          <a:ln/>
        </p:spPr>
        <p:txBody>
          <a:bodyPr wrap="none" lIns="0" tIns="0" rIns="0" bIns="0" rtlCol="0" anchor="t"/>
          <a:lstStyle/>
          <a:p>
            <a:pPr algn="l" indent="0" marL="0">
              <a:lnSpc>
                <a:spcPct val="104000"/>
              </a:lnSpc>
              <a:buNone/>
            </a:pPr>
            <a:r>
              <a:rPr lang="en-US" sz="1500" b="1" dirty="0">
                <a:solidFill>
                  <a:srgbClr val="FFFFFF"/>
                </a:solidFill>
                <a:latin typeface="Inter Bold" pitchFamily="34" charset="0"/>
                <a:ea typeface="Inter Bold" pitchFamily="34" charset="-122"/>
                <a:cs typeface="Inter Bold" pitchFamily="34" charset="-120"/>
              </a:rPr>
              <a:t>Disinterest Claim</a:t>
            </a:r>
            <a:endParaRPr lang="en-US" sz="1500" dirty="0"/>
          </a:p>
        </p:txBody>
      </p:sp>
      <p:sp>
        <p:nvSpPr>
          <p:cNvPr id="7" name="Text 4"/>
          <p:cNvSpPr/>
          <p:nvPr/>
        </p:nvSpPr>
        <p:spPr>
          <a:xfrm>
            <a:off x="2364495" y="1965212"/>
            <a:ext cx="2366191" cy="244546"/>
          </a:xfrm>
          <a:prstGeom prst="rect">
            <a:avLst/>
          </a:prstGeom>
          <a:noFill/>
          <a:ln/>
        </p:spPr>
        <p:txBody>
          <a:bodyPr wrap="none" lIns="0" tIns="0" rIns="0" bIns="0" rtlCol="0" anchor="t"/>
          <a:lstStyle/>
          <a:p>
            <a:pPr algn="l" indent="0" marL="0">
              <a:lnSpc>
                <a:spcPct val="104000"/>
              </a:lnSpc>
              <a:buNone/>
            </a:pPr>
            <a:r>
              <a:rPr lang="en-US" sz="1500" b="1" dirty="0">
                <a:solidFill>
                  <a:srgbClr val="FFFFFF"/>
                </a:solidFill>
                <a:latin typeface="Inter Bold" pitchFamily="34" charset="0"/>
                <a:ea typeface="Inter Bold" pitchFamily="34" charset="-122"/>
                <a:cs typeface="Inter Bold" pitchFamily="34" charset="-120"/>
              </a:rPr>
              <a:t>Phenomenological Claim</a:t>
            </a:r>
            <a:endParaRPr lang="en-US" sz="1500" dirty="0"/>
          </a:p>
        </p:txBody>
      </p:sp>
      <p:sp>
        <p:nvSpPr>
          <p:cNvPr id="8" name="Text 5"/>
          <p:cNvSpPr/>
          <p:nvPr/>
        </p:nvSpPr>
        <p:spPr>
          <a:xfrm>
            <a:off x="661475" y="5408910"/>
            <a:ext cx="10868745" cy="798016"/>
          </a:xfrm>
          <a:prstGeom prst="rect">
            <a:avLst/>
          </a:prstGeom>
          <a:noFill/>
          <a:ln/>
        </p:spPr>
        <p:txBody>
          <a:bodyPr wrap="square" lIns="0" tIns="0" rIns="0" bIns="0" rtlCol="0" anchor="t">
            <a:normAutofit/>
          </a:bodyPr>
          <a:lstStyle/>
          <a:p>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The </a:t>
            </a:r>
            <a:pPr algn="l" indent="0" marL="0">
              <a:lnSpc>
                <a:spcPct val="119000"/>
              </a:lnSpc>
              <a:buNone/>
            </a:pPr>
            <a:r>
              <a:rPr lang="zh-CN" altLang="en-US" sz="1450" i="1" dirty="0">
                <a:solidFill>
                  <a:srgbClr val="3C3939"/>
                </a:solidFill>
                <a:latin typeface="Inter" pitchFamily="34" charset="0"/>
                <a:ea typeface="Inter" pitchFamily="34" charset="-122"/>
                <a:cs typeface="Inter" pitchFamily="34" charset="-120"/>
              </a:rPr>
              <a:t>suddenness</a:t>
            </a:r>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 (</a:t>
            </a:r>
            <a:pPr algn="l" indent="0" marL="0">
              <a:lnSpc>
                <a:spcPct val="119000"/>
              </a:lnSpc>
              <a:buNone/>
            </a:pPr>
            <a:r>
              <a:rPr lang="zh-CN" altLang="en-US" sz="1450" i="1" dirty="0">
                <a:solidFill>
                  <a:srgbClr val="3C3939"/>
                </a:solidFill>
                <a:latin typeface="Inter" pitchFamily="34" charset="0"/>
                <a:ea typeface="Inter" pitchFamily="34" charset="-122"/>
                <a:cs typeface="Inter" pitchFamily="34" charset="-120"/>
              </a:rPr>
              <a:t>zha</a:t>
            </a:r>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 乍) of the encounter is philosophically crucial — it ensures the response is pre-reflective. As Van Norden notes: "This suggests that the reaction is natural, because one has no time to calculate the potential advantages or disadvantages to oneself."</a:t>
            </a:r>
            <a:endParaRPr lang="zh-CN" sz="14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475" y="653653"/>
            <a:ext cx="11096248" cy="690364"/>
          </a:xfrm>
          <a:prstGeom prst="rect">
            <a:avLst/>
          </a:prstGeom>
          <a:noFill/>
          <a:ln/>
        </p:spPr>
        <p:txBody>
          <a:bodyPr wrap="none" lIns="0" tIns="0" rIns="0" bIns="0" rtlCol="0" anchor="t"/>
          <a:lstStyle/>
          <a:p>
            <a:pPr algn="l" indent="0" marL="0">
              <a:lnSpc>
                <a:spcPct val="104000"/>
              </a:lnSpc>
              <a:buNone/>
            </a:pPr>
            <a:r>
              <a:rPr lang="en-US" sz="4300" b="1" dirty="0">
                <a:solidFill>
                  <a:srgbClr val="1B1B27"/>
                </a:solidFill>
                <a:latin typeface="Inter Bold" pitchFamily="34" charset="0"/>
                <a:ea typeface="Inter Bold" pitchFamily="34" charset="-122"/>
                <a:cs typeface="Inter Bold" pitchFamily="34" charset="-120"/>
              </a:rPr>
              <a:t>What Mengzi Does and Does Not Claim</a:t>
            </a:r>
            <a:endParaRPr lang="en-US" sz="4300" dirty="0"/>
          </a:p>
        </p:txBody>
      </p:sp>
      <p:sp>
        <p:nvSpPr>
          <p:cNvPr id="3" name="Shape 1"/>
          <p:cNvSpPr/>
          <p:nvPr/>
        </p:nvSpPr>
        <p:spPr>
          <a:xfrm>
            <a:off x="502431" y="1653877"/>
            <a:ext cx="5482989" cy="4550370"/>
          </a:xfrm>
          <a:prstGeom prst="roundRect">
            <a:avLst>
              <a:gd name="adj" fmla="val 3496"/>
            </a:avLst>
          </a:prstGeom>
          <a:solidFill>
            <a:srgbClr val="1B1B27"/>
          </a:solidFill>
          <a:ln/>
        </p:spPr>
      </p:sp>
      <p:sp>
        <p:nvSpPr>
          <p:cNvPr id="4" name="Text 2"/>
          <p:cNvSpPr/>
          <p:nvPr/>
        </p:nvSpPr>
        <p:spPr>
          <a:xfrm>
            <a:off x="723287" y="1860451"/>
            <a:ext cx="4644909" cy="345281"/>
          </a:xfrm>
          <a:prstGeom prst="rect">
            <a:avLst/>
          </a:prstGeom>
          <a:noFill/>
          <a:ln/>
        </p:spPr>
        <p:txBody>
          <a:bodyPr wrap="none" lIns="0" tIns="0" rIns="0" bIns="0" rtlCol="0" anchor="t"/>
          <a:lstStyle/>
          <a:p>
            <a:pPr algn="l" indent="0" marL="0">
              <a:lnSpc>
                <a:spcPct val="104000"/>
              </a:lnSpc>
              <a:buNone/>
            </a:pPr>
            <a:r>
              <a:rPr lang="en-US" sz="2150" b="1" dirty="0">
                <a:solidFill>
                  <a:srgbClr val="FFFFFF"/>
                </a:solidFill>
                <a:latin typeface="Inter Bold" pitchFamily="34" charset="0"/>
                <a:ea typeface="Inter Bold" pitchFamily="34" charset="-122"/>
                <a:cs typeface="Inter Bold" pitchFamily="34" charset="-120"/>
              </a:rPr>
              <a:t>What Mengzi Does NOT Claim</a:t>
            </a:r>
            <a:endParaRPr lang="en-US" sz="2150" dirty="0"/>
          </a:p>
        </p:txBody>
      </p:sp>
      <p:sp>
        <p:nvSpPr>
          <p:cNvPr id="5" name="Text 3"/>
          <p:cNvSpPr/>
          <p:nvPr/>
        </p:nvSpPr>
        <p:spPr>
          <a:xfrm>
            <a:off x="723287" y="2412305"/>
            <a:ext cx="5041278" cy="2394049"/>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FFFFFF"/>
                </a:solidFill>
                <a:latin typeface="Inter" pitchFamily="34" charset="0"/>
                <a:ea typeface="Inter" pitchFamily="34" charset="-122"/>
                <a:cs typeface="Inter" pitchFamily="34" charset="-120"/>
              </a:rPr>
              <a:t>That anyone would actually </a:t>
            </a:r>
            <a:pPr algn="l" indent="0" marL="0">
              <a:lnSpc>
                <a:spcPct val="129000"/>
              </a:lnSpc>
              <a:buNone/>
            </a:pPr>
            <a:r>
              <a:rPr lang="en-US" sz="1700" i="1" dirty="0">
                <a:solidFill>
                  <a:srgbClr val="FFFFFF"/>
                </a:solidFill>
                <a:latin typeface="Inter" pitchFamily="34" charset="0"/>
                <a:ea typeface="Inter" pitchFamily="34" charset="-122"/>
                <a:cs typeface="Inter" pitchFamily="34" charset="-120"/>
              </a:rPr>
              <a:t>act</a:t>
            </a:r>
            <a:pPr algn="l" indent="0" marL="0">
              <a:lnSpc>
                <a:spcPct val="129000"/>
              </a:lnSpc>
              <a:buNone/>
            </a:pPr>
            <a:r>
              <a:rPr lang="en-US" sz="1700" dirty="0">
                <a:solidFill>
                  <a:srgbClr val="FFFFFF"/>
                </a:solidFill>
                <a:latin typeface="Inter" pitchFamily="34" charset="0"/>
                <a:ea typeface="Inter" pitchFamily="34" charset="-122"/>
                <a:cs typeface="Inter" pitchFamily="34" charset="-120"/>
              </a:rPr>
              <a:t> to save the child. "A person might freeze in the moment of crisis, or might think of selfish reasons to allow the child to drown. Mengzi only needs us to share his intuition that any human would have at least a momentary twinge of compassion." — Van Norden</a:t>
            </a:r>
            <a:endParaRPr lang="en-US" sz="1700" dirty="0"/>
          </a:p>
        </p:txBody>
      </p:sp>
      <p:sp>
        <p:nvSpPr>
          <p:cNvPr id="6" name="Text 4"/>
          <p:cNvSpPr/>
          <p:nvPr/>
        </p:nvSpPr>
        <p:spPr>
          <a:xfrm>
            <a:off x="6371669" y="1860451"/>
            <a:ext cx="3678443" cy="345281"/>
          </a:xfrm>
          <a:prstGeom prst="rect">
            <a:avLst/>
          </a:prstGeom>
          <a:noFill/>
          <a:ln/>
        </p:spPr>
        <p:txBody>
          <a:bodyPr wrap="none" lIns="0" tIns="0" rIns="0" bIns="0" rtlCol="0" anchor="t"/>
          <a:lstStyle/>
          <a:p>
            <a:pPr algn="l" indent="0" marL="0">
              <a:lnSpc>
                <a:spcPct val="104000"/>
              </a:lnSpc>
              <a:buNone/>
            </a:pPr>
            <a:r>
              <a:rPr lang="en-US" sz="2150" b="1" dirty="0">
                <a:solidFill>
                  <a:srgbClr val="1B1B27"/>
                </a:solidFill>
                <a:latin typeface="Inter Bold" pitchFamily="34" charset="0"/>
                <a:ea typeface="Inter Bold" pitchFamily="34" charset="-122"/>
                <a:cs typeface="Inter Bold" pitchFamily="34" charset="-120"/>
              </a:rPr>
              <a:t>The Crucial Distinction</a:t>
            </a:r>
            <a:endParaRPr lang="en-US" sz="2150" dirty="0"/>
          </a:p>
        </p:txBody>
      </p:sp>
      <p:sp>
        <p:nvSpPr>
          <p:cNvPr id="7" name="Text 5"/>
          <p:cNvSpPr/>
          <p:nvPr/>
        </p:nvSpPr>
        <p:spPr>
          <a:xfrm>
            <a:off x="6371669" y="2412305"/>
            <a:ext cx="5164901" cy="3606006"/>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The thought experiment is about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affective response</a:t>
            </a:r>
            <a:pPr algn="l" indent="0" marL="0">
              <a:lnSpc>
                <a:spcPct val="129000"/>
              </a:lnSpc>
              <a:spcAft>
                <a:spcPts val="1450"/>
              </a:spcAft>
              <a:buNone/>
            </a:pPr>
            <a:r>
              <a:rPr lang="en-US" sz="1700" dirty="0">
                <a:solidFill>
                  <a:srgbClr val="3C3939"/>
                </a:solidFill>
                <a:latin typeface="Inter" pitchFamily="34" charset="0"/>
                <a:ea typeface="Inter" pitchFamily="34" charset="-122"/>
                <a:cs typeface="Inter" pitchFamily="34" charset="-120"/>
              </a:rPr>
              <a:t>, not behavioural outcome. This makes the claim harder to falsify — even the person who walks away might feel guilt — but also weaker, since ethics is ultimately about action, not feeling.</a:t>
            </a:r>
            <a:endParaRPr lang="en-US" sz="1700" dirty="0"/>
          </a:p>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The response is "natural": the spontaneous expression of our innate constitution before being overlaid by habit, calculation, or social conditioning.</a:t>
            </a:r>
            <a:endParaRPr lang="en-US" sz="1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699790"/>
            <a:ext cx="10868745" cy="1402953"/>
          </a:xfrm>
          <a:prstGeom prst="rect">
            <a:avLst/>
          </a:prstGeom>
          <a:noFill/>
          <a:ln/>
        </p:spPr>
        <p:txBody>
          <a:bodyPr wrap="square" lIns="0" tIns="0" rIns="0" bIns="0" rtlCol="0" anchor="t">
            <a:normAutofit/>
          </a:bodyPr>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Cross-Day Reference — The Daoist Connection</a:t>
            </a:r>
            <a:endParaRPr lang="en-US" sz="44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529185"/>
            <a:ext cx="561068" cy="561082"/>
          </a:xfrm>
          <a:prstGeom prst="rect">
            <a:avLst/>
          </a:prstGeom>
        </p:spPr>
      </p:pic>
      <p:sp>
        <p:nvSpPr>
          <p:cNvPr id="4" name="Text 1"/>
          <p:cNvSpPr/>
          <p:nvPr/>
        </p:nvSpPr>
        <p:spPr>
          <a:xfrm>
            <a:off x="1489038" y="2529185"/>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Shared Ground</a:t>
            </a:r>
            <a:endParaRPr lang="en-US" sz="2200" dirty="0"/>
          </a:p>
        </p:txBody>
      </p:sp>
      <p:sp>
        <p:nvSpPr>
          <p:cNvPr id="5" name="Text 2"/>
          <p:cNvSpPr/>
          <p:nvPr/>
        </p:nvSpPr>
        <p:spPr>
          <a:xfrm>
            <a:off x="1489038" y="3007816"/>
            <a:ext cx="4473562" cy="2450306"/>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Both Mengzi and the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Daodejing</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agree that genuine virtue must be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spontaneous</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rather than self-consciously performed. Mengzi praises Sage-King Shun for "acting out of benevolence and righteousness" rather than "acting out benevolence and righteousness" (4B19).</a:t>
            </a:r>
            <a:endParaRPr lang="en-US" sz="17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29095" y="2529185"/>
            <a:ext cx="561068" cy="561082"/>
          </a:xfrm>
          <a:prstGeom prst="rect">
            <a:avLst/>
          </a:prstGeom>
        </p:spPr>
      </p:pic>
      <p:sp>
        <p:nvSpPr>
          <p:cNvPr id="7" name="Text 3"/>
          <p:cNvSpPr/>
          <p:nvPr/>
        </p:nvSpPr>
        <p:spPr>
          <a:xfrm>
            <a:off x="7056658" y="2529185"/>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Radical Divergence</a:t>
            </a:r>
            <a:endParaRPr lang="en-US" sz="2200" dirty="0"/>
          </a:p>
        </p:txBody>
      </p:sp>
      <p:sp>
        <p:nvSpPr>
          <p:cNvPr id="8" name="Text 4"/>
          <p:cNvSpPr/>
          <p:nvPr/>
        </p:nvSpPr>
        <p:spPr>
          <a:xfrm>
            <a:off x="7056658" y="3007816"/>
            <a:ext cx="4473562" cy="3150394"/>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Where they disagree is on the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cause</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of lost spontaneity. The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Daodejing</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traces it to civilisation itself — the proliferation of concepts, norms, and technologies. Mengzi traces it to the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failure of cultivation</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 the solution is not to abandon moral concepts but to cultivate the innate sprouts until virtue becomes as natural as the Daoist sage's nonaction.</a:t>
            </a:r>
            <a:endParaRPr lang="en-US" sz="17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076127"/>
            <a:ext cx="1453618" cy="444103"/>
          </a:xfrm>
          <a:prstGeom prst="roundRect">
            <a:avLst>
              <a:gd name="adj" fmla="val 17876"/>
            </a:avLst>
          </a:prstGeom>
          <a:solidFill>
            <a:srgbClr val="E1E1EA"/>
          </a:solidFill>
          <a:ln/>
        </p:spPr>
      </p:sp>
      <p:sp>
        <p:nvSpPr>
          <p:cNvPr id="4" name="Text 1"/>
          <p:cNvSpPr/>
          <p:nvPr/>
        </p:nvSpPr>
        <p:spPr>
          <a:xfrm>
            <a:off x="5375041" y="1146969"/>
            <a:ext cx="1779841"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2</a:t>
            </a:r>
            <a:endParaRPr lang="en-US" sz="1450" dirty="0"/>
          </a:p>
        </p:txBody>
      </p:sp>
      <p:sp>
        <p:nvSpPr>
          <p:cNvPr id="5" name="Text 2"/>
          <p:cNvSpPr/>
          <p:nvPr/>
        </p:nvSpPr>
        <p:spPr>
          <a:xfrm>
            <a:off x="5233360" y="1614686"/>
            <a:ext cx="6296860" cy="3056930"/>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The Water Analogy &amp; Gaozi</a:t>
            </a:r>
            <a:endParaRPr lang="en-US" sz="6400" dirty="0"/>
          </a:p>
        </p:txBody>
      </p:sp>
      <p:sp>
        <p:nvSpPr>
          <p:cNvPr id="6" name="Text 3"/>
          <p:cNvSpPr/>
          <p:nvPr/>
        </p:nvSpPr>
        <p:spPr>
          <a:xfrm>
            <a:off x="5233360" y="5026025"/>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Close reading of Mengzi 6A:2 and 6A:6 — the debate over the nature of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xing</a:t>
            </a:r>
            <a:endParaRPr lang="en-US" sz="18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840482"/>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Close Reading — Mengzi 6A:2 — The Water Analogy</a:t>
            </a:r>
            <a:endParaRPr lang="en-US" sz="3700" dirty="0"/>
          </a:p>
        </p:txBody>
      </p:sp>
      <p:sp>
        <p:nvSpPr>
          <p:cNvPr id="3" name="Shape 1"/>
          <p:cNvSpPr/>
          <p:nvPr/>
        </p:nvSpPr>
        <p:spPr>
          <a:xfrm>
            <a:off x="661475" y="2324199"/>
            <a:ext cx="25399" cy="884337"/>
          </a:xfrm>
          <a:prstGeom prst="roundRect">
            <a:avLst>
              <a:gd name="adj" fmla="val 60001"/>
            </a:avLst>
          </a:prstGeom>
          <a:solidFill>
            <a:srgbClr val="1B1B27"/>
          </a:solidFill>
          <a:ln/>
        </p:spPr>
      </p:sp>
      <p:sp>
        <p:nvSpPr>
          <p:cNvPr id="4" name="Text 2"/>
          <p:cNvSpPr/>
          <p:nvPr/>
        </p:nvSpPr>
        <p:spPr>
          <a:xfrm>
            <a:off x="944936" y="2494260"/>
            <a:ext cx="10585284"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"It is true that water makes no distinction between east and west, but does it make no distinction between up and down?" — Mengzi</a:t>
            </a:r>
            <a:endParaRPr lang="en-US" sz="1450" dirty="0"/>
          </a:p>
        </p:txBody>
      </p:sp>
      <p:sp>
        <p:nvSpPr>
          <p:cNvPr id="5" name="Text 3"/>
          <p:cNvSpPr/>
          <p:nvPr/>
        </p:nvSpPr>
        <p:spPr>
          <a:xfrm>
            <a:off x="661475" y="3529905"/>
            <a:ext cx="2972222"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Gaozi's Position</a:t>
            </a:r>
            <a:endParaRPr lang="en-US" sz="1850" dirty="0"/>
          </a:p>
        </p:txBody>
      </p:sp>
      <p:sp>
        <p:nvSpPr>
          <p:cNvPr id="6" name="Text 4"/>
          <p:cNvSpPr/>
          <p:nvPr/>
        </p:nvSpPr>
        <p:spPr>
          <a:xfrm>
            <a:off x="661475" y="3976390"/>
            <a:ext cx="5203794"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"Human nature is like water swirling at a wellspring. If you dig a channel towards the east it will flow east; if you dig a channel towards the west it will flow west. Human nature makes no distinction between good and bad."</a:t>
            </a:r>
            <a:endParaRPr lang="en-US" sz="1450" dirty="0"/>
          </a:p>
        </p:txBody>
      </p:sp>
      <p:sp>
        <p:nvSpPr>
          <p:cNvPr id="7" name="Text 5"/>
          <p:cNvSpPr/>
          <p:nvPr/>
        </p:nvSpPr>
        <p:spPr>
          <a:xfrm>
            <a:off x="6332776" y="3529905"/>
            <a:ext cx="2972222"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Mengzi's Refutation</a:t>
            </a:r>
            <a:endParaRPr lang="en-US" sz="1850" dirty="0"/>
          </a:p>
        </p:txBody>
      </p:sp>
      <p:sp>
        <p:nvSpPr>
          <p:cNvPr id="8" name="Text 6"/>
          <p:cNvSpPr/>
          <p:nvPr/>
        </p:nvSpPr>
        <p:spPr>
          <a:xfrm>
            <a:off x="6332776" y="3976390"/>
            <a:ext cx="5203794"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Water may be neutral between east and west, but it is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not</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neutral between up and down — its natural tendency is to flow downward. Similarly, human nature may be neutral between specific moral codes, but it is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not</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neutral between good and evil. Water can be forced uphill, "but how could this be the nature of water? It is merely a result of force."</a:t>
            </a:r>
            <a:endParaRPr lang="en-US" sz="14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475" y="1024434"/>
            <a:ext cx="11248545"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Translation Discussion — Water as Analogy</a:t>
            </a:r>
            <a:endParaRPr lang="en-US" sz="39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993404"/>
            <a:ext cx="3509081" cy="3840163"/>
          </a:xfrm>
          <a:prstGeom prst="rect">
            <a:avLst/>
          </a:prstGeom>
        </p:spPr>
      </p:pic>
      <p:sp>
        <p:nvSpPr>
          <p:cNvPr id="4" name="Text 1"/>
          <p:cNvSpPr/>
          <p:nvPr/>
        </p:nvSpPr>
        <p:spPr>
          <a:xfrm>
            <a:off x="989285" y="2219623"/>
            <a:ext cx="2955057" cy="62745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Eno: "Water swirling at a wellspring"</a:t>
            </a:r>
            <a:endParaRPr lang="en-US" sz="1950" dirty="0"/>
          </a:p>
        </p:txBody>
      </p:sp>
      <p:sp>
        <p:nvSpPr>
          <p:cNvPr id="5" name="Text 2"/>
          <p:cNvSpPr/>
          <p:nvPr/>
        </p:nvSpPr>
        <p:spPr>
          <a:xfrm>
            <a:off x="989285" y="2949476"/>
            <a:ext cx="2955057"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Captures both emergence from a natural source and subjection to immediate direction — preserving the idea of an origin point.</a:t>
            </a:r>
            <a:endParaRPr lang="en-US" sz="15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1208" y="1993404"/>
            <a:ext cx="3509180" cy="3840163"/>
          </a:xfrm>
          <a:prstGeom prst="rect">
            <a:avLst/>
          </a:prstGeom>
        </p:spPr>
      </p:pic>
      <p:sp>
        <p:nvSpPr>
          <p:cNvPr id="7" name="Text 3"/>
          <p:cNvSpPr/>
          <p:nvPr/>
        </p:nvSpPr>
        <p:spPr>
          <a:xfrm>
            <a:off x="4669018" y="2219623"/>
            <a:ext cx="2955157" cy="62745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Van Norden: "A whirlpool"</a:t>
            </a:r>
            <a:endParaRPr lang="en-US" sz="1950" dirty="0"/>
          </a:p>
        </p:txBody>
      </p:sp>
      <p:sp>
        <p:nvSpPr>
          <p:cNvPr id="8" name="Text 4"/>
          <p:cNvSpPr/>
          <p:nvPr/>
        </p:nvSpPr>
        <p:spPr>
          <a:xfrm>
            <a:off x="4669018" y="2949476"/>
            <a:ext cx="2955157"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Emphasises circular, unpredictable movement that can be directed anywhere — stressing the absence of inherent direction in Gaozi's view.</a:t>
            </a:r>
            <a:endParaRPr lang="en-US" sz="15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21040" y="1993404"/>
            <a:ext cx="3509081" cy="3840163"/>
          </a:xfrm>
          <a:prstGeom prst="rect">
            <a:avLst/>
          </a:prstGeom>
        </p:spPr>
      </p:pic>
      <p:sp>
        <p:nvSpPr>
          <p:cNvPr id="10" name="Text 5"/>
          <p:cNvSpPr/>
          <p:nvPr/>
        </p:nvSpPr>
        <p:spPr>
          <a:xfrm>
            <a:off x="8348851" y="2219623"/>
            <a:ext cx="2919836"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Philosophical Move</a:t>
            </a:r>
            <a:endParaRPr lang="en-US" sz="1950" dirty="0"/>
          </a:p>
        </p:txBody>
      </p:sp>
      <p:sp>
        <p:nvSpPr>
          <p:cNvPr id="11" name="Text 6"/>
          <p:cNvSpPr/>
          <p:nvPr/>
        </p:nvSpPr>
        <p:spPr>
          <a:xfrm>
            <a:off x="8348851" y="2635746"/>
            <a:ext cx="2955057" cy="2971602"/>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"Mencius counters Gaozi's arguments from analogy by finding a weakness in the analogy" — Eno. Gaozi selects a dimension (east-west) that is genuinely neutral, but ignores a dimension (up-down) that is not. Mengzi accepts the analogical framework but refines it.</a:t>
            </a:r>
            <a:endParaRPr lang="en-US" sz="15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697210"/>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Close Reading — Mengzi 6A:6 — The Clarification of "Nature"</a:t>
            </a:r>
            <a:endParaRPr lang="en-US" sz="3950" dirty="0"/>
          </a:p>
        </p:txBody>
      </p:sp>
      <p:sp>
        <p:nvSpPr>
          <p:cNvPr id="3" name="Shape 1"/>
          <p:cNvSpPr/>
          <p:nvPr/>
        </p:nvSpPr>
        <p:spPr>
          <a:xfrm>
            <a:off x="661475" y="2293739"/>
            <a:ext cx="25399" cy="978198"/>
          </a:xfrm>
          <a:prstGeom prst="roundRect">
            <a:avLst>
              <a:gd name="adj" fmla="val 60001"/>
            </a:avLst>
          </a:prstGeom>
          <a:solidFill>
            <a:srgbClr val="1B1B27"/>
          </a:solidFill>
          <a:ln/>
        </p:spPr>
      </p:sp>
      <p:sp>
        <p:nvSpPr>
          <p:cNvPr id="4" name="Text 2"/>
          <p:cNvSpPr/>
          <p:nvPr/>
        </p:nvSpPr>
        <p:spPr>
          <a:xfrm>
            <a:off x="962695" y="2485727"/>
            <a:ext cx="10567525"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"Humanity, righteousness, ritual, and wisdom are not welded to us from outside. We possess them inherently; it is simply that we do not focus our minds on them." — Mengzi</a:t>
            </a:r>
            <a:endParaRPr lang="en-US" sz="1550" dirty="0"/>
          </a:p>
        </p:txBody>
      </p:sp>
      <p:sp>
        <p:nvSpPr>
          <p:cNvPr id="5" name="Text 3"/>
          <p:cNvSpPr/>
          <p:nvPr/>
        </p:nvSpPr>
        <p:spPr>
          <a:xfrm>
            <a:off x="661475" y="3464024"/>
            <a:ext cx="10868745"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When Gongduzi challenges Mengzi — noting that Gaozi says nature is neither good nor bad, while others say it can go either way — Mengzi clarifies: "What I mean by saying it is good is that there is that in our nature which is spontaneously part of us and can become good. The fact that we can become bad is not a defect in our natural endowment."</a:t>
            </a:r>
            <a:endParaRPr lang="en-US" sz="1550" dirty="0"/>
          </a:p>
        </p:txBody>
      </p:sp>
      <p:sp>
        <p:nvSpPr>
          <p:cNvPr id="6" name="Shape 4"/>
          <p:cNvSpPr/>
          <p:nvPr/>
        </p:nvSpPr>
        <p:spPr>
          <a:xfrm>
            <a:off x="661475" y="4844653"/>
            <a:ext cx="10868745" cy="1316137"/>
          </a:xfrm>
          <a:prstGeom prst="roundRect">
            <a:avLst>
              <a:gd name="adj" fmla="val 6409"/>
            </a:avLst>
          </a:prstGeom>
          <a:solidFill>
            <a:srgbClr val="E1E1EA"/>
          </a:solidFill>
          <a:ln/>
        </p:spPr>
      </p:sp>
      <p:pic>
        <p:nvPicPr>
          <p:cNvPr id="7" name="Image 0" descr="preencoded.png">    </p:cNvPr>
          <p:cNvPicPr>
            <a:picLocks noChangeAspect="1"/>
          </p:cNvPicPr>
          <p:nvPr/>
        </p:nvPicPr>
        <p:blipFill>
          <a:blip r:embed="rId1"/>
          <a:stretch>
            <a:fillRect/>
          </a:stretch>
        </p:blipFill>
        <p:spPr>
          <a:xfrm>
            <a:off x="862289" y="5123160"/>
            <a:ext cx="251017" cy="200819"/>
          </a:xfrm>
          <a:prstGeom prst="rect">
            <a:avLst/>
          </a:prstGeom>
        </p:spPr>
      </p:pic>
      <p:sp>
        <p:nvSpPr>
          <p:cNvPr id="8" name="Text 5"/>
          <p:cNvSpPr/>
          <p:nvPr/>
        </p:nvSpPr>
        <p:spPr>
          <a:xfrm>
            <a:off x="1314119" y="5065514"/>
            <a:ext cx="10015287"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Eno: "Mencius makes a significant point of clarification here, implicitly acknowledging that what he terms the nature (</a:t>
            </a:r>
            <a:pPr algn="l" indent="0" marL="0">
              <a:lnSpc>
                <a:spcPct val="123000"/>
              </a:lnSpc>
              <a:buNone/>
            </a:pPr>
            <a:r>
              <a:rPr lang="en-US" sz="1550" i="1" dirty="0">
                <a:solidFill>
                  <a:srgbClr val="000000"/>
                </a:solidFill>
                <a:latin typeface="Inter" pitchFamily="34" charset="0"/>
                <a:ea typeface="Inter" pitchFamily="34" charset="-122"/>
                <a:cs typeface="Inter" pitchFamily="34" charset="-120"/>
              </a:rPr>
              <a:t>xing</a:t>
            </a:r>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 concerns </a:t>
            </a:r>
            <a:pPr algn="l" indent="0" marL="0">
              <a:lnSpc>
                <a:spcPct val="123000"/>
              </a:lnSpc>
              <a:buNone/>
            </a:pPr>
            <a:r>
              <a:rPr lang="en-US" sz="1550" b="1" dirty="0">
                <a:solidFill>
                  <a:srgbClr val="000000"/>
                </a:solidFill>
                <a:latin typeface="Inter Bold" pitchFamily="34" charset="0"/>
                <a:ea typeface="Inter Bold" pitchFamily="34" charset="-122"/>
                <a:cs typeface="Inter Bold" pitchFamily="34" charset="-120"/>
              </a:rPr>
              <a:t>an aspect</a:t>
            </a:r>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 of our innate endowment, rather than the whole of it." This is the interpretive key.</a:t>
            </a:r>
            <a:endParaRPr lang="en-US" sz="15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822523"/>
            <a:ext cx="10868745" cy="959842"/>
          </a:xfrm>
          <a:prstGeom prst="rect">
            <a:avLst/>
          </a:prstGeom>
          <a:noFill/>
          <a:ln/>
        </p:spPr>
        <p:txBody>
          <a:bodyPr wrap="square" lIns="0" tIns="0" rIns="0" bIns="0" rtlCol="0" anchor="t">
            <a:normAutofit/>
          </a:bodyPr>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The Reconstructed Argument of 6A:6 — The Meaning of </a:t>
            </a:r>
            <a:pPr algn="l" indent="0" marL="0">
              <a:lnSpc>
                <a:spcPct val="104000"/>
              </a:lnSpc>
              <a:buNone/>
            </a:pPr>
            <a:r>
              <a:rPr lang="en-US" sz="3000" b="1" i="1" dirty="0">
                <a:solidFill>
                  <a:srgbClr val="1B1B27"/>
                </a:solidFill>
                <a:latin typeface="Inter Bold" pitchFamily="34" charset="0"/>
                <a:ea typeface="Inter Bold" pitchFamily="34" charset="-122"/>
                <a:cs typeface="Inter Bold" pitchFamily="34" charset="-120"/>
              </a:rPr>
              <a:t>Xing</a:t>
            </a:r>
            <a:endParaRPr lang="en-US" sz="3000" dirty="0"/>
          </a:p>
        </p:txBody>
      </p:sp>
      <p:pic>
        <p:nvPicPr>
          <p:cNvPr id="3" name="Image 0" descr="preencoded.png">    </p:cNvPr>
          <p:cNvPicPr>
            <a:picLocks noChangeAspect="1"/>
          </p:cNvPicPr>
          <p:nvPr/>
        </p:nvPicPr>
        <p:blipFill>
          <a:blip r:embed="rId1"/>
          <a:stretch>
            <a:fillRect/>
          </a:stretch>
        </p:blipFill>
        <p:spPr>
          <a:xfrm>
            <a:off x="2563550" y="1981994"/>
            <a:ext cx="7064595" cy="3535859"/>
          </a:xfrm>
          <a:prstGeom prst="rect">
            <a:avLst/>
          </a:prstGeom>
        </p:spPr>
      </p:pic>
      <p:sp>
        <p:nvSpPr>
          <p:cNvPr id="4" name="Text 1"/>
          <p:cNvSpPr/>
          <p:nvPr/>
        </p:nvSpPr>
        <p:spPr>
          <a:xfrm>
            <a:off x="2595364" y="3502025"/>
            <a:ext cx="1326796" cy="396990"/>
          </a:xfrm>
          <a:prstGeom prst="rect">
            <a:avLst/>
          </a:prstGeom>
          <a:noFill/>
          <a:ln/>
        </p:spPr>
        <p:txBody>
          <a:bodyPr wrap="square" lIns="0" tIns="0" rIns="0" bIns="0" rtlCol="0" anchor="t">
            <a:normAutofit/>
          </a:bodyPr>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Capacity for Cultivation</a:t>
            </a:r>
            <a:endParaRPr lang="en-US" sz="1250" dirty="0"/>
          </a:p>
        </p:txBody>
      </p:sp>
      <p:sp>
        <p:nvSpPr>
          <p:cNvPr id="5" name="Text 2"/>
          <p:cNvSpPr/>
          <p:nvPr/>
        </p:nvSpPr>
        <p:spPr>
          <a:xfrm>
            <a:off x="5303431" y="5216802"/>
            <a:ext cx="1587920" cy="198495"/>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Not Inherent Defect</a:t>
            </a:r>
            <a:endParaRPr lang="en-US" sz="1250" dirty="0"/>
          </a:p>
        </p:txBody>
      </p:sp>
      <p:sp>
        <p:nvSpPr>
          <p:cNvPr id="6" name="Text 3"/>
          <p:cNvSpPr/>
          <p:nvPr/>
        </p:nvSpPr>
        <p:spPr>
          <a:xfrm>
            <a:off x="8262477" y="3601272"/>
            <a:ext cx="1326797" cy="198495"/>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Moral Capacities</a:t>
            </a:r>
            <a:endParaRPr lang="en-US" sz="1250" dirty="0"/>
          </a:p>
        </p:txBody>
      </p:sp>
      <p:sp>
        <p:nvSpPr>
          <p:cNvPr id="7" name="Text 4"/>
          <p:cNvSpPr/>
          <p:nvPr/>
        </p:nvSpPr>
        <p:spPr>
          <a:xfrm>
            <a:off x="5299461" y="2127116"/>
            <a:ext cx="1587921" cy="198495"/>
          </a:xfrm>
          <a:prstGeom prst="rect">
            <a:avLst/>
          </a:prstGeom>
          <a:noFill/>
          <a:ln/>
        </p:spPr>
        <p:txBody>
          <a:bodyPr wrap="none" lIns="0" tIns="0" rIns="0" bIns="0" rtlCol="0" anchor="t"/>
          <a:lstStyle/>
          <a:p>
            <a:pPr algn="ctr" indent="0" marL="0">
              <a:lnSpc>
                <a:spcPct val="104000"/>
              </a:lnSpc>
              <a:buNone/>
            </a:pPr>
            <a:r>
              <a:rPr lang="en-US" sz="1250" b="1" dirty="0">
                <a:solidFill>
                  <a:srgbClr val="3C3939"/>
                </a:solidFill>
                <a:latin typeface="Inter Bold" pitchFamily="34" charset="0"/>
                <a:ea typeface="Inter Bold" pitchFamily="34" charset="-122"/>
                <a:cs typeface="Inter Bold" pitchFamily="34" charset="-120"/>
              </a:rPr>
              <a:t>Innate Direction</a:t>
            </a:r>
            <a:endParaRPr lang="en-US" sz="1250" dirty="0"/>
          </a:p>
        </p:txBody>
      </p:sp>
      <p:sp>
        <p:nvSpPr>
          <p:cNvPr id="8" name="Text 5"/>
          <p:cNvSpPr/>
          <p:nvPr/>
        </p:nvSpPr>
        <p:spPr>
          <a:xfrm>
            <a:off x="4543214" y="4393267"/>
            <a:ext cx="1362083" cy="393020"/>
          </a:xfrm>
          <a:prstGeom prst="rect">
            <a:avLst/>
          </a:prstGeom>
          <a:noFill/>
          <a:ln/>
        </p:spPr>
        <p:txBody>
          <a:bodyPr wrap="square" lIns="0" tIns="0" rIns="0" bIns="0" rtlCol="0" anchor="t">
            <a:normAutofit/>
          </a:bodyPr>
          <a:lstStyle/>
          <a:p>
            <a:pPr algn="ctr" indent="0" marL="0">
              <a:lnSpc>
                <a:spcPct val="86000"/>
              </a:lnSpc>
              <a:buNone/>
            </a:pPr>
            <a:r>
              <a:rPr lang="en-US" sz="1000" dirty="0">
                <a:solidFill>
                  <a:srgbClr val="3C3939"/>
                </a:solidFill>
                <a:latin typeface="Inter" pitchFamily="34" charset="0"/>
                <a:ea typeface="Inter" pitchFamily="34" charset="-122"/>
                <a:cs typeface="Inter" pitchFamily="34" charset="-120"/>
              </a:rPr>
              <a:t>Identification: these are sprouts of four cardinal virtues</a:t>
            </a:r>
            <a:endParaRPr lang="en-US" sz="1000" dirty="0"/>
          </a:p>
        </p:txBody>
      </p:sp>
      <p:sp>
        <p:nvSpPr>
          <p:cNvPr id="9" name="Text 6"/>
          <p:cNvSpPr/>
          <p:nvPr/>
        </p:nvSpPr>
        <p:spPr>
          <a:xfrm>
            <a:off x="6413432" y="4400325"/>
            <a:ext cx="1362083" cy="393020"/>
          </a:xfrm>
          <a:prstGeom prst="rect">
            <a:avLst/>
          </a:prstGeom>
          <a:noFill/>
          <a:ln/>
        </p:spPr>
        <p:txBody>
          <a:bodyPr wrap="square" lIns="0" tIns="0" rIns="0" bIns="0" rtlCol="0" anchor="t">
            <a:normAutofit/>
          </a:bodyPr>
          <a:lstStyle/>
          <a:p>
            <a:pPr algn="ctr" indent="0" marL="0">
              <a:lnSpc>
                <a:spcPct val="86000"/>
              </a:lnSpc>
              <a:buNone/>
            </a:pPr>
            <a:r>
              <a:rPr lang="en-US" sz="1000" dirty="0">
                <a:solidFill>
                  <a:srgbClr val="3C3939"/>
                </a:solidFill>
                <a:latin typeface="Inter" pitchFamily="34" charset="0"/>
                <a:ea typeface="Inter" pitchFamily="34" charset="-122"/>
                <a:cs typeface="Inter" pitchFamily="34" charset="-120"/>
              </a:rPr>
              <a:t>Potentiality: moral failure is lack of cultivation, not defect</a:t>
            </a:r>
            <a:endParaRPr lang="en-US" sz="1000" dirty="0"/>
          </a:p>
        </p:txBody>
      </p:sp>
      <p:sp>
        <p:nvSpPr>
          <p:cNvPr id="10" name="Text 7"/>
          <p:cNvSpPr/>
          <p:nvPr/>
        </p:nvSpPr>
        <p:spPr>
          <a:xfrm>
            <a:off x="6413432" y="3029165"/>
            <a:ext cx="1362083" cy="524027"/>
          </a:xfrm>
          <a:prstGeom prst="rect">
            <a:avLst/>
          </a:prstGeom>
          <a:noFill/>
          <a:ln/>
        </p:spPr>
        <p:txBody>
          <a:bodyPr wrap="square" lIns="0" tIns="0" rIns="0" bIns="0" rtlCol="0" anchor="t">
            <a:normAutofit/>
          </a:bodyPr>
          <a:lstStyle/>
          <a:p>
            <a:pPr algn="ctr" indent="0" marL="0">
              <a:lnSpc>
                <a:spcPct val="86000"/>
              </a:lnSpc>
              <a:buNone/>
            </a:pPr>
            <a:r>
              <a:rPr lang="en-US" sz="1000" dirty="0">
                <a:solidFill>
                  <a:srgbClr val="3C3939"/>
                </a:solidFill>
                <a:latin typeface="Inter" pitchFamily="34" charset="0"/>
                <a:ea typeface="Inter" pitchFamily="34" charset="-122"/>
                <a:cs typeface="Inter" pitchFamily="34" charset="-120"/>
              </a:rPr>
              <a:t>Commonality: humans share pity, shame, deference, right/wrong</a:t>
            </a:r>
            <a:endParaRPr lang="en-US" sz="1000" dirty="0"/>
          </a:p>
        </p:txBody>
      </p:sp>
      <p:sp>
        <p:nvSpPr>
          <p:cNvPr id="11" name="Text 8"/>
          <p:cNvSpPr/>
          <p:nvPr/>
        </p:nvSpPr>
        <p:spPr>
          <a:xfrm>
            <a:off x="4500869" y="3094669"/>
            <a:ext cx="1362083" cy="393020"/>
          </a:xfrm>
          <a:prstGeom prst="rect">
            <a:avLst/>
          </a:prstGeom>
          <a:noFill/>
          <a:ln/>
        </p:spPr>
        <p:txBody>
          <a:bodyPr wrap="square" lIns="0" tIns="0" rIns="0" bIns="0" rtlCol="0" anchor="t">
            <a:normAutofit/>
          </a:bodyPr>
          <a:lstStyle/>
          <a:p>
            <a:pPr algn="ctr" indent="0" marL="0">
              <a:lnSpc>
                <a:spcPct val="86000"/>
              </a:lnSpc>
              <a:buNone/>
            </a:pPr>
            <a:r>
              <a:rPr lang="en-US" sz="1000" dirty="0">
                <a:solidFill>
                  <a:srgbClr val="3C3939"/>
                </a:solidFill>
                <a:latin typeface="Inter" pitchFamily="34" charset="0"/>
                <a:ea typeface="Inter" pitchFamily="34" charset="-122"/>
                <a:cs typeface="Inter" pitchFamily="34" charset="-120"/>
              </a:rPr>
              <a:t>Classification: xing denotes directional tendency</a:t>
            </a:r>
            <a:endParaRPr lang="en-US" sz="1000" dirty="0"/>
          </a:p>
        </p:txBody>
      </p:sp>
      <p:sp>
        <p:nvSpPr>
          <p:cNvPr id="12" name="Text 9"/>
          <p:cNvSpPr/>
          <p:nvPr/>
        </p:nvSpPr>
        <p:spPr>
          <a:xfrm>
            <a:off x="661475" y="5630069"/>
            <a:ext cx="10868745"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Evil is not part of human nature but a failure of its development. The gap between potential and actuality is the space of ethical cultivation — both necessary and possible precisely because human nature is good in the sense of having the </a:t>
            </a:r>
            <a:pPr algn="l" indent="0" marL="0">
              <a:lnSpc>
                <a:spcPct val="110000"/>
              </a:lnSpc>
              <a:buNone/>
            </a:pPr>
            <a:r>
              <a:rPr lang="en-US" sz="1200" i="1" dirty="0">
                <a:solidFill>
                  <a:srgbClr val="3C3939"/>
                </a:solidFill>
                <a:latin typeface="Inter" pitchFamily="34" charset="0"/>
                <a:ea typeface="Inter" pitchFamily="34" charset="-122"/>
                <a:cs typeface="Inter" pitchFamily="34" charset="-120"/>
              </a:rPr>
              <a:t>potential</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for virtue.</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724098"/>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Cross-Day Reference — Agricultural vs. Craft Analogy</a:t>
            </a:r>
            <a:endParaRPr lang="en-US" sz="4150" dirty="0"/>
          </a:p>
        </p:txBody>
      </p:sp>
      <p:sp>
        <p:nvSpPr>
          <p:cNvPr id="3" name="Shape 1"/>
          <p:cNvSpPr/>
          <p:nvPr/>
        </p:nvSpPr>
        <p:spPr>
          <a:xfrm>
            <a:off x="661475" y="2435721"/>
            <a:ext cx="10868745" cy="2513409"/>
          </a:xfrm>
          <a:prstGeom prst="roundRect">
            <a:avLst>
              <a:gd name="adj" fmla="val 3553"/>
            </a:avLst>
          </a:prstGeom>
          <a:solidFill>
            <a:srgbClr val="F2EEEE"/>
          </a:solidFill>
          <a:ln w="12700">
            <a:solidFill>
              <a:srgbClr val="D8D4D4"/>
            </a:solidFill>
            <a:prstDash val="solid"/>
          </a:ln>
        </p:spPr>
      </p:sp>
      <p:sp>
        <p:nvSpPr>
          <p:cNvPr id="4" name="Shape 2"/>
          <p:cNvSpPr/>
          <p:nvPr/>
        </p:nvSpPr>
        <p:spPr>
          <a:xfrm>
            <a:off x="674175" y="2448421"/>
            <a:ext cx="5421673" cy="2488009"/>
          </a:xfrm>
          <a:prstGeom prst="rect">
            <a:avLst/>
          </a:prstGeom>
          <a:solidFill>
            <a:srgbClr val="F2EEEE"/>
          </a:solidFill>
          <a:ln/>
        </p:spPr>
      </p:sp>
      <p:sp>
        <p:nvSpPr>
          <p:cNvPr id="5" name="Text 3"/>
          <p:cNvSpPr/>
          <p:nvPr/>
        </p:nvSpPr>
        <p:spPr>
          <a:xfrm>
            <a:off x="886795" y="2661047"/>
            <a:ext cx="3910510"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Xunzi's Craft Analogy (Day 11)</a:t>
            </a:r>
            <a:endParaRPr lang="en-US" sz="2050" dirty="0"/>
          </a:p>
        </p:txBody>
      </p:sp>
      <p:sp>
        <p:nvSpPr>
          <p:cNvPr id="6" name="Text 4"/>
          <p:cNvSpPr/>
          <p:nvPr/>
        </p:nvSpPr>
        <p:spPr>
          <a:xfrm>
            <a:off x="886795" y="3108027"/>
            <a:ext cx="4996432"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Virtue is like carving and polishing jade — something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made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from raw material through deliberate shaping. Ethical cultivation = imposing form on resistant matter. Human nature is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bad</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virtue is an artificial achievement.</a:t>
            </a:r>
            <a:endParaRPr lang="en-US" sz="1650" dirty="0"/>
          </a:p>
        </p:txBody>
      </p:sp>
      <p:sp>
        <p:nvSpPr>
          <p:cNvPr id="7" name="Shape 5"/>
          <p:cNvSpPr/>
          <p:nvPr/>
        </p:nvSpPr>
        <p:spPr>
          <a:xfrm>
            <a:off x="6095848" y="2448421"/>
            <a:ext cx="5421673" cy="2488009"/>
          </a:xfrm>
          <a:prstGeom prst="rect">
            <a:avLst/>
          </a:prstGeom>
          <a:solidFill>
            <a:srgbClr val="F2EEEE"/>
          </a:solidFill>
          <a:ln/>
        </p:spPr>
      </p:sp>
      <p:sp>
        <p:nvSpPr>
          <p:cNvPr id="8" name="Shape 6"/>
          <p:cNvSpPr/>
          <p:nvPr/>
        </p:nvSpPr>
        <p:spPr>
          <a:xfrm>
            <a:off x="6095848" y="2448421"/>
            <a:ext cx="25399" cy="2488009"/>
          </a:xfrm>
          <a:prstGeom prst="roundRect">
            <a:avLst>
              <a:gd name="adj" fmla="val 351632"/>
            </a:avLst>
          </a:prstGeom>
          <a:solidFill>
            <a:srgbClr val="D8D4D4"/>
          </a:solidFill>
          <a:ln/>
        </p:spPr>
      </p:sp>
      <p:sp>
        <p:nvSpPr>
          <p:cNvPr id="9" name="Text 7"/>
          <p:cNvSpPr/>
          <p:nvPr/>
        </p:nvSpPr>
        <p:spPr>
          <a:xfrm>
            <a:off x="6308468" y="2661047"/>
            <a:ext cx="4122932"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Mengzi's Agricultural Metaphor</a:t>
            </a:r>
            <a:endParaRPr lang="en-US" sz="2050" dirty="0"/>
          </a:p>
        </p:txBody>
      </p:sp>
      <p:sp>
        <p:nvSpPr>
          <p:cNvPr id="10" name="Text 8"/>
          <p:cNvSpPr/>
          <p:nvPr/>
        </p:nvSpPr>
        <p:spPr>
          <a:xfrm>
            <a:off x="6308468" y="3108027"/>
            <a:ext cx="4996432"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Virtue is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grown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from an internal seed. Ethical cultivation = nurturing what already tends toward its proper end. Human nature is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good</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virtue is the natural telos of human development under appropriate conditions.</a:t>
            </a:r>
            <a:endParaRPr lang="en-US" sz="1650" dirty="0"/>
          </a:p>
        </p:txBody>
      </p:sp>
      <p:sp>
        <p:nvSpPr>
          <p:cNvPr id="11" name="Text 9"/>
          <p:cNvSpPr/>
          <p:nvPr/>
        </p:nvSpPr>
        <p:spPr>
          <a:xfrm>
            <a:off x="661475" y="5164435"/>
            <a:ext cx="10868745"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philosophical stakes are high: the difference determines the entire approach to ethical cultivation —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manufacture vs. growth</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imposition vs. nurturing. This Mengzi–Xunzi debate is the central thread of Days 10–11.</a:t>
            </a:r>
            <a:endParaRPr lang="en-US" sz="16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585615"/>
            <a:ext cx="1455106" cy="444103"/>
          </a:xfrm>
          <a:prstGeom prst="roundRect">
            <a:avLst>
              <a:gd name="adj" fmla="val 17876"/>
            </a:avLst>
          </a:prstGeom>
          <a:solidFill>
            <a:srgbClr val="E1E1EA"/>
          </a:solidFill>
          <a:ln/>
        </p:spPr>
      </p:sp>
      <p:sp>
        <p:nvSpPr>
          <p:cNvPr id="4" name="Text 1"/>
          <p:cNvSpPr/>
          <p:nvPr/>
        </p:nvSpPr>
        <p:spPr>
          <a:xfrm>
            <a:off x="5375041" y="1656457"/>
            <a:ext cx="1781329"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3</a:t>
            </a:r>
            <a:endParaRPr lang="en-US" sz="1450" dirty="0"/>
          </a:p>
        </p:txBody>
      </p:sp>
      <p:sp>
        <p:nvSpPr>
          <p:cNvPr id="5" name="Text 2"/>
          <p:cNvSpPr/>
          <p:nvPr/>
        </p:nvSpPr>
        <p:spPr>
          <a:xfrm>
            <a:off x="5233360" y="2124174"/>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The Problem of Evil</a:t>
            </a:r>
            <a:endParaRPr lang="en-US" sz="6400" dirty="0"/>
          </a:p>
        </p:txBody>
      </p:sp>
      <p:sp>
        <p:nvSpPr>
          <p:cNvPr id="6" name="Text 3"/>
          <p:cNvSpPr/>
          <p:nvPr/>
        </p:nvSpPr>
        <p:spPr>
          <a:xfrm>
            <a:off x="5233360" y="4516537"/>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Ox Mountain, the farmer from Song, and the three sources of evil in Mengzi's framework</a:t>
            </a:r>
            <a:endParaRPr lang="en-US" sz="18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659110"/>
            <a:ext cx="11297558" cy="668536"/>
          </a:xfrm>
          <a:prstGeom prst="rect">
            <a:avLst/>
          </a:prstGeom>
          <a:noFill/>
          <a:ln/>
        </p:spPr>
        <p:txBody>
          <a:bodyPr wrap="none" lIns="0" tIns="0" rIns="0" bIns="0" rtlCol="0" anchor="t"/>
          <a:lstStyle/>
          <a:p>
            <a:pPr algn="l" indent="0" marL="0">
              <a:lnSpc>
                <a:spcPct val="104000"/>
              </a:lnSpc>
              <a:buNone/>
            </a:pPr>
            <a:r>
              <a:rPr lang="en-US" sz="4200" b="1" dirty="0">
                <a:solidFill>
                  <a:srgbClr val="1B1B27"/>
                </a:solidFill>
                <a:latin typeface="Inter Bold" pitchFamily="34" charset="0"/>
                <a:ea typeface="Inter Bold" pitchFamily="34" charset="-122"/>
                <a:cs typeface="Inter Bold" pitchFamily="34" charset="-120"/>
              </a:rPr>
              <a:t>The Ox Mountain Parable — Mengzi 6A:8</a:t>
            </a:r>
            <a:endParaRPr lang="en-US" sz="4200" dirty="0"/>
          </a:p>
        </p:txBody>
      </p:sp>
      <p:sp>
        <p:nvSpPr>
          <p:cNvPr id="3" name="Shape 1"/>
          <p:cNvSpPr/>
          <p:nvPr/>
        </p:nvSpPr>
        <p:spPr>
          <a:xfrm>
            <a:off x="661475" y="1714996"/>
            <a:ext cx="25399" cy="1413768"/>
          </a:xfrm>
          <a:prstGeom prst="roundRect">
            <a:avLst>
              <a:gd name="adj" fmla="val 60001"/>
            </a:avLst>
          </a:prstGeom>
          <a:solidFill>
            <a:srgbClr val="1B1B27"/>
          </a:solidFill>
          <a:ln/>
        </p:spPr>
      </p:sp>
      <p:sp>
        <p:nvSpPr>
          <p:cNvPr id="4" name="Text 2"/>
          <p:cNvSpPr/>
          <p:nvPr/>
        </p:nvSpPr>
        <p:spPr>
          <a:xfrm>
            <a:off x="982340" y="1932880"/>
            <a:ext cx="10547880" cy="978098"/>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"When we consider what is present in people, could they truly lack the hearts of benevolence and righteousness? That by which they discard their genuine hearts is simply like the hatchets and axes in relation to the trees." — Mengzi</a:t>
            </a:r>
            <a:endParaRPr lang="en-US" sz="1650" dirty="0"/>
          </a:p>
        </p:txBody>
      </p:sp>
      <p:sp>
        <p:nvSpPr>
          <p:cNvPr id="5" name="Text 3"/>
          <p:cNvSpPr/>
          <p:nvPr/>
        </p:nvSpPr>
        <p:spPr>
          <a:xfrm>
            <a:off x="661475" y="3540423"/>
            <a:ext cx="3283761" cy="334169"/>
          </a:xfrm>
          <a:prstGeom prst="rect">
            <a:avLst/>
          </a:prstGeom>
          <a:noFill/>
          <a:ln/>
        </p:spPr>
        <p:txBody>
          <a:bodyPr wrap="none" lIns="0" tIns="0" rIns="0" bIns="0" rtlCol="0" anchor="t"/>
          <a:lstStyle/>
          <a:p>
            <a:pPr algn="l" indent="0" marL="0">
              <a:lnSpc>
                <a:spcPct val="104000"/>
              </a:lnSpc>
              <a:buNone/>
            </a:pPr>
            <a:r>
              <a:rPr lang="en-US" sz="2100" b="1" dirty="0">
                <a:solidFill>
                  <a:srgbClr val="1B1B27"/>
                </a:solidFill>
                <a:latin typeface="Inter Bold" pitchFamily="34" charset="0"/>
                <a:ea typeface="Inter Bold" pitchFamily="34" charset="-122"/>
                <a:cs typeface="Inter Bold" pitchFamily="34" charset="-120"/>
              </a:rPr>
              <a:t>The Parable</a:t>
            </a:r>
            <a:endParaRPr lang="en-US" sz="2100" dirty="0"/>
          </a:p>
        </p:txBody>
      </p:sp>
      <p:sp>
        <p:nvSpPr>
          <p:cNvPr id="6" name="Text 4"/>
          <p:cNvSpPr/>
          <p:nvPr/>
        </p:nvSpPr>
        <p:spPr>
          <a:xfrm>
            <a:off x="661475" y="4068266"/>
            <a:ext cx="5173434" cy="163016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Ox Mountain was once beautiful, but hatchets and axes besieged it. Though sprouts kept growing, oxen and sheep grazed on them. People seeing it barren believed there had never been any timber there.</a:t>
            </a:r>
            <a:endParaRPr lang="en-US" sz="1650" dirty="0"/>
          </a:p>
        </p:txBody>
      </p:sp>
      <p:sp>
        <p:nvSpPr>
          <p:cNvPr id="7" name="Text 5"/>
          <p:cNvSpPr/>
          <p:nvPr/>
        </p:nvSpPr>
        <p:spPr>
          <a:xfrm>
            <a:off x="6363136" y="3540423"/>
            <a:ext cx="3283761" cy="334169"/>
          </a:xfrm>
          <a:prstGeom prst="rect">
            <a:avLst/>
          </a:prstGeom>
          <a:noFill/>
          <a:ln/>
        </p:spPr>
        <p:txBody>
          <a:bodyPr wrap="none" lIns="0" tIns="0" rIns="0" bIns="0" rtlCol="0" anchor="t"/>
          <a:lstStyle/>
          <a:p>
            <a:pPr algn="l" indent="0" marL="0">
              <a:lnSpc>
                <a:spcPct val="104000"/>
              </a:lnSpc>
              <a:buNone/>
            </a:pPr>
            <a:r>
              <a:rPr lang="en-US" sz="2100" b="1" dirty="0">
                <a:solidFill>
                  <a:srgbClr val="1B1B27"/>
                </a:solidFill>
                <a:latin typeface="Inter Bold" pitchFamily="34" charset="0"/>
                <a:ea typeface="Inter Bold" pitchFamily="34" charset="-122"/>
                <a:cs typeface="Inter Bold" pitchFamily="34" charset="-120"/>
              </a:rPr>
              <a:t>The Key Insight</a:t>
            </a:r>
            <a:endParaRPr lang="en-US" sz="2100" dirty="0"/>
          </a:p>
        </p:txBody>
      </p:sp>
      <p:sp>
        <p:nvSpPr>
          <p:cNvPr id="8" name="Text 6"/>
          <p:cNvSpPr/>
          <p:nvPr/>
        </p:nvSpPr>
        <p:spPr>
          <a:xfrm>
            <a:off x="6363136" y="4068266"/>
            <a:ext cx="5173434" cy="195619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Onlookers mistake the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current state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of the mountain for its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nature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a category error confusing actual condition (degraded) with inherent potential (intact). Critics who point to evil as falsifying Mengzi's claim make the same error about human nature.</a:t>
            </a:r>
            <a:endParaRPr lang="en-US" sz="16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716062"/>
            <a:ext cx="9995444"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Ox Mountain — Potential vs. Condition</a:t>
            </a:r>
            <a:endParaRPr lang="en-US" sz="39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685032"/>
            <a:ext cx="5349047" cy="3245842"/>
          </a:xfrm>
          <a:prstGeom prst="rect">
            <a:avLst/>
          </a:prstGeom>
        </p:spPr>
      </p:pic>
      <p:sp>
        <p:nvSpPr>
          <p:cNvPr id="4" name="Text 1"/>
          <p:cNvSpPr/>
          <p:nvPr/>
        </p:nvSpPr>
        <p:spPr>
          <a:xfrm>
            <a:off x="989285" y="1911251"/>
            <a:ext cx="3045344"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Temporal Dimension</a:t>
            </a:r>
            <a:endParaRPr lang="en-US" sz="1950" dirty="0"/>
          </a:p>
        </p:txBody>
      </p:sp>
      <p:sp>
        <p:nvSpPr>
          <p:cNvPr id="5" name="Text 2"/>
          <p:cNvSpPr/>
          <p:nvPr/>
        </p:nvSpPr>
        <p:spPr>
          <a:xfrm>
            <a:off x="989285" y="2327374"/>
            <a:ext cx="4795023" cy="237728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sprouts can be damaged or functionally destroyed by prolonged exposure to a bad environment, but this does not change the fact that human nature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as such</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is good. "Mengzi maintains that a bad environment — such as physical deprivation, lack of ethical guidance, or even abusive parenting — destroyed their sprouts." — Van Norden</a:t>
            </a:r>
            <a:endParaRPr lang="en-US" sz="15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81173" y="1685032"/>
            <a:ext cx="5349047" cy="3245842"/>
          </a:xfrm>
          <a:prstGeom prst="rect">
            <a:avLst/>
          </a:prstGeom>
        </p:spPr>
      </p:pic>
      <p:sp>
        <p:nvSpPr>
          <p:cNvPr id="7" name="Text 3"/>
          <p:cNvSpPr/>
          <p:nvPr/>
        </p:nvSpPr>
        <p:spPr>
          <a:xfrm>
            <a:off x="6508984" y="1911251"/>
            <a:ext cx="3694715"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Crucial Term "Destroyed"</a:t>
            </a:r>
            <a:endParaRPr lang="en-US" sz="1950" dirty="0"/>
          </a:p>
        </p:txBody>
      </p:sp>
      <p:sp>
        <p:nvSpPr>
          <p:cNvPr id="8" name="Text 4"/>
          <p:cNvSpPr/>
          <p:nvPr/>
        </p:nvSpPr>
        <p:spPr>
          <a:xfrm>
            <a:off x="6508984" y="2327374"/>
            <a:ext cx="4795023"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Van Norden: The claim about nature is about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potential</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potential can survive even when not actualised. A stronger reading suggests the moral impulse is an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active tendency</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that persistently reasserts itself — a claim about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resilience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not merely dormant potential.</a:t>
            </a:r>
            <a:endParaRPr lang="en-US" sz="1550" dirty="0"/>
          </a:p>
        </p:txBody>
      </p:sp>
      <p:sp>
        <p:nvSpPr>
          <p:cNvPr id="9" name="Shape 5"/>
          <p:cNvSpPr/>
          <p:nvPr/>
        </p:nvSpPr>
        <p:spPr>
          <a:xfrm>
            <a:off x="661475" y="5122863"/>
            <a:ext cx="10868745" cy="1018977"/>
          </a:xfrm>
          <a:prstGeom prst="roundRect">
            <a:avLst>
              <a:gd name="adj" fmla="val 8278"/>
            </a:avLst>
          </a:prstGeom>
          <a:solidFill>
            <a:srgbClr val="D9D9D9"/>
          </a:solidFill>
          <a:ln/>
        </p:spPr>
      </p:sp>
      <p:pic>
        <p:nvPicPr>
          <p:cNvPr id="10" name="Image 2" descr="preencoded.png">    </p:cNvPr>
          <p:cNvPicPr>
            <a:picLocks noChangeAspect="1"/>
          </p:cNvPicPr>
          <p:nvPr/>
        </p:nvPicPr>
        <p:blipFill>
          <a:blip r:embed="rId5"/>
          <a:stretch>
            <a:fillRect/>
          </a:stretch>
        </p:blipFill>
        <p:spPr>
          <a:xfrm>
            <a:off x="862289" y="5401370"/>
            <a:ext cx="251017" cy="200819"/>
          </a:xfrm>
          <a:prstGeom prst="rect">
            <a:avLst/>
          </a:prstGeom>
        </p:spPr>
      </p:pic>
      <p:sp>
        <p:nvSpPr>
          <p:cNvPr id="11" name="Text 6"/>
          <p:cNvSpPr/>
          <p:nvPr/>
        </p:nvSpPr>
        <p:spPr>
          <a:xfrm>
            <a:off x="1314119" y="5343723"/>
            <a:ext cx="10015287"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Can something innate be destroyed by environment? Press on whether "destroyed" is consistent with "innate."</a:t>
            </a:r>
            <a:endParaRPr lang="en-US" sz="15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812403"/>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Farmer from Song — Two Errors of Cultivation</a:t>
            </a:r>
            <a:endParaRPr lang="en-US" sz="3950" dirty="0"/>
          </a:p>
        </p:txBody>
      </p:sp>
      <p:sp>
        <p:nvSpPr>
          <p:cNvPr id="3" name="Text 1"/>
          <p:cNvSpPr/>
          <p:nvPr/>
        </p:nvSpPr>
        <p:spPr>
          <a:xfrm>
            <a:off x="661475" y="2408932"/>
            <a:ext cx="10868745"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 man from Song, worried his grain was not growing, pulled on it. His son rushed out — the grain was withered. "Those who abandon it are those who do not weed their grain. Those who 'help' it grow are those who pull on their grain. Not only does this not actually help, but it even harms it."</a:t>
            </a:r>
            <a:endParaRPr lang="en-US" sz="1550" dirty="0"/>
          </a:p>
        </p:txBody>
      </p:sp>
      <p:sp>
        <p:nvSpPr>
          <p:cNvPr id="4" name="Shape 2"/>
          <p:cNvSpPr/>
          <p:nvPr/>
        </p:nvSpPr>
        <p:spPr>
          <a:xfrm>
            <a:off x="661475" y="3492401"/>
            <a:ext cx="10868745" cy="2553097"/>
          </a:xfrm>
          <a:prstGeom prst="roundRect">
            <a:avLst>
              <a:gd name="adj" fmla="val 3304"/>
            </a:avLst>
          </a:prstGeom>
          <a:solidFill>
            <a:srgbClr val="F2EEEE"/>
          </a:solidFill>
          <a:ln w="6350">
            <a:solidFill>
              <a:srgbClr val="D8D4D4"/>
            </a:solidFill>
            <a:prstDash val="solid"/>
          </a:ln>
        </p:spPr>
      </p:sp>
      <p:sp>
        <p:nvSpPr>
          <p:cNvPr id="5" name="Shape 3"/>
          <p:cNvSpPr/>
          <p:nvPr/>
        </p:nvSpPr>
        <p:spPr>
          <a:xfrm>
            <a:off x="667825" y="3498751"/>
            <a:ext cx="3618616" cy="2540397"/>
          </a:xfrm>
          <a:prstGeom prst="rect">
            <a:avLst/>
          </a:prstGeom>
          <a:solidFill>
            <a:srgbClr val="F2EEEE"/>
          </a:solidFill>
          <a:ln/>
        </p:spPr>
      </p:sp>
      <p:sp>
        <p:nvSpPr>
          <p:cNvPr id="6" name="Text 4"/>
          <p:cNvSpPr/>
          <p:nvPr/>
        </p:nvSpPr>
        <p:spPr>
          <a:xfrm>
            <a:off x="838477" y="366940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Error 1 — Giving Up</a:t>
            </a:r>
            <a:endParaRPr lang="en-US" sz="1950" dirty="0"/>
          </a:p>
        </p:txBody>
      </p:sp>
      <p:sp>
        <p:nvSpPr>
          <p:cNvPr id="7" name="Text 5"/>
          <p:cNvSpPr/>
          <p:nvPr/>
        </p:nvSpPr>
        <p:spPr>
          <a:xfrm>
            <a:off x="838477" y="4085530"/>
            <a:ext cx="3021235"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Abandoning cultivation entirely, assuming effort makes no difference. Ox Mountain warns against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external deprivation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that damages the sprouts.</a:t>
            </a:r>
            <a:endParaRPr lang="en-US" sz="1550" dirty="0"/>
          </a:p>
        </p:txBody>
      </p:sp>
      <p:sp>
        <p:nvSpPr>
          <p:cNvPr id="8" name="Shape 6"/>
          <p:cNvSpPr/>
          <p:nvPr/>
        </p:nvSpPr>
        <p:spPr>
          <a:xfrm>
            <a:off x="4286440" y="3498751"/>
            <a:ext cx="3618715" cy="2540397"/>
          </a:xfrm>
          <a:prstGeom prst="rect">
            <a:avLst/>
          </a:prstGeom>
          <a:solidFill>
            <a:srgbClr val="F2EEEE"/>
          </a:solidFill>
          <a:ln/>
        </p:spPr>
      </p:sp>
      <p:sp>
        <p:nvSpPr>
          <p:cNvPr id="9" name="Shape 7"/>
          <p:cNvSpPr/>
          <p:nvPr/>
        </p:nvSpPr>
        <p:spPr>
          <a:xfrm>
            <a:off x="4286440" y="3498751"/>
            <a:ext cx="25399" cy="2540397"/>
          </a:xfrm>
          <a:prstGeom prst="roundRect">
            <a:avLst>
              <a:gd name="adj" fmla="val 332099"/>
            </a:avLst>
          </a:prstGeom>
          <a:solidFill>
            <a:srgbClr val="D8D4D4"/>
          </a:solidFill>
          <a:ln/>
        </p:spPr>
      </p:sp>
      <p:sp>
        <p:nvSpPr>
          <p:cNvPr id="10" name="Text 8"/>
          <p:cNvSpPr/>
          <p:nvPr/>
        </p:nvSpPr>
        <p:spPr>
          <a:xfrm>
            <a:off x="4713170" y="366940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Error 2 — Forcing</a:t>
            </a:r>
            <a:endParaRPr lang="en-US" sz="1950" dirty="0"/>
          </a:p>
        </p:txBody>
      </p:sp>
      <p:sp>
        <p:nvSpPr>
          <p:cNvPr id="11" name="Text 9"/>
          <p:cNvSpPr/>
          <p:nvPr/>
        </p:nvSpPr>
        <p:spPr>
          <a:xfrm>
            <a:off x="4713170" y="4085530"/>
            <a:ext cx="2765257"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Trying to accelerate the process through artificial means. The farmer from Song warns against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internal forcing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that ruins the sprouts.</a:t>
            </a:r>
            <a:endParaRPr lang="en-US" sz="1550" dirty="0"/>
          </a:p>
        </p:txBody>
      </p:sp>
      <p:sp>
        <p:nvSpPr>
          <p:cNvPr id="12" name="Shape 10"/>
          <p:cNvSpPr/>
          <p:nvPr/>
        </p:nvSpPr>
        <p:spPr>
          <a:xfrm>
            <a:off x="4035423" y="4517926"/>
            <a:ext cx="502034" cy="502047"/>
          </a:xfrm>
          <a:prstGeom prst="roundRect">
            <a:avLst>
              <a:gd name="adj" fmla="val 16802"/>
            </a:avLst>
          </a:prstGeom>
          <a:solidFill>
            <a:srgbClr val="FFFFFF"/>
          </a:solidFill>
          <a:ln w="25399">
            <a:solidFill>
              <a:srgbClr val="D8D4D4"/>
            </a:solidFill>
            <a:prstDash val="solid"/>
          </a:ln>
        </p:spPr>
      </p:sp>
      <p:pic>
        <p:nvPicPr>
          <p:cNvPr id="1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160932" y="4643437"/>
            <a:ext cx="251017" cy="251023"/>
          </a:xfrm>
          <a:prstGeom prst="rect">
            <a:avLst/>
          </a:prstGeom>
        </p:spPr>
      </p:pic>
      <p:sp>
        <p:nvSpPr>
          <p:cNvPr id="14" name="Shape 11"/>
          <p:cNvSpPr/>
          <p:nvPr/>
        </p:nvSpPr>
        <p:spPr>
          <a:xfrm>
            <a:off x="7905155" y="3498751"/>
            <a:ext cx="3618715" cy="2540397"/>
          </a:xfrm>
          <a:prstGeom prst="rect">
            <a:avLst/>
          </a:prstGeom>
          <a:solidFill>
            <a:srgbClr val="F2EEEE"/>
          </a:solidFill>
          <a:ln/>
        </p:spPr>
      </p:sp>
      <p:sp>
        <p:nvSpPr>
          <p:cNvPr id="15" name="Shape 12"/>
          <p:cNvSpPr/>
          <p:nvPr/>
        </p:nvSpPr>
        <p:spPr>
          <a:xfrm>
            <a:off x="7905155" y="3498751"/>
            <a:ext cx="25399" cy="2540397"/>
          </a:xfrm>
          <a:prstGeom prst="roundRect">
            <a:avLst>
              <a:gd name="adj" fmla="val 332099"/>
            </a:avLst>
          </a:prstGeom>
          <a:solidFill>
            <a:srgbClr val="D8D4D4"/>
          </a:solidFill>
          <a:ln/>
        </p:spPr>
      </p:sp>
      <p:sp>
        <p:nvSpPr>
          <p:cNvPr id="16" name="Text 13"/>
          <p:cNvSpPr/>
          <p:nvPr/>
        </p:nvSpPr>
        <p:spPr>
          <a:xfrm>
            <a:off x="8331885" y="366940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Middle Path</a:t>
            </a:r>
            <a:endParaRPr lang="en-US" sz="1950" dirty="0"/>
          </a:p>
        </p:txBody>
      </p:sp>
      <p:sp>
        <p:nvSpPr>
          <p:cNvPr id="17" name="Text 14"/>
          <p:cNvSpPr/>
          <p:nvPr/>
        </p:nvSpPr>
        <p:spPr>
          <a:xfrm>
            <a:off x="8331885" y="4085530"/>
            <a:ext cx="3021334"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Persistent, patient, attentive effort directed toward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nurturing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what is already present rather than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imposing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something from outside.</a:t>
            </a:r>
            <a:endParaRPr lang="en-US" sz="1550" dirty="0"/>
          </a:p>
        </p:txBody>
      </p:sp>
      <p:sp>
        <p:nvSpPr>
          <p:cNvPr id="18" name="Shape 15"/>
          <p:cNvSpPr/>
          <p:nvPr/>
        </p:nvSpPr>
        <p:spPr>
          <a:xfrm>
            <a:off x="7654138" y="4517926"/>
            <a:ext cx="502034" cy="502047"/>
          </a:xfrm>
          <a:prstGeom prst="roundRect">
            <a:avLst>
              <a:gd name="adj" fmla="val 16802"/>
            </a:avLst>
          </a:prstGeom>
          <a:solidFill>
            <a:srgbClr val="FFFFFF"/>
          </a:solidFill>
          <a:ln w="25399">
            <a:solidFill>
              <a:srgbClr val="D8D4D4"/>
            </a:solidFill>
            <a:prstDash val="solid"/>
          </a:ln>
        </p:spPr>
      </p:sp>
      <p:pic>
        <p:nvPicPr>
          <p:cNvPr id="1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79647" y="4643437"/>
            <a:ext cx="251017" cy="25102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1005185"/>
            <a:ext cx="10985920"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Three Sources of Evil in Mengzi's Framework</a:t>
            </a:r>
            <a:endParaRPr lang="en-US" sz="37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898253"/>
            <a:ext cx="472468" cy="472480"/>
          </a:xfrm>
          <a:prstGeom prst="rect">
            <a:avLst/>
          </a:prstGeom>
        </p:spPr>
      </p:pic>
      <p:sp>
        <p:nvSpPr>
          <p:cNvPr id="4" name="Text 1"/>
          <p:cNvSpPr/>
          <p:nvPr/>
        </p:nvSpPr>
        <p:spPr>
          <a:xfrm>
            <a:off x="1322950" y="1898253"/>
            <a:ext cx="2835403"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Source 1 — Material Deprivation</a:t>
            </a:r>
            <a:endParaRPr lang="en-US" sz="1850" dirty="0"/>
          </a:p>
        </p:txBody>
      </p:sp>
      <p:sp>
        <p:nvSpPr>
          <p:cNvPr id="5" name="Text 2"/>
          <p:cNvSpPr/>
          <p:nvPr/>
        </p:nvSpPr>
        <p:spPr>
          <a:xfrm>
            <a:off x="1322950" y="2579489"/>
            <a:ext cx="2835403" cy="2449413"/>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When people lack basic necessities, moral impulses are overwhelmed by survival needs. "If they lack a constant livelihood, it follows that they will lack a constant heart" — Mengzi 1A7. The state must provide the material conditions for moral development.</a:t>
            </a:r>
            <a:endParaRPr lang="en-US" sz="14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7359" y="1898253"/>
            <a:ext cx="472468" cy="472480"/>
          </a:xfrm>
          <a:prstGeom prst="rect">
            <a:avLst/>
          </a:prstGeom>
        </p:spPr>
      </p:pic>
      <p:sp>
        <p:nvSpPr>
          <p:cNvPr id="7" name="Text 3"/>
          <p:cNvSpPr/>
          <p:nvPr/>
        </p:nvSpPr>
        <p:spPr>
          <a:xfrm>
            <a:off x="5008834" y="1898253"/>
            <a:ext cx="2835403"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Source 2 — Pernicious Doctrines</a:t>
            </a:r>
            <a:endParaRPr lang="en-US" sz="1850" dirty="0"/>
          </a:p>
        </p:txBody>
      </p:sp>
      <p:sp>
        <p:nvSpPr>
          <p:cNvPr id="8" name="Text 4"/>
          <p:cNvSpPr/>
          <p:nvPr/>
        </p:nvSpPr>
        <p:spPr>
          <a:xfrm>
            <a:off x="5008834" y="2579489"/>
            <a:ext cx="2835403"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False philosophy misdirects natural moral impulses. Yang Zhu's egoism and Mozi's impartialism are actively harmful, not merely mistaken.</a:t>
            </a:r>
            <a:endParaRPr lang="en-US" sz="14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33244" y="1898253"/>
            <a:ext cx="472468" cy="472480"/>
          </a:xfrm>
          <a:prstGeom prst="rect">
            <a:avLst/>
          </a:prstGeom>
        </p:spPr>
      </p:pic>
      <p:sp>
        <p:nvSpPr>
          <p:cNvPr id="10" name="Text 5"/>
          <p:cNvSpPr/>
          <p:nvPr/>
        </p:nvSpPr>
        <p:spPr>
          <a:xfrm>
            <a:off x="8694718" y="1898253"/>
            <a:ext cx="2835403"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Source 3 — Lack of Reflective Effort</a:t>
            </a:r>
            <a:endParaRPr lang="en-US" sz="1850" dirty="0"/>
          </a:p>
        </p:txBody>
      </p:sp>
      <p:sp>
        <p:nvSpPr>
          <p:cNvPr id="11" name="Text 6"/>
          <p:cNvSpPr/>
          <p:nvPr/>
        </p:nvSpPr>
        <p:spPr>
          <a:xfrm>
            <a:off x="8694718" y="2579489"/>
            <a:ext cx="2835403" cy="1905099"/>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Failure to engage in "reflection" (</a:t>
            </a:r>
            <a:pPr algn="l" indent="0" marL="0">
              <a:lnSpc>
                <a:spcPct val="120000"/>
              </a:lnSpc>
              <a:buNone/>
            </a:pPr>
            <a:r>
              <a:rPr lang="zh-CN" altLang="en-US" sz="1450" i="1" dirty="0">
                <a:solidFill>
                  <a:srgbClr val="3C3939"/>
                </a:solidFill>
                <a:latin typeface="Inter" pitchFamily="34" charset="0"/>
                <a:ea typeface="Inter" pitchFamily="34" charset="-122"/>
                <a:cs typeface="Inter" pitchFamily="34" charset="-120"/>
              </a:rPr>
              <a:t>si</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思) — "a fixing of the attention" on moral impressions (Waley, cited in Van Norden). People fail to develop morally because they do not attend to their own moral feelings.</a:t>
            </a:r>
            <a:endParaRPr lang="zh-CN" sz="1450" dirty="0"/>
          </a:p>
        </p:txBody>
      </p:sp>
      <p:sp>
        <p:nvSpPr>
          <p:cNvPr id="12" name="Shape 7"/>
          <p:cNvSpPr/>
          <p:nvPr/>
        </p:nvSpPr>
        <p:spPr>
          <a:xfrm>
            <a:off x="661475" y="5198963"/>
            <a:ext cx="10868745" cy="653852"/>
          </a:xfrm>
          <a:prstGeom prst="roundRect">
            <a:avLst>
              <a:gd name="adj" fmla="val 12142"/>
            </a:avLst>
          </a:prstGeom>
          <a:solidFill>
            <a:srgbClr val="E1E1EA"/>
          </a:solidFill>
          <a:ln/>
        </p:spPr>
      </p:sp>
      <p:pic>
        <p:nvPicPr>
          <p:cNvPr id="13" name="Image 3" descr="preencoded.png">    </p:cNvPr>
          <p:cNvPicPr>
            <a:picLocks noChangeAspect="1"/>
          </p:cNvPicPr>
          <p:nvPr/>
        </p:nvPicPr>
        <p:blipFill>
          <a:blip r:embed="rId7"/>
          <a:stretch>
            <a:fillRect/>
          </a:stretch>
        </p:blipFill>
        <p:spPr>
          <a:xfrm>
            <a:off x="850482" y="5453955"/>
            <a:ext cx="236234" cy="189012"/>
          </a:xfrm>
          <a:prstGeom prst="rect">
            <a:avLst/>
          </a:prstGeom>
        </p:spPr>
      </p:pic>
      <p:sp>
        <p:nvSpPr>
          <p:cNvPr id="14" name="Text 8"/>
          <p:cNvSpPr/>
          <p:nvPr/>
        </p:nvSpPr>
        <p:spPr>
          <a:xfrm>
            <a:off x="1275723" y="5397401"/>
            <a:ext cx="10675075" cy="272157"/>
          </a:xfrm>
          <a:prstGeom prst="rect">
            <a:avLst/>
          </a:prstGeom>
          <a:noFill/>
          <a:ln/>
        </p:spPr>
        <p:txBody>
          <a:bodyPr wrap="none" lIns="0" tIns="0" rIns="0" bIns="0" rtlCol="0" anchor="t"/>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Common thread: each source points to a </a:t>
            </a:r>
            <a:pPr algn="l" indent="0" marL="0">
              <a:lnSpc>
                <a:spcPct val="120000"/>
              </a:lnSpc>
              <a:buNone/>
            </a:pPr>
            <a:r>
              <a:rPr lang="en-US" sz="1450" b="1" dirty="0">
                <a:solidFill>
                  <a:srgbClr val="000000"/>
                </a:solidFill>
                <a:latin typeface="Inter Bold" pitchFamily="34" charset="0"/>
                <a:ea typeface="Inter Bold" pitchFamily="34" charset="-122"/>
                <a:cs typeface="Inter Bold" pitchFamily="34" charset="-120"/>
              </a:rPr>
              <a:t>failure of cultivation</a:t>
            </a:r>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 not a defect of nature.</a:t>
            </a:r>
            <a:endParaRPr lang="en-US" sz="14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798711"/>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Cross-Day Reference — Material Deprivation and the Daoist Political Vision</a:t>
            </a:r>
            <a:endParaRPr lang="en-US" sz="4150" dirty="0"/>
          </a:p>
        </p:txBody>
      </p:sp>
      <p:sp>
        <p:nvSpPr>
          <p:cNvPr id="3" name="Shape 1"/>
          <p:cNvSpPr/>
          <p:nvPr/>
        </p:nvSpPr>
        <p:spPr>
          <a:xfrm>
            <a:off x="508384" y="2414687"/>
            <a:ext cx="5481203" cy="3644503"/>
          </a:xfrm>
          <a:prstGeom prst="roundRect">
            <a:avLst>
              <a:gd name="adj" fmla="val 4201"/>
            </a:avLst>
          </a:prstGeom>
          <a:solidFill>
            <a:srgbClr val="1B1B27"/>
          </a:solidFill>
          <a:ln/>
        </p:spPr>
      </p:sp>
      <p:sp>
        <p:nvSpPr>
          <p:cNvPr id="4" name="Text 2"/>
          <p:cNvSpPr/>
          <p:nvPr/>
        </p:nvSpPr>
        <p:spPr>
          <a:xfrm>
            <a:off x="721005" y="2605980"/>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Shared Concern</a:t>
            </a:r>
            <a:endParaRPr lang="en-US" sz="2050" dirty="0"/>
          </a:p>
        </p:txBody>
      </p:sp>
      <p:sp>
        <p:nvSpPr>
          <p:cNvPr id="5" name="Text 3"/>
          <p:cNvSpPr/>
          <p:nvPr/>
        </p:nvSpPr>
        <p:spPr>
          <a:xfrm>
            <a:off x="721005" y="3129459"/>
            <a:ext cx="5055962"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Both Mengzi and the </a:t>
            </a:r>
            <a:pPr algn="l" indent="0" marL="0">
              <a:lnSpc>
                <a:spcPct val="127000"/>
              </a:lnSpc>
              <a:buNone/>
            </a:pPr>
            <a:r>
              <a:rPr lang="en-US" sz="1650" i="1" dirty="0">
                <a:solidFill>
                  <a:srgbClr val="FFFFFF"/>
                </a:solidFill>
                <a:latin typeface="Inter" pitchFamily="34" charset="0"/>
                <a:ea typeface="Inter" pitchFamily="34" charset="-122"/>
                <a:cs typeface="Inter" pitchFamily="34" charset="-120"/>
              </a:rPr>
              <a:t>Daodejing</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agree that a society cannot be morally healthy when the people are starving. </a:t>
            </a:r>
            <a:pPr algn="l" indent="0" marL="0">
              <a:lnSpc>
                <a:spcPct val="127000"/>
              </a:lnSpc>
              <a:buNone/>
            </a:pPr>
            <a:r>
              <a:rPr lang="en-US" sz="1650" i="1" dirty="0">
                <a:solidFill>
                  <a:srgbClr val="FFFFFF"/>
                </a:solidFill>
                <a:latin typeface="Inter" pitchFamily="34" charset="0"/>
                <a:ea typeface="Inter" pitchFamily="34" charset="-122"/>
                <a:cs typeface="Inter" pitchFamily="34" charset="-120"/>
              </a:rPr>
              <a:t>Daodejing</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Chapter 53: "the court is resplendent, / Yet the fields are overgrown."</a:t>
            </a:r>
            <a:endParaRPr lang="en-US" sz="1650" dirty="0"/>
          </a:p>
        </p:txBody>
      </p:sp>
      <p:sp>
        <p:nvSpPr>
          <p:cNvPr id="6" name="Text 4"/>
          <p:cNvSpPr/>
          <p:nvPr/>
        </p:nvSpPr>
        <p:spPr>
          <a:xfrm>
            <a:off x="6361549" y="2605980"/>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Divergent Solutions</a:t>
            </a:r>
            <a:endParaRPr lang="en-US" sz="2050" dirty="0"/>
          </a:p>
        </p:txBody>
      </p:sp>
      <p:sp>
        <p:nvSpPr>
          <p:cNvPr id="7" name="Text 5"/>
          <p:cNvSpPr/>
          <p:nvPr/>
        </p:nvSpPr>
        <p:spPr>
          <a:xfrm>
            <a:off x="6361549" y="3129459"/>
            <a:ext cx="5175021" cy="2757488"/>
          </a:xfrm>
          <a:prstGeom prst="rect">
            <a:avLst/>
          </a:prstGeom>
          <a:noFill/>
          <a:ln/>
        </p:spPr>
        <p:txBody>
          <a:bodyPr wrap="square" lIns="0" tIns="0" rIns="0" bIns="0" rtlCol="0" anchor="t">
            <a:normAutofit/>
          </a:bodyPr>
          <a:lstStyle/>
          <a:p>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Daodejing</a:t>
            </a:r>
            <a:pPr algn="l" indent="0" marL="0">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 Reduce desires and return to simpler forms of life.</a:t>
            </a:r>
            <a:endParaRPr lang="en-US" sz="1650" dirty="0"/>
          </a:p>
          <a:p>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Mengzi</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Active government intervention to ensure material security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so that</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people can cultivate virtue. The solution is not less civilisation but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better civilisation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a government that takes responsibility for providing for the people's basic needs.</a:t>
            </a:r>
            <a:endParaRPr lang="en-US" sz="16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396603"/>
            <a:ext cx="1460463" cy="444103"/>
          </a:xfrm>
          <a:prstGeom prst="roundRect">
            <a:avLst>
              <a:gd name="adj" fmla="val 17876"/>
            </a:avLst>
          </a:prstGeom>
          <a:solidFill>
            <a:srgbClr val="E1E1EA"/>
          </a:solidFill>
          <a:ln/>
        </p:spPr>
      </p:sp>
      <p:sp>
        <p:nvSpPr>
          <p:cNvPr id="4" name="Text 1"/>
          <p:cNvSpPr/>
          <p:nvPr/>
        </p:nvSpPr>
        <p:spPr>
          <a:xfrm>
            <a:off x="5375041" y="1467445"/>
            <a:ext cx="1786687"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4</a:t>
            </a:r>
            <a:endParaRPr lang="en-US" sz="1450" dirty="0"/>
          </a:p>
        </p:txBody>
      </p:sp>
      <p:sp>
        <p:nvSpPr>
          <p:cNvPr id="5" name="Text 2"/>
          <p:cNvSpPr/>
          <p:nvPr/>
        </p:nvSpPr>
        <p:spPr>
          <a:xfrm>
            <a:off x="5233360" y="1935163"/>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Empirical or A Priori?</a:t>
            </a:r>
            <a:endParaRPr lang="en-US" sz="6400" dirty="0"/>
          </a:p>
        </p:txBody>
      </p:sp>
      <p:sp>
        <p:nvSpPr>
          <p:cNvPr id="6" name="Text 3"/>
          <p:cNvSpPr/>
          <p:nvPr/>
        </p:nvSpPr>
        <p:spPr>
          <a:xfrm>
            <a:off x="5233360" y="4327525"/>
            <a:ext cx="6296860" cy="1133773"/>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philosophical status of Mengzi's claim — Van Norden's resolution, the psychopath problem, and extension theory</a:t>
            </a:r>
            <a:endParaRPr lang="en-US" sz="18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683220"/>
            <a:ext cx="10868745" cy="1235472"/>
          </a:xfrm>
          <a:prstGeom prst="rect">
            <a:avLst/>
          </a:prstGeom>
          <a:noFill/>
          <a:ln/>
        </p:spPr>
        <p:txBody>
          <a:bodyPr wrap="square" lIns="0" tIns="0" rIns="0" bIns="0" rtlCol="0" anchor="t">
            <a:normAutofit/>
          </a:bodyPr>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The Central Controversy — Empirical or A Priori?</a:t>
            </a:r>
            <a:endParaRPr lang="en-US" sz="3850" dirty="0"/>
          </a:p>
        </p:txBody>
      </p:sp>
      <p:sp>
        <p:nvSpPr>
          <p:cNvPr id="3" name="Text 1"/>
          <p:cNvSpPr/>
          <p:nvPr/>
        </p:nvSpPr>
        <p:spPr>
          <a:xfrm>
            <a:off x="661475" y="2249487"/>
            <a:ext cx="10868745" cy="58102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interpretive question: is Mengzi's claim that human nature is good an </a:t>
            </a:r>
            <a:pPr algn="l" indent="0" marL="0">
              <a:lnSpc>
                <a:spcPct val="122000"/>
              </a:lnSpc>
              <a:buNone/>
            </a:pPr>
            <a:r>
              <a:rPr lang="en-US" sz="1550" b="1" dirty="0">
                <a:solidFill>
                  <a:srgbClr val="3C3939"/>
                </a:solidFill>
                <a:latin typeface="Inter Bold" pitchFamily="34" charset="0"/>
                <a:ea typeface="Inter Bold" pitchFamily="34" charset="-122"/>
                <a:cs typeface="Inter Bold" pitchFamily="34" charset="-120"/>
              </a:rPr>
              <a:t>empirical hypothesis</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(testable, potentially falsifiable) or an </a:t>
            </a:r>
            <a:pPr algn="l" indent="0" marL="0">
              <a:lnSpc>
                <a:spcPct val="122000"/>
              </a:lnSpc>
              <a:buNone/>
            </a:pPr>
            <a:r>
              <a:rPr lang="en-US" sz="1550" b="1" dirty="0">
                <a:solidFill>
                  <a:srgbClr val="3C3939"/>
                </a:solidFill>
                <a:latin typeface="Inter Bold" pitchFamily="34" charset="0"/>
                <a:ea typeface="Inter Bold" pitchFamily="34" charset="-122"/>
                <a:cs typeface="Inter Bold" pitchFamily="34" charset="-120"/>
              </a:rPr>
              <a:t>a priori definition</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(true by virtue of what "human" means)?</a:t>
            </a:r>
            <a:endParaRPr lang="en-US" sz="1550" dirty="0"/>
          </a:p>
        </p:txBody>
      </p:sp>
      <p:sp>
        <p:nvSpPr>
          <p:cNvPr id="4" name="Shape 2"/>
          <p:cNvSpPr/>
          <p:nvPr/>
        </p:nvSpPr>
        <p:spPr>
          <a:xfrm>
            <a:off x="661475" y="3016548"/>
            <a:ext cx="10868745" cy="1978124"/>
          </a:xfrm>
          <a:prstGeom prst="roundRect">
            <a:avLst>
              <a:gd name="adj" fmla="val 4197"/>
            </a:avLst>
          </a:prstGeom>
          <a:solidFill>
            <a:srgbClr val="F2EEEE"/>
          </a:solidFill>
          <a:ln w="6350">
            <a:solidFill>
              <a:srgbClr val="D8D4D4"/>
            </a:solidFill>
            <a:prstDash val="solid"/>
          </a:ln>
        </p:spPr>
      </p:sp>
      <p:sp>
        <p:nvSpPr>
          <p:cNvPr id="5" name="Shape 3"/>
          <p:cNvSpPr/>
          <p:nvPr/>
        </p:nvSpPr>
        <p:spPr>
          <a:xfrm>
            <a:off x="667825" y="3022898"/>
            <a:ext cx="5428023" cy="1965424"/>
          </a:xfrm>
          <a:prstGeom prst="rect">
            <a:avLst/>
          </a:prstGeom>
          <a:solidFill>
            <a:srgbClr val="F2EEEE"/>
          </a:solidFill>
          <a:ln/>
        </p:spPr>
      </p:sp>
      <p:sp>
        <p:nvSpPr>
          <p:cNvPr id="6" name="Text 4"/>
          <p:cNvSpPr/>
          <p:nvPr/>
        </p:nvSpPr>
        <p:spPr>
          <a:xfrm>
            <a:off x="865464" y="3220541"/>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If Empirical</a:t>
            </a:r>
            <a:endParaRPr lang="en-US" sz="1900" dirty="0"/>
          </a:p>
        </p:txBody>
      </p:sp>
      <p:sp>
        <p:nvSpPr>
          <p:cNvPr id="7" name="Text 5"/>
          <p:cNvSpPr/>
          <p:nvPr/>
        </p:nvSpPr>
        <p:spPr>
          <a:xfrm>
            <a:off x="865464" y="3628628"/>
            <a:ext cx="5032745" cy="1162050"/>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His evidence — a single thought experiment — may be insufficient. The claim is substantive and potentially verifiable, but vulnerable to obvious counterexamples.</a:t>
            </a:r>
            <a:endParaRPr lang="en-US" sz="1550" dirty="0"/>
          </a:p>
        </p:txBody>
      </p:sp>
      <p:sp>
        <p:nvSpPr>
          <p:cNvPr id="8" name="Shape 6"/>
          <p:cNvSpPr/>
          <p:nvPr/>
        </p:nvSpPr>
        <p:spPr>
          <a:xfrm>
            <a:off x="6095848" y="3022898"/>
            <a:ext cx="5428023" cy="1965424"/>
          </a:xfrm>
          <a:prstGeom prst="rect">
            <a:avLst/>
          </a:prstGeom>
          <a:solidFill>
            <a:srgbClr val="F2EEEE"/>
          </a:solidFill>
          <a:ln/>
        </p:spPr>
      </p:sp>
      <p:sp>
        <p:nvSpPr>
          <p:cNvPr id="9" name="Shape 7"/>
          <p:cNvSpPr/>
          <p:nvPr/>
        </p:nvSpPr>
        <p:spPr>
          <a:xfrm>
            <a:off x="6095848" y="3022898"/>
            <a:ext cx="25399" cy="1965424"/>
          </a:xfrm>
          <a:prstGeom prst="roundRect">
            <a:avLst>
              <a:gd name="adj" fmla="val 326909"/>
            </a:avLst>
          </a:prstGeom>
          <a:solidFill>
            <a:srgbClr val="D8D4D4"/>
          </a:solidFill>
          <a:ln/>
        </p:spPr>
      </p:sp>
      <p:sp>
        <p:nvSpPr>
          <p:cNvPr id="10" name="Text 8"/>
          <p:cNvSpPr/>
          <p:nvPr/>
        </p:nvSpPr>
        <p:spPr>
          <a:xfrm>
            <a:off x="6293486" y="3220541"/>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If A Priori</a:t>
            </a:r>
            <a:endParaRPr lang="en-US" sz="1900" dirty="0"/>
          </a:p>
        </p:txBody>
      </p:sp>
      <p:sp>
        <p:nvSpPr>
          <p:cNvPr id="11" name="Text 9"/>
          <p:cNvSpPr/>
          <p:nvPr/>
        </p:nvSpPr>
        <p:spPr>
          <a:xfrm>
            <a:off x="6293486" y="3628628"/>
            <a:ext cx="5032745" cy="1162050"/>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claim may be circular or tautological — "human nature is by definition good, therefore it is good." Not falsified by observing that some individuals fail to realise this potential.</a:t>
            </a:r>
            <a:endParaRPr lang="en-US" sz="1550" dirty="0"/>
          </a:p>
        </p:txBody>
      </p:sp>
      <p:sp>
        <p:nvSpPr>
          <p:cNvPr id="12" name="Shape 10"/>
          <p:cNvSpPr/>
          <p:nvPr/>
        </p:nvSpPr>
        <p:spPr>
          <a:xfrm>
            <a:off x="661475" y="5180707"/>
            <a:ext cx="10868745" cy="994073"/>
          </a:xfrm>
          <a:prstGeom prst="roundRect">
            <a:avLst>
              <a:gd name="adj" fmla="val 8353"/>
            </a:avLst>
          </a:prstGeom>
          <a:solidFill>
            <a:srgbClr val="E1E1EA"/>
          </a:solidFill>
          <a:ln/>
        </p:spPr>
      </p:sp>
      <p:pic>
        <p:nvPicPr>
          <p:cNvPr id="13" name="Image 0" descr="preencoded.png">    </p:cNvPr>
          <p:cNvPicPr>
            <a:picLocks noChangeAspect="1"/>
          </p:cNvPicPr>
          <p:nvPr/>
        </p:nvPicPr>
        <p:blipFill>
          <a:blip r:embed="rId1"/>
          <a:stretch>
            <a:fillRect/>
          </a:stretch>
        </p:blipFill>
        <p:spPr>
          <a:xfrm>
            <a:off x="859114" y="5451673"/>
            <a:ext cx="247049" cy="197644"/>
          </a:xfrm>
          <a:prstGeom prst="rect">
            <a:avLst/>
          </a:prstGeom>
        </p:spPr>
      </p:pic>
      <p:sp>
        <p:nvSpPr>
          <p:cNvPr id="14" name="Text 11"/>
          <p:cNvSpPr/>
          <p:nvPr/>
        </p:nvSpPr>
        <p:spPr>
          <a:xfrm>
            <a:off x="1303801" y="5395516"/>
            <a:ext cx="10028780" cy="58102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000000"/>
                </a:solidFill>
                <a:latin typeface="Inter" pitchFamily="34" charset="0"/>
                <a:ea typeface="Inter" pitchFamily="34" charset="-122"/>
                <a:cs typeface="Inter" pitchFamily="34" charset="-120"/>
              </a:rPr>
              <a:t>The answer determines how we evaluate Mengzi's entire philosophical project. Students should leave with a position on this question.</a:t>
            </a:r>
            <a:endParaRPr lang="en-US" sz="15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674985"/>
            <a:ext cx="6222051" cy="643731"/>
          </a:xfrm>
          <a:prstGeom prst="rect">
            <a:avLst/>
          </a:prstGeom>
          <a:noFill/>
          <a:ln/>
        </p:spPr>
        <p:txBody>
          <a:bodyPr wrap="none" lIns="0" tIns="0" rIns="0" bIns="0" rtlCol="0" anchor="t"/>
          <a:lstStyle/>
          <a:p>
            <a:pPr algn="l" indent="0" marL="0">
              <a:lnSpc>
                <a:spcPct val="104000"/>
              </a:lnSpc>
              <a:buNone/>
            </a:pPr>
            <a:r>
              <a:rPr lang="en-US" sz="4050" b="1" dirty="0">
                <a:solidFill>
                  <a:srgbClr val="1B1B27"/>
                </a:solidFill>
                <a:latin typeface="Inter Bold" pitchFamily="34" charset="0"/>
                <a:ea typeface="Inter Bold" pitchFamily="34" charset="-122"/>
                <a:cs typeface="Inter Bold" pitchFamily="34" charset="-120"/>
              </a:rPr>
              <a:t>The Empirical Reading</a:t>
            </a:r>
            <a:endParaRPr lang="en-US" sz="4050" dirty="0"/>
          </a:p>
        </p:txBody>
      </p:sp>
      <p:sp>
        <p:nvSpPr>
          <p:cNvPr id="3" name="Text 1"/>
          <p:cNvSpPr/>
          <p:nvPr/>
        </p:nvSpPr>
        <p:spPr>
          <a:xfrm>
            <a:off x="661475" y="1767681"/>
            <a:ext cx="3184545" cy="321766"/>
          </a:xfrm>
          <a:prstGeom prst="rect">
            <a:avLst/>
          </a:prstGeom>
          <a:noFill/>
          <a:ln/>
        </p:spPr>
        <p:txBody>
          <a:bodyPr wrap="none" lIns="0" tIns="0" rIns="0" bIns="0" rtlCol="0" anchor="t"/>
          <a:lstStyle/>
          <a:p>
            <a:pPr algn="l" indent="0" marL="0">
              <a:lnSpc>
                <a:spcPct val="104000"/>
              </a:lnSpc>
              <a:buNone/>
            </a:pPr>
            <a:r>
              <a:rPr lang="en-US" sz="2000" b="1" dirty="0">
                <a:solidFill>
                  <a:srgbClr val="1B1B27"/>
                </a:solidFill>
                <a:latin typeface="Inter Bold" pitchFamily="34" charset="0"/>
                <a:ea typeface="Inter Bold" pitchFamily="34" charset="-122"/>
                <a:cs typeface="Inter Bold" pitchFamily="34" charset="-120"/>
              </a:rPr>
              <a:t>The Claim</a:t>
            </a:r>
            <a:endParaRPr lang="en-US" sz="2000" dirty="0"/>
          </a:p>
        </p:txBody>
      </p:sp>
      <p:sp>
        <p:nvSpPr>
          <p:cNvPr id="4" name="Text 2"/>
          <p:cNvSpPr/>
          <p:nvPr/>
        </p:nvSpPr>
        <p:spPr>
          <a:xfrm>
            <a:off x="661475" y="2269034"/>
            <a:ext cx="5183058" cy="1850231"/>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Mengzi makes a testable claim about human psychology — all humans as a matter of fact possess the four sprouts. Could be investigated through surveys, psychological experiments, and cross-cultural studies. The child at the well functions as an introspective test.</a:t>
            </a:r>
            <a:endParaRPr lang="en-US" sz="1600" dirty="0"/>
          </a:p>
        </p:txBody>
      </p:sp>
      <p:sp>
        <p:nvSpPr>
          <p:cNvPr id="5" name="Text 3"/>
          <p:cNvSpPr/>
          <p:nvPr/>
        </p:nvSpPr>
        <p:spPr>
          <a:xfrm>
            <a:off x="661475" y="4298851"/>
            <a:ext cx="3184545" cy="321766"/>
          </a:xfrm>
          <a:prstGeom prst="rect">
            <a:avLst/>
          </a:prstGeom>
          <a:noFill/>
          <a:ln/>
        </p:spPr>
        <p:txBody>
          <a:bodyPr wrap="none" lIns="0" tIns="0" rIns="0" bIns="0" rtlCol="0" anchor="t"/>
          <a:lstStyle/>
          <a:p>
            <a:pPr algn="l" indent="0" marL="0">
              <a:lnSpc>
                <a:spcPct val="104000"/>
              </a:lnSpc>
              <a:buNone/>
            </a:pPr>
            <a:r>
              <a:rPr lang="en-US" sz="2000" b="1" dirty="0">
                <a:solidFill>
                  <a:srgbClr val="1B1B27"/>
                </a:solidFill>
                <a:latin typeface="Inter Bold" pitchFamily="34" charset="0"/>
                <a:ea typeface="Inter Bold" pitchFamily="34" charset="-122"/>
                <a:cs typeface="Inter Bold" pitchFamily="34" charset="-120"/>
              </a:rPr>
              <a:t>Strength</a:t>
            </a:r>
            <a:endParaRPr lang="en-US" sz="2000" dirty="0"/>
          </a:p>
        </p:txBody>
      </p:sp>
      <p:sp>
        <p:nvSpPr>
          <p:cNvPr id="6" name="Text 4"/>
          <p:cNvSpPr/>
          <p:nvPr/>
        </p:nvSpPr>
        <p:spPr>
          <a:xfrm>
            <a:off x="661475" y="4800203"/>
            <a:ext cx="5183058" cy="616744"/>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Makes Mengzi's claim substantive and potentially verifiable.</a:t>
            </a:r>
            <a:endParaRPr lang="en-US" sz="1600" dirty="0"/>
          </a:p>
        </p:txBody>
      </p:sp>
      <p:sp>
        <p:nvSpPr>
          <p:cNvPr id="7" name="Text 5"/>
          <p:cNvSpPr/>
          <p:nvPr/>
        </p:nvSpPr>
        <p:spPr>
          <a:xfrm>
            <a:off x="6353512" y="1767681"/>
            <a:ext cx="3184545" cy="321766"/>
          </a:xfrm>
          <a:prstGeom prst="rect">
            <a:avLst/>
          </a:prstGeom>
          <a:noFill/>
          <a:ln/>
        </p:spPr>
        <p:txBody>
          <a:bodyPr wrap="none" lIns="0" tIns="0" rIns="0" bIns="0" rtlCol="0" anchor="t"/>
          <a:lstStyle/>
          <a:p>
            <a:pPr algn="l" indent="0" marL="0">
              <a:lnSpc>
                <a:spcPct val="104000"/>
              </a:lnSpc>
              <a:buNone/>
            </a:pPr>
            <a:r>
              <a:rPr lang="en-US" sz="2000" b="1" dirty="0">
                <a:solidFill>
                  <a:srgbClr val="1B1B27"/>
                </a:solidFill>
                <a:latin typeface="Inter Bold" pitchFamily="34" charset="0"/>
                <a:ea typeface="Inter Bold" pitchFamily="34" charset="-122"/>
                <a:cs typeface="Inter Bold" pitchFamily="34" charset="-120"/>
              </a:rPr>
              <a:t>Weakness</a:t>
            </a:r>
            <a:endParaRPr lang="en-US" sz="2000" dirty="0"/>
          </a:p>
        </p:txBody>
      </p:sp>
      <p:sp>
        <p:nvSpPr>
          <p:cNvPr id="8" name="Text 6"/>
          <p:cNvSpPr/>
          <p:nvPr/>
        </p:nvSpPr>
        <p:spPr>
          <a:xfrm>
            <a:off x="6353512" y="2269034"/>
            <a:ext cx="5183058" cy="2158603"/>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Vulnerable to obvious counterexamples — psychopaths, sadists, those who appear to lack relevant feelings. The Ox Mountain parable seems to concede that some people </a:t>
            </a:r>
            <a:pPr algn="l" indent="0" marL="0">
              <a:lnSpc>
                <a:spcPct val="125000"/>
              </a:lnSpc>
              <a:buNone/>
            </a:pPr>
            <a:r>
              <a:rPr lang="en-US" sz="1600" i="1" dirty="0">
                <a:solidFill>
                  <a:srgbClr val="3C3939"/>
                </a:solidFill>
                <a:latin typeface="Inter" pitchFamily="34" charset="0"/>
                <a:ea typeface="Inter" pitchFamily="34" charset="-122"/>
                <a:cs typeface="Inter" pitchFamily="34" charset="-120"/>
              </a:rPr>
              <a:t>can</a:t>
            </a:r>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 lose the sprouts entirely. The claim begins to look unfalsifiable: if a person lacks compassion, Mengzi simply says their sprouts were destroyed.</a:t>
            </a:r>
            <a:endParaRPr lang="en-US" sz="1600" dirty="0"/>
          </a:p>
        </p:txBody>
      </p:sp>
      <p:sp>
        <p:nvSpPr>
          <p:cNvPr id="9" name="Shape 7"/>
          <p:cNvSpPr/>
          <p:nvPr/>
        </p:nvSpPr>
        <p:spPr>
          <a:xfrm>
            <a:off x="6353512" y="4629646"/>
            <a:ext cx="5183058" cy="1351359"/>
          </a:xfrm>
          <a:prstGeom prst="roundRect">
            <a:avLst>
              <a:gd name="adj" fmla="val 6402"/>
            </a:avLst>
          </a:prstGeom>
          <a:solidFill>
            <a:srgbClr val="FCF2B5"/>
          </a:solidFill>
          <a:ln/>
        </p:spPr>
      </p:sp>
      <p:pic>
        <p:nvPicPr>
          <p:cNvPr id="10" name="Image 0" descr="preencoded.png">    </p:cNvPr>
          <p:cNvPicPr>
            <a:picLocks noChangeAspect="1"/>
          </p:cNvPicPr>
          <p:nvPr/>
        </p:nvPicPr>
        <p:blipFill>
          <a:blip r:embed="rId1"/>
          <a:stretch>
            <a:fillRect/>
          </a:stretch>
        </p:blipFill>
        <p:spPr>
          <a:xfrm>
            <a:off x="6559485" y="4929088"/>
            <a:ext cx="257466" cy="205978"/>
          </a:xfrm>
          <a:prstGeom prst="rect">
            <a:avLst/>
          </a:prstGeom>
        </p:spPr>
      </p:pic>
      <p:sp>
        <p:nvSpPr>
          <p:cNvPr id="11" name="Text 8"/>
          <p:cNvSpPr/>
          <p:nvPr/>
        </p:nvSpPr>
        <p:spPr>
          <a:xfrm>
            <a:off x="7022924" y="4842768"/>
            <a:ext cx="4307673" cy="925116"/>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000000"/>
                </a:solidFill>
                <a:latin typeface="Inter" pitchFamily="34" charset="0"/>
                <a:ea typeface="Inter" pitchFamily="34" charset="-122"/>
                <a:cs typeface="Inter" pitchFamily="34" charset="-120"/>
              </a:rPr>
              <a:t>"If a claim cannot be falsified by any possible evidence, it ceases to be an empirical claim."</a:t>
            </a:r>
            <a:endParaRPr 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848221"/>
            <a:ext cx="5551845" cy="61773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The A Priori Reading</a:t>
            </a:r>
            <a:endParaRPr lang="en-US" sz="3850" dirty="0"/>
          </a:p>
        </p:txBody>
      </p:sp>
      <p:sp>
        <p:nvSpPr>
          <p:cNvPr id="3" name="Shape 1"/>
          <p:cNvSpPr/>
          <p:nvPr/>
        </p:nvSpPr>
        <p:spPr>
          <a:xfrm>
            <a:off x="661475" y="1796752"/>
            <a:ext cx="25399" cy="662583"/>
          </a:xfrm>
          <a:prstGeom prst="roundRect">
            <a:avLst>
              <a:gd name="adj" fmla="val 60001"/>
            </a:avLst>
          </a:prstGeom>
          <a:solidFill>
            <a:srgbClr val="1B1B27"/>
          </a:solidFill>
          <a:ln/>
        </p:spPr>
      </p:sp>
      <p:sp>
        <p:nvSpPr>
          <p:cNvPr id="4" name="Text 2"/>
          <p:cNvSpPr/>
          <p:nvPr/>
        </p:nvSpPr>
        <p:spPr>
          <a:xfrm>
            <a:off x="957933" y="1982788"/>
            <a:ext cx="11181872"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"One who lacked a sense of dismayed commiseration in such a case simply could not be a person." — Mengzi</a:t>
            </a:r>
            <a:endParaRPr lang="en-US" sz="1550" dirty="0"/>
          </a:p>
        </p:txBody>
      </p:sp>
      <p:sp>
        <p:nvSpPr>
          <p:cNvPr id="5" name="Text 3"/>
          <p:cNvSpPr/>
          <p:nvPr/>
        </p:nvSpPr>
        <p:spPr>
          <a:xfrm>
            <a:off x="661475" y="2645370"/>
            <a:ext cx="10868745" cy="58102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claim is not "everyone actually feels this" but "this feeling is what makes a person a person." Mengzi makes a </a:t>
            </a:r>
            <a:pPr algn="l" indent="0" marL="0">
              <a:lnSpc>
                <a:spcPct val="122000"/>
              </a:lnSpc>
              <a:buNone/>
            </a:pPr>
            <a:r>
              <a:rPr lang="en-US" sz="1550" b="1" dirty="0">
                <a:solidFill>
                  <a:srgbClr val="3C3939"/>
                </a:solidFill>
                <a:latin typeface="Inter Bold" pitchFamily="34" charset="0"/>
                <a:ea typeface="Inter Bold" pitchFamily="34" charset="-122"/>
                <a:cs typeface="Inter Bold" pitchFamily="34" charset="-120"/>
              </a:rPr>
              <a:t>normative claim</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about what constitutes being human, not a descriptive claim about what all humans happen to feel.</a:t>
            </a:r>
            <a:endParaRPr lang="en-US" sz="1550" dirty="0"/>
          </a:p>
        </p:txBody>
      </p:sp>
      <p:pic>
        <p:nvPicPr>
          <p:cNvPr id="6"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412430"/>
            <a:ext cx="5351626" cy="2597249"/>
          </a:xfrm>
          <a:prstGeom prst="rect">
            <a:avLst/>
          </a:prstGeom>
        </p:spPr>
      </p:pic>
      <p:sp>
        <p:nvSpPr>
          <p:cNvPr id="7" name="Text 4"/>
          <p:cNvSpPr/>
          <p:nvPr/>
        </p:nvSpPr>
        <p:spPr>
          <a:xfrm>
            <a:off x="986110" y="3635474"/>
            <a:ext cx="2653539"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Van Norden's Leaning</a:t>
            </a:r>
            <a:endParaRPr lang="en-US" sz="1900" dirty="0"/>
          </a:p>
        </p:txBody>
      </p:sp>
      <p:sp>
        <p:nvSpPr>
          <p:cNvPr id="8" name="Text 5"/>
          <p:cNvSpPr/>
          <p:nvPr/>
        </p:nvSpPr>
        <p:spPr>
          <a:xfrm>
            <a:off x="986110" y="4043561"/>
            <a:ext cx="4803952" cy="174307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"Human nature is good" means "the directed potential of human beings is toward virtue." Not falsified by observing that some individuals fail to realise this potential. Parallel: "The nature of an acorn is to become an oak" — not falsified by acorns that rot.</a:t>
            </a:r>
            <a:endParaRPr lang="en-US" sz="15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78495" y="3412430"/>
            <a:ext cx="5351725" cy="2597249"/>
          </a:xfrm>
          <a:prstGeom prst="rect">
            <a:avLst/>
          </a:prstGeom>
        </p:spPr>
      </p:pic>
      <p:sp>
        <p:nvSpPr>
          <p:cNvPr id="10" name="Text 6"/>
          <p:cNvSpPr/>
          <p:nvPr/>
        </p:nvSpPr>
        <p:spPr>
          <a:xfrm>
            <a:off x="6503130" y="3635474"/>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The Risk</a:t>
            </a:r>
            <a:endParaRPr lang="en-US" sz="1900" dirty="0"/>
          </a:p>
        </p:txBody>
      </p:sp>
      <p:sp>
        <p:nvSpPr>
          <p:cNvPr id="11" name="Text 7"/>
          <p:cNvSpPr/>
          <p:nvPr/>
        </p:nvSpPr>
        <p:spPr>
          <a:xfrm>
            <a:off x="6503130" y="4043561"/>
            <a:ext cx="4804052" cy="87153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a priori reading can become tautological — defining "human nature" in terms of goodness and then concluding that human nature is good.</a:t>
            </a:r>
            <a:endParaRPr lang="en-US" sz="15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672802"/>
            <a:ext cx="6940575"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The Problem of the Psychopath</a:t>
            </a:r>
            <a:endParaRPr lang="en-US" sz="3250" dirty="0"/>
          </a:p>
        </p:txBody>
      </p:sp>
      <p:sp>
        <p:nvSpPr>
          <p:cNvPr id="3" name="Text 1"/>
          <p:cNvSpPr/>
          <p:nvPr/>
        </p:nvSpPr>
        <p:spPr>
          <a:xfrm>
            <a:off x="661475" y="1421011"/>
            <a:ext cx="1086874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If there exist human beings who genuinely lack compassion, shame, deference, and moral discernment, does this disprove Mengzi's universal claim?</a:t>
            </a:r>
            <a:endParaRPr lang="en-US" sz="130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001044"/>
            <a:ext cx="5376530" cy="1592957"/>
          </a:xfrm>
          <a:prstGeom prst="rect">
            <a:avLst/>
          </a:prstGeom>
        </p:spPr>
      </p:pic>
      <p:sp>
        <p:nvSpPr>
          <p:cNvPr id="5" name="Text 2"/>
          <p:cNvSpPr/>
          <p:nvPr/>
        </p:nvSpPr>
        <p:spPr>
          <a:xfrm>
            <a:off x="3225719" y="2109887"/>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6" name="Text 3"/>
          <p:cNvSpPr/>
          <p:nvPr/>
        </p:nvSpPr>
        <p:spPr>
          <a:xfrm>
            <a:off x="845819" y="2631877"/>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Denial</a:t>
            </a:r>
            <a:endParaRPr lang="en-US" sz="1600" dirty="0"/>
          </a:p>
        </p:txBody>
      </p:sp>
      <p:sp>
        <p:nvSpPr>
          <p:cNvPr id="7" name="Text 4"/>
          <p:cNvSpPr/>
          <p:nvPr/>
        </p:nvSpPr>
        <p:spPr>
          <a:xfrm>
            <a:off x="845819" y="2959795"/>
            <a:ext cx="5007842"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psychopath is not really human — empirically false and morally dangerous.</a:t>
            </a:r>
            <a:endParaRPr lang="en-US" sz="130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53691" y="2001044"/>
            <a:ext cx="5376530" cy="1592957"/>
          </a:xfrm>
          <a:prstGeom prst="rect">
            <a:avLst/>
          </a:prstGeom>
        </p:spPr>
      </p:pic>
      <p:sp>
        <p:nvSpPr>
          <p:cNvPr id="9" name="Text 5"/>
          <p:cNvSpPr/>
          <p:nvPr/>
        </p:nvSpPr>
        <p:spPr>
          <a:xfrm>
            <a:off x="8717935" y="2109887"/>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10" name="Text 6"/>
          <p:cNvSpPr/>
          <p:nvPr/>
        </p:nvSpPr>
        <p:spPr>
          <a:xfrm>
            <a:off x="6338034" y="2631877"/>
            <a:ext cx="2692432"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Environmental Destruction</a:t>
            </a:r>
            <a:endParaRPr lang="en-US" sz="1600" dirty="0"/>
          </a:p>
        </p:txBody>
      </p:sp>
      <p:sp>
        <p:nvSpPr>
          <p:cNvPr id="11" name="Text 7"/>
          <p:cNvSpPr/>
          <p:nvPr/>
        </p:nvSpPr>
        <p:spPr>
          <a:xfrm>
            <a:off x="6338034" y="2959795"/>
            <a:ext cx="5007842"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Sprouts destroyed by trauma (Ox Mountain model) — makes the claim unfalsifiable.</a:t>
            </a:r>
            <a:endParaRPr lang="en-US" sz="1300" dirty="0"/>
          </a:p>
        </p:txBody>
      </p:sp>
      <p:pic>
        <p:nvPicPr>
          <p:cNvPr id="12"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709690"/>
            <a:ext cx="5376530" cy="1592957"/>
          </a:xfrm>
          <a:prstGeom prst="rect">
            <a:avLst/>
          </a:prstGeom>
        </p:spPr>
      </p:pic>
      <p:sp>
        <p:nvSpPr>
          <p:cNvPr id="13" name="Text 8"/>
          <p:cNvSpPr/>
          <p:nvPr/>
        </p:nvSpPr>
        <p:spPr>
          <a:xfrm>
            <a:off x="3225719" y="3818533"/>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4" name="Text 9"/>
          <p:cNvSpPr/>
          <p:nvPr/>
        </p:nvSpPr>
        <p:spPr>
          <a:xfrm>
            <a:off x="845819" y="4340523"/>
            <a:ext cx="2199625"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Unconscious Survival</a:t>
            </a:r>
            <a:endParaRPr lang="en-US" sz="1600" dirty="0"/>
          </a:p>
        </p:txBody>
      </p:sp>
      <p:sp>
        <p:nvSpPr>
          <p:cNvPr id="15" name="Text 10"/>
          <p:cNvSpPr/>
          <p:nvPr/>
        </p:nvSpPr>
        <p:spPr>
          <a:xfrm>
            <a:off x="845819" y="4668441"/>
            <a:ext cx="5007842"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Even the worst psychopath may show traces of moral response — thin evidence.</a:t>
            </a:r>
            <a:endParaRPr lang="en-US" sz="1300" dirty="0"/>
          </a:p>
        </p:txBody>
      </p:sp>
      <p:pic>
        <p:nvPicPr>
          <p:cNvPr id="16"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53691" y="3709690"/>
            <a:ext cx="5376530" cy="1592957"/>
          </a:xfrm>
          <a:prstGeom prst="rect">
            <a:avLst/>
          </a:prstGeom>
        </p:spPr>
      </p:pic>
      <p:sp>
        <p:nvSpPr>
          <p:cNvPr id="17" name="Text 11"/>
          <p:cNvSpPr/>
          <p:nvPr/>
        </p:nvSpPr>
        <p:spPr>
          <a:xfrm>
            <a:off x="8717935" y="3818533"/>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18" name="Text 12"/>
          <p:cNvSpPr/>
          <p:nvPr/>
        </p:nvSpPr>
        <p:spPr>
          <a:xfrm>
            <a:off x="6338034" y="4340523"/>
            <a:ext cx="2078581"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Concession to Xunzi</a:t>
            </a:r>
            <a:endParaRPr lang="en-US" sz="1600" dirty="0"/>
          </a:p>
        </p:txBody>
      </p:sp>
      <p:sp>
        <p:nvSpPr>
          <p:cNvPr id="19" name="Text 13"/>
          <p:cNvSpPr/>
          <p:nvPr/>
        </p:nvSpPr>
        <p:spPr>
          <a:xfrm>
            <a:off x="6338034" y="4668441"/>
            <a:ext cx="5007842"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psychopath proves Mengzi wrong — Xunzi's claim that "human nature is bad" handles the case better.</a:t>
            </a:r>
            <a:endParaRPr lang="en-US" sz="1300" dirty="0"/>
          </a:p>
        </p:txBody>
      </p:sp>
      <p:sp>
        <p:nvSpPr>
          <p:cNvPr id="20" name="Shape 14"/>
          <p:cNvSpPr/>
          <p:nvPr/>
        </p:nvSpPr>
        <p:spPr>
          <a:xfrm>
            <a:off x="661475" y="5432822"/>
            <a:ext cx="10868745" cy="752277"/>
          </a:xfrm>
          <a:prstGeom prst="roundRect">
            <a:avLst>
              <a:gd name="adj" fmla="val 9234"/>
            </a:avLst>
          </a:prstGeom>
          <a:solidFill>
            <a:srgbClr val="E1E1EA"/>
          </a:solidFill>
          <a:ln/>
        </p:spPr>
      </p:sp>
      <p:pic>
        <p:nvPicPr>
          <p:cNvPr id="21" name="Image 4" descr="preencoded.png">    </p:cNvPr>
          <p:cNvPicPr>
            <a:picLocks noChangeAspect="1"/>
          </p:cNvPicPr>
          <p:nvPr/>
        </p:nvPicPr>
        <p:blipFill>
          <a:blip r:embed="rId9"/>
          <a:stretch>
            <a:fillRect/>
          </a:stretch>
        </p:blipFill>
        <p:spPr>
          <a:xfrm>
            <a:off x="826769" y="5653484"/>
            <a:ext cx="206667" cy="165298"/>
          </a:xfrm>
          <a:prstGeom prst="rect">
            <a:avLst/>
          </a:prstGeom>
        </p:spPr>
      </p:pic>
      <p:sp>
        <p:nvSpPr>
          <p:cNvPr id="22" name="Text 15"/>
          <p:cNvSpPr/>
          <p:nvPr/>
        </p:nvSpPr>
        <p:spPr>
          <a:xfrm>
            <a:off x="1198731" y="5589786"/>
            <a:ext cx="10166195" cy="449858"/>
          </a:xfrm>
          <a:prstGeom prst="rect">
            <a:avLst/>
          </a:prstGeom>
          <a:noFill/>
          <a:ln/>
        </p:spPr>
        <p:txBody>
          <a:bodyPr wrap="square" lIns="0" tIns="0" rIns="0" bIns="0" rtlCol="0" anchor="t">
            <a:normAutofit/>
          </a:bodyPr>
          <a:lstStyle/>
          <a:p>
            <a:pPr algn="l" indent="0" marL="0">
              <a:lnSpc>
                <a:spcPct val="113000"/>
              </a:lnSpc>
              <a:buNone/>
            </a:pPr>
            <a:r>
              <a:rPr lang="en-US" sz="1300" b="1" dirty="0">
                <a:solidFill>
                  <a:srgbClr val="000000"/>
                </a:solidFill>
                <a:latin typeface="Inter Bold" pitchFamily="34" charset="0"/>
                <a:ea typeface="Inter Bold" pitchFamily="34" charset="-122"/>
                <a:cs typeface="Inter Bold" pitchFamily="34" charset="-120"/>
              </a:rPr>
              <a:t>Best philosophical reading</a:t>
            </a:r>
            <a:pPr algn="l" indent="0" marL="0">
              <a:lnSpc>
                <a:spcPct val="113000"/>
              </a:lnSpc>
              <a:buNone/>
            </a:pPr>
            <a:r>
              <a:rPr lang="en-US" sz="1300" dirty="0">
                <a:solidFill>
                  <a:srgbClr val="000000"/>
                </a:solidFill>
                <a:latin typeface="Inter" pitchFamily="34" charset="0"/>
                <a:ea typeface="Inter" pitchFamily="34" charset="-122"/>
                <a:cs typeface="Inter" pitchFamily="34" charset="-120"/>
              </a:rPr>
              <a:t> (Van Norden): A claim about </a:t>
            </a:r>
            <a:pPr algn="l" indent="0" marL="0">
              <a:lnSpc>
                <a:spcPct val="113000"/>
              </a:lnSpc>
              <a:buNone/>
            </a:pPr>
            <a:r>
              <a:rPr lang="en-US" sz="1300" i="1" dirty="0">
                <a:solidFill>
                  <a:srgbClr val="000000"/>
                </a:solidFill>
                <a:latin typeface="Inter" pitchFamily="34" charset="0"/>
                <a:ea typeface="Inter" pitchFamily="34" charset="-122"/>
                <a:cs typeface="Inter" pitchFamily="34" charset="-120"/>
              </a:rPr>
              <a:t>typical</a:t>
            </a:r>
            <a:pPr algn="l" indent="0" marL="0">
              <a:lnSpc>
                <a:spcPct val="113000"/>
              </a:lnSpc>
              <a:buNone/>
            </a:pPr>
            <a:r>
              <a:rPr lang="en-US" sz="1300" dirty="0">
                <a:solidFill>
                  <a:srgbClr val="000000"/>
                </a:solidFill>
                <a:latin typeface="Inter" pitchFamily="34" charset="0"/>
                <a:ea typeface="Inter" pitchFamily="34" charset="-122"/>
                <a:cs typeface="Inter" pitchFamily="34" charset="-120"/>
              </a:rPr>
              <a:t> human development under </a:t>
            </a:r>
            <a:pPr algn="l" indent="0" marL="0">
              <a:lnSpc>
                <a:spcPct val="113000"/>
              </a:lnSpc>
              <a:buNone/>
            </a:pPr>
            <a:r>
              <a:rPr lang="en-US" sz="1300" i="1" dirty="0">
                <a:solidFill>
                  <a:srgbClr val="000000"/>
                </a:solidFill>
                <a:latin typeface="Inter" pitchFamily="34" charset="0"/>
                <a:ea typeface="Inter" pitchFamily="34" charset="-122"/>
                <a:cs typeface="Inter" pitchFamily="34" charset="-120"/>
              </a:rPr>
              <a:t>appropriate</a:t>
            </a:r>
            <a:pPr algn="l" indent="0" marL="0">
              <a:lnSpc>
                <a:spcPct val="113000"/>
              </a:lnSpc>
              <a:buNone/>
            </a:pPr>
            <a:r>
              <a:rPr lang="en-US" sz="1300" dirty="0">
                <a:solidFill>
                  <a:srgbClr val="000000"/>
                </a:solidFill>
                <a:latin typeface="Inter" pitchFamily="34" charset="0"/>
                <a:ea typeface="Inter" pitchFamily="34" charset="-122"/>
                <a:cs typeface="Inter" pitchFamily="34" charset="-120"/>
              </a:rPr>
              <a:t> conditions — not statistical but normative.</a:t>
            </a:r>
            <a:endParaRPr lang="en-US" sz="13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825798"/>
            <a:ext cx="6296860" cy="1550194"/>
          </a:xfrm>
          <a:prstGeom prst="rect">
            <a:avLst/>
          </a:prstGeom>
          <a:noFill/>
          <a:ln/>
        </p:spPr>
        <p:txBody>
          <a:bodyPr wrap="square" lIns="0" tIns="0" rIns="0" bIns="0" rtlCol="0" anchor="t">
            <a:normAutofit/>
          </a:bodyPr>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Van Norden's Resolution — "Human Nature Is Good" ≠ "Humans Are Good"</a:t>
            </a:r>
            <a:endParaRPr lang="en-US" sz="3250" dirty="0"/>
          </a:p>
        </p:txBody>
      </p:sp>
      <p:sp>
        <p:nvSpPr>
          <p:cNvPr id="4" name="Shape 1"/>
          <p:cNvSpPr/>
          <p:nvPr/>
        </p:nvSpPr>
        <p:spPr>
          <a:xfrm>
            <a:off x="661475" y="2549624"/>
            <a:ext cx="3090587" cy="1795859"/>
          </a:xfrm>
          <a:prstGeom prst="roundRect">
            <a:avLst>
              <a:gd name="adj" fmla="val 3868"/>
            </a:avLst>
          </a:prstGeom>
          <a:solidFill>
            <a:srgbClr val="F2EEEE"/>
          </a:solidFill>
          <a:ln w="6350">
            <a:solidFill>
              <a:srgbClr val="D8D4D4"/>
            </a:solidFill>
            <a:prstDash val="solid"/>
          </a:ln>
        </p:spPr>
      </p:sp>
      <p:sp>
        <p:nvSpPr>
          <p:cNvPr id="5" name="Text 2"/>
          <p:cNvSpPr/>
          <p:nvPr/>
        </p:nvSpPr>
        <p:spPr>
          <a:xfrm>
            <a:off x="833119" y="2721273"/>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"Humans Are Good"</a:t>
            </a:r>
            <a:endParaRPr lang="en-US" sz="1600" dirty="0"/>
          </a:p>
        </p:txBody>
      </p:sp>
      <p:sp>
        <p:nvSpPr>
          <p:cNvPr id="6" name="Text 3"/>
          <p:cNvSpPr/>
          <p:nvPr/>
        </p:nvSpPr>
        <p:spPr>
          <a:xfrm>
            <a:off x="833119" y="3049191"/>
            <a:ext cx="2747298"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Would mean humans actually behave virtuously — clearly false. This is NOT Mengzi's claim.</a:t>
            </a:r>
            <a:endParaRPr lang="en-US" sz="1300" dirty="0"/>
          </a:p>
        </p:txBody>
      </p:sp>
      <p:sp>
        <p:nvSpPr>
          <p:cNvPr id="7" name="Shape 4"/>
          <p:cNvSpPr/>
          <p:nvPr/>
        </p:nvSpPr>
        <p:spPr>
          <a:xfrm>
            <a:off x="3867748" y="2549624"/>
            <a:ext cx="3090587" cy="1795859"/>
          </a:xfrm>
          <a:prstGeom prst="roundRect">
            <a:avLst>
              <a:gd name="adj" fmla="val 3868"/>
            </a:avLst>
          </a:prstGeom>
          <a:solidFill>
            <a:srgbClr val="F2EEEE"/>
          </a:solidFill>
          <a:ln w="6350">
            <a:solidFill>
              <a:srgbClr val="D8D4D4"/>
            </a:solidFill>
            <a:prstDash val="solid"/>
          </a:ln>
        </p:spPr>
      </p:sp>
      <p:sp>
        <p:nvSpPr>
          <p:cNvPr id="8" name="Text 5"/>
          <p:cNvSpPr/>
          <p:nvPr/>
        </p:nvSpPr>
        <p:spPr>
          <a:xfrm>
            <a:off x="4039392" y="2721273"/>
            <a:ext cx="2492015"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"Human Nature Is Good"</a:t>
            </a:r>
            <a:endParaRPr lang="en-US" sz="1600" dirty="0"/>
          </a:p>
        </p:txBody>
      </p:sp>
      <p:sp>
        <p:nvSpPr>
          <p:cNvPr id="9" name="Text 6"/>
          <p:cNvSpPr/>
          <p:nvPr/>
        </p:nvSpPr>
        <p:spPr>
          <a:xfrm>
            <a:off x="4039392" y="3049191"/>
            <a:ext cx="2747298" cy="1124645"/>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Means humans possess an innate directed potential toward virtue, which may or may not be realised. The gap between the two is the space of ethical cultivation.</a:t>
            </a:r>
            <a:endParaRPr lang="en-US" sz="1300" dirty="0"/>
          </a:p>
        </p:txBody>
      </p:sp>
      <p:sp>
        <p:nvSpPr>
          <p:cNvPr id="10" name="Shape 7"/>
          <p:cNvSpPr/>
          <p:nvPr/>
        </p:nvSpPr>
        <p:spPr>
          <a:xfrm>
            <a:off x="661475" y="4461173"/>
            <a:ext cx="6296860" cy="1570930"/>
          </a:xfrm>
          <a:prstGeom prst="roundRect">
            <a:avLst>
              <a:gd name="adj" fmla="val 4422"/>
            </a:avLst>
          </a:prstGeom>
          <a:solidFill>
            <a:srgbClr val="F2EEEE"/>
          </a:solidFill>
          <a:ln w="6350">
            <a:solidFill>
              <a:srgbClr val="D8D4D4"/>
            </a:solidFill>
            <a:prstDash val="solid"/>
          </a:ln>
        </p:spPr>
      </p:sp>
      <p:sp>
        <p:nvSpPr>
          <p:cNvPr id="11" name="Text 8"/>
          <p:cNvSpPr/>
          <p:nvPr/>
        </p:nvSpPr>
        <p:spPr>
          <a:xfrm>
            <a:off x="833119" y="4632821"/>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The Middle Ground</a:t>
            </a:r>
            <a:endParaRPr lang="en-US" sz="1600" dirty="0"/>
          </a:p>
        </p:txBody>
      </p:sp>
      <p:sp>
        <p:nvSpPr>
          <p:cNvPr id="12" name="Text 9"/>
          <p:cNvSpPr/>
          <p:nvPr/>
        </p:nvSpPr>
        <p:spPr>
          <a:xfrm>
            <a:off x="833119" y="4960739"/>
            <a:ext cx="5953571"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Cultivation is both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necessary</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(humans are not already good) and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possible</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(humans have the potential for goodness). "Mengzi does not claim that humans are innately good; he claims that human nature is innately good." — Van Norden</a:t>
            </a:r>
            <a:endParaRPr lang="en-US" sz="13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900212"/>
            <a:ext cx="10286048"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Extension (</a:t>
            </a:r>
            <a:pPr algn="l" indent="0" marL="0">
              <a:lnSpc>
                <a:spcPct val="104000"/>
              </a:lnSpc>
              <a:buNone/>
            </a:pPr>
            <a:r>
              <a:rPr lang="en-US" sz="4150" b="1" i="1" dirty="0">
                <a:solidFill>
                  <a:srgbClr val="1B1B27"/>
                </a:solidFill>
                <a:latin typeface="Inter Bold" pitchFamily="34" charset="0"/>
                <a:ea typeface="Inter Bold" pitchFamily="34" charset="-122"/>
                <a:cs typeface="Inter Bold" pitchFamily="34" charset="-120"/>
              </a:rPr>
              <a:t>Tui/Da</a:t>
            </a:r>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 and Reflection (</a:t>
            </a:r>
            <a:pPr algn="l" indent="0" marL="0">
              <a:lnSpc>
                <a:spcPct val="104000"/>
              </a:lnSpc>
              <a:buNone/>
            </a:pPr>
            <a:r>
              <a:rPr lang="en-US" sz="4150" b="1" i="1" dirty="0">
                <a:solidFill>
                  <a:srgbClr val="1B1B27"/>
                </a:solidFill>
                <a:latin typeface="Inter Bold" pitchFamily="34" charset="0"/>
                <a:ea typeface="Inter Bold" pitchFamily="34" charset="-122"/>
                <a:cs typeface="Inter Bold" pitchFamily="34" charset="-120"/>
              </a:rPr>
              <a:t>Si</a:t>
            </a:r>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a:t>
            </a:r>
            <a:endParaRPr lang="en-US" sz="4150" dirty="0"/>
          </a:p>
        </p:txBody>
      </p:sp>
      <p:sp>
        <p:nvSpPr>
          <p:cNvPr id="3" name="Shape 1"/>
          <p:cNvSpPr/>
          <p:nvPr/>
        </p:nvSpPr>
        <p:spPr>
          <a:xfrm>
            <a:off x="661475" y="1947366"/>
            <a:ext cx="25399" cy="1399977"/>
          </a:xfrm>
          <a:prstGeom prst="roundRect">
            <a:avLst>
              <a:gd name="adj" fmla="val 60001"/>
            </a:avLst>
          </a:prstGeom>
          <a:solidFill>
            <a:srgbClr val="1B1B27"/>
          </a:solidFill>
          <a:ln/>
        </p:spPr>
      </p:sp>
      <p:sp>
        <p:nvSpPr>
          <p:cNvPr id="4" name="Text 2"/>
          <p:cNvSpPr/>
          <p:nvPr/>
        </p:nvSpPr>
        <p:spPr>
          <a:xfrm>
            <a:off x="980356" y="2162671"/>
            <a:ext cx="10549864"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"Reflection is the process by which we identify the relevant similarities between those cases in which we already have the appropriate reactions and other cases in which we do not yet react appropriately. This guides our emotions so that we come to feel similarly about the cases." — Van Norden</a:t>
            </a:r>
            <a:endParaRPr lang="en-US" sz="16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41245" y="3569395"/>
            <a:ext cx="318881" cy="318889"/>
          </a:xfrm>
          <a:prstGeom prst="rect">
            <a:avLst/>
          </a:prstGeom>
        </p:spPr>
      </p:pic>
      <p:sp>
        <p:nvSpPr>
          <p:cNvPr id="6" name="Text 3"/>
          <p:cNvSpPr/>
          <p:nvPr/>
        </p:nvSpPr>
        <p:spPr>
          <a:xfrm>
            <a:off x="1352516" y="3562747"/>
            <a:ext cx="4623677"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The Extension Process Presupposes Two Things</a:t>
            </a:r>
            <a:endParaRPr lang="en-US" sz="2050" dirty="0"/>
          </a:p>
        </p:txBody>
      </p:sp>
      <p:sp>
        <p:nvSpPr>
          <p:cNvPr id="7" name="Text 4"/>
          <p:cNvSpPr/>
          <p:nvPr/>
        </p:nvSpPr>
        <p:spPr>
          <a:xfrm>
            <a:off x="1352516" y="4341912"/>
            <a:ext cx="4623677"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sprouts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exist</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(otherwise nothing to extend from) and the sprouts are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incomplete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(otherwise nothing to extend to).</a:t>
            </a:r>
            <a:endParaRPr lang="en-US" sz="16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95173" y="3569395"/>
            <a:ext cx="318881" cy="318889"/>
          </a:xfrm>
          <a:prstGeom prst="rect">
            <a:avLst/>
          </a:prstGeom>
        </p:spPr>
      </p:pic>
      <p:sp>
        <p:nvSpPr>
          <p:cNvPr id="9" name="Text 5"/>
          <p:cNvSpPr/>
          <p:nvPr/>
        </p:nvSpPr>
        <p:spPr>
          <a:xfrm>
            <a:off x="6906444" y="3562747"/>
            <a:ext cx="4623776"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Nature Is the Starting Point, Not the Finished Product</a:t>
            </a:r>
            <a:endParaRPr lang="en-US" sz="2050" dirty="0"/>
          </a:p>
        </p:txBody>
      </p:sp>
      <p:sp>
        <p:nvSpPr>
          <p:cNvPr id="10" name="Text 6"/>
          <p:cNvSpPr/>
          <p:nvPr/>
        </p:nvSpPr>
        <p:spPr>
          <a:xfrm>
            <a:off x="6906444" y="4341912"/>
            <a:ext cx="4623776" cy="161577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raw material of virtue is present in all humans. It must be "extended" — gradually, through reflection and practice — to cover the full range of situations calling for ethical response.</a:t>
            </a:r>
            <a:endParaRPr lang="en-US" sz="16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724892"/>
            <a:ext cx="9052790"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Argument Summary — Key Point 4</a:t>
            </a:r>
            <a:endParaRPr lang="en-US" sz="3950" dirty="0"/>
          </a:p>
        </p:txBody>
      </p:sp>
      <p:pic>
        <p:nvPicPr>
          <p:cNvPr id="3" name="Image 0" descr="preencoded.png">    </p:cNvPr>
          <p:cNvPicPr>
            <a:picLocks noChangeAspect="1"/>
          </p:cNvPicPr>
          <p:nvPr/>
        </p:nvPicPr>
        <p:blipFill>
          <a:blip r:embed="rId1"/>
          <a:stretch>
            <a:fillRect/>
          </a:stretch>
        </p:blipFill>
        <p:spPr>
          <a:xfrm>
            <a:off x="1624567" y="1693863"/>
            <a:ext cx="8942561" cy="3355677"/>
          </a:xfrm>
          <a:prstGeom prst="rect">
            <a:avLst/>
          </a:prstGeom>
        </p:spPr>
      </p:pic>
      <p:sp>
        <p:nvSpPr>
          <p:cNvPr id="4" name="Text 1"/>
          <p:cNvSpPr/>
          <p:nvPr/>
        </p:nvSpPr>
        <p:spPr>
          <a:xfrm>
            <a:off x="8850017" y="4234918"/>
            <a:ext cx="1348779" cy="259831"/>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Conclusion</a:t>
            </a:r>
            <a:endParaRPr lang="en-US" sz="1600" dirty="0"/>
          </a:p>
        </p:txBody>
      </p:sp>
      <p:sp>
        <p:nvSpPr>
          <p:cNvPr id="5" name="Text 2"/>
          <p:cNvSpPr/>
          <p:nvPr/>
        </p:nvSpPr>
        <p:spPr>
          <a:xfrm>
            <a:off x="7150186" y="4234918"/>
            <a:ext cx="1348779" cy="259831"/>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4</a:t>
            </a:r>
            <a:endParaRPr lang="en-US" sz="1600" dirty="0"/>
          </a:p>
        </p:txBody>
      </p:sp>
      <p:sp>
        <p:nvSpPr>
          <p:cNvPr id="6" name="Text 3"/>
          <p:cNvSpPr/>
          <p:nvPr/>
        </p:nvSpPr>
        <p:spPr>
          <a:xfrm>
            <a:off x="5459593" y="4234918"/>
            <a:ext cx="1348779" cy="259831"/>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3</a:t>
            </a:r>
            <a:endParaRPr lang="en-US" sz="1600" dirty="0"/>
          </a:p>
        </p:txBody>
      </p:sp>
      <p:sp>
        <p:nvSpPr>
          <p:cNvPr id="7" name="Text 4"/>
          <p:cNvSpPr/>
          <p:nvPr/>
        </p:nvSpPr>
        <p:spPr>
          <a:xfrm>
            <a:off x="3769000" y="4234918"/>
            <a:ext cx="1348779" cy="259831"/>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2</a:t>
            </a:r>
            <a:endParaRPr lang="en-US" sz="1600" dirty="0"/>
          </a:p>
        </p:txBody>
      </p:sp>
      <p:sp>
        <p:nvSpPr>
          <p:cNvPr id="8" name="Text 5"/>
          <p:cNvSpPr/>
          <p:nvPr/>
        </p:nvSpPr>
        <p:spPr>
          <a:xfrm>
            <a:off x="2041455" y="4234918"/>
            <a:ext cx="1348779" cy="259831"/>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Premise 1</a:t>
            </a:r>
            <a:endParaRPr lang="en-US" sz="1600" dirty="0"/>
          </a:p>
        </p:txBody>
      </p:sp>
      <p:sp>
        <p:nvSpPr>
          <p:cNvPr id="9" name="Text 6"/>
          <p:cNvSpPr/>
          <p:nvPr/>
        </p:nvSpPr>
        <p:spPr>
          <a:xfrm>
            <a:off x="661475" y="5241528"/>
            <a:ext cx="10868745"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Mengzi's theory is best understood as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normative account of human potential</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a philosophical argument about the kind of beings humans are and the kind of flourishing natural to them, not a statistical claim about how all humans happen to behave.</a:t>
            </a:r>
            <a:endParaRPr lang="en-US" sz="15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898327"/>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Cross-Day Reference — The Particularist Ethics of Mengzi</a:t>
            </a:r>
            <a:endParaRPr lang="en-US" sz="3950" dirty="0"/>
          </a:p>
        </p:txBody>
      </p:sp>
      <p:sp>
        <p:nvSpPr>
          <p:cNvPr id="3" name="Shape 1"/>
          <p:cNvSpPr/>
          <p:nvPr/>
        </p:nvSpPr>
        <p:spPr>
          <a:xfrm>
            <a:off x="661475" y="2494855"/>
            <a:ext cx="25399" cy="978198"/>
          </a:xfrm>
          <a:prstGeom prst="roundRect">
            <a:avLst>
              <a:gd name="adj" fmla="val 60001"/>
            </a:avLst>
          </a:prstGeom>
          <a:solidFill>
            <a:srgbClr val="1B1B27"/>
          </a:solidFill>
          <a:ln/>
        </p:spPr>
      </p:sp>
      <p:sp>
        <p:nvSpPr>
          <p:cNvPr id="4" name="Text 2"/>
          <p:cNvSpPr/>
          <p:nvPr/>
        </p:nvSpPr>
        <p:spPr>
          <a:xfrm>
            <a:off x="962695" y="2686844"/>
            <a:ext cx="10567525"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"Ethics can never be reduced to rules: ethics most fundamentally pertains to human dispositions and the ability to detect and act on them. Ethics is a matter of character, not rules." — Eno</a:t>
            </a:r>
            <a:endParaRPr lang="en-US" sz="1550" dirty="0"/>
          </a:p>
        </p:txBody>
      </p:sp>
      <p:sp>
        <p:nvSpPr>
          <p:cNvPr id="5" name="Shape 3"/>
          <p:cNvSpPr/>
          <p:nvPr/>
        </p:nvSpPr>
        <p:spPr>
          <a:xfrm>
            <a:off x="516917" y="3665141"/>
            <a:ext cx="5478524" cy="2294434"/>
          </a:xfrm>
          <a:prstGeom prst="roundRect">
            <a:avLst>
              <a:gd name="adj" fmla="val 6302"/>
            </a:avLst>
          </a:prstGeom>
          <a:solidFill>
            <a:srgbClr val="1B1B27"/>
          </a:solidFill>
          <a:ln/>
        </p:spPr>
      </p:sp>
      <p:sp>
        <p:nvSpPr>
          <p:cNvPr id="6" name="Text 4"/>
          <p:cNvSpPr/>
          <p:nvPr/>
        </p:nvSpPr>
        <p:spPr>
          <a:xfrm>
            <a:off x="717730" y="3835797"/>
            <a:ext cx="4556706"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Consistency with Sprout Theory</a:t>
            </a:r>
            <a:endParaRPr lang="en-US" sz="1950" dirty="0"/>
          </a:p>
        </p:txBody>
      </p:sp>
      <p:sp>
        <p:nvSpPr>
          <p:cNvPr id="7" name="Text 5"/>
          <p:cNvSpPr/>
          <p:nvPr/>
        </p:nvSpPr>
        <p:spPr>
          <a:xfrm>
            <a:off x="717730" y="4320183"/>
            <a:ext cx="5076896"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If ethics were about applying rules, having the right rules would suffice for virtue, and the sprouts would be irrelevant. Mengzi's ethics is fundamentally </a:t>
            </a:r>
            <a:pPr algn="l" indent="0" marL="0">
              <a:lnSpc>
                <a:spcPct val="123000"/>
              </a:lnSpc>
              <a:buNone/>
            </a:pPr>
            <a:r>
              <a:rPr lang="en-US" sz="1550" b="1" dirty="0">
                <a:solidFill>
                  <a:srgbClr val="FFFFFF"/>
                </a:solidFill>
                <a:latin typeface="Inter Bold" pitchFamily="34" charset="0"/>
                <a:ea typeface="Inter Bold" pitchFamily="34" charset="-122"/>
                <a:cs typeface="Inter Bold" pitchFamily="34" charset="-120"/>
              </a:rPr>
              <a:t>situational</a:t>
            </a:r>
            <a:pPr algn="l" indent="0" marL="0">
              <a:lnSpc>
                <a:spcPct val="123000"/>
              </a:lnSpc>
              <a:buNone/>
            </a:pPr>
            <a:r>
              <a:rPr lang="en-US" sz="1550" dirty="0">
                <a:solidFill>
                  <a:srgbClr val="FFFFFF"/>
                </a:solidFill>
                <a:latin typeface="Inter" pitchFamily="34" charset="0"/>
                <a:ea typeface="Inter" pitchFamily="34" charset="-122"/>
                <a:cs typeface="Inter" pitchFamily="34" charset="-120"/>
              </a:rPr>
              <a:t> — dispositions must be cultivated that are sensitive to the specific features of each situation.</a:t>
            </a:r>
            <a:endParaRPr lang="en-US" sz="1550" dirty="0"/>
          </a:p>
        </p:txBody>
      </p:sp>
      <p:sp>
        <p:nvSpPr>
          <p:cNvPr id="8" name="Text 6"/>
          <p:cNvSpPr/>
          <p:nvPr/>
        </p:nvSpPr>
        <p:spPr>
          <a:xfrm>
            <a:off x="6347162" y="3835797"/>
            <a:ext cx="3241693"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Connection to Kongzi</a:t>
            </a:r>
            <a:endParaRPr lang="en-US" sz="1950" dirty="0"/>
          </a:p>
        </p:txBody>
      </p:sp>
      <p:sp>
        <p:nvSpPr>
          <p:cNvPr id="9" name="Text 7"/>
          <p:cNvSpPr/>
          <p:nvPr/>
        </p:nvSpPr>
        <p:spPr>
          <a:xfrm>
            <a:off x="6347162" y="4320183"/>
            <a:ext cx="5189408"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Like Kongzi, Mengzi resists reducing ethics to exceptionless rules. The sprouts provide the raw material for moral sensitivity — they are not a substitute for judgement but a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foundation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for it.</a:t>
            </a:r>
            <a:endParaRPr lang="en-US" sz="15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683121"/>
            <a:ext cx="10868745" cy="1380728"/>
          </a:xfrm>
          <a:prstGeom prst="rect">
            <a:avLst/>
          </a:prstGeom>
          <a:noFill/>
          <a:ln/>
        </p:spPr>
        <p:txBody>
          <a:bodyPr wrap="square" lIns="0" tIns="0" rIns="0" bIns="0" rtlCol="0" anchor="t">
            <a:normAutofit/>
          </a:bodyPr>
          <a:lstStyle/>
          <a:p>
            <a:pPr algn="l" indent="0" marL="0">
              <a:lnSpc>
                <a:spcPct val="104000"/>
              </a:lnSpc>
              <a:buNone/>
            </a:pPr>
            <a:r>
              <a:rPr lang="en-US" sz="4300" b="1" dirty="0">
                <a:solidFill>
                  <a:srgbClr val="1B1B27"/>
                </a:solidFill>
                <a:latin typeface="Inter Bold" pitchFamily="34" charset="0"/>
                <a:ea typeface="Inter Bold" pitchFamily="34" charset="-122"/>
                <a:cs typeface="Inter Bold" pitchFamily="34" charset="-120"/>
              </a:rPr>
              <a:t>Returning to Core Questions — Q1 and Q2</a:t>
            </a:r>
            <a:endParaRPr lang="en-US" sz="430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477095"/>
            <a:ext cx="5331089" cy="3697784"/>
          </a:xfrm>
          <a:prstGeom prst="rect">
            <a:avLst/>
          </a:prstGeom>
        </p:spPr>
      </p:pic>
      <p:sp>
        <p:nvSpPr>
          <p:cNvPr id="4" name="Text 1"/>
          <p:cNvSpPr/>
          <p:nvPr/>
        </p:nvSpPr>
        <p:spPr>
          <a:xfrm>
            <a:off x="1009327" y="2723356"/>
            <a:ext cx="3312434"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Q1: Empirical or A Priori?</a:t>
            </a:r>
            <a:endParaRPr lang="en-US" sz="2150" dirty="0"/>
          </a:p>
        </p:txBody>
      </p:sp>
      <p:sp>
        <p:nvSpPr>
          <p:cNvPr id="5" name="Text 2"/>
          <p:cNvSpPr/>
          <p:nvPr/>
        </p:nvSpPr>
        <p:spPr>
          <a:xfrm>
            <a:off x="1009327" y="3192562"/>
            <a:ext cx="4736981" cy="2736056"/>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Mengzi's argument occupies a middle ground. The thought experiment functions as a </a:t>
            </a:r>
            <a:pPr algn="l" indent="0" marL="0">
              <a:lnSpc>
                <a:spcPct val="129000"/>
              </a:lnSpc>
              <a:buNone/>
            </a:pPr>
            <a:r>
              <a:rPr lang="en-US" sz="1700" i="1" dirty="0">
                <a:solidFill>
                  <a:srgbClr val="3C3939"/>
                </a:solidFill>
                <a:latin typeface="Inter" pitchFamily="34" charset="0"/>
                <a:ea typeface="Inter" pitchFamily="34" charset="-122"/>
                <a:cs typeface="Inter" pitchFamily="34" charset="-120"/>
              </a:rPr>
              <a:t>reminder</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of what we already know, not a </a:t>
            </a:r>
            <a:pPr algn="l" indent="0" marL="0">
              <a:lnSpc>
                <a:spcPct val="129000"/>
              </a:lnSpc>
              <a:buNone/>
            </a:pPr>
            <a:r>
              <a:rPr lang="en-US" sz="1700" i="1" dirty="0">
                <a:solidFill>
                  <a:srgbClr val="3C3939"/>
                </a:solidFill>
                <a:latin typeface="Inter" pitchFamily="34" charset="0"/>
                <a:ea typeface="Inter" pitchFamily="34" charset="-122"/>
                <a:cs typeface="Inter" pitchFamily="34" charset="-120"/>
              </a:rPr>
              <a:t>discovery</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of new facts. Descriptive and normative dimensions are intertwined — characteristic of early Chinese philosophy, which does not recognise the sharp fact-value distinction.</a:t>
            </a:r>
            <a:endParaRPr lang="en-US" sz="170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99132" y="2477095"/>
            <a:ext cx="5331089" cy="3697784"/>
          </a:xfrm>
          <a:prstGeom prst="rect">
            <a:avLst/>
          </a:prstGeom>
        </p:spPr>
      </p:pic>
      <p:sp>
        <p:nvSpPr>
          <p:cNvPr id="7" name="Text 3"/>
          <p:cNvSpPr/>
          <p:nvPr/>
        </p:nvSpPr>
        <p:spPr>
          <a:xfrm>
            <a:off x="6546984" y="2723356"/>
            <a:ext cx="4499755"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Q2: Where Does Evil Come From?</a:t>
            </a:r>
            <a:endParaRPr lang="en-US" sz="2150" dirty="0"/>
          </a:p>
        </p:txBody>
      </p:sp>
      <p:sp>
        <p:nvSpPr>
          <p:cNvPr id="8" name="Text 4"/>
          <p:cNvSpPr/>
          <p:nvPr/>
        </p:nvSpPr>
        <p:spPr>
          <a:xfrm>
            <a:off x="6546984" y="3192562"/>
            <a:ext cx="4736981" cy="2736056"/>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Evil is not a separate force but a </a:t>
            </a:r>
            <a:pPr algn="l" indent="0" marL="0">
              <a:lnSpc>
                <a:spcPct val="129000"/>
              </a:lnSpc>
              <a:buNone/>
            </a:pPr>
            <a:r>
              <a:rPr lang="en-US" sz="1700" i="1" dirty="0">
                <a:solidFill>
                  <a:srgbClr val="3C3939"/>
                </a:solidFill>
                <a:latin typeface="Inter" pitchFamily="34" charset="0"/>
                <a:ea typeface="Inter" pitchFamily="34" charset="-122"/>
                <a:cs typeface="Inter" pitchFamily="34" charset="-120"/>
              </a:rPr>
              <a:t>failure of development</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from three sources: material deprivation, pernicious doctrines, and lack of reflective effort. None of these implies the sprouts themselves are defective. The agricultural metaphor: a plant that wilts from lack of water is evidence of environmental failure, not defective nature.</a:t>
            </a:r>
            <a:endParaRPr lang="en-US" sz="17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Text 0"/>
          <p:cNvSpPr/>
          <p:nvPr/>
        </p:nvSpPr>
        <p:spPr>
          <a:xfrm>
            <a:off x="661475" y="801588"/>
            <a:ext cx="6296860"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Returning to Core Questions — Q3</a:t>
            </a:r>
            <a:endParaRPr lang="en-US" sz="3700" dirty="0"/>
          </a:p>
        </p:txBody>
      </p:sp>
      <p:sp>
        <p:nvSpPr>
          <p:cNvPr id="4" name="Text 1"/>
          <p:cNvSpPr/>
          <p:nvPr/>
        </p:nvSpPr>
        <p:spPr>
          <a:xfrm>
            <a:off x="661475" y="2209701"/>
            <a:ext cx="6296860" cy="544314"/>
          </a:xfrm>
          <a:prstGeom prst="rect">
            <a:avLst/>
          </a:prstGeom>
          <a:noFill/>
          <a:ln/>
        </p:spPr>
        <p:txBody>
          <a:bodyPr wrap="square" lIns="0" tIns="0" rIns="0" bIns="0" rtlCol="0" anchor="t">
            <a:normAutofit/>
          </a:bodyPr>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Q3: How does Mengzi's theory of human nature relate to his political philosophy?</a:t>
            </a:r>
            <a:endParaRPr lang="en-US" sz="1450" dirty="0"/>
          </a:p>
        </p:txBody>
      </p:sp>
      <p:sp>
        <p:nvSpPr>
          <p:cNvPr id="5" name="Shape 2"/>
          <p:cNvSpPr/>
          <p:nvPr/>
        </p:nvSpPr>
        <p:spPr>
          <a:xfrm>
            <a:off x="661475" y="2924076"/>
            <a:ext cx="425241" cy="425252"/>
          </a:xfrm>
          <a:prstGeom prst="roundRect">
            <a:avLst>
              <a:gd name="adj" fmla="val 18669"/>
            </a:avLst>
          </a:prstGeom>
          <a:solidFill>
            <a:srgbClr val="F2EEEE"/>
          </a:solidFill>
          <a:ln w="6350">
            <a:solidFill>
              <a:srgbClr val="D8D4D4"/>
            </a:solidFill>
            <a:prstDash val="solid"/>
          </a:ln>
        </p:spPr>
      </p:sp>
      <p:sp>
        <p:nvSpPr>
          <p:cNvPr id="6" name="Text 3"/>
          <p:cNvSpPr/>
          <p:nvPr/>
        </p:nvSpPr>
        <p:spPr>
          <a:xfrm>
            <a:off x="1237921" y="2988965"/>
            <a:ext cx="5720413"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Good Government Provides Conditions for Innate Goodness</a:t>
            </a:r>
            <a:endParaRPr lang="en-US" sz="1850" dirty="0"/>
          </a:p>
        </p:txBody>
      </p:sp>
      <p:sp>
        <p:nvSpPr>
          <p:cNvPr id="7" name="Text 4"/>
          <p:cNvSpPr/>
          <p:nvPr/>
        </p:nvSpPr>
        <p:spPr>
          <a:xfrm>
            <a:off x="1237921" y="3670201"/>
            <a:ext cx="5720413"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Material security, education, and moral leadership. First responsibility: ensure a "constant livelihood" (1A7) — without basic security, moral development is impossible.</a:t>
            </a:r>
            <a:endParaRPr lang="en-US" sz="1450" dirty="0"/>
          </a:p>
        </p:txBody>
      </p:sp>
      <p:sp>
        <p:nvSpPr>
          <p:cNvPr id="8" name="Shape 5"/>
          <p:cNvSpPr/>
          <p:nvPr/>
        </p:nvSpPr>
        <p:spPr>
          <a:xfrm>
            <a:off x="661475" y="4789091"/>
            <a:ext cx="425241" cy="425252"/>
          </a:xfrm>
          <a:prstGeom prst="roundRect">
            <a:avLst>
              <a:gd name="adj" fmla="val 18669"/>
            </a:avLst>
          </a:prstGeom>
          <a:solidFill>
            <a:srgbClr val="F2EEEE"/>
          </a:solidFill>
          <a:ln w="6350">
            <a:solidFill>
              <a:srgbClr val="D8D4D4"/>
            </a:solidFill>
            <a:prstDash val="solid"/>
          </a:ln>
        </p:spPr>
      </p:sp>
      <p:sp>
        <p:nvSpPr>
          <p:cNvPr id="9" name="Text 6"/>
          <p:cNvSpPr/>
          <p:nvPr/>
        </p:nvSpPr>
        <p:spPr>
          <a:xfrm>
            <a:off x="1237921" y="4853980"/>
            <a:ext cx="4582105"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Bad Government Is Actively Destructive</a:t>
            </a:r>
            <a:endParaRPr lang="en-US" sz="1850" dirty="0"/>
          </a:p>
        </p:txBody>
      </p:sp>
      <p:sp>
        <p:nvSpPr>
          <p:cNvPr id="10" name="Text 7"/>
          <p:cNvSpPr/>
          <p:nvPr/>
        </p:nvSpPr>
        <p:spPr>
          <a:xfrm>
            <a:off x="1237921" y="5239941"/>
            <a:ext cx="5720413"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It creates conditions under which the sprouts wither. A ruler who destroys the conditions for moral cultivation has lost the Mandate of Heaven and may be justly overthrown.</a:t>
            </a:r>
            <a:endParaRPr lang="en-US" sz="14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814288"/>
            <a:ext cx="4744323"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Key Takeaways</a:t>
            </a:r>
            <a:endParaRPr lang="en-US" sz="3250" dirty="0"/>
          </a:p>
        </p:txBody>
      </p:sp>
      <p:sp>
        <p:nvSpPr>
          <p:cNvPr id="3" name="Shape 1"/>
          <p:cNvSpPr/>
          <p:nvPr/>
        </p:nvSpPr>
        <p:spPr>
          <a:xfrm>
            <a:off x="661475" y="1562497"/>
            <a:ext cx="5376530" cy="2182713"/>
          </a:xfrm>
          <a:prstGeom prst="roundRect">
            <a:avLst>
              <a:gd name="adj" fmla="val 3182"/>
            </a:avLst>
          </a:prstGeom>
          <a:solidFill>
            <a:srgbClr val="F2EEEE"/>
          </a:solidFill>
          <a:ln w="6350">
            <a:solidFill>
              <a:srgbClr val="D8D4D4"/>
            </a:solidFill>
            <a:prstDash val="solid"/>
          </a:ln>
        </p:spPr>
      </p:sp>
      <p:sp>
        <p:nvSpPr>
          <p:cNvPr id="4" name="Shape 2"/>
          <p:cNvSpPr/>
          <p:nvPr/>
        </p:nvSpPr>
        <p:spPr>
          <a:xfrm>
            <a:off x="833119" y="1734145"/>
            <a:ext cx="496081" cy="496094"/>
          </a:xfrm>
          <a:prstGeom prst="roundRect">
            <a:avLst>
              <a:gd name="adj" fmla="val 15358475"/>
            </a:avLst>
          </a:prstGeom>
          <a:solidFill>
            <a:srgbClr val="1B1B27"/>
          </a:solidFill>
          <a:ln/>
        </p:spPr>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69541" y="1870472"/>
            <a:ext cx="223237" cy="223242"/>
          </a:xfrm>
          <a:prstGeom prst="rect">
            <a:avLst/>
          </a:prstGeom>
        </p:spPr>
      </p:pic>
      <p:sp>
        <p:nvSpPr>
          <p:cNvPr id="6" name="Text 3"/>
          <p:cNvSpPr/>
          <p:nvPr/>
        </p:nvSpPr>
        <p:spPr>
          <a:xfrm>
            <a:off x="833119" y="2345928"/>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Takeaway 1</a:t>
            </a:r>
            <a:endParaRPr lang="en-US" sz="1600" dirty="0"/>
          </a:p>
        </p:txBody>
      </p:sp>
      <p:sp>
        <p:nvSpPr>
          <p:cNvPr id="7" name="Text 4"/>
          <p:cNvSpPr/>
          <p:nvPr/>
        </p:nvSpPr>
        <p:spPr>
          <a:xfrm>
            <a:off x="833119" y="2673846"/>
            <a:ext cx="5033241"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child at the well (2A:6) argues all humans possess an involuntary feeling of alarm and compassion — evidence for an innate moral sense, not a claim about actual benevolent action.</a:t>
            </a:r>
            <a:endParaRPr lang="en-US" sz="1300" dirty="0"/>
          </a:p>
        </p:txBody>
      </p:sp>
      <p:sp>
        <p:nvSpPr>
          <p:cNvPr id="8" name="Shape 5"/>
          <p:cNvSpPr/>
          <p:nvPr/>
        </p:nvSpPr>
        <p:spPr>
          <a:xfrm>
            <a:off x="6153691" y="1562497"/>
            <a:ext cx="5376530" cy="2182713"/>
          </a:xfrm>
          <a:prstGeom prst="roundRect">
            <a:avLst>
              <a:gd name="adj" fmla="val 3182"/>
            </a:avLst>
          </a:prstGeom>
          <a:solidFill>
            <a:srgbClr val="F2EEEE"/>
          </a:solidFill>
          <a:ln w="6350">
            <a:solidFill>
              <a:srgbClr val="D8D4D4"/>
            </a:solidFill>
            <a:prstDash val="solid"/>
          </a:ln>
        </p:spPr>
      </p:sp>
      <p:sp>
        <p:nvSpPr>
          <p:cNvPr id="9" name="Shape 6"/>
          <p:cNvSpPr/>
          <p:nvPr/>
        </p:nvSpPr>
        <p:spPr>
          <a:xfrm>
            <a:off x="6325335" y="1734145"/>
            <a:ext cx="496081" cy="496094"/>
          </a:xfrm>
          <a:prstGeom prst="roundRect">
            <a:avLst>
              <a:gd name="adj" fmla="val 15358475"/>
            </a:avLst>
          </a:prstGeom>
          <a:solidFill>
            <a:srgbClr val="1B1B27"/>
          </a:solidFill>
          <a:ln/>
        </p:spPr>
      </p:sp>
      <p:pic>
        <p:nvPicPr>
          <p:cNvPr id="10"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61757" y="1870472"/>
            <a:ext cx="223237" cy="223242"/>
          </a:xfrm>
          <a:prstGeom prst="rect">
            <a:avLst/>
          </a:prstGeom>
        </p:spPr>
      </p:pic>
      <p:sp>
        <p:nvSpPr>
          <p:cNvPr id="11" name="Text 7"/>
          <p:cNvSpPr/>
          <p:nvPr/>
        </p:nvSpPr>
        <p:spPr>
          <a:xfrm>
            <a:off x="6325335" y="2345928"/>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Takeaway 2</a:t>
            </a:r>
            <a:endParaRPr lang="en-US" sz="1600" dirty="0"/>
          </a:p>
        </p:txBody>
      </p:sp>
      <p:sp>
        <p:nvSpPr>
          <p:cNvPr id="12" name="Text 8"/>
          <p:cNvSpPr/>
          <p:nvPr/>
        </p:nvSpPr>
        <p:spPr>
          <a:xfrm>
            <a:off x="6325335" y="2673846"/>
            <a:ext cx="5033241"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four sprouts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ceyin, xiu'e, cirang, shifei</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are the incipient foundations of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ren, yi, li, zhi</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The agricultural metaphor grounds Mengzi's theory that virtue develops from within under appropriate conditions.</a:t>
            </a:r>
            <a:endParaRPr lang="en-US" sz="1300" dirty="0"/>
          </a:p>
        </p:txBody>
      </p:sp>
      <p:sp>
        <p:nvSpPr>
          <p:cNvPr id="13" name="Shape 9"/>
          <p:cNvSpPr/>
          <p:nvPr/>
        </p:nvSpPr>
        <p:spPr>
          <a:xfrm>
            <a:off x="661475" y="3860899"/>
            <a:ext cx="5376530" cy="2182713"/>
          </a:xfrm>
          <a:prstGeom prst="roundRect">
            <a:avLst>
              <a:gd name="adj" fmla="val 3182"/>
            </a:avLst>
          </a:prstGeom>
          <a:solidFill>
            <a:srgbClr val="F2EEEE"/>
          </a:solidFill>
          <a:ln w="6350">
            <a:solidFill>
              <a:srgbClr val="D8D4D4"/>
            </a:solidFill>
            <a:prstDash val="solid"/>
          </a:ln>
        </p:spPr>
      </p:sp>
      <p:sp>
        <p:nvSpPr>
          <p:cNvPr id="14" name="Shape 10"/>
          <p:cNvSpPr/>
          <p:nvPr/>
        </p:nvSpPr>
        <p:spPr>
          <a:xfrm>
            <a:off x="833119" y="4032548"/>
            <a:ext cx="496081" cy="496094"/>
          </a:xfrm>
          <a:prstGeom prst="roundRect">
            <a:avLst>
              <a:gd name="adj" fmla="val 15358475"/>
            </a:avLst>
          </a:prstGeom>
          <a:solidFill>
            <a:srgbClr val="1B1B27"/>
          </a:solidFill>
          <a:ln/>
        </p:spPr>
      </p:sp>
      <p:pic>
        <p:nvPicPr>
          <p:cNvPr id="15"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69541" y="4168874"/>
            <a:ext cx="223237" cy="223242"/>
          </a:xfrm>
          <a:prstGeom prst="rect">
            <a:avLst/>
          </a:prstGeom>
        </p:spPr>
      </p:pic>
      <p:sp>
        <p:nvSpPr>
          <p:cNvPr id="16" name="Text 11"/>
          <p:cNvSpPr/>
          <p:nvPr/>
        </p:nvSpPr>
        <p:spPr>
          <a:xfrm>
            <a:off x="833119" y="4644330"/>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Takeaway 3</a:t>
            </a:r>
            <a:endParaRPr lang="en-US" sz="1600" dirty="0"/>
          </a:p>
        </p:txBody>
      </p:sp>
      <p:sp>
        <p:nvSpPr>
          <p:cNvPr id="17" name="Text 12"/>
          <p:cNvSpPr/>
          <p:nvPr/>
        </p:nvSpPr>
        <p:spPr>
          <a:xfrm>
            <a:off x="833119" y="4972248"/>
            <a:ext cx="5033241"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Van Norden argues Mengzi's claim is not an empirical observation about behaviour but a philosophical argument about innate potential — the directed potential of humans toward virtue.</a:t>
            </a:r>
            <a:endParaRPr lang="en-US" sz="1300" dirty="0"/>
          </a:p>
        </p:txBody>
      </p:sp>
      <p:sp>
        <p:nvSpPr>
          <p:cNvPr id="18" name="Shape 13"/>
          <p:cNvSpPr/>
          <p:nvPr/>
        </p:nvSpPr>
        <p:spPr>
          <a:xfrm>
            <a:off x="6153691" y="3860899"/>
            <a:ext cx="5376530" cy="2182713"/>
          </a:xfrm>
          <a:prstGeom prst="roundRect">
            <a:avLst>
              <a:gd name="adj" fmla="val 3182"/>
            </a:avLst>
          </a:prstGeom>
          <a:solidFill>
            <a:srgbClr val="F2EEEE"/>
          </a:solidFill>
          <a:ln w="6350">
            <a:solidFill>
              <a:srgbClr val="D8D4D4"/>
            </a:solidFill>
            <a:prstDash val="solid"/>
          </a:ln>
        </p:spPr>
      </p:sp>
      <p:sp>
        <p:nvSpPr>
          <p:cNvPr id="19" name="Shape 14"/>
          <p:cNvSpPr/>
          <p:nvPr/>
        </p:nvSpPr>
        <p:spPr>
          <a:xfrm>
            <a:off x="6325335" y="4032548"/>
            <a:ext cx="496081" cy="496094"/>
          </a:xfrm>
          <a:prstGeom prst="roundRect">
            <a:avLst>
              <a:gd name="adj" fmla="val 15358475"/>
            </a:avLst>
          </a:prstGeom>
          <a:solidFill>
            <a:srgbClr val="1B1B27"/>
          </a:solidFill>
          <a:ln/>
        </p:spPr>
      </p:sp>
      <p:pic>
        <p:nvPicPr>
          <p:cNvPr id="20"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61757" y="4168874"/>
            <a:ext cx="223237" cy="223242"/>
          </a:xfrm>
          <a:prstGeom prst="rect">
            <a:avLst/>
          </a:prstGeom>
        </p:spPr>
      </p:pic>
      <p:sp>
        <p:nvSpPr>
          <p:cNvPr id="21" name="Text 15"/>
          <p:cNvSpPr/>
          <p:nvPr/>
        </p:nvSpPr>
        <p:spPr>
          <a:xfrm>
            <a:off x="6325335" y="4644330"/>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Takeaway 4</a:t>
            </a:r>
            <a:endParaRPr lang="en-US" sz="1600" dirty="0"/>
          </a:p>
        </p:txBody>
      </p:sp>
      <p:sp>
        <p:nvSpPr>
          <p:cNvPr id="22" name="Text 16"/>
          <p:cNvSpPr/>
          <p:nvPr/>
        </p:nvSpPr>
        <p:spPr>
          <a:xfrm>
            <a:off x="6325335" y="4972248"/>
            <a:ext cx="5033241"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Evil arises from three sources: material deprivation that overwhelms moral impulses, pernicious doctrines that misdirect them, and lack of reflective effort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si</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to nourish and extend the sprouts.</a:t>
            </a:r>
            <a:endParaRPr lang="en-US" sz="13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742752"/>
            <a:ext cx="7069854"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Summary &amp; Further Reading</a:t>
            </a:r>
            <a:endParaRPr lang="en-US" sz="3700" dirty="0"/>
          </a:p>
        </p:txBody>
      </p:sp>
      <p:sp>
        <p:nvSpPr>
          <p:cNvPr id="3" name="Shape 1"/>
          <p:cNvSpPr/>
          <p:nvPr/>
        </p:nvSpPr>
        <p:spPr>
          <a:xfrm>
            <a:off x="661475" y="1635820"/>
            <a:ext cx="25399" cy="884337"/>
          </a:xfrm>
          <a:prstGeom prst="roundRect">
            <a:avLst>
              <a:gd name="adj" fmla="val 60001"/>
            </a:avLst>
          </a:prstGeom>
          <a:solidFill>
            <a:srgbClr val="1B1B27"/>
          </a:solidFill>
          <a:ln/>
        </p:spPr>
      </p:sp>
      <p:sp>
        <p:nvSpPr>
          <p:cNvPr id="4" name="Text 2"/>
          <p:cNvSpPr/>
          <p:nvPr/>
        </p:nvSpPr>
        <p:spPr>
          <a:xfrm>
            <a:off x="944936" y="1805880"/>
            <a:ext cx="10585284"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"Human nature is good" does not mean "humans are good" — the gap between potential and actuality is the space of ethical cultivation.</a:t>
            </a:r>
            <a:endParaRPr lang="en-US" sz="1450" dirty="0"/>
          </a:p>
        </p:txBody>
      </p:sp>
      <p:sp>
        <p:nvSpPr>
          <p:cNvPr id="5" name="Shape 3"/>
          <p:cNvSpPr/>
          <p:nvPr/>
        </p:nvSpPr>
        <p:spPr>
          <a:xfrm>
            <a:off x="525350" y="2690316"/>
            <a:ext cx="5476043" cy="3424932"/>
          </a:xfrm>
          <a:prstGeom prst="roundRect">
            <a:avLst>
              <a:gd name="adj" fmla="val 3974"/>
            </a:avLst>
          </a:prstGeom>
          <a:solidFill>
            <a:srgbClr val="1B1B27"/>
          </a:solidFill>
          <a:ln/>
        </p:spPr>
      </p:sp>
      <p:sp>
        <p:nvSpPr>
          <p:cNvPr id="6" name="Text 4"/>
          <p:cNvSpPr/>
          <p:nvPr/>
        </p:nvSpPr>
        <p:spPr>
          <a:xfrm>
            <a:off x="714357" y="2841526"/>
            <a:ext cx="3069354"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Core Thesis Restated</a:t>
            </a:r>
            <a:endParaRPr lang="en-US" sz="1850" dirty="0"/>
          </a:p>
        </p:txBody>
      </p:sp>
      <p:sp>
        <p:nvSpPr>
          <p:cNvPr id="7" name="Text 5"/>
          <p:cNvSpPr/>
          <p:nvPr/>
        </p:nvSpPr>
        <p:spPr>
          <a:xfrm>
            <a:off x="714357" y="3288010"/>
            <a:ext cx="5098029"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Mengzi's claim that human nature is good is a philosophical argument about innate potential — the "sprouts" (</a:t>
            </a:r>
            <a:pPr algn="l" indent="0" marL="0">
              <a:lnSpc>
                <a:spcPct val="120000"/>
              </a:lnSpc>
              <a:buNone/>
            </a:pPr>
            <a:r>
              <a:rPr lang="en-US" sz="1450" i="1" dirty="0">
                <a:solidFill>
                  <a:srgbClr val="FFFFFF"/>
                </a:solidFill>
                <a:latin typeface="Inter" pitchFamily="34" charset="0"/>
                <a:ea typeface="Inter" pitchFamily="34" charset="-122"/>
                <a:cs typeface="Inter" pitchFamily="34" charset="-120"/>
              </a:rPr>
              <a:t>duan</a:t>
            </a:r>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 of virtue — which, if properly cultivated, develop into full virtue. Evil arises not from nature itself but from the failure to cultivate these sprouts.</a:t>
            </a:r>
            <a:endParaRPr lang="en-US" sz="1450" dirty="0"/>
          </a:p>
        </p:txBody>
      </p:sp>
      <p:sp>
        <p:nvSpPr>
          <p:cNvPr id="8" name="Text 6"/>
          <p:cNvSpPr/>
          <p:nvPr/>
        </p:nvSpPr>
        <p:spPr>
          <a:xfrm>
            <a:off x="6332776" y="2841526"/>
            <a:ext cx="4355892"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Three Core Questions Answered</a:t>
            </a:r>
            <a:endParaRPr lang="en-US" sz="1850" dirty="0"/>
          </a:p>
        </p:txBody>
      </p:sp>
      <p:sp>
        <p:nvSpPr>
          <p:cNvPr id="9" name="Text 7"/>
          <p:cNvSpPr/>
          <p:nvPr/>
        </p:nvSpPr>
        <p:spPr>
          <a:xfrm>
            <a:off x="6332776" y="3288010"/>
            <a:ext cx="5203794" cy="2010866"/>
          </a:xfrm>
          <a:prstGeom prst="rect">
            <a:avLst/>
          </a:prstGeom>
          <a:noFill/>
          <a:ln/>
        </p:spPr>
        <p:txBody>
          <a:bodyPr wrap="square" lIns="0" tIns="0" rIns="0" bIns="0" rtlCol="0" anchor="t">
            <a:normAutofit/>
          </a:bodyPr>
          <a:lstStyle/>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The four sprouts occupy a middle ground between empirical and a priori — both descriptive and normative</a:t>
            </a:r>
            <a:endParaRPr lang="en-US" sz="1450" dirty="0"/>
          </a:p>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Evil arises from three sources of failed cultivation, not from defective nature</a:t>
            </a:r>
            <a:endParaRPr lang="en-US" sz="1450" dirty="0"/>
          </a:p>
          <a:p>
            <a:pPr algn="l" marL="294640" indent="-294640">
              <a:lnSpc>
                <a:spcPct val="120000"/>
              </a:lnSpc>
              <a:buSzPct val="100000"/>
              <a:buChar char="•"/>
            </a:pPr>
            <a:r>
              <a:rPr lang="en-US" sz="1450" dirty="0">
                <a:solidFill>
                  <a:srgbClr val="3C3939"/>
                </a:solidFill>
                <a:latin typeface="Inter" pitchFamily="34" charset="0"/>
                <a:ea typeface="Inter" pitchFamily="34" charset="-122"/>
                <a:cs typeface="Inter" pitchFamily="34" charset="-120"/>
              </a:rPr>
              <a:t>The theory of human nature grounds Mengzi's political philosophy and his justification for revolution</a:t>
            </a:r>
            <a:endParaRPr lang="en-US" sz="1450" dirty="0"/>
          </a:p>
        </p:txBody>
      </p:sp>
      <p:sp>
        <p:nvSpPr>
          <p:cNvPr id="10" name="Text 8"/>
          <p:cNvSpPr/>
          <p:nvPr/>
        </p:nvSpPr>
        <p:spPr>
          <a:xfrm>
            <a:off x="6332776" y="5434905"/>
            <a:ext cx="5203794"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See the full original text for complete lecture notes, review questions, and study guide.</a:t>
            </a:r>
            <a:endParaRPr lang="en-US" sz="14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38</Slides>
  <Notes>38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2026-07-01T05:31:20Z</dcterms:created>
  <dcterms:modified xsi:type="dcterms:W3CDTF">2026-07-01T05:31:20Z</dcterms:modified>
</cp:coreProperties>
</file>