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2" r:id="rId2"/>
    <p:sldId id="305" r:id="rId3"/>
    <p:sldId id="304" r:id="rId4"/>
    <p:sldId id="306" r:id="rId5"/>
    <p:sldId id="303" r:id="rId6"/>
    <p:sldId id="308" r:id="rId7"/>
    <p:sldId id="307" r:id="rId8"/>
    <p:sldId id="309" r:id="rId9"/>
    <p:sldId id="310" r:id="rId10"/>
    <p:sldId id="311" r:id="rId11"/>
    <p:sldId id="312" r:id="rId12"/>
    <p:sldId id="315" r:id="rId13"/>
    <p:sldId id="313" r:id="rId14"/>
    <p:sldId id="32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16" d="100"/>
          <a:sy n="116" d="100"/>
        </p:scale>
        <p:origin x="8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90" d="100"/>
        <a:sy n="9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C7C05F-35EB-4D50-8132-D8FEBC486304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29B0848-45B6-4C9C-ACC8-E5D279ABA90C}">
      <dgm:prSet/>
      <dgm:spPr/>
      <dgm:t>
        <a:bodyPr/>
        <a:lstStyle/>
        <a:p>
          <a:r>
            <a:rPr lang="en-GB"/>
            <a:t>The concept of a job for life</a:t>
          </a:r>
          <a:endParaRPr lang="en-US"/>
        </a:p>
      </dgm:t>
    </dgm:pt>
    <dgm:pt modelId="{950E394E-7AB8-47C1-8DC0-605136724C69}" type="parTrans" cxnId="{D9F3D5E6-8EAD-49A6-B2DA-B9641A3EE96B}">
      <dgm:prSet/>
      <dgm:spPr/>
      <dgm:t>
        <a:bodyPr/>
        <a:lstStyle/>
        <a:p>
          <a:endParaRPr lang="en-US"/>
        </a:p>
      </dgm:t>
    </dgm:pt>
    <dgm:pt modelId="{550C702C-49DE-4E2E-8E87-5AB6283450B2}" type="sibTrans" cxnId="{D9F3D5E6-8EAD-49A6-B2DA-B9641A3EE96B}">
      <dgm:prSet/>
      <dgm:spPr/>
      <dgm:t>
        <a:bodyPr/>
        <a:lstStyle/>
        <a:p>
          <a:endParaRPr lang="en-US"/>
        </a:p>
      </dgm:t>
    </dgm:pt>
    <dgm:pt modelId="{F5C856EE-0CB0-42AC-A348-0660A052DBD8}">
      <dgm:prSet/>
      <dgm:spPr/>
      <dgm:t>
        <a:bodyPr/>
        <a:lstStyle/>
        <a:p>
          <a:r>
            <a:rPr lang="en-GB"/>
            <a:t>Limited opportunities</a:t>
          </a:r>
          <a:endParaRPr lang="en-US"/>
        </a:p>
      </dgm:t>
    </dgm:pt>
    <dgm:pt modelId="{2E9D461C-E6C6-458A-B5FF-6EAC9F5BF4F6}" type="parTrans" cxnId="{B19994CB-9937-4D57-9721-91C151CE6A6D}">
      <dgm:prSet/>
      <dgm:spPr/>
      <dgm:t>
        <a:bodyPr/>
        <a:lstStyle/>
        <a:p>
          <a:endParaRPr lang="en-US"/>
        </a:p>
      </dgm:t>
    </dgm:pt>
    <dgm:pt modelId="{AF3EE5F0-F947-4468-B126-0245CB41D3F2}" type="sibTrans" cxnId="{B19994CB-9937-4D57-9721-91C151CE6A6D}">
      <dgm:prSet/>
      <dgm:spPr/>
      <dgm:t>
        <a:bodyPr/>
        <a:lstStyle/>
        <a:p>
          <a:endParaRPr lang="en-US"/>
        </a:p>
      </dgm:t>
    </dgm:pt>
    <dgm:pt modelId="{FF0CA9A5-E95E-479E-BF19-8A5AB94EEF6E}">
      <dgm:prSet/>
      <dgm:spPr/>
      <dgm:t>
        <a:bodyPr/>
        <a:lstStyle/>
        <a:p>
          <a:r>
            <a:rPr lang="en-GB"/>
            <a:t>Harsh living conditions</a:t>
          </a:r>
          <a:endParaRPr lang="en-US"/>
        </a:p>
      </dgm:t>
    </dgm:pt>
    <dgm:pt modelId="{760DB013-45F7-478E-907E-E35F2D5D423D}" type="parTrans" cxnId="{61C1E437-93C8-4524-BCD7-C232ED29D61F}">
      <dgm:prSet/>
      <dgm:spPr/>
      <dgm:t>
        <a:bodyPr/>
        <a:lstStyle/>
        <a:p>
          <a:endParaRPr lang="en-US"/>
        </a:p>
      </dgm:t>
    </dgm:pt>
    <dgm:pt modelId="{1392B05F-BEB2-42B7-9C25-9E2F2322DBD6}" type="sibTrans" cxnId="{61C1E437-93C8-4524-BCD7-C232ED29D61F}">
      <dgm:prSet/>
      <dgm:spPr/>
      <dgm:t>
        <a:bodyPr/>
        <a:lstStyle/>
        <a:p>
          <a:endParaRPr lang="en-US"/>
        </a:p>
      </dgm:t>
    </dgm:pt>
    <dgm:pt modelId="{DD0F7F1E-D269-45F4-B025-B3153C8E4199}">
      <dgm:prSet/>
      <dgm:spPr/>
      <dgm:t>
        <a:bodyPr/>
        <a:lstStyle/>
        <a:p>
          <a:r>
            <a:rPr lang="en-GB"/>
            <a:t>Local, tight, communities (localism)</a:t>
          </a:r>
          <a:endParaRPr lang="en-US"/>
        </a:p>
      </dgm:t>
    </dgm:pt>
    <dgm:pt modelId="{172C6059-21BC-407F-A329-9BAAB14BE2B8}" type="parTrans" cxnId="{AD1FDF75-9CD5-4C80-A861-234071D9C2F5}">
      <dgm:prSet/>
      <dgm:spPr/>
      <dgm:t>
        <a:bodyPr/>
        <a:lstStyle/>
        <a:p>
          <a:endParaRPr lang="en-US"/>
        </a:p>
      </dgm:t>
    </dgm:pt>
    <dgm:pt modelId="{3AA2387B-9ABD-40A1-AC11-BCAFDD72BF04}" type="sibTrans" cxnId="{AD1FDF75-9CD5-4C80-A861-234071D9C2F5}">
      <dgm:prSet/>
      <dgm:spPr/>
      <dgm:t>
        <a:bodyPr/>
        <a:lstStyle/>
        <a:p>
          <a:endParaRPr lang="en-US"/>
        </a:p>
      </dgm:t>
    </dgm:pt>
    <dgm:pt modelId="{EF31FFF8-C19C-41C4-B346-64CCA3116430}">
      <dgm:prSet/>
      <dgm:spPr/>
      <dgm:t>
        <a:bodyPr/>
        <a:lstStyle/>
        <a:p>
          <a:r>
            <a:rPr lang="en-GB"/>
            <a:t>Changing economies</a:t>
          </a:r>
          <a:endParaRPr lang="en-US"/>
        </a:p>
      </dgm:t>
    </dgm:pt>
    <dgm:pt modelId="{ED53892E-4CFD-4E31-8428-81E16DA7067A}" type="parTrans" cxnId="{C240CDE7-7817-43E5-84EE-76C2FB1F6CAE}">
      <dgm:prSet/>
      <dgm:spPr/>
      <dgm:t>
        <a:bodyPr/>
        <a:lstStyle/>
        <a:p>
          <a:endParaRPr lang="en-US"/>
        </a:p>
      </dgm:t>
    </dgm:pt>
    <dgm:pt modelId="{0845BED4-6E33-4ECC-ABD3-97BF8AB9F693}" type="sibTrans" cxnId="{C240CDE7-7817-43E5-84EE-76C2FB1F6CAE}">
      <dgm:prSet/>
      <dgm:spPr/>
      <dgm:t>
        <a:bodyPr/>
        <a:lstStyle/>
        <a:p>
          <a:endParaRPr lang="en-US"/>
        </a:p>
      </dgm:t>
    </dgm:pt>
    <dgm:pt modelId="{CB036DA6-B898-4C2B-9F58-BE9B7B271CA9}">
      <dgm:prSet/>
      <dgm:spPr/>
      <dgm:t>
        <a:bodyPr/>
        <a:lstStyle/>
        <a:p>
          <a:r>
            <a:rPr lang="en-GB"/>
            <a:t>International links (globalism)</a:t>
          </a:r>
          <a:endParaRPr lang="en-US"/>
        </a:p>
      </dgm:t>
    </dgm:pt>
    <dgm:pt modelId="{515A350E-E74C-42EE-B7AD-139037492E30}" type="parTrans" cxnId="{FDFF5E3A-63F5-498E-85C2-07EF42FA7B16}">
      <dgm:prSet/>
      <dgm:spPr/>
      <dgm:t>
        <a:bodyPr/>
        <a:lstStyle/>
        <a:p>
          <a:endParaRPr lang="en-US"/>
        </a:p>
      </dgm:t>
    </dgm:pt>
    <dgm:pt modelId="{1F9D5E0F-61AE-4861-9BF1-E368D411E175}" type="sibTrans" cxnId="{FDFF5E3A-63F5-498E-85C2-07EF42FA7B16}">
      <dgm:prSet/>
      <dgm:spPr/>
      <dgm:t>
        <a:bodyPr/>
        <a:lstStyle/>
        <a:p>
          <a:endParaRPr lang="en-US"/>
        </a:p>
      </dgm:t>
    </dgm:pt>
    <dgm:pt modelId="{68800E89-454D-4045-A667-578662DE7950}" type="pres">
      <dgm:prSet presAssocID="{47C7C05F-35EB-4D50-8132-D8FEBC486304}" presName="diagram" presStyleCnt="0">
        <dgm:presLayoutVars>
          <dgm:dir/>
          <dgm:resizeHandles val="exact"/>
        </dgm:presLayoutVars>
      </dgm:prSet>
      <dgm:spPr/>
    </dgm:pt>
    <dgm:pt modelId="{917B968A-0002-49CF-BDAF-0CF61545E269}" type="pres">
      <dgm:prSet presAssocID="{229B0848-45B6-4C9C-ACC8-E5D279ABA90C}" presName="node" presStyleLbl="node1" presStyleIdx="0" presStyleCnt="6">
        <dgm:presLayoutVars>
          <dgm:bulletEnabled val="1"/>
        </dgm:presLayoutVars>
      </dgm:prSet>
      <dgm:spPr/>
    </dgm:pt>
    <dgm:pt modelId="{A3A3FA3E-6BB4-4747-9AC2-C7BD0F025D5F}" type="pres">
      <dgm:prSet presAssocID="{550C702C-49DE-4E2E-8E87-5AB6283450B2}" presName="sibTrans" presStyleCnt="0"/>
      <dgm:spPr/>
    </dgm:pt>
    <dgm:pt modelId="{456BC0CE-E166-425D-956B-A0520BFD0435}" type="pres">
      <dgm:prSet presAssocID="{F5C856EE-0CB0-42AC-A348-0660A052DBD8}" presName="node" presStyleLbl="node1" presStyleIdx="1" presStyleCnt="6">
        <dgm:presLayoutVars>
          <dgm:bulletEnabled val="1"/>
        </dgm:presLayoutVars>
      </dgm:prSet>
      <dgm:spPr/>
    </dgm:pt>
    <dgm:pt modelId="{9FCCBAB3-0A35-47F8-B76E-5886713C40CA}" type="pres">
      <dgm:prSet presAssocID="{AF3EE5F0-F947-4468-B126-0245CB41D3F2}" presName="sibTrans" presStyleCnt="0"/>
      <dgm:spPr/>
    </dgm:pt>
    <dgm:pt modelId="{B5A8E04F-5723-467C-8C1E-F86D361D5838}" type="pres">
      <dgm:prSet presAssocID="{FF0CA9A5-E95E-479E-BF19-8A5AB94EEF6E}" presName="node" presStyleLbl="node1" presStyleIdx="2" presStyleCnt="6">
        <dgm:presLayoutVars>
          <dgm:bulletEnabled val="1"/>
        </dgm:presLayoutVars>
      </dgm:prSet>
      <dgm:spPr/>
    </dgm:pt>
    <dgm:pt modelId="{BA9C9157-A759-4F8D-BA7B-4076D0D1D777}" type="pres">
      <dgm:prSet presAssocID="{1392B05F-BEB2-42B7-9C25-9E2F2322DBD6}" presName="sibTrans" presStyleCnt="0"/>
      <dgm:spPr/>
    </dgm:pt>
    <dgm:pt modelId="{042EDDC5-BCE6-49EA-8463-053BD379A73A}" type="pres">
      <dgm:prSet presAssocID="{DD0F7F1E-D269-45F4-B025-B3153C8E4199}" presName="node" presStyleLbl="node1" presStyleIdx="3" presStyleCnt="6">
        <dgm:presLayoutVars>
          <dgm:bulletEnabled val="1"/>
        </dgm:presLayoutVars>
      </dgm:prSet>
      <dgm:spPr/>
    </dgm:pt>
    <dgm:pt modelId="{5CA1325F-3432-499E-89DF-7A0D023767A9}" type="pres">
      <dgm:prSet presAssocID="{3AA2387B-9ABD-40A1-AC11-BCAFDD72BF04}" presName="sibTrans" presStyleCnt="0"/>
      <dgm:spPr/>
    </dgm:pt>
    <dgm:pt modelId="{A88B27F1-4F57-459C-A70A-293FF0F6AE32}" type="pres">
      <dgm:prSet presAssocID="{EF31FFF8-C19C-41C4-B346-64CCA3116430}" presName="node" presStyleLbl="node1" presStyleIdx="4" presStyleCnt="6">
        <dgm:presLayoutVars>
          <dgm:bulletEnabled val="1"/>
        </dgm:presLayoutVars>
      </dgm:prSet>
      <dgm:spPr/>
    </dgm:pt>
    <dgm:pt modelId="{E48D0C6E-F3EB-451A-886E-052F48E38862}" type="pres">
      <dgm:prSet presAssocID="{0845BED4-6E33-4ECC-ABD3-97BF8AB9F693}" presName="sibTrans" presStyleCnt="0"/>
      <dgm:spPr/>
    </dgm:pt>
    <dgm:pt modelId="{87CE8DF1-70BA-4EC6-9C4B-81C361DE70FE}" type="pres">
      <dgm:prSet presAssocID="{CB036DA6-B898-4C2B-9F58-BE9B7B271CA9}" presName="node" presStyleLbl="node1" presStyleIdx="5" presStyleCnt="6">
        <dgm:presLayoutVars>
          <dgm:bulletEnabled val="1"/>
        </dgm:presLayoutVars>
      </dgm:prSet>
      <dgm:spPr/>
    </dgm:pt>
  </dgm:ptLst>
  <dgm:cxnLst>
    <dgm:cxn modelId="{2A0CDA0E-1C1E-49AF-B645-2F375FB0AE77}" type="presOf" srcId="{FF0CA9A5-E95E-479E-BF19-8A5AB94EEF6E}" destId="{B5A8E04F-5723-467C-8C1E-F86D361D5838}" srcOrd="0" destOrd="0" presId="urn:microsoft.com/office/officeart/2005/8/layout/default"/>
    <dgm:cxn modelId="{E6C07411-09CD-4799-9F99-250D5B4CDAA2}" type="presOf" srcId="{47C7C05F-35EB-4D50-8132-D8FEBC486304}" destId="{68800E89-454D-4045-A667-578662DE7950}" srcOrd="0" destOrd="0" presId="urn:microsoft.com/office/officeart/2005/8/layout/default"/>
    <dgm:cxn modelId="{D09B8A29-1DBA-4E1B-91C0-B2CADF466D33}" type="presOf" srcId="{DD0F7F1E-D269-45F4-B025-B3153C8E4199}" destId="{042EDDC5-BCE6-49EA-8463-053BD379A73A}" srcOrd="0" destOrd="0" presId="urn:microsoft.com/office/officeart/2005/8/layout/default"/>
    <dgm:cxn modelId="{61C1E437-93C8-4524-BCD7-C232ED29D61F}" srcId="{47C7C05F-35EB-4D50-8132-D8FEBC486304}" destId="{FF0CA9A5-E95E-479E-BF19-8A5AB94EEF6E}" srcOrd="2" destOrd="0" parTransId="{760DB013-45F7-478E-907E-E35F2D5D423D}" sibTransId="{1392B05F-BEB2-42B7-9C25-9E2F2322DBD6}"/>
    <dgm:cxn modelId="{FDFF5E3A-63F5-498E-85C2-07EF42FA7B16}" srcId="{47C7C05F-35EB-4D50-8132-D8FEBC486304}" destId="{CB036DA6-B898-4C2B-9F58-BE9B7B271CA9}" srcOrd="5" destOrd="0" parTransId="{515A350E-E74C-42EE-B7AD-139037492E30}" sibTransId="{1F9D5E0F-61AE-4861-9BF1-E368D411E175}"/>
    <dgm:cxn modelId="{09F06C68-E7CE-48F4-8356-0D326F24017D}" type="presOf" srcId="{EF31FFF8-C19C-41C4-B346-64CCA3116430}" destId="{A88B27F1-4F57-459C-A70A-293FF0F6AE32}" srcOrd="0" destOrd="0" presId="urn:microsoft.com/office/officeart/2005/8/layout/default"/>
    <dgm:cxn modelId="{AD1FDF75-9CD5-4C80-A861-234071D9C2F5}" srcId="{47C7C05F-35EB-4D50-8132-D8FEBC486304}" destId="{DD0F7F1E-D269-45F4-B025-B3153C8E4199}" srcOrd="3" destOrd="0" parTransId="{172C6059-21BC-407F-A329-9BAAB14BE2B8}" sibTransId="{3AA2387B-9ABD-40A1-AC11-BCAFDD72BF04}"/>
    <dgm:cxn modelId="{6BC9BF9A-FFA3-4073-AC5B-3DD1A6DB582B}" type="presOf" srcId="{F5C856EE-0CB0-42AC-A348-0660A052DBD8}" destId="{456BC0CE-E166-425D-956B-A0520BFD0435}" srcOrd="0" destOrd="0" presId="urn:microsoft.com/office/officeart/2005/8/layout/default"/>
    <dgm:cxn modelId="{028254A9-9ECF-4C4D-9A79-247E46277A47}" type="presOf" srcId="{229B0848-45B6-4C9C-ACC8-E5D279ABA90C}" destId="{917B968A-0002-49CF-BDAF-0CF61545E269}" srcOrd="0" destOrd="0" presId="urn:microsoft.com/office/officeart/2005/8/layout/default"/>
    <dgm:cxn modelId="{E3E64FC0-9493-4AF7-A595-4426FFE74671}" type="presOf" srcId="{CB036DA6-B898-4C2B-9F58-BE9B7B271CA9}" destId="{87CE8DF1-70BA-4EC6-9C4B-81C361DE70FE}" srcOrd="0" destOrd="0" presId="urn:microsoft.com/office/officeart/2005/8/layout/default"/>
    <dgm:cxn modelId="{B19994CB-9937-4D57-9721-91C151CE6A6D}" srcId="{47C7C05F-35EB-4D50-8132-D8FEBC486304}" destId="{F5C856EE-0CB0-42AC-A348-0660A052DBD8}" srcOrd="1" destOrd="0" parTransId="{2E9D461C-E6C6-458A-B5FF-6EAC9F5BF4F6}" sibTransId="{AF3EE5F0-F947-4468-B126-0245CB41D3F2}"/>
    <dgm:cxn modelId="{D9F3D5E6-8EAD-49A6-B2DA-B9641A3EE96B}" srcId="{47C7C05F-35EB-4D50-8132-D8FEBC486304}" destId="{229B0848-45B6-4C9C-ACC8-E5D279ABA90C}" srcOrd="0" destOrd="0" parTransId="{950E394E-7AB8-47C1-8DC0-605136724C69}" sibTransId="{550C702C-49DE-4E2E-8E87-5AB6283450B2}"/>
    <dgm:cxn modelId="{C240CDE7-7817-43E5-84EE-76C2FB1F6CAE}" srcId="{47C7C05F-35EB-4D50-8132-D8FEBC486304}" destId="{EF31FFF8-C19C-41C4-B346-64CCA3116430}" srcOrd="4" destOrd="0" parTransId="{ED53892E-4CFD-4E31-8428-81E16DA7067A}" sibTransId="{0845BED4-6E33-4ECC-ABD3-97BF8AB9F693}"/>
    <dgm:cxn modelId="{0EAF3D39-85CD-4CA4-B39F-97466F6E8D46}" type="presParOf" srcId="{68800E89-454D-4045-A667-578662DE7950}" destId="{917B968A-0002-49CF-BDAF-0CF61545E269}" srcOrd="0" destOrd="0" presId="urn:microsoft.com/office/officeart/2005/8/layout/default"/>
    <dgm:cxn modelId="{8D88AA52-0928-4981-A0A1-5D30678F392F}" type="presParOf" srcId="{68800E89-454D-4045-A667-578662DE7950}" destId="{A3A3FA3E-6BB4-4747-9AC2-C7BD0F025D5F}" srcOrd="1" destOrd="0" presId="urn:microsoft.com/office/officeart/2005/8/layout/default"/>
    <dgm:cxn modelId="{D433885B-EBDE-4C07-B177-4BA40FD38CF0}" type="presParOf" srcId="{68800E89-454D-4045-A667-578662DE7950}" destId="{456BC0CE-E166-425D-956B-A0520BFD0435}" srcOrd="2" destOrd="0" presId="urn:microsoft.com/office/officeart/2005/8/layout/default"/>
    <dgm:cxn modelId="{A2B0A5E8-A971-458C-95E8-97185E03C18B}" type="presParOf" srcId="{68800E89-454D-4045-A667-578662DE7950}" destId="{9FCCBAB3-0A35-47F8-B76E-5886713C40CA}" srcOrd="3" destOrd="0" presId="urn:microsoft.com/office/officeart/2005/8/layout/default"/>
    <dgm:cxn modelId="{98135E3D-B058-4B9A-A150-0AFAF7E6C91C}" type="presParOf" srcId="{68800E89-454D-4045-A667-578662DE7950}" destId="{B5A8E04F-5723-467C-8C1E-F86D361D5838}" srcOrd="4" destOrd="0" presId="urn:microsoft.com/office/officeart/2005/8/layout/default"/>
    <dgm:cxn modelId="{086DFA3F-469B-4B11-9020-DDABDBA11593}" type="presParOf" srcId="{68800E89-454D-4045-A667-578662DE7950}" destId="{BA9C9157-A759-4F8D-BA7B-4076D0D1D777}" srcOrd="5" destOrd="0" presId="urn:microsoft.com/office/officeart/2005/8/layout/default"/>
    <dgm:cxn modelId="{552174D9-63C2-4C9C-9800-4B6FFD47508D}" type="presParOf" srcId="{68800E89-454D-4045-A667-578662DE7950}" destId="{042EDDC5-BCE6-49EA-8463-053BD379A73A}" srcOrd="6" destOrd="0" presId="urn:microsoft.com/office/officeart/2005/8/layout/default"/>
    <dgm:cxn modelId="{274A47A0-819F-4B17-87E8-F5AA30FB5BFA}" type="presParOf" srcId="{68800E89-454D-4045-A667-578662DE7950}" destId="{5CA1325F-3432-499E-89DF-7A0D023767A9}" srcOrd="7" destOrd="0" presId="urn:microsoft.com/office/officeart/2005/8/layout/default"/>
    <dgm:cxn modelId="{A7FC81AE-5438-4171-AA0E-40ABA952EEEE}" type="presParOf" srcId="{68800E89-454D-4045-A667-578662DE7950}" destId="{A88B27F1-4F57-459C-A70A-293FF0F6AE32}" srcOrd="8" destOrd="0" presId="urn:microsoft.com/office/officeart/2005/8/layout/default"/>
    <dgm:cxn modelId="{D23195F7-03E0-4900-A9D4-2F509BD01ADE}" type="presParOf" srcId="{68800E89-454D-4045-A667-578662DE7950}" destId="{E48D0C6E-F3EB-451A-886E-052F48E38862}" srcOrd="9" destOrd="0" presId="urn:microsoft.com/office/officeart/2005/8/layout/default"/>
    <dgm:cxn modelId="{66080812-CFBE-4BCE-B0DF-4113E920B866}" type="presParOf" srcId="{68800E89-454D-4045-A667-578662DE7950}" destId="{87CE8DF1-70BA-4EC6-9C4B-81C361DE70F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7B968A-0002-49CF-BDAF-0CF61545E269}">
      <dsp:nvSpPr>
        <dsp:cNvPr id="0" name=""/>
        <dsp:cNvSpPr/>
      </dsp:nvSpPr>
      <dsp:spPr>
        <a:xfrm>
          <a:off x="292996" y="2982"/>
          <a:ext cx="2703641" cy="162218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The concept of a job for life</a:t>
          </a:r>
          <a:endParaRPr lang="en-US" sz="3200" kern="1200"/>
        </a:p>
      </dsp:txBody>
      <dsp:txXfrm>
        <a:off x="292996" y="2982"/>
        <a:ext cx="2703641" cy="1622184"/>
      </dsp:txXfrm>
    </dsp:sp>
    <dsp:sp modelId="{456BC0CE-E166-425D-956B-A0520BFD0435}">
      <dsp:nvSpPr>
        <dsp:cNvPr id="0" name=""/>
        <dsp:cNvSpPr/>
      </dsp:nvSpPr>
      <dsp:spPr>
        <a:xfrm>
          <a:off x="3267002" y="2982"/>
          <a:ext cx="2703641" cy="162218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Limited opportunities</a:t>
          </a:r>
          <a:endParaRPr lang="en-US" sz="3200" kern="1200"/>
        </a:p>
      </dsp:txBody>
      <dsp:txXfrm>
        <a:off x="3267002" y="2982"/>
        <a:ext cx="2703641" cy="1622184"/>
      </dsp:txXfrm>
    </dsp:sp>
    <dsp:sp modelId="{B5A8E04F-5723-467C-8C1E-F86D361D5838}">
      <dsp:nvSpPr>
        <dsp:cNvPr id="0" name=""/>
        <dsp:cNvSpPr/>
      </dsp:nvSpPr>
      <dsp:spPr>
        <a:xfrm>
          <a:off x="292996" y="1895531"/>
          <a:ext cx="2703641" cy="162218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Harsh living conditions</a:t>
          </a:r>
          <a:endParaRPr lang="en-US" sz="3200" kern="1200"/>
        </a:p>
      </dsp:txBody>
      <dsp:txXfrm>
        <a:off x="292996" y="1895531"/>
        <a:ext cx="2703641" cy="1622184"/>
      </dsp:txXfrm>
    </dsp:sp>
    <dsp:sp modelId="{042EDDC5-BCE6-49EA-8463-053BD379A73A}">
      <dsp:nvSpPr>
        <dsp:cNvPr id="0" name=""/>
        <dsp:cNvSpPr/>
      </dsp:nvSpPr>
      <dsp:spPr>
        <a:xfrm>
          <a:off x="3267002" y="1895531"/>
          <a:ext cx="2703641" cy="162218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Local, tight, communities (localism)</a:t>
          </a:r>
          <a:endParaRPr lang="en-US" sz="3200" kern="1200"/>
        </a:p>
      </dsp:txBody>
      <dsp:txXfrm>
        <a:off x="3267002" y="1895531"/>
        <a:ext cx="2703641" cy="1622184"/>
      </dsp:txXfrm>
    </dsp:sp>
    <dsp:sp modelId="{A88B27F1-4F57-459C-A70A-293FF0F6AE32}">
      <dsp:nvSpPr>
        <dsp:cNvPr id="0" name=""/>
        <dsp:cNvSpPr/>
      </dsp:nvSpPr>
      <dsp:spPr>
        <a:xfrm>
          <a:off x="292996" y="3788080"/>
          <a:ext cx="2703641" cy="162218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Changing economies</a:t>
          </a:r>
          <a:endParaRPr lang="en-US" sz="3200" kern="1200"/>
        </a:p>
      </dsp:txBody>
      <dsp:txXfrm>
        <a:off x="292996" y="3788080"/>
        <a:ext cx="2703641" cy="1622184"/>
      </dsp:txXfrm>
    </dsp:sp>
    <dsp:sp modelId="{87CE8DF1-70BA-4EC6-9C4B-81C361DE70FE}">
      <dsp:nvSpPr>
        <dsp:cNvPr id="0" name=""/>
        <dsp:cNvSpPr/>
      </dsp:nvSpPr>
      <dsp:spPr>
        <a:xfrm>
          <a:off x="3267002" y="3788080"/>
          <a:ext cx="2703641" cy="162218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International links (globalism)</a:t>
          </a:r>
          <a:endParaRPr lang="en-US" sz="3200" kern="1200"/>
        </a:p>
      </dsp:txBody>
      <dsp:txXfrm>
        <a:off x="3267002" y="3788080"/>
        <a:ext cx="2703641" cy="16221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6A20B-31F3-D4EB-F1A4-F654246ED6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5C8346-B741-5D99-05FA-3498647F56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B7C148-9BC4-4DC5-16F2-1E9780F99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55B15-2B9F-4F2B-95BE-720FBAD4F45B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85D62F-843F-990F-843A-7EDBE8CA1A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0E8375-BAF0-383A-B9DB-8425881AC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46A46-74DB-4141-BB01-55B5C1730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3215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EA072-4190-1838-EF07-8C620D236A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2620E-6B88-5EFC-637E-4997FE09A6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20864B-12BC-A61B-5E19-3215A4E1B0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55B15-2B9F-4F2B-95BE-720FBAD4F45B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888544-57E2-C1F0-FAB3-BAF2888C0D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109A89-DAA9-1D3C-1618-9C9DF08DF4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46A46-74DB-4141-BB01-55B5C1730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806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7FC4E5-CC33-3BF3-0A9A-154F028018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1DF550-C8D8-8985-9E38-3A97559F5C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78ABE8-C2E0-7BD1-955E-8E48891AA0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55B15-2B9F-4F2B-95BE-720FBAD4F45B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FB2A58-0606-F028-6CA3-151E8246C8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8AF754-CA0E-F621-5C56-AD0D4E4A0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46A46-74DB-4141-BB01-55B5C1730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6895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92E73-6DD9-27EC-9CC1-D4801987F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DCD125-2105-73CF-968B-20527ABAD6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367B07-14DA-B2E3-6F57-1399DCD8A3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C440B-D8F2-D1AC-1E01-1FED5F2FCD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55B15-2B9F-4F2B-95BE-720FBAD4F45B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7CDB8B-F70D-46C0-ECA6-5BBDEE182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5FDEBA-3768-504B-EA58-AA2DCF9A82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46A46-74DB-4141-BB01-55B5C1730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8556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DAA14-E382-7945-DCC3-EB4E92692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95CE7-699C-7BB6-462D-F6715E8AC2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CEFF28-1C48-3184-82EA-ACA977E8F3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20353F-AA4B-9D48-4012-B8774CBF09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3D5A09-A6E4-07B8-1081-0D3304F25D3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23C875A-1E64-6B66-A413-8D77D099E4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55B15-2B9F-4F2B-95BE-720FBAD4F45B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844FFAD-6120-339C-DDBE-0FA90881DF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5B33EA-B3C3-82BC-FEF5-4B7B2A730E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46A46-74DB-4141-BB01-55B5C1730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159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289DE-FC46-0072-314C-C6EFA602AF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AD2F86-827E-7938-0AF2-BFBF604539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55B15-2B9F-4F2B-95BE-720FBAD4F45B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DD1B3B-0DE2-AA57-9EDC-E0E4BCC3A3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F94DCB-A118-04BA-A867-94B87061E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46A46-74DB-4141-BB01-55B5C1730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1711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23B54E9-9DCB-E364-B572-0FBBC41537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55B15-2B9F-4F2B-95BE-720FBAD4F45B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99BE78-4808-20C3-9091-5B3CC379B9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ABD3E0-FA22-FE8C-13B5-A7C5FAFA8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46A46-74DB-4141-BB01-55B5C1730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0618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22C0E-C230-C3F1-E613-AA03F9DF7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253DFB-93C7-40D9-8CC4-3824391CD1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78ADDE-C609-E080-A818-25B8253C93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D1614F-8C66-3BC3-A94D-10619E3167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55B15-2B9F-4F2B-95BE-720FBAD4F45B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9B0AF2-50A1-226F-EDD6-A3C89B825D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A8CD83-307A-DE6A-94E0-C3CC35E01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46A46-74DB-4141-BB01-55B5C1730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4179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B01000-156A-2104-003B-0E55BC7EF0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2672428-8A76-7FE9-6F25-A49883ED60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F6808A-4F17-96A5-6FB3-75FC04F1E8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5C473B-EF61-75AC-5D04-1BD95D1BC9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55B15-2B9F-4F2B-95BE-720FBAD4F45B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74BD33-CA55-B8D2-6BAB-B28C22FE55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80DD18-9887-FF03-4E27-F525C0B20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46A46-74DB-4141-BB01-55B5C1730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9133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21A15-26AE-A0AE-62A1-C14EAB31AE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817585-E50D-90BA-1C19-9104351136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68753-DD50-16A0-5614-3BC9C5E704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55B15-2B9F-4F2B-95BE-720FBAD4F45B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4A7D99-3850-51FD-C869-6D97CE81EF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EDBF3D-3A00-4688-BFB4-1529F94C9B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46A46-74DB-4141-BB01-55B5C1730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04680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970C45-FA8A-7A71-2DE9-3BF758B3282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A5FB60-19F2-FE40-442A-6F71B59ACE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ECA789-8B76-81FB-2706-B71864C67A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55B15-2B9F-4F2B-95BE-720FBAD4F45B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56668F-EDC4-958D-0DFB-BAB3E40C4D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2E6AFE-71E0-5215-51A6-E7F501C6F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46A46-74DB-4141-BB01-55B5C1730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3016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E15C38-B4C6-6839-CE56-6624B4F6F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90774D-CBEC-121E-2535-D14E8A4E78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AE934C-3DF8-20BB-9EC0-2412A0C456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855B15-2B9F-4F2B-95BE-720FBAD4F45B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14521C-2374-97C5-5052-EFA123F201E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F5C37B-47A2-A0BC-9D8F-86EA657B7AB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A46A46-74DB-4141-BB01-55B5C1730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728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F34AC-4872-06A1-0A25-EF98C0AFEE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64613" y="1385180"/>
            <a:ext cx="4603655" cy="3287893"/>
          </a:xfrm>
        </p:spPr>
        <p:txBody>
          <a:bodyPr anchor="b">
            <a:normAutofit/>
          </a:bodyPr>
          <a:lstStyle/>
          <a:p>
            <a:pPr algn="l"/>
            <a:r>
              <a:rPr lang="en-GB" sz="5400" dirty="0"/>
              <a:t>Careers without Boundaries and Skills Development</a:t>
            </a:r>
          </a:p>
        </p:txBody>
      </p:sp>
      <p:sp>
        <p:nvSpPr>
          <p:cNvPr id="6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4" descr="Top view of red stanchion on a red floor">
            <a:extLst>
              <a:ext uri="{FF2B5EF4-FFF2-40B4-BE49-F238E27FC236}">
                <a16:creationId xmlns:a16="http://schemas.microsoft.com/office/drawing/2014/main" id="{133C6923-0164-FAAB-E640-C1C1031384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508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" name="Subtitle 4">
            <a:extLst>
              <a:ext uri="{FF2B5EF4-FFF2-40B4-BE49-F238E27FC236}">
                <a16:creationId xmlns:a16="http://schemas.microsoft.com/office/drawing/2014/main" id="{7D2D395B-5B9D-48D2-9135-CC1EB97F67D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3584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92B56-71C2-BF2F-FD8C-F680E5152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667039" cy="5506358"/>
          </a:xfrm>
        </p:spPr>
        <p:txBody>
          <a:bodyPr>
            <a:normAutofit/>
          </a:bodyPr>
          <a:lstStyle/>
          <a:p>
            <a:r>
              <a:rPr lang="en-GB" sz="4000" dirty="0"/>
              <a:t>Boundaryless or Protean Career Paths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77D1452-F0B7-431E-9A24-D3F7103D8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20">
            <a:extLst>
              <a:ext uri="{FF2B5EF4-FFF2-40B4-BE49-F238E27FC236}">
                <a16:creationId xmlns:a16="http://schemas.microsoft.com/office/drawing/2014/main" id="{A660F4F9-5DF5-4F15-BE6A-CD8648BB1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8267" y="559407"/>
            <a:ext cx="6594522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BE2342-0EEC-850C-EDE4-E86C3B67B2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142947"/>
              </p:ext>
            </p:extLst>
          </p:nvPr>
        </p:nvGraphicFramePr>
        <p:xfrm>
          <a:off x="5285232" y="722376"/>
          <a:ext cx="6263640" cy="5413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2976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17B968A-0002-49CF-BDAF-0CF61545E2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917B968A-0002-49CF-BDAF-0CF61545E2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917B968A-0002-49CF-BDAF-0CF61545E2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56BC0CE-E166-425D-956B-A0520BFD04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456BC0CE-E166-425D-956B-A0520BFD04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456BC0CE-E166-425D-956B-A0520BFD04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5A8E04F-5723-467C-8C1E-F86D361D58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graphicEl>
                                              <a:dgm id="{B5A8E04F-5723-467C-8C1E-F86D361D58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graphicEl>
                                              <a:dgm id="{B5A8E04F-5723-467C-8C1E-F86D361D58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42EDDC5-BCE6-49EA-8463-053BD379A7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graphicEl>
                                              <a:dgm id="{042EDDC5-BCE6-49EA-8463-053BD379A7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graphicEl>
                                              <a:dgm id="{042EDDC5-BCE6-49EA-8463-053BD379A7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88B27F1-4F57-459C-A70A-293FF0F6AE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graphicEl>
                                              <a:dgm id="{A88B27F1-4F57-459C-A70A-293FF0F6AE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graphicEl>
                                              <a:dgm id="{A88B27F1-4F57-459C-A70A-293FF0F6AE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7CE8DF1-70BA-4EC6-9C4B-81C361DE70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graphicEl>
                                              <a:dgm id="{87CE8DF1-70BA-4EC6-9C4B-81C361DE70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graphicEl>
                                              <a:dgm id="{87CE8DF1-70BA-4EC6-9C4B-81C361DE70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BF8B8-B9BC-5A47-C3CD-8BE4CB2D69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many jobs will you have?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07DB3A-D035-A243-DA91-AE83FFC407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08922"/>
            <a:ext cx="10515600" cy="1786813"/>
          </a:xfrm>
        </p:spPr>
        <p:txBody>
          <a:bodyPr/>
          <a:lstStyle/>
          <a:p>
            <a:r>
              <a:rPr lang="en-GB" dirty="0"/>
              <a:t>Average person 5 – 7</a:t>
            </a:r>
          </a:p>
          <a:p>
            <a:r>
              <a:rPr lang="en-GB" dirty="0"/>
              <a:t>In Victorian times we trained people for specific roles</a:t>
            </a:r>
          </a:p>
          <a:p>
            <a:r>
              <a:rPr lang="en-GB" dirty="0"/>
              <a:t>Our education system took the same approach until very recently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1355F9A-FE29-2389-631A-F94CBF0A0D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7957" y="3110941"/>
            <a:ext cx="8724900" cy="344805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51726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17054-4605-3B76-3B3C-D91AA0D284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ACF587-3BD1-8626-03BB-5D155E82C1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8AC79B-8ABF-7623-41FD-271473FB22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6661" y="446638"/>
            <a:ext cx="8551636" cy="6046237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5456370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AF9D0-8552-000D-CF9D-F65E15E15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782FC-3EB9-0382-0D5D-35E3E2F3DB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4FCB08-D7AE-73CE-9921-37163488A5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5359" y="0"/>
            <a:ext cx="1024128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4131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00A80-F7BA-F283-242D-49CE118918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56739-C5FE-03FF-3CFD-1B138EB964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015411"/>
            <a:ext cx="3407230" cy="4161551"/>
          </a:xfrm>
        </p:spPr>
        <p:txBody>
          <a:bodyPr/>
          <a:lstStyle/>
          <a:p>
            <a:r>
              <a:rPr lang="en-GB" dirty="0"/>
              <a:t>Greater complexity</a:t>
            </a:r>
          </a:p>
          <a:p>
            <a:r>
              <a:rPr lang="en-GB" dirty="0"/>
              <a:t>Less employment certainty</a:t>
            </a:r>
          </a:p>
          <a:p>
            <a:r>
              <a:rPr lang="en-GB" dirty="0"/>
              <a:t>A networked world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C54083D-7F99-24F3-4306-5181762601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31595" y="1019175"/>
            <a:ext cx="6915150" cy="481965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674774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BF00AE-1E25-394F-546D-8800505B3F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596" y="1163409"/>
            <a:ext cx="3781714" cy="4351338"/>
          </a:xfrm>
        </p:spPr>
        <p:txBody>
          <a:bodyPr/>
          <a:lstStyle/>
          <a:p>
            <a:r>
              <a:rPr lang="en-GB" dirty="0"/>
              <a:t>Protean – self-directed in career success</a:t>
            </a:r>
          </a:p>
          <a:p>
            <a:r>
              <a:rPr lang="en-GB" dirty="0"/>
              <a:t>Can be within a specific organisation</a:t>
            </a:r>
          </a:p>
          <a:p>
            <a:r>
              <a:rPr lang="en-GB" dirty="0"/>
              <a:t>Boundaryless relates to greater flexibility, more change, different organisations and sectors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A8D3D1-87D9-FF1B-F5F7-C05AF01C68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36363" y="250597"/>
            <a:ext cx="7348456" cy="6176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3097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52BA0-9010-0A0A-45AC-ACF44BC754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89ACEE-828E-1A84-189F-1251345BDF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F2A2CF1-2A88-103A-204B-EDE283AD9920}"/>
              </a:ext>
            </a:extLst>
          </p:cNvPr>
          <p:cNvSpPr/>
          <p:nvPr/>
        </p:nvSpPr>
        <p:spPr>
          <a:xfrm>
            <a:off x="5701004" y="2407298"/>
            <a:ext cx="6251510" cy="34989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69FB3BC-F9E9-4367-8F23-D97C0F0E05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221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A2234-2767-6CA4-FCE5-08A407C9DC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8A8782E-311F-7C58-449A-01BDD508EA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3112" y="730250"/>
            <a:ext cx="8105775" cy="219075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C72A61ED-328A-C745-4E92-9C1335C7C902}"/>
              </a:ext>
            </a:extLst>
          </p:cNvPr>
          <p:cNvSpPr/>
          <p:nvPr/>
        </p:nvSpPr>
        <p:spPr>
          <a:xfrm>
            <a:off x="1138335" y="3757189"/>
            <a:ext cx="4490519" cy="210945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Benefits?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E353BA7-1944-CE95-6450-CE721097B0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1746" y="3757189"/>
            <a:ext cx="4490520" cy="210945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marL="0" indent="0">
              <a:buNone/>
            </a:pPr>
            <a:r>
              <a:rPr lang="en-GB" sz="4800" dirty="0"/>
              <a:t>Challenges?</a:t>
            </a:r>
          </a:p>
        </p:txBody>
      </p:sp>
    </p:spTree>
    <p:extLst>
      <p:ext uri="{BB962C8B-B14F-4D97-AF65-F5344CB8AC3E}">
        <p14:creationId xmlns:p14="http://schemas.microsoft.com/office/powerpoint/2010/main" val="736608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F5D1FF-B097-A901-3753-FF33C06827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Boundaryless Characteristics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0FD7172-7B7C-5248-C873-DBE610E6B7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81269" y="2400300"/>
            <a:ext cx="5638800" cy="205740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26CC36D-2DCC-6D6A-C96A-C44F0FD31A38}"/>
              </a:ext>
            </a:extLst>
          </p:cNvPr>
          <p:cNvSpPr txBox="1"/>
          <p:nvPr/>
        </p:nvSpPr>
        <p:spPr>
          <a:xfrm>
            <a:off x="7819053" y="2396712"/>
            <a:ext cx="395618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What are your thoughts about this as you look ahead to your lives beyond university?</a:t>
            </a:r>
          </a:p>
        </p:txBody>
      </p:sp>
    </p:spTree>
    <p:extLst>
      <p:ext uri="{BB962C8B-B14F-4D97-AF65-F5344CB8AC3E}">
        <p14:creationId xmlns:p14="http://schemas.microsoft.com/office/powerpoint/2010/main" val="4200764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E3822-3D80-AAAD-B5CB-303F312C2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3AC249-078A-1E72-DB0A-3775C637EC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3023E4-8F94-153F-49E1-43A4EBAD27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4315" y="288018"/>
            <a:ext cx="5317716" cy="62048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69A5F7B-E6A4-E2DC-3359-A14DAEB5DC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9592" y="228702"/>
            <a:ext cx="4518723" cy="639562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7832597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9A781CC-2F49-7C0A-23B0-F95189B117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88241" y="720658"/>
            <a:ext cx="5122347" cy="564271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6753770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76C1E-E035-F2B6-5902-0442C440EE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45828" y="365125"/>
            <a:ext cx="3907971" cy="1325563"/>
          </a:xfrm>
        </p:spPr>
        <p:txBody>
          <a:bodyPr>
            <a:normAutofit/>
          </a:bodyPr>
          <a:lstStyle/>
          <a:p>
            <a:pPr algn="ctr"/>
            <a:r>
              <a:rPr lang="en-GB" sz="7200" dirty="0">
                <a:solidFill>
                  <a:schemeClr val="bg1"/>
                </a:solidFill>
              </a:rPr>
              <a:t>E.L.P.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C734E5-6585-F567-B541-94F7D62F30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393" y="249237"/>
            <a:ext cx="6810375" cy="3152775"/>
          </a:xfrm>
          <a:prstGeom prst="rect">
            <a:avLst/>
          </a:prstGeom>
        </p:spPr>
      </p:pic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FF99879-C9E9-58EA-F914-AA12032950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700073" y="2951016"/>
            <a:ext cx="5743575" cy="1428750"/>
          </a:xfr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BC1B5CF-C175-EC9F-666B-CF7FF4C405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5719" y="4379766"/>
            <a:ext cx="6315075" cy="2428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012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CC36A0-3D30-5E31-1423-229166F984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1584C8-4782-85E6-61BD-DF94DDEC0E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D83EB48-67BC-EB1B-34ED-9A3058D893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477" y="156519"/>
            <a:ext cx="13364576" cy="7314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3519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131</Words>
  <Application>Microsoft Office PowerPoint</Application>
  <PresentationFormat>Widescreen</PresentationFormat>
  <Paragraphs>24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Careers without Boundaries and Skills Development</vt:lpstr>
      <vt:lpstr>Boundaryless or Protean Career Paths</vt:lpstr>
      <vt:lpstr>How many jobs will you have?</vt:lpstr>
      <vt:lpstr>PowerPoint Presentation</vt:lpstr>
      <vt:lpstr>PowerPoint Presentation</vt:lpstr>
      <vt:lpstr>Today</vt:lpstr>
      <vt:lpstr>PowerPoint Presentation</vt:lpstr>
      <vt:lpstr>PowerPoint Presentation</vt:lpstr>
      <vt:lpstr>PowerPoint Presentation</vt:lpstr>
      <vt:lpstr>Boundaryless Characteristics</vt:lpstr>
      <vt:lpstr>PowerPoint Presentation</vt:lpstr>
      <vt:lpstr>PowerPoint Presentation</vt:lpstr>
      <vt:lpstr>E.L.P.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Ambition and Drive</dc:title>
  <dc:creator>Mike Durke</dc:creator>
  <cp:lastModifiedBy>Mike Durke</cp:lastModifiedBy>
  <cp:revision>7</cp:revision>
  <dcterms:created xsi:type="dcterms:W3CDTF">2023-02-11T11:48:39Z</dcterms:created>
  <dcterms:modified xsi:type="dcterms:W3CDTF">2024-03-05T11:16:19Z</dcterms:modified>
</cp:coreProperties>
</file>