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omments/comment1.xml" ContentType="application/vnd.openxmlformats-officedocument.presentationml.comments+xml"/>
  <Override PartName="/ppt/comments/comment2.xml" ContentType="application/vnd.openxmlformats-officedocument.presentationml.comments+xml"/>
  <Override PartName="/ppt/notesSlides/notesSlide3.xml" ContentType="application/vnd.openxmlformats-officedocument.presentationml.notesSlide+xml"/>
  <Override PartName="/ppt/comments/comment3.xml" ContentType="application/vnd.openxmlformats-officedocument.presentationml.comments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9" r:id="rId4"/>
  </p:sldMasterIdLst>
  <p:notesMasterIdLst>
    <p:notesMasterId r:id="rId17"/>
  </p:notesMasterIdLst>
  <p:handoutMasterIdLst>
    <p:handoutMasterId r:id="rId18"/>
  </p:handoutMasterIdLst>
  <p:sldIdLst>
    <p:sldId id="257" r:id="rId5"/>
    <p:sldId id="359" r:id="rId6"/>
    <p:sldId id="357" r:id="rId7"/>
    <p:sldId id="351" r:id="rId8"/>
    <p:sldId id="352" r:id="rId9"/>
    <p:sldId id="350" r:id="rId10"/>
    <p:sldId id="353" r:id="rId11"/>
    <p:sldId id="354" r:id="rId12"/>
    <p:sldId id="355" r:id="rId13"/>
    <p:sldId id="356" r:id="rId14"/>
    <p:sldId id="358" r:id="rId15"/>
    <p:sldId id="279" r:id="rId16"/>
  </p:sldIdLst>
  <p:sldSz cx="9144000" cy="6858000" type="screen4x3"/>
  <p:notesSz cx="6797675" cy="9926638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MS PGothic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MS PGothic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MS PGothic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MS PGothic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Verdana" panose="020B0604030504040204" pitchFamily="34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anose="020B0604030504040204" pitchFamily="34" charset="0"/>
        <a:ea typeface="MS PGothic" panose="020B0600070205080204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anose="020B0604030504040204" pitchFamily="34" charset="0"/>
        <a:ea typeface="MS PGothic" panose="020B0600070205080204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anose="020B0604030504040204" pitchFamily="34" charset="0"/>
        <a:ea typeface="MS PGothic" panose="020B0600070205080204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anose="020B0604030504040204" pitchFamily="34" charset="0"/>
        <a:ea typeface="MS PGothic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ara Mata" initials="MM" lastIdx="3" clrIdx="0">
    <p:extLst>
      <p:ext uri="{19B8F6BF-5375-455C-9EA6-DF929625EA0E}">
        <p15:presenceInfo xmlns:p15="http://schemas.microsoft.com/office/powerpoint/2012/main" userId="S::m.mata@uwtsd.ac.uk::9fdc7529-043f-4784-95c8-5c8f4e22c06e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FF"/>
    <a:srgbClr val="FF7C80"/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AF9E098-B11A-D744-B1FA-CE434A39FF82}" v="38" dt="2021-02-02T19:54:47.83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8469"/>
    <p:restoredTop sz="75238" autoAdjust="0"/>
  </p:normalViewPr>
  <p:slideViewPr>
    <p:cSldViewPr>
      <p:cViewPr varScale="1">
        <p:scale>
          <a:sx n="95" d="100"/>
          <a:sy n="95" d="100"/>
        </p:scale>
        <p:origin x="1912" y="168"/>
      </p:cViewPr>
      <p:guideLst>
        <p:guide orient="horz" pos="2160"/>
        <p:guide pos="2880"/>
      </p:guideLst>
    </p:cSldViewPr>
  </p:slideViewPr>
  <p:notesTextViewPr>
    <p:cViewPr>
      <p:scale>
        <a:sx n="110" d="100"/>
        <a:sy n="11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commentAuthors" Target="comment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a Mata" userId="9fdc7529-043f-4784-95c8-5c8f4e22c06e" providerId="ADAL" clId="{1AF9E098-B11A-D744-B1FA-CE434A39FF82}"/>
    <pc:docChg chg="custSel addSld delSld modSld sldOrd">
      <pc:chgData name="Mara Mata" userId="9fdc7529-043f-4784-95c8-5c8f4e22c06e" providerId="ADAL" clId="{1AF9E098-B11A-D744-B1FA-CE434A39FF82}" dt="2021-02-02T19:54:47.835" v="2161"/>
      <pc:docMkLst>
        <pc:docMk/>
      </pc:docMkLst>
      <pc:sldChg chg="del ord">
        <pc:chgData name="Mara Mata" userId="9fdc7529-043f-4784-95c8-5c8f4e22c06e" providerId="ADAL" clId="{1AF9E098-B11A-D744-B1FA-CE434A39FF82}" dt="2021-02-02T19:45:25.309" v="1620" actId="2696"/>
        <pc:sldMkLst>
          <pc:docMk/>
          <pc:sldMk cId="16125176" sldId="340"/>
        </pc:sldMkLst>
      </pc:sldChg>
      <pc:sldChg chg="del">
        <pc:chgData name="Mara Mata" userId="9fdc7529-043f-4784-95c8-5c8f4e22c06e" providerId="ADAL" clId="{1AF9E098-B11A-D744-B1FA-CE434A39FF82}" dt="2021-02-02T19:51:41.623" v="2157" actId="2696"/>
        <pc:sldMkLst>
          <pc:docMk/>
          <pc:sldMk cId="263243242" sldId="349"/>
        </pc:sldMkLst>
      </pc:sldChg>
      <pc:sldChg chg="ord">
        <pc:chgData name="Mara Mata" userId="9fdc7529-043f-4784-95c8-5c8f4e22c06e" providerId="ADAL" clId="{1AF9E098-B11A-D744-B1FA-CE434A39FF82}" dt="2021-02-02T19:51:09.276" v="2154" actId="20578"/>
        <pc:sldMkLst>
          <pc:docMk/>
          <pc:sldMk cId="1147048817" sldId="350"/>
        </pc:sldMkLst>
      </pc:sldChg>
      <pc:sldChg chg="ord">
        <pc:chgData name="Mara Mata" userId="9fdc7529-043f-4784-95c8-5c8f4e22c06e" providerId="ADAL" clId="{1AF9E098-B11A-D744-B1FA-CE434A39FF82}" dt="2021-02-02T19:50:59.916" v="2152" actId="20578"/>
        <pc:sldMkLst>
          <pc:docMk/>
          <pc:sldMk cId="582229867" sldId="351"/>
        </pc:sldMkLst>
      </pc:sldChg>
      <pc:sldChg chg="ord">
        <pc:chgData name="Mara Mata" userId="9fdc7529-043f-4784-95c8-5c8f4e22c06e" providerId="ADAL" clId="{1AF9E098-B11A-D744-B1FA-CE434A39FF82}" dt="2021-02-02T19:51:07.331" v="2153" actId="20578"/>
        <pc:sldMkLst>
          <pc:docMk/>
          <pc:sldMk cId="1478267249" sldId="352"/>
        </pc:sldMkLst>
      </pc:sldChg>
      <pc:sldChg chg="ord">
        <pc:chgData name="Mara Mata" userId="9fdc7529-043f-4784-95c8-5c8f4e22c06e" providerId="ADAL" clId="{1AF9E098-B11A-D744-B1FA-CE434A39FF82}" dt="2021-02-02T19:51:11.415" v="2155" actId="20578"/>
        <pc:sldMkLst>
          <pc:docMk/>
          <pc:sldMk cId="4196955460" sldId="353"/>
        </pc:sldMkLst>
      </pc:sldChg>
      <pc:sldChg chg="ord">
        <pc:chgData name="Mara Mata" userId="9fdc7529-043f-4784-95c8-5c8f4e22c06e" providerId="ADAL" clId="{1AF9E098-B11A-D744-B1FA-CE434A39FF82}" dt="2021-02-02T19:51:13.669" v="2156" actId="20578"/>
        <pc:sldMkLst>
          <pc:docMk/>
          <pc:sldMk cId="123616131" sldId="354"/>
        </pc:sldMkLst>
      </pc:sldChg>
      <pc:sldChg chg="modSp new mod addCm modCm">
        <pc:chgData name="Mara Mata" userId="9fdc7529-043f-4784-95c8-5c8f4e22c06e" providerId="ADAL" clId="{1AF9E098-B11A-D744-B1FA-CE434A39FF82}" dt="2021-02-02T19:53:51.481" v="2159"/>
        <pc:sldMkLst>
          <pc:docMk/>
          <pc:sldMk cId="3620884167" sldId="355"/>
        </pc:sldMkLst>
        <pc:spChg chg="mod">
          <ac:chgData name="Mara Mata" userId="9fdc7529-043f-4784-95c8-5c8f4e22c06e" providerId="ADAL" clId="{1AF9E098-B11A-D744-B1FA-CE434A39FF82}" dt="2021-02-02T19:37:07.057" v="1380" actId="113"/>
          <ac:spMkLst>
            <pc:docMk/>
            <pc:sldMk cId="3620884167" sldId="355"/>
            <ac:spMk id="2" creationId="{7C039A12-E33D-0D42-A14E-8E8202396642}"/>
          </ac:spMkLst>
        </pc:spChg>
        <pc:spChg chg="mod">
          <ac:chgData name="Mara Mata" userId="9fdc7529-043f-4784-95c8-5c8f4e22c06e" providerId="ADAL" clId="{1AF9E098-B11A-D744-B1FA-CE434A39FF82}" dt="2021-02-02T19:41:59.400" v="1501" actId="113"/>
          <ac:spMkLst>
            <pc:docMk/>
            <pc:sldMk cId="3620884167" sldId="355"/>
            <ac:spMk id="3" creationId="{2A855850-19EF-FB40-84B5-8D3198B892C5}"/>
          </ac:spMkLst>
        </pc:spChg>
      </pc:sldChg>
      <pc:sldChg chg="modSp new mod">
        <pc:chgData name="Mara Mata" userId="9fdc7529-043f-4784-95c8-5c8f4e22c06e" providerId="ADAL" clId="{1AF9E098-B11A-D744-B1FA-CE434A39FF82}" dt="2021-02-02T19:39:55.457" v="1420" actId="20577"/>
        <pc:sldMkLst>
          <pc:docMk/>
          <pc:sldMk cId="1687853273" sldId="356"/>
        </pc:sldMkLst>
        <pc:spChg chg="mod">
          <ac:chgData name="Mara Mata" userId="9fdc7529-043f-4784-95c8-5c8f4e22c06e" providerId="ADAL" clId="{1AF9E098-B11A-D744-B1FA-CE434A39FF82}" dt="2021-02-02T17:26:56.201" v="433" actId="207"/>
          <ac:spMkLst>
            <pc:docMk/>
            <pc:sldMk cId="1687853273" sldId="356"/>
            <ac:spMk id="2" creationId="{5D184ED2-05FE-2F40-9158-E3258926A7BF}"/>
          </ac:spMkLst>
        </pc:spChg>
        <pc:spChg chg="mod">
          <ac:chgData name="Mara Mata" userId="9fdc7529-043f-4784-95c8-5c8f4e22c06e" providerId="ADAL" clId="{1AF9E098-B11A-D744-B1FA-CE434A39FF82}" dt="2021-02-02T19:39:55.457" v="1420" actId="20577"/>
          <ac:spMkLst>
            <pc:docMk/>
            <pc:sldMk cId="1687853273" sldId="356"/>
            <ac:spMk id="3" creationId="{62E2F7F8-15CE-7B4C-A457-FD4443D7753B}"/>
          </ac:spMkLst>
        </pc:spChg>
      </pc:sldChg>
      <pc:sldChg chg="modSp new mod ord addCm modCm">
        <pc:chgData name="Mara Mata" userId="9fdc7529-043f-4784-95c8-5c8f4e22c06e" providerId="ADAL" clId="{1AF9E098-B11A-D744-B1FA-CE434A39FF82}" dt="2021-02-02T19:50:51.199" v="2151" actId="255"/>
        <pc:sldMkLst>
          <pc:docMk/>
          <pc:sldMk cId="3105301348" sldId="357"/>
        </pc:sldMkLst>
        <pc:spChg chg="mod">
          <ac:chgData name="Mara Mata" userId="9fdc7529-043f-4784-95c8-5c8f4e22c06e" providerId="ADAL" clId="{1AF9E098-B11A-D744-B1FA-CE434A39FF82}" dt="2021-02-02T19:48:07.420" v="2088" actId="403"/>
          <ac:spMkLst>
            <pc:docMk/>
            <pc:sldMk cId="3105301348" sldId="357"/>
            <ac:spMk id="2" creationId="{BE632713-5D47-1047-B105-9FAC8969C84B}"/>
          </ac:spMkLst>
        </pc:spChg>
        <pc:spChg chg="mod">
          <ac:chgData name="Mara Mata" userId="9fdc7529-043f-4784-95c8-5c8f4e22c06e" providerId="ADAL" clId="{1AF9E098-B11A-D744-B1FA-CE434A39FF82}" dt="2021-02-02T19:50:51.199" v="2151" actId="255"/>
          <ac:spMkLst>
            <pc:docMk/>
            <pc:sldMk cId="3105301348" sldId="357"/>
            <ac:spMk id="3" creationId="{65032DC8-2D14-924D-A2EF-CC0174B576CF}"/>
          </ac:spMkLst>
        </pc:spChg>
      </pc:sldChg>
      <pc:sldChg chg="modSp add mod addCm modCm">
        <pc:chgData name="Mara Mata" userId="9fdc7529-043f-4784-95c8-5c8f4e22c06e" providerId="ADAL" clId="{1AF9E098-B11A-D744-B1FA-CE434A39FF82}" dt="2021-02-02T19:54:47.835" v="2161"/>
        <pc:sldMkLst>
          <pc:docMk/>
          <pc:sldMk cId="2272788252" sldId="358"/>
        </pc:sldMkLst>
        <pc:spChg chg="mod">
          <ac:chgData name="Mara Mata" userId="9fdc7529-043f-4784-95c8-5c8f4e22c06e" providerId="ADAL" clId="{1AF9E098-B11A-D744-B1FA-CE434A39FF82}" dt="2021-02-02T19:41:02.882" v="1453" actId="20577"/>
          <ac:spMkLst>
            <pc:docMk/>
            <pc:sldMk cId="2272788252" sldId="358"/>
            <ac:spMk id="3" creationId="{62E2F7F8-15CE-7B4C-A457-FD4443D7753B}"/>
          </ac:spMkLst>
        </pc:spChg>
      </pc:sldChg>
      <pc:sldChg chg="modSp add mod">
        <pc:chgData name="Mara Mata" userId="9fdc7529-043f-4784-95c8-5c8f4e22c06e" providerId="ADAL" clId="{1AF9E098-B11A-D744-B1FA-CE434A39FF82}" dt="2021-02-02T19:45:16.478" v="1618" actId="20577"/>
        <pc:sldMkLst>
          <pc:docMk/>
          <pc:sldMk cId="4276650561" sldId="359"/>
        </pc:sldMkLst>
        <pc:spChg chg="mod">
          <ac:chgData name="Mara Mata" userId="9fdc7529-043f-4784-95c8-5c8f4e22c06e" providerId="ADAL" clId="{1AF9E098-B11A-D744-B1FA-CE434A39FF82}" dt="2021-02-02T19:45:16.478" v="1618" actId="20577"/>
          <ac:spMkLst>
            <pc:docMk/>
            <pc:sldMk cId="4276650561" sldId="359"/>
            <ac:spMk id="3" creationId="{A668985A-189C-E747-BE9B-248ABF5CFBE0}"/>
          </ac:spMkLst>
        </pc:spChg>
      </pc:sldChg>
    </pc:docChg>
  </pc:docChgLst>
</pc:chgInfo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1-02-02T19:48:30.727" idx="1">
    <p:pos x="10" y="10"/>
    <p:text>Reflecting on something implies that we move beyond pondering and contemplation (Aldous and Lamb, 2016). Reflecting is a complex process that only generates learning if we dedicate time to 'stop' and reflect. Taking notes is a good way to do so!  </p:text>
    <p:extLst>
      <p:ext uri="{C676402C-5697-4E1C-873F-D02D1690AC5C}">
        <p15:threadingInfo xmlns:p15="http://schemas.microsoft.com/office/powerpoint/2012/main" timeZoneBias="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1-02-02T19:51:58.114" idx="2">
    <p:pos x="10" y="10"/>
    <p:text>In other words, you are expected to have gathered content-knowledge from quality academic sources such as textbooks and journal articles and, potentially, research-informed blogs.</p:text>
    <p:extLst>
      <p:ext uri="{C676402C-5697-4E1C-873F-D02D1690AC5C}">
        <p15:threadingInfo xmlns:p15="http://schemas.microsoft.com/office/powerpoint/2012/main" timeZoneBias="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1-02-02T19:54:05.465" idx="3">
    <p:pos x="10" y="10"/>
    <p:text>Don't be afraid to get out of your comfort zone - please see this as a learning opportunity for you to become a better educator! </p:text>
    <p:extLst>
      <p:ext uri="{C676402C-5697-4E1C-873F-D02D1690AC5C}">
        <p15:threadingInfo xmlns:p15="http://schemas.microsoft.com/office/powerpoint/2012/main" timeZoneBias="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E459BAAF-5318-48FD-8FBB-CB01E76D1381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5603" name="Rectangle 3">
            <a:extLst>
              <a:ext uri="{FF2B5EF4-FFF2-40B4-BE49-F238E27FC236}">
                <a16:creationId xmlns:a16="http://schemas.microsoft.com/office/drawing/2014/main" id="{70285A21-1C66-4251-8179-3FB1FD8F8738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5604" name="Rectangle 4">
            <a:extLst>
              <a:ext uri="{FF2B5EF4-FFF2-40B4-BE49-F238E27FC236}">
                <a16:creationId xmlns:a16="http://schemas.microsoft.com/office/drawing/2014/main" id="{B41D0983-9CBC-424F-BE2A-89B0DB0B2234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5605" name="Rectangle 5">
            <a:extLst>
              <a:ext uri="{FF2B5EF4-FFF2-40B4-BE49-F238E27FC236}">
                <a16:creationId xmlns:a16="http://schemas.microsoft.com/office/drawing/2014/main" id="{EE7D0552-7690-4697-8CDC-EE5B4D449179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1A1E9215-0749-433E-A989-36D47931D55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ED9242DB-27F6-46C3-89AD-DD687ACA4D4A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F43959B6-84FA-4CA7-B467-47D0A3505123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124" name="Rectangle 4">
            <a:extLst>
              <a:ext uri="{FF2B5EF4-FFF2-40B4-BE49-F238E27FC236}">
                <a16:creationId xmlns:a16="http://schemas.microsoft.com/office/drawing/2014/main" id="{E162AE9F-03B8-4754-95B7-5E6A0ECDF1B8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5988" y="742950"/>
            <a:ext cx="4965700" cy="37242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9701" name="Rectangle 5">
            <a:extLst>
              <a:ext uri="{FF2B5EF4-FFF2-40B4-BE49-F238E27FC236}">
                <a16:creationId xmlns:a16="http://schemas.microsoft.com/office/drawing/2014/main" id="{0CBAFC9B-C7E3-43F8-94C4-9DCC4EF074EA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450" y="4714875"/>
            <a:ext cx="5438775" cy="4468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9702" name="Rectangle 6">
            <a:extLst>
              <a:ext uri="{FF2B5EF4-FFF2-40B4-BE49-F238E27FC236}">
                <a16:creationId xmlns:a16="http://schemas.microsoft.com/office/drawing/2014/main" id="{07E0DB4B-6F63-402B-B1FB-103F2D73EE7C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29703" name="Rectangle 7">
            <a:extLst>
              <a:ext uri="{FF2B5EF4-FFF2-40B4-BE49-F238E27FC236}">
                <a16:creationId xmlns:a16="http://schemas.microsoft.com/office/drawing/2014/main" id="{C84DF93C-0ACD-47E2-B9AA-4D78410530C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8E2D2A43-5136-4AC1-862B-7ADF409249B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MS PGothic" pitchFamily="34" charset="-128"/>
        <a:cs typeface="MS PGothic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MS PGothic" pitchFamily="34" charset="-128"/>
        <a:cs typeface="MS PGothic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MS PGothic" pitchFamily="34" charset="-128"/>
        <a:cs typeface="MS PGothic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MS PGothic" pitchFamily="34" charset="-128"/>
        <a:cs typeface="MS PGothic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MS PGothic" pitchFamily="34" charset="-128"/>
        <a:cs typeface="MS PGothic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>
            <a:extLst>
              <a:ext uri="{FF2B5EF4-FFF2-40B4-BE49-F238E27FC236}">
                <a16:creationId xmlns:a16="http://schemas.microsoft.com/office/drawing/2014/main" id="{29F7C062-27A5-4950-9ED8-AC45A1C1EB4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8B095FEF-CC9E-4B3C-A400-AB411209AC86}" type="slidenum">
              <a:rPr lang="en-US" altLang="en-US"/>
              <a:pPr>
                <a:spcBef>
                  <a:spcPct val="0"/>
                </a:spcBef>
              </a:pPr>
              <a:t>1</a:t>
            </a:fld>
            <a:endParaRPr lang="en-US" altLang="en-US"/>
          </a:p>
        </p:txBody>
      </p:sp>
      <p:sp>
        <p:nvSpPr>
          <p:cNvPr id="8195" name="Rectangle 2">
            <a:extLst>
              <a:ext uri="{FF2B5EF4-FFF2-40B4-BE49-F238E27FC236}">
                <a16:creationId xmlns:a16="http://schemas.microsoft.com/office/drawing/2014/main" id="{0DC8AA63-DAAC-4EF7-8BC5-8991A7A8521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>
            <a:extLst>
              <a:ext uri="{FF2B5EF4-FFF2-40B4-BE49-F238E27FC236}">
                <a16:creationId xmlns:a16="http://schemas.microsoft.com/office/drawing/2014/main" id="{4955907C-8557-44FA-8D96-856AEACAB90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US" altLang="en-US" b="0" u="none" dirty="0">
                <a:latin typeface="Arial" panose="020B0604020202020204" pitchFamily="34" charset="0"/>
              </a:rPr>
              <a:t>Ask them to raise their hands before starting to see who’s engaging </a:t>
            </a:r>
          </a:p>
          <a:p>
            <a:pPr eaLnBrk="1" hangingPunct="1"/>
            <a:endParaRPr lang="en-US" altLang="en-US" b="0" u="none" dirty="0">
              <a:latin typeface="Arial" panose="020B0604020202020204" pitchFamily="34" charset="0"/>
            </a:endParaRPr>
          </a:p>
          <a:p>
            <a:pPr eaLnBrk="1" hangingPunct="1"/>
            <a:r>
              <a:rPr lang="en-US" altLang="en-US" b="0" u="none" dirty="0">
                <a:latin typeface="Arial" panose="020B0604020202020204" pitchFamily="34" charset="0"/>
              </a:rPr>
              <a:t>RECORD THE SESSION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E2D2A43-5136-4AC1-862B-7ADF409249B8}" type="slidenum">
              <a:rPr lang="en-US" altLang="en-US" smtClean="0"/>
              <a:pPr>
                <a:defRPr/>
              </a:pPr>
              <a:t>2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23033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E2D2A43-5136-4AC1-862B-7ADF409249B8}" type="slidenum">
              <a:rPr lang="en-US" altLang="en-US" smtClean="0"/>
              <a:pPr>
                <a:defRPr/>
              </a:pPr>
              <a:t>11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803064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2BFA1F-4F6A-40A6-99E4-AD9CAABA419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320108-3094-4C02-B53A-2A90A0ECF6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hangingPunct="1"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7D0907-D8BA-466F-B857-D347A1E4A3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5C3DFA37-EBC5-4BC2-87E4-F81FFB77714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798910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C491D7-12C7-40B8-ACD7-BC193C1307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20F078-E5EB-47BC-ADA2-466799EF1D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hangingPunct="1"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2D42D0-856A-4D95-8F6D-624640B481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790676E5-54EC-4E52-91E1-1A2B87E80E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123880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77E894-D565-4C01-BBCB-C64174AB6C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A58AF41-0367-490D-90CE-0056CFA22F3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EC7498-54F0-44CF-9794-3B8631A36A6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191106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A59533D-6B67-4D67-A48B-65C144FB14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70EBDE-1F2D-4288-B0C1-71CF772E83C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EA5032-5CDF-408B-919E-C449C6A7ECF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00141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A808219E-9320-4304-8D3B-9410100371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09540D69-1A9C-432C-8F14-688683D0F00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0AACCF-7E01-4A4C-9A87-C47F8B020C6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08267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21FCD189-B9AA-409B-9C11-84AD7F271A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A3AE9330-2D6A-4E75-A3E3-72E7A668BC0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EB83EE-DF2F-42F1-BF74-490BB7C7E72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595009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31E112E7-DBCC-45EA-AD8B-5F3F12D309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02A6560A-F34D-4DC4-B482-E3DBB3DE372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BD3BF-CC28-4289-A099-65DFBBBF759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634601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6977EC0-DE9D-4F35-BD58-D0BC3D4A51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B752E9-F57C-4203-B7C3-205174D6675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D77E8D-51B6-4277-A80F-3A0B2D72483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60805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342E18E9-B1EA-42A5-B402-AD1BADA6E1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C9CA1A-CAD8-48F1-B5C0-0CD43386C0B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9B46FC-9839-4A71-8CB7-98976FA54CF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603823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B5AE2C-9395-4E1A-9E62-715FFA622E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C4BCCD9-27AE-439F-80F5-20B94999DD4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8257FA-80EF-49A3-A9BD-F7E93ADB086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081984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6F5F1F-9EC4-4B19-B108-771E5F5B1C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0069876-3713-430F-A664-53C6C354CD5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0CE446-55EA-4452-8801-790BA34C232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920195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8CF4F2BD-E9C6-4D2F-9A98-DCBC8265D000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87484B-153F-42BD-A0EE-FDB444E99D87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A2AD25-7693-464D-8499-17E09781A28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1F28E3-8BB0-48A9-A95B-15F73D993D3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hangingPunct="1">
              <a:defRPr sz="12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9074DFD2-5CF9-47C1-80DE-71965890EA6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4" r:id="rId1"/>
    <p:sldLayoutId id="2147483805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jd7Jdug5SRc?feature=oembed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V09FuazW8bc?feature=oembed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ne6o-uPJarA?feature=oembed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IhcgYgx7aAA?feature=oembed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8I2hrSRbmHE?feature=oembed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comments" Target="../comments/comment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C65F4B80-A848-4C17-8ADE-4B7DAD2027AC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3923928" y="1052736"/>
            <a:ext cx="4769346" cy="3168352"/>
          </a:xfrm>
        </p:spPr>
        <p:txBody>
          <a:bodyPr/>
          <a:lstStyle/>
          <a:p>
            <a:pPr>
              <a:buFont typeface="Wingdings" panose="05000000000000000000" pitchFamily="2" charset="2"/>
              <a:buNone/>
              <a:defRPr/>
            </a:pPr>
            <a:r>
              <a:rPr lang="en-GB" altLang="en-US" sz="4000" b="1" dirty="0">
                <a:solidFill>
                  <a:schemeClr val="bg1">
                    <a:lumMod val="95000"/>
                  </a:schemeClr>
                </a:solidFill>
              </a:rPr>
              <a:t>BMPE4005 </a:t>
            </a:r>
            <a:br>
              <a:rPr lang="en-GB" altLang="en-US" sz="4000" b="1" dirty="0">
                <a:solidFill>
                  <a:schemeClr val="bg1">
                    <a:lumMod val="95000"/>
                  </a:schemeClr>
                </a:solidFill>
              </a:rPr>
            </a:br>
            <a:r>
              <a:rPr lang="en-GB" altLang="en-US" sz="4000" b="1" dirty="0">
                <a:solidFill>
                  <a:schemeClr val="bg1">
                    <a:lumMod val="95000"/>
                  </a:schemeClr>
                </a:solidFill>
              </a:rPr>
              <a:t>Physical Education and Aquatic Activities</a:t>
            </a:r>
          </a:p>
        </p:txBody>
      </p:sp>
      <p:sp>
        <p:nvSpPr>
          <p:cNvPr id="4098" name="Rectangle 3">
            <a:extLst>
              <a:ext uri="{FF2B5EF4-FFF2-40B4-BE49-F238E27FC236}">
                <a16:creationId xmlns:a16="http://schemas.microsoft.com/office/drawing/2014/main" id="{1249D66A-1227-4805-9146-A489C053FFD9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450726" y="4209540"/>
            <a:ext cx="2865701" cy="1145545"/>
          </a:xfrm>
        </p:spPr>
        <p:txBody>
          <a:bodyPr/>
          <a:lstStyle/>
          <a:p>
            <a:pPr>
              <a:buFont typeface="Wingdings" panose="05000000000000000000" pitchFamily="2" charset="2"/>
              <a:buNone/>
              <a:defRPr/>
            </a:pPr>
            <a:r>
              <a:rPr lang="en-GB" altLang="en-US" b="1" dirty="0">
                <a:solidFill>
                  <a:schemeClr val="bg1"/>
                </a:solidFill>
              </a:rPr>
              <a:t>Teaching Styles</a:t>
            </a:r>
          </a:p>
          <a:p>
            <a:pPr>
              <a:buFont typeface="Wingdings" panose="05000000000000000000" pitchFamily="2" charset="2"/>
              <a:buNone/>
              <a:defRPr/>
            </a:pPr>
            <a:endParaRPr lang="en-GB" altLang="en-US" b="1" dirty="0">
              <a:solidFill>
                <a:schemeClr val="bg1"/>
              </a:solidFill>
            </a:endParaRPr>
          </a:p>
          <a:p>
            <a:pPr>
              <a:buFont typeface="Wingdings" panose="05000000000000000000" pitchFamily="2" charset="2"/>
              <a:buNone/>
              <a:defRPr/>
            </a:pPr>
            <a:endParaRPr lang="en-GB" altLang="en-US" sz="1400" b="1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364CABC-88BF-4F8E-9DFB-F215937D53B5}"/>
              </a:ext>
            </a:extLst>
          </p:cNvPr>
          <p:cNvSpPr txBox="1"/>
          <p:nvPr/>
        </p:nvSpPr>
        <p:spPr>
          <a:xfrm>
            <a:off x="1299922" y="5517232"/>
            <a:ext cx="116730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chemeClr val="bg1">
                    <a:lumMod val="95000"/>
                  </a:schemeClr>
                </a:solidFill>
                <a:latin typeface="+mn-lt"/>
              </a:rPr>
              <a:t>Mara Mata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C18A60F-D4A7-1840-A6DA-598F43908248}"/>
              </a:ext>
            </a:extLst>
          </p:cNvPr>
          <p:cNvSpPr txBox="1"/>
          <p:nvPr/>
        </p:nvSpPr>
        <p:spPr>
          <a:xfrm>
            <a:off x="195491" y="2636912"/>
            <a:ext cx="118494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>
                <a:solidFill>
                  <a:schemeClr val="bg1">
                    <a:lumMod val="95000"/>
                  </a:schemeClr>
                </a:solidFill>
                <a:latin typeface="+mn-lt"/>
              </a:rPr>
              <a:t>Semester 2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68985A-189C-E747-BE9B-248ABF5CFB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420550"/>
            <a:ext cx="8229600" cy="4456721"/>
          </a:xfrm>
        </p:spPr>
        <p:txBody>
          <a:bodyPr/>
          <a:lstStyle/>
          <a:p>
            <a:pPr algn="just">
              <a:lnSpc>
                <a:spcPct val="150000"/>
              </a:lnSpc>
              <a:buClr>
                <a:schemeClr val="accent5"/>
              </a:buClr>
              <a:buFont typeface="Wingdings" pitchFamily="2" charset="2"/>
              <a:buChar char="§"/>
            </a:pPr>
            <a:r>
              <a:rPr lang="en-US" sz="2600" dirty="0"/>
              <a:t>Explore the learning theories of </a:t>
            </a:r>
            <a:r>
              <a:rPr lang="en-US" sz="2600" dirty="0" err="1"/>
              <a:t>Behaviourism</a:t>
            </a:r>
            <a:r>
              <a:rPr lang="en-US" sz="2600" dirty="0"/>
              <a:t> and Constructivism further. </a:t>
            </a:r>
          </a:p>
          <a:p>
            <a:pPr algn="just">
              <a:lnSpc>
                <a:spcPct val="150000"/>
              </a:lnSpc>
              <a:buClr>
                <a:schemeClr val="accent5"/>
              </a:buClr>
              <a:buFont typeface="Wingdings" pitchFamily="2" charset="2"/>
              <a:buChar char="§"/>
            </a:pPr>
            <a:r>
              <a:rPr lang="en-US" sz="2600" dirty="0"/>
              <a:t>Provide guidelines to deliver an online session regarding Teaching Styles. </a:t>
            </a:r>
          </a:p>
          <a:p>
            <a:pPr algn="just">
              <a:lnSpc>
                <a:spcPct val="150000"/>
              </a:lnSpc>
              <a:buClr>
                <a:schemeClr val="accent5"/>
              </a:buClr>
              <a:buFont typeface="Wingdings" pitchFamily="2" charset="2"/>
              <a:buChar char="§"/>
            </a:pPr>
            <a:endParaRPr lang="en-US" sz="26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A10E7A9D-BD61-B34F-B593-0A266A2B8D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b="1" dirty="0">
                <a:solidFill>
                  <a:schemeClr val="accent5">
                    <a:lumMod val="75000"/>
                  </a:schemeClr>
                </a:solidFill>
              </a:rPr>
              <a:t>LEARNING OUTCOMES</a:t>
            </a:r>
          </a:p>
        </p:txBody>
      </p:sp>
    </p:spTree>
    <p:extLst>
      <p:ext uri="{BB962C8B-B14F-4D97-AF65-F5344CB8AC3E}">
        <p14:creationId xmlns:p14="http://schemas.microsoft.com/office/powerpoint/2010/main" val="42766505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632713-5D47-1047-B105-9FAC8969C8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sz="3600" b="1" dirty="0">
                <a:solidFill>
                  <a:schemeClr val="accent5">
                    <a:lumMod val="75000"/>
                  </a:schemeClr>
                </a:solidFill>
              </a:rPr>
              <a:t>Understanding Learning Theories further…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032DC8-2D14-924D-A2EF-CC0174B576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1519" y="1470484"/>
            <a:ext cx="8229600" cy="3917032"/>
          </a:xfrm>
        </p:spPr>
        <p:txBody>
          <a:bodyPr/>
          <a:lstStyle/>
          <a:p>
            <a:r>
              <a:rPr lang="en-GB" sz="2800" dirty="0"/>
              <a:t>In the next few slides you will find short videos that explain in detail the core elements of Behaviourist and Constructivist learning theories.</a:t>
            </a:r>
          </a:p>
          <a:p>
            <a:pPr marL="0" indent="0">
              <a:buNone/>
            </a:pPr>
            <a:r>
              <a:rPr lang="en-GB" sz="2800" dirty="0"/>
              <a:t> </a:t>
            </a:r>
          </a:p>
          <a:p>
            <a:r>
              <a:rPr lang="en-GB" sz="2800" dirty="0"/>
              <a:t>Please watch them and reflect on</a:t>
            </a:r>
            <a:r>
              <a:rPr lang="en-GB" sz="1200" dirty="0"/>
              <a:t> (click speech bubble for more info)</a:t>
            </a:r>
            <a:r>
              <a:rPr lang="en-GB" sz="2800" dirty="0"/>
              <a:t>:</a:t>
            </a:r>
          </a:p>
          <a:p>
            <a:pPr lvl="1"/>
            <a:r>
              <a:rPr lang="en-GB" sz="2400" dirty="0"/>
              <a:t>How they are visible within Sport &amp; PE?</a:t>
            </a:r>
          </a:p>
          <a:p>
            <a:pPr lvl="1"/>
            <a:r>
              <a:rPr lang="en-GB" sz="2400" dirty="0"/>
              <a:t>What do you relate to mostly as an (future) educator? What principles would you like to align your practice with?</a:t>
            </a:r>
          </a:p>
        </p:txBody>
      </p:sp>
    </p:spTree>
    <p:extLst>
      <p:ext uri="{BB962C8B-B14F-4D97-AF65-F5344CB8AC3E}">
        <p14:creationId xmlns:p14="http://schemas.microsoft.com/office/powerpoint/2010/main" val="31053013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FA1992-8785-B147-AC56-D0C54131D3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Pavlov</a:t>
            </a:r>
          </a:p>
        </p:txBody>
      </p:sp>
      <p:pic>
        <p:nvPicPr>
          <p:cNvPr id="4" name="Online Media 3" descr="Pavlov’s Classical Conditioning">
            <a:hlinkClick r:id="" action="ppaction://media"/>
            <a:extLst>
              <a:ext uri="{FF2B5EF4-FFF2-40B4-BE49-F238E27FC236}">
                <a16:creationId xmlns:a16="http://schemas.microsoft.com/office/drawing/2014/main" id="{BD0EB452-1B7B-B542-B8BE-332DE76739A8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106488" y="1600200"/>
            <a:ext cx="6931025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2229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F6F720-7C51-984E-861A-0AADA8DFE3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Watson</a:t>
            </a:r>
          </a:p>
        </p:txBody>
      </p:sp>
      <p:pic>
        <p:nvPicPr>
          <p:cNvPr id="4" name="Online Media 3" descr="Watson’s Theory of Behaviourism">
            <a:hlinkClick r:id="" action="ppaction://media"/>
            <a:extLst>
              <a:ext uri="{FF2B5EF4-FFF2-40B4-BE49-F238E27FC236}">
                <a16:creationId xmlns:a16="http://schemas.microsoft.com/office/drawing/2014/main" id="{2E8352E5-D73D-CE43-B095-72F46A696E23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106488" y="1600200"/>
            <a:ext cx="6931025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8267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7EBAE9-22C7-F049-8DFD-C8C077CB32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Skinner</a:t>
            </a:r>
          </a:p>
        </p:txBody>
      </p:sp>
      <p:pic>
        <p:nvPicPr>
          <p:cNvPr id="5" name="Online Media 4" descr="Skinner’s Operant Conditioning: Rewards &amp; Punishments">
            <a:hlinkClick r:id="" action="ppaction://media"/>
            <a:extLst>
              <a:ext uri="{FF2B5EF4-FFF2-40B4-BE49-F238E27FC236}">
                <a16:creationId xmlns:a16="http://schemas.microsoft.com/office/drawing/2014/main" id="{45FB5F18-638E-0146-BD23-37C568357231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106488" y="1600200"/>
            <a:ext cx="6931025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7048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01F604-2E92-BC41-A0E0-FDF55CC18B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Piaget</a:t>
            </a:r>
          </a:p>
        </p:txBody>
      </p:sp>
      <p:pic>
        <p:nvPicPr>
          <p:cNvPr id="4" name="Online Media 3" descr="Piaget's Theory of Cognitive Development">
            <a:hlinkClick r:id="" action="ppaction://media"/>
            <a:extLst>
              <a:ext uri="{FF2B5EF4-FFF2-40B4-BE49-F238E27FC236}">
                <a16:creationId xmlns:a16="http://schemas.microsoft.com/office/drawing/2014/main" id="{C4571391-3D04-6D49-A544-5D78EA874CF7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106488" y="1600200"/>
            <a:ext cx="6931025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6955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7692B3-8671-F543-BC50-ABE2F98B27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Vygotsky</a:t>
            </a:r>
          </a:p>
        </p:txBody>
      </p:sp>
      <p:pic>
        <p:nvPicPr>
          <p:cNvPr id="4" name="Online Media 3" descr="Vygotsky's Cognitive Development Through Social Relationships">
            <a:hlinkClick r:id="" action="ppaction://media"/>
            <a:extLst>
              <a:ext uri="{FF2B5EF4-FFF2-40B4-BE49-F238E27FC236}">
                <a16:creationId xmlns:a16="http://schemas.microsoft.com/office/drawing/2014/main" id="{9F449F02-21D7-6B41-B6CC-321E02DD4774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106488" y="1600200"/>
            <a:ext cx="6931025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616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039A12-E33D-0D42-A14E-8E82023966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5">
                    <a:lumMod val="75000"/>
                  </a:schemeClr>
                </a:solidFill>
              </a:rPr>
              <a:t>Next Week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855850-19EF-FB40-84B5-8D3198B892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435280" cy="3917032"/>
          </a:xfrm>
        </p:spPr>
        <p:txBody>
          <a:bodyPr/>
          <a:lstStyle/>
          <a:p>
            <a:pPr marL="0" indent="0" algn="ctr">
              <a:buNone/>
            </a:pPr>
            <a:r>
              <a:rPr lang="en-GB" sz="2800" b="1" dirty="0"/>
              <a:t>Deliver a ~30-40min session regarding the Spectrum of Teaching Styles</a:t>
            </a:r>
          </a:p>
          <a:p>
            <a:pPr marL="0" indent="0">
              <a:buNone/>
            </a:pPr>
            <a:endParaRPr lang="en-GB" sz="2800" dirty="0"/>
          </a:p>
          <a:p>
            <a:pPr>
              <a:buFontTx/>
              <a:buChar char="-"/>
            </a:pPr>
            <a:r>
              <a:rPr lang="en-GB" sz="2800" dirty="0"/>
              <a:t>Group 1: Reproductive side of the spectrum</a:t>
            </a:r>
          </a:p>
          <a:p>
            <a:pPr>
              <a:buFontTx/>
              <a:buChar char="-"/>
            </a:pPr>
            <a:r>
              <a:rPr lang="en-GB" sz="2800" dirty="0"/>
              <a:t>Group 2: Productive side of the spectrum</a:t>
            </a:r>
          </a:p>
          <a:p>
            <a:pPr>
              <a:buFontTx/>
              <a:buChar char="-"/>
            </a:pPr>
            <a:endParaRPr lang="en-GB" sz="2800" dirty="0"/>
          </a:p>
          <a:p>
            <a:pPr marL="0" indent="0">
              <a:buNone/>
            </a:pPr>
            <a:r>
              <a:rPr lang="en-GB" sz="2800" b="1" dirty="0"/>
              <a:t>You should read a variety of QUALITY ACADEMIC sources to inform the content of the sessions</a:t>
            </a:r>
            <a:r>
              <a:rPr lang="en-GB" sz="280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6208841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184ED2-05FE-2F40-9158-E3258926A7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5">
                    <a:lumMod val="75000"/>
                  </a:schemeClr>
                </a:solidFill>
              </a:rPr>
              <a:t>Next Week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E2F7F8-15CE-7B4C-A457-FD4443D775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9"/>
            <a:ext cx="8229600" cy="3883570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r>
              <a:rPr lang="en-GB" sz="2800" b="1" dirty="0"/>
              <a:t>Content-wise</a:t>
            </a:r>
            <a:r>
              <a:rPr lang="en-GB" sz="2800" dirty="0"/>
              <a:t> you should consider in your planning:</a:t>
            </a:r>
          </a:p>
          <a:p>
            <a:pPr lvl="1"/>
            <a:r>
              <a:rPr lang="en-GB" sz="2400" dirty="0"/>
              <a:t>Present and explain the styles within your side of the spectrum </a:t>
            </a:r>
          </a:p>
          <a:p>
            <a:pPr lvl="1"/>
            <a:r>
              <a:rPr lang="en-GB" sz="2400" dirty="0"/>
              <a:t>How does it apply to sport &amp; PE?</a:t>
            </a:r>
          </a:p>
          <a:p>
            <a:pPr lvl="2"/>
            <a:r>
              <a:rPr lang="en-GB" sz="2000" dirty="0"/>
              <a:t>Provide examples</a:t>
            </a:r>
          </a:p>
          <a:p>
            <a:pPr lvl="1"/>
            <a:r>
              <a:rPr lang="en-GB" sz="2400" dirty="0"/>
              <a:t>What are their strengths and limitations?</a:t>
            </a:r>
          </a:p>
          <a:p>
            <a:pPr lvl="1"/>
            <a:r>
              <a:rPr lang="en-GB" sz="2400" dirty="0"/>
              <a:t>How are these linked with the learning theories that we have covered?</a:t>
            </a:r>
          </a:p>
        </p:txBody>
      </p:sp>
    </p:spTree>
    <p:extLst>
      <p:ext uri="{BB962C8B-B14F-4D97-AF65-F5344CB8AC3E}">
        <p14:creationId xmlns:p14="http://schemas.microsoft.com/office/powerpoint/2010/main" val="16878532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184ED2-05FE-2F40-9158-E3258926A7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5">
                    <a:lumMod val="75000"/>
                  </a:schemeClr>
                </a:solidFill>
              </a:rPr>
              <a:t>Next Week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E2F7F8-15CE-7B4C-A457-FD4443D775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05670"/>
            <a:ext cx="8229600" cy="5323730"/>
          </a:xfrm>
          <a:solidFill>
            <a:schemeClr val="bg1">
              <a:lumMod val="95000"/>
            </a:schemeClr>
          </a:solidFill>
        </p:spPr>
        <p:txBody>
          <a:bodyPr/>
          <a:lstStyle/>
          <a:p>
            <a:r>
              <a:rPr lang="en-GB" sz="2800" b="1" dirty="0"/>
              <a:t>Teaching-wise</a:t>
            </a:r>
            <a:r>
              <a:rPr lang="en-GB" sz="2800" dirty="0"/>
              <a:t> you should consider in your planning:</a:t>
            </a:r>
          </a:p>
          <a:p>
            <a:pPr lvl="1"/>
            <a:r>
              <a:rPr lang="en-GB" sz="2400" dirty="0"/>
              <a:t>What supporting materials will you create (e.g. </a:t>
            </a:r>
            <a:r>
              <a:rPr lang="en-GB" sz="2400" dirty="0" err="1"/>
              <a:t>PwP</a:t>
            </a:r>
            <a:r>
              <a:rPr lang="en-GB" sz="2400" dirty="0"/>
              <a:t> presentation)? </a:t>
            </a:r>
          </a:p>
          <a:p>
            <a:pPr lvl="1"/>
            <a:r>
              <a:rPr lang="en-GB" sz="2400" dirty="0"/>
              <a:t>What do you enjoy more and less about online learning? How can you make it engaging and interesting? </a:t>
            </a:r>
          </a:p>
          <a:p>
            <a:pPr lvl="1"/>
            <a:r>
              <a:rPr lang="en-GB" sz="2400" dirty="0"/>
              <a:t>Don’t read from the slides, use the slides to support your explanation/what you are trying to teach</a:t>
            </a:r>
          </a:p>
          <a:p>
            <a:pPr lvl="1"/>
            <a:r>
              <a:rPr lang="en-GB" sz="2400" dirty="0"/>
              <a:t>Prepare tasks for the learners (e.g. videos, reflection tasks, reading, etc – be creative!)</a:t>
            </a:r>
          </a:p>
          <a:p>
            <a:pPr lvl="1"/>
            <a:r>
              <a:rPr lang="en-GB" sz="2400" dirty="0"/>
              <a:t>How can you get people interacting and actively learning online?</a:t>
            </a:r>
          </a:p>
          <a:p>
            <a:pPr lvl="1"/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2727882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>
            <a:extLst>
              <a:ext uri="{FF2B5EF4-FFF2-40B4-BE49-F238E27FC236}">
                <a16:creationId xmlns:a16="http://schemas.microsoft.com/office/drawing/2014/main" id="{93949160-BE97-8444-868B-8CD7410FAA0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24842" y="2492896"/>
            <a:ext cx="5094312" cy="2088232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fontAlgn="base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/>
            <a:r>
              <a:rPr lang="en-US" altLang="en-US" sz="2400" b="1" dirty="0">
                <a:solidFill>
                  <a:schemeClr val="bg1"/>
                </a:solidFill>
              </a:rPr>
              <a:t>Thank you</a:t>
            </a:r>
          </a:p>
          <a:p>
            <a:pPr eaLnBrk="1" hangingPunct="1"/>
            <a:r>
              <a:rPr lang="en-US" altLang="en-US" sz="2400" b="1" dirty="0" err="1">
                <a:solidFill>
                  <a:schemeClr val="bg1"/>
                </a:solidFill>
              </a:rPr>
              <a:t>Diolch</a:t>
            </a:r>
            <a:endParaRPr lang="en-US" altLang="en-US" sz="2400" b="1" dirty="0">
              <a:solidFill>
                <a:schemeClr val="bg1"/>
              </a:solidFill>
            </a:endParaRPr>
          </a:p>
          <a:p>
            <a:pPr eaLnBrk="1" hangingPunct="1"/>
            <a:r>
              <a:rPr lang="en-US" altLang="en-US" sz="2400" b="1" dirty="0" err="1">
                <a:solidFill>
                  <a:schemeClr val="bg1"/>
                </a:solidFill>
              </a:rPr>
              <a:t>Obrigada</a:t>
            </a:r>
            <a:endParaRPr lang="en-US" altLang="en-US" sz="2400" b="1" dirty="0">
              <a:solidFill>
                <a:schemeClr val="bg1"/>
              </a:solidFill>
            </a:endParaRPr>
          </a:p>
          <a:p>
            <a:pPr eaLnBrk="1" hangingPunct="1"/>
            <a:endParaRPr lang="en-US" altLang="en-US" sz="2400" b="1" dirty="0">
              <a:solidFill>
                <a:schemeClr val="bg1"/>
              </a:solidFill>
            </a:endParaRPr>
          </a:p>
          <a:p>
            <a:pPr eaLnBrk="1" hangingPunct="1"/>
            <a:r>
              <a:rPr lang="en-US" altLang="en-US" sz="2400" b="1" dirty="0">
                <a:solidFill>
                  <a:schemeClr val="bg1"/>
                </a:solidFill>
              </a:rPr>
              <a:t>See you next week!</a:t>
            </a:r>
            <a:endParaRPr lang="en-US" altLang="en-US" sz="3200" b="1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D996922-2B59-BE4C-B810-81D771F5B647}"/>
              </a:ext>
            </a:extLst>
          </p:cNvPr>
          <p:cNvSpPr txBox="1"/>
          <p:nvPr/>
        </p:nvSpPr>
        <p:spPr>
          <a:xfrm>
            <a:off x="701822" y="1202849"/>
            <a:ext cx="7740352" cy="707886"/>
          </a:xfrm>
          <a:prstGeom prst="rect">
            <a:avLst/>
          </a:prstGeom>
          <a:noFill/>
          <a:ln>
            <a:noFill/>
          </a:ln>
        </p:spPr>
        <p:txBody>
          <a:bodyPr wrap="square" rtlCol="0" anchor="ctr">
            <a:spAutoFit/>
          </a:bodyPr>
          <a:lstStyle/>
          <a:p>
            <a:pPr algn="ctr"/>
            <a:r>
              <a:rPr lang="en-US" sz="4000" b="1" dirty="0">
                <a:solidFill>
                  <a:schemeClr val="accent5">
                    <a:lumMod val="75000"/>
                  </a:schemeClr>
                </a:solidFill>
                <a:latin typeface="+mn-lt"/>
              </a:rPr>
              <a:t>What questions have you got?</a:t>
            </a:r>
          </a:p>
        </p:txBody>
      </p:sp>
    </p:spTree>
    <p:extLst>
      <p:ext uri="{BB962C8B-B14F-4D97-AF65-F5344CB8AC3E}">
        <p14:creationId xmlns:p14="http://schemas.microsoft.com/office/powerpoint/2010/main" val="521142403"/>
      </p:ext>
    </p:extLst>
  </p:cSld>
  <p:clrMapOvr>
    <a:masterClrMapping/>
  </p:clrMapOvr>
</p:sld>
</file>

<file path=ppt/theme/theme1.xml><?xml version="1.0" encoding="utf-8"?>
<a:theme xmlns:a="http://schemas.openxmlformats.org/drawingml/2006/main" name="Theme2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2" id="{3591BD16-07DF-4BA2-BF3E-1BC8979AC60E}" vid="{23EDC278-C0A3-4313-8D21-321F5231F3B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61C22621E0FA84ABA9F7D80395C5CDF" ma:contentTypeVersion="8" ma:contentTypeDescription="Create a new document." ma:contentTypeScope="" ma:versionID="621859114c9cd7a4a0a977477e086d63">
  <xsd:schema xmlns:xsd="http://www.w3.org/2001/XMLSchema" xmlns:xs="http://www.w3.org/2001/XMLSchema" xmlns:p="http://schemas.microsoft.com/office/2006/metadata/properties" xmlns:ns3="f9cd839b-d2f7-4d79-867e-33235b171cd7" targetNamespace="http://schemas.microsoft.com/office/2006/metadata/properties" ma:root="true" ma:fieldsID="82638c60114515645154592ffad4805d" ns3:_="">
    <xsd:import namespace="f9cd839b-d2f7-4d79-867e-33235b171cd7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9cd839b-d2f7-4d79-867e-33235b171cd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995293E-0901-4B37-96F5-071E6694940D}">
  <ds:schemaRefs>
    <ds:schemaRef ds:uri="http://schemas.microsoft.com/office/2006/documentManagement/types"/>
    <ds:schemaRef ds:uri="http://purl.org/dc/dcmitype/"/>
    <ds:schemaRef ds:uri="http://www.w3.org/XML/1998/namespace"/>
    <ds:schemaRef ds:uri="http://purl.org/dc/terms/"/>
    <ds:schemaRef ds:uri="http://schemas.microsoft.com/office/infopath/2007/PartnerControls"/>
    <ds:schemaRef ds:uri="http://purl.org/dc/elements/1.1/"/>
    <ds:schemaRef ds:uri="http://schemas.openxmlformats.org/package/2006/metadata/core-properties"/>
    <ds:schemaRef ds:uri="f9cd839b-d2f7-4d79-867e-33235b171cd7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49FFF554-C30B-4040-9CDA-B1BE1494DF5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9cd839b-d2f7-4d79-867e-33235b171cd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4B8AA36-7959-49E3-9F6B-1E57061C013E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1306</TotalTime>
  <Words>346</Words>
  <Application>Microsoft Macintosh PowerPoint</Application>
  <PresentationFormat>On-screen Show (4:3)</PresentationFormat>
  <Paragraphs>51</Paragraphs>
  <Slides>12</Slides>
  <Notes>3</Notes>
  <HiddenSlides>0</HiddenSlides>
  <MMClips>5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Myriad Pro</vt:lpstr>
      <vt:lpstr>Verdana</vt:lpstr>
      <vt:lpstr>Wingdings</vt:lpstr>
      <vt:lpstr>Theme2</vt:lpstr>
      <vt:lpstr>BMPE4005  Physical Education and Aquatic Activities</vt:lpstr>
      <vt:lpstr>LEARNING OUTCOMES</vt:lpstr>
      <vt:lpstr>Understanding Learning Theories further…</vt:lpstr>
      <vt:lpstr>Pavlov</vt:lpstr>
      <vt:lpstr>Watson</vt:lpstr>
      <vt:lpstr>Skinner</vt:lpstr>
      <vt:lpstr>Piaget</vt:lpstr>
      <vt:lpstr>Vygotsky</vt:lpstr>
      <vt:lpstr>Next Week</vt:lpstr>
      <vt:lpstr>Next Week</vt:lpstr>
      <vt:lpstr>Next Week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SSH4062  Professional Development and Practice</dc:title>
  <dc:creator>Mara Mata</dc:creator>
  <cp:lastModifiedBy>Mara Mata</cp:lastModifiedBy>
  <cp:revision>25</cp:revision>
  <dcterms:created xsi:type="dcterms:W3CDTF">2020-01-31T11:37:25Z</dcterms:created>
  <dcterms:modified xsi:type="dcterms:W3CDTF">2021-02-02T19:54:51Z</dcterms:modified>
</cp:coreProperties>
</file>