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</p:sldMasterIdLst>
  <p:notesMasterIdLst>
    <p:notesMasterId r:id="rId11"/>
  </p:notesMasterIdLst>
  <p:sldIdLst>
    <p:sldId id="256" r:id="rId2"/>
    <p:sldId id="258" r:id="rId3"/>
    <p:sldId id="257" r:id="rId4"/>
    <p:sldId id="263" r:id="rId5"/>
    <p:sldId id="261" r:id="rId6"/>
    <p:sldId id="265" r:id="rId7"/>
    <p:sldId id="268" r:id="rId8"/>
    <p:sldId id="269" r:id="rId9"/>
    <p:sldId id="270" r:id="rId10"/>
  </p:sldIdLst>
  <p:sldSz cx="12192000" cy="6858000"/>
  <p:notesSz cx="6858000" cy="9144000"/>
  <p:defaultTextStyle>
    <a:defPPr>
      <a:defRPr lang="en-GB" alt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F80DBF-7815-BF94-B3E5-37398CC01E3E}" v="1148" dt="2022-08-05T17:37:45.384"/>
    <p1510:client id="{7B01648A-3383-67A5-564A-7606CA2F22DF}" v="289" dt="2022-08-05T06:52:11.955"/>
    <p1510:client id="{DBF6A12F-2812-172A-F630-0F8ED6D02FEB}" v="184" dt="2022-08-03T16:47:13.546"/>
    <p1510:client id="{DF9327C4-117E-FE77-04A9-6D267BC4C924}" v="1077" dt="2022-08-08T10:05:35.539"/>
    <p1510:client id="{E7B4F610-D5AB-2BDF-FCF8-2555B28F42DD}" v="447" dt="2022-08-08T15:50:37.1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698106-1434-D44B-A0D2-03FCE67A01F5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B7625D-BB82-A544-A429-8E180FCB6C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23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numCol="1" anchor="b"/>
          <a:lstStyle>
            <a:lvl1pPr algn="ctr">
              <a:defRPr sz="6000"/>
            </a:lvl1pPr>
          </a:lstStyle>
          <a:p>
            <a:r>
              <a:rPr lang="en-GB" alt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numCol="1"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alt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846CE7D5-CF57-46EF-B807-FDD0502418D4}" type="datetimeFigureOut">
              <a:rPr lang="en-GB" altLang="en-GB" smtClean="0"/>
              <a:t>08/08/2022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330EA680-D336-4FF7-8B7A-9848BB0A1C32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GB" alt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GB" altLang="en-GB"/>
              <a:t>Click to edit Master text styles</a:t>
            </a:r>
          </a:p>
          <a:p>
            <a:pPr lvl="1"/>
            <a:r>
              <a:rPr lang="en-GB" altLang="en-GB"/>
              <a:t>Second level</a:t>
            </a:r>
          </a:p>
          <a:p>
            <a:pPr lvl="2"/>
            <a:r>
              <a:rPr lang="en-GB" altLang="en-GB"/>
              <a:t>Third level</a:t>
            </a:r>
          </a:p>
          <a:p>
            <a:pPr lvl="3"/>
            <a:r>
              <a:rPr lang="en-GB" altLang="en-GB"/>
              <a:t>Fourth level</a:t>
            </a:r>
          </a:p>
          <a:p>
            <a:pPr lvl="4"/>
            <a:r>
              <a:rPr lang="en-GB" alt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846CE7D5-CF57-46EF-B807-FDD0502418D4}" type="datetimeFigureOut">
              <a:rPr lang="en-GB" altLang="en-GB" smtClean="0"/>
              <a:t>08/08/2022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330EA680-D336-4FF7-8B7A-9848BB0A1C32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numCol="1" anchor="b"/>
          <a:lstStyle>
            <a:lvl1pPr>
              <a:defRPr sz="6000"/>
            </a:lvl1pPr>
          </a:lstStyle>
          <a:p>
            <a:r>
              <a:rPr lang="en-GB" alt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numCol="1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846CE7D5-CF57-46EF-B807-FDD0502418D4}" type="datetimeFigureOut">
              <a:rPr lang="en-GB" altLang="en-GB" smtClean="0"/>
              <a:t>08/08/2022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330EA680-D336-4FF7-8B7A-9848BB0A1C32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GB" alt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numCol="1"/>
          <a:lstStyle/>
          <a:p>
            <a:pPr lvl="0"/>
            <a:r>
              <a:rPr lang="en-GB" altLang="en-GB"/>
              <a:t>Click to edit Master text styles</a:t>
            </a:r>
          </a:p>
          <a:p>
            <a:pPr lvl="1"/>
            <a:r>
              <a:rPr lang="en-GB" altLang="en-GB"/>
              <a:t>Second level</a:t>
            </a:r>
          </a:p>
          <a:p>
            <a:pPr lvl="2"/>
            <a:r>
              <a:rPr lang="en-GB" altLang="en-GB"/>
              <a:t>Third level</a:t>
            </a:r>
          </a:p>
          <a:p>
            <a:pPr lvl="3"/>
            <a:r>
              <a:rPr lang="en-GB" altLang="en-GB"/>
              <a:t>Fourth level</a:t>
            </a:r>
          </a:p>
          <a:p>
            <a:pPr lvl="4"/>
            <a:r>
              <a:rPr lang="en-GB" alt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numCol="1"/>
          <a:lstStyle/>
          <a:p>
            <a:pPr lvl="0"/>
            <a:r>
              <a:rPr lang="en-GB" altLang="en-GB"/>
              <a:t>Click to edit Master text styles</a:t>
            </a:r>
          </a:p>
          <a:p>
            <a:pPr lvl="1"/>
            <a:r>
              <a:rPr lang="en-GB" altLang="en-GB"/>
              <a:t>Second level</a:t>
            </a:r>
          </a:p>
          <a:p>
            <a:pPr lvl="2"/>
            <a:r>
              <a:rPr lang="en-GB" altLang="en-GB"/>
              <a:t>Third level</a:t>
            </a:r>
          </a:p>
          <a:p>
            <a:pPr lvl="3"/>
            <a:r>
              <a:rPr lang="en-GB" altLang="en-GB"/>
              <a:t>Fourth level</a:t>
            </a:r>
          </a:p>
          <a:p>
            <a:pPr lvl="4"/>
            <a:r>
              <a:rPr lang="en-GB" alt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846CE7D5-CF57-46EF-B807-FDD0502418D4}" type="datetimeFigureOut">
              <a:rPr lang="en-GB" altLang="en-GB" smtClean="0"/>
              <a:t>08/08/2022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330EA680-D336-4FF7-8B7A-9848BB0A1C32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numCol="1"/>
          <a:lstStyle/>
          <a:p>
            <a:r>
              <a:rPr lang="en-GB" alt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numCol="1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 numCol="1"/>
          <a:lstStyle/>
          <a:p>
            <a:pPr lvl="0"/>
            <a:r>
              <a:rPr lang="en-GB" altLang="en-GB"/>
              <a:t>Click to edit Master text styles</a:t>
            </a:r>
          </a:p>
          <a:p>
            <a:pPr lvl="1"/>
            <a:r>
              <a:rPr lang="en-GB" altLang="en-GB"/>
              <a:t>Second level</a:t>
            </a:r>
          </a:p>
          <a:p>
            <a:pPr lvl="2"/>
            <a:r>
              <a:rPr lang="en-GB" altLang="en-GB"/>
              <a:t>Third level</a:t>
            </a:r>
          </a:p>
          <a:p>
            <a:pPr lvl="3"/>
            <a:r>
              <a:rPr lang="en-GB" altLang="en-GB"/>
              <a:t>Fourth level</a:t>
            </a:r>
          </a:p>
          <a:p>
            <a:pPr lvl="4"/>
            <a:r>
              <a:rPr lang="en-GB" alt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numCol="1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 numCol="1"/>
          <a:lstStyle/>
          <a:p>
            <a:pPr lvl="0"/>
            <a:r>
              <a:rPr lang="en-GB" altLang="en-GB"/>
              <a:t>Click to edit Master text styles</a:t>
            </a:r>
          </a:p>
          <a:p>
            <a:pPr lvl="1"/>
            <a:r>
              <a:rPr lang="en-GB" altLang="en-GB"/>
              <a:t>Second level</a:t>
            </a:r>
          </a:p>
          <a:p>
            <a:pPr lvl="2"/>
            <a:r>
              <a:rPr lang="en-GB" altLang="en-GB"/>
              <a:t>Third level</a:t>
            </a:r>
          </a:p>
          <a:p>
            <a:pPr lvl="3"/>
            <a:r>
              <a:rPr lang="en-GB" altLang="en-GB"/>
              <a:t>Fourth level</a:t>
            </a:r>
          </a:p>
          <a:p>
            <a:pPr lvl="4"/>
            <a:r>
              <a:rPr lang="en-GB" alt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846CE7D5-CF57-46EF-B807-FDD0502418D4}" type="datetimeFigureOut">
              <a:rPr lang="en-GB" altLang="en-GB" smtClean="0"/>
              <a:t>08/08/2022</a:t>
            </a:fld>
            <a:endParaRPr lang="en-GB" alt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330EA680-D336-4FF7-8B7A-9848BB0A1C32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GB" alt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846CE7D5-CF57-46EF-B807-FDD0502418D4}" type="datetimeFigureOut">
              <a:rPr lang="en-GB" altLang="en-GB" smtClean="0"/>
              <a:t>08/08/2022</a:t>
            </a:fld>
            <a:endParaRPr lang="en-GB" alt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330EA680-D336-4FF7-8B7A-9848BB0A1C32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846CE7D5-CF57-46EF-B807-FDD0502418D4}" type="datetimeFigureOut">
              <a:rPr lang="en-GB" altLang="en-GB" smtClean="0"/>
              <a:t>08/08/2022</a:t>
            </a:fld>
            <a:endParaRPr lang="en-GB" alt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330EA680-D336-4FF7-8B7A-9848BB0A1C32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numCol="1" anchor="b"/>
          <a:lstStyle>
            <a:lvl1pPr>
              <a:defRPr sz="3200"/>
            </a:lvl1pPr>
          </a:lstStyle>
          <a:p>
            <a:r>
              <a:rPr lang="en-GB" alt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numCol="1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altLang="en-GB"/>
              <a:t>Click to edit Master text styles</a:t>
            </a:r>
          </a:p>
          <a:p>
            <a:pPr lvl="1"/>
            <a:r>
              <a:rPr lang="en-GB" altLang="en-GB"/>
              <a:t>Second level</a:t>
            </a:r>
          </a:p>
          <a:p>
            <a:pPr lvl="2"/>
            <a:r>
              <a:rPr lang="en-GB" altLang="en-GB"/>
              <a:t>Third level</a:t>
            </a:r>
          </a:p>
          <a:p>
            <a:pPr lvl="3"/>
            <a:r>
              <a:rPr lang="en-GB" altLang="en-GB"/>
              <a:t>Fourth level</a:t>
            </a:r>
          </a:p>
          <a:p>
            <a:pPr lvl="4"/>
            <a:r>
              <a:rPr lang="en-GB" alt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846CE7D5-CF57-46EF-B807-FDD0502418D4}" type="datetimeFigureOut">
              <a:rPr lang="en-GB" altLang="en-GB" smtClean="0"/>
              <a:t>08/08/2022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330EA680-D336-4FF7-8B7A-9848BB0A1C32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numCol="1" anchor="b"/>
          <a:lstStyle>
            <a:lvl1pPr>
              <a:defRPr sz="3200"/>
            </a:lvl1pPr>
          </a:lstStyle>
          <a:p>
            <a:r>
              <a:rPr lang="en-GB" alt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numCol="1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alt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alt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846CE7D5-CF57-46EF-B807-FDD0502418D4}" type="datetimeFigureOut">
              <a:rPr lang="en-GB" altLang="en-GB" smtClean="0"/>
              <a:t>08/08/2022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330EA680-D336-4FF7-8B7A-9848BB0A1C32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GB" alt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numCol="1"/>
          <a:lstStyle/>
          <a:p>
            <a:pPr lvl="0"/>
            <a:r>
              <a:rPr lang="en-GB" altLang="en-GB"/>
              <a:t>Click to edit Master text styles</a:t>
            </a:r>
          </a:p>
          <a:p>
            <a:pPr lvl="1"/>
            <a:r>
              <a:rPr lang="en-GB" altLang="en-GB"/>
              <a:t>Second level</a:t>
            </a:r>
          </a:p>
          <a:p>
            <a:pPr lvl="2"/>
            <a:r>
              <a:rPr lang="en-GB" altLang="en-GB"/>
              <a:t>Third level</a:t>
            </a:r>
          </a:p>
          <a:p>
            <a:pPr lvl="3"/>
            <a:r>
              <a:rPr lang="en-GB" altLang="en-GB"/>
              <a:t>Fourth level</a:t>
            </a:r>
          </a:p>
          <a:p>
            <a:pPr lvl="4"/>
            <a:r>
              <a:rPr lang="en-GB" alt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846CE7D5-CF57-46EF-B807-FDD0502418D4}" type="datetimeFigureOut">
              <a:rPr lang="en-GB" altLang="en-GB" smtClean="0"/>
              <a:t>08/08/2022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330EA680-D336-4FF7-8B7A-9848BB0A1C32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 numCol="1"/>
          <a:lstStyle/>
          <a:p>
            <a:r>
              <a:rPr lang="en-GB" alt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 numCol="1"/>
          <a:lstStyle/>
          <a:p>
            <a:pPr lvl="0"/>
            <a:r>
              <a:rPr lang="en-GB" altLang="en-GB"/>
              <a:t>Click to edit Master text styles</a:t>
            </a:r>
          </a:p>
          <a:p>
            <a:pPr lvl="1"/>
            <a:r>
              <a:rPr lang="en-GB" altLang="en-GB"/>
              <a:t>Second level</a:t>
            </a:r>
          </a:p>
          <a:p>
            <a:pPr lvl="2"/>
            <a:r>
              <a:rPr lang="en-GB" altLang="en-GB"/>
              <a:t>Third level</a:t>
            </a:r>
          </a:p>
          <a:p>
            <a:pPr lvl="3"/>
            <a:r>
              <a:rPr lang="en-GB" altLang="en-GB"/>
              <a:t>Fourth level</a:t>
            </a:r>
          </a:p>
          <a:p>
            <a:pPr lvl="4"/>
            <a:r>
              <a:rPr lang="en-GB" alt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846CE7D5-CF57-46EF-B807-FDD0502418D4}" type="datetimeFigureOut">
              <a:rPr lang="en-GB" altLang="en-GB" smtClean="0"/>
              <a:t>08/08/2022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330EA680-D336-4FF7-8B7A-9848BB0A1C32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rmAutofit/>
          </a:bodyPr>
          <a:lstStyle/>
          <a:p>
            <a:r>
              <a:rPr lang="en-GB" alt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/>
          <a:p>
            <a:pPr lvl="0"/>
            <a:r>
              <a:rPr lang="en-GB" altLang="en-GB"/>
              <a:t>Click to edit Master text styles</a:t>
            </a:r>
          </a:p>
          <a:p>
            <a:pPr lvl="1"/>
            <a:r>
              <a:rPr lang="en-GB" altLang="en-GB"/>
              <a:t>Second level</a:t>
            </a:r>
          </a:p>
          <a:p>
            <a:pPr lvl="2"/>
            <a:r>
              <a:rPr lang="en-GB" altLang="en-GB"/>
              <a:t>Third level</a:t>
            </a:r>
          </a:p>
          <a:p>
            <a:pPr lvl="3"/>
            <a:r>
              <a:rPr lang="en-GB" altLang="en-GB"/>
              <a:t>Fourth level</a:t>
            </a:r>
          </a:p>
          <a:p>
            <a:pPr lvl="4"/>
            <a:r>
              <a:rPr lang="en-GB" alt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numCol="1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altLang="en-GB" smtClean="0"/>
              <a:t>08/08/2022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numCol="1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numCol="1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 alt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reading.ac.uk/time" TargetMode="External"/><Relationship Id="rId7" Type="http://schemas.openxmlformats.org/officeDocument/2006/relationships/hyperlink" Target="http://www.socialworkonline.widner.edu/msw/resource/top-5-responsibilities-of-a-social-worker" TargetMode="External"/><Relationship Id="rId2" Type="http://schemas.openxmlformats.org/officeDocument/2006/relationships/hyperlink" Target="https://www.bestcolleges.com/blo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eadings.ac.uk/library/study-advice" TargetMode="External"/><Relationship Id="rId5" Type="http://schemas.openxmlformats.org/officeDocument/2006/relationships/hyperlink" Target="https://www.bettterup.com/blog/author/Madeline-Miles" TargetMode="External"/><Relationship Id="rId4" Type="http://schemas.openxmlformats.org/officeDocument/2006/relationships/hyperlink" Target="https://www.thefrontline.org.uk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99E40-D8D8-A324-2720-B255231C0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numCol="1" rtlCol="0" anchor="t">
            <a:normAutofit lnSpcReduction="10000"/>
          </a:bodyPr>
          <a:lstStyle/>
          <a:p>
            <a:r>
              <a:rPr lang="en-GB" altLang="en-GB" dirty="0">
                <a:latin typeface="Arial"/>
                <a:cs typeface="Arial"/>
              </a:rPr>
              <a:t>Name: LISA NARTEY</a:t>
            </a:r>
            <a:endParaRPr lang="en-US" dirty="0"/>
          </a:p>
          <a:p>
            <a:pPr marL="0" indent="0">
              <a:buNone/>
            </a:pPr>
            <a:endParaRPr lang="en-GB" alt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GB" dirty="0">
                <a:latin typeface="Arial"/>
                <a:cs typeface="Arial"/>
              </a:rPr>
              <a:t>Student ID: 2129395</a:t>
            </a:r>
          </a:p>
          <a:p>
            <a:endParaRPr lang="en-GB" alt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GB" dirty="0">
                <a:latin typeface="Arial"/>
                <a:cs typeface="Arial"/>
              </a:rPr>
              <a:t>Module </a:t>
            </a:r>
            <a:r>
              <a:rPr lang="en-GB" altLang="en-GB" sz="1800" b="1" dirty="0">
                <a:latin typeface="Arial"/>
                <a:cs typeface="Arial"/>
              </a:rPr>
              <a:t>Name</a:t>
            </a:r>
            <a:r>
              <a:rPr lang="en-GB" altLang="en-GB" b="1" dirty="0">
                <a:latin typeface="Arial"/>
                <a:cs typeface="Arial"/>
              </a:rPr>
              <a:t> </a:t>
            </a:r>
            <a:r>
              <a:rPr lang="en-GB" altLang="en-GB" dirty="0">
                <a:latin typeface="Arial"/>
                <a:cs typeface="Arial"/>
              </a:rPr>
              <a:t>: Academic And  Employability  Skills</a:t>
            </a:r>
          </a:p>
          <a:p>
            <a:endParaRPr lang="en-GB" altLang="en-GB">
              <a:latin typeface="Arial"/>
              <a:cs typeface="Arial"/>
            </a:endParaRPr>
          </a:p>
          <a:p>
            <a:r>
              <a:rPr lang="en-GB" altLang="en-GB" dirty="0">
                <a:latin typeface="Arial"/>
                <a:cs typeface="Arial"/>
              </a:rPr>
              <a:t>Module Code: LCHS4001</a:t>
            </a:r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GB" dirty="0">
                <a:latin typeface="Arial"/>
                <a:cs typeface="Arial"/>
              </a:rPr>
              <a:t>Lecturer Name:  Anita Nan</a:t>
            </a:r>
          </a:p>
          <a:p>
            <a:endParaRPr lang="en-GB" altLang="en-GB">
              <a:cs typeface="Calibri"/>
            </a:endParaRPr>
          </a:p>
          <a:p>
            <a:endParaRPr lang="en-GB" altLang="en-GB">
              <a:cs typeface="Calibri"/>
            </a:endParaRPr>
          </a:p>
          <a:p>
            <a:endParaRPr lang="en-GB" altLang="en-GB">
              <a:cs typeface="Calibri"/>
            </a:endParaRPr>
          </a:p>
          <a:p>
            <a:endParaRPr lang="en-GB" altLang="en-GB">
              <a:cs typeface="Calibri"/>
            </a:endParaRPr>
          </a:p>
          <a:p>
            <a:endParaRPr lang="en-GB" alt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528942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F4D6E-E178-530B-D76C-7928ACD027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numCol="1" rtlCol="0" anchor="ctr">
            <a:normAutofit/>
          </a:bodyPr>
          <a:lstStyle/>
          <a:p>
            <a:pPr algn="l"/>
            <a:r>
              <a:rPr lang="en-US" altLang="en-GB" sz="40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br>
              <a:rPr lang="en-US" altLang="en-GB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altLang="en-GB" sz="3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4B6F32-AACC-683A-91F3-957B712015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numCol="1" rtlCol="0" anchor="t">
            <a:normAutofit/>
          </a:bodyPr>
          <a:lstStyle/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altLang="en-GB" sz="2800" dirty="0">
                <a:latin typeface="Arial"/>
                <a:cs typeface="Arial"/>
              </a:rPr>
              <a:t>MY Intended Career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altLang="en-GB" sz="2800" dirty="0">
                <a:latin typeface="Arial"/>
                <a:cs typeface="Arial"/>
              </a:rPr>
              <a:t>SWOT Analysis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altLang="en-GB" sz="2800" dirty="0">
                <a:latin typeface="Arial"/>
                <a:cs typeface="Arial"/>
              </a:rPr>
              <a:t>Time Management &amp; Communication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altLang="en-GB" sz="1800" dirty="0">
                <a:latin typeface="Arial"/>
                <a:cs typeface="Arial"/>
              </a:rPr>
              <a:t>Problem</a:t>
            </a:r>
            <a:r>
              <a:rPr lang="en-US" altLang="en-GB" sz="2800" dirty="0">
                <a:latin typeface="Arial"/>
                <a:cs typeface="Arial"/>
              </a:rPr>
              <a:t> Solving Skills and Patience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altLang="en-GB" sz="2800" dirty="0">
                <a:latin typeface="Arial"/>
                <a:cs typeface="Arial"/>
              </a:rPr>
              <a:t>Self-Critical</a:t>
            </a:r>
            <a:endParaRPr lang="en-US" alt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altLang="en-GB" sz="2800" dirty="0">
                <a:latin typeface="Arial"/>
                <a:cs typeface="Arial"/>
              </a:rPr>
              <a:t>Personal Development Plan (PDP)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altLang="en-GB" sz="2800" dirty="0">
                <a:latin typeface="Arial"/>
                <a:cs typeface="Arial"/>
              </a:rPr>
              <a:t>Conclusion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altLang="en-GB" sz="2800" dirty="0">
                <a:latin typeface="Arial"/>
                <a:cs typeface="Arial"/>
              </a:rPr>
              <a:t>References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endParaRPr lang="en-US" altLang="en-GB" sz="20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altLang="en-GB" sz="20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403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6D465A-ACDC-4B14-7EB6-E309934081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0087" y="321993"/>
            <a:ext cx="10515600" cy="1383073"/>
          </a:xfrm>
        </p:spPr>
        <p:txBody>
          <a:bodyPr vert="horz" lIns="91440" tIns="45720" rIns="91440" bIns="45720" numCol="1" rtlCol="0" anchor="ctr">
            <a:normAutofit/>
          </a:bodyPr>
          <a:lstStyle/>
          <a:p>
            <a:pPr algn="l"/>
            <a:r>
              <a:rPr lang="en-US" altLang="en-GB" sz="4200" b="1" dirty="0">
                <a:latin typeface="Arial"/>
                <a:cs typeface="Arial"/>
              </a:rPr>
              <a:t>                      </a:t>
            </a:r>
            <a:r>
              <a:rPr lang="en-US" altLang="en-GB" sz="4200" b="1" kern="1200" dirty="0">
                <a:latin typeface="Arial"/>
                <a:cs typeface="Arial"/>
              </a:rPr>
              <a:t>Social Worker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65FC34-CB65-C2B8-AD51-14FDEA29A9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087" y="1167386"/>
            <a:ext cx="12269638" cy="5804711"/>
          </a:xfrm>
        </p:spPr>
        <p:txBody>
          <a:bodyPr vert="horz" lIns="91440" tIns="45720" rIns="91440" bIns="45720" numCol="1" rtlCol="0" anchor="t">
            <a:noAutofit/>
          </a:bodyPr>
          <a:lstStyle/>
          <a:p>
            <a:pPr algn="l"/>
            <a:r>
              <a:rPr lang="en-US" altLang="en-GB" sz="2800" b="1" dirty="0">
                <a:latin typeface="Arial"/>
                <a:cs typeface="Arial"/>
              </a:rPr>
              <a:t>                   Responsibilities for a social worker</a:t>
            </a:r>
            <a:endParaRPr lang="en-US" altLang="en-GB" sz="2800" b="1" dirty="0">
              <a:ea typeface="Calibri" panose="020F0502020204030204"/>
              <a:cs typeface="Calibri" panose="020F0502020204030204"/>
            </a:endParaRPr>
          </a:p>
          <a:p>
            <a:pPr algn="l"/>
            <a:r>
              <a:rPr lang="en-US" altLang="en-GB" sz="2800" b="1" dirty="0">
                <a:latin typeface="Arial"/>
                <a:cs typeface="Arial"/>
              </a:rPr>
              <a:t>Access a client's needs</a:t>
            </a:r>
          </a:p>
          <a:p>
            <a:pPr algn="l"/>
            <a:r>
              <a:rPr lang="en-US" altLang="en-GB" sz="2800" dirty="0"/>
              <a:t>Asking questions by using data collection method. Assessing  a client's educational, mental health, substance abuse, or occupational needs. (May 2022)</a:t>
            </a:r>
            <a:endParaRPr lang="en-US" altLang="en-GB" sz="2800" dirty="0">
              <a:ea typeface="Calibri"/>
              <a:cs typeface="Calibri" panose="020F0502020204030204"/>
            </a:endParaRPr>
          </a:p>
          <a:p>
            <a:pPr algn="l"/>
            <a:r>
              <a:rPr lang="en-US" altLang="en-GB" sz="2800" b="1" dirty="0">
                <a:latin typeface="Calibri" panose="020F0502020204030204"/>
                <a:cs typeface="Calibri" panose="020F0502020204030204"/>
              </a:rPr>
              <a:t>Evaluate and Monitor Improvement</a:t>
            </a:r>
            <a:endParaRPr lang="en-US" altLang="en-GB" sz="2800" b="1" dirty="0">
              <a:latin typeface="Calibri" panose="020F0502020204030204"/>
              <a:ea typeface="Calibri"/>
              <a:cs typeface="Calibri" panose="020F0502020204030204"/>
            </a:endParaRPr>
          </a:p>
          <a:p>
            <a:pPr algn="l"/>
            <a:r>
              <a:rPr lang="en-US" sz="2800" dirty="0">
                <a:ea typeface="+mn-lt"/>
                <a:cs typeface="+mn-lt"/>
              </a:rPr>
              <a:t>Assessing whether your client is moving toward a goal, whether the goal has been achieved, or if a crisis has erupted in the process.</a:t>
            </a:r>
            <a:endParaRPr lang="en-US" altLang="en-GB" sz="2800" b="1" dirty="0">
              <a:latin typeface="Arial"/>
              <a:ea typeface="Calibri"/>
              <a:cs typeface="Arial"/>
            </a:endParaRPr>
          </a:p>
          <a:p>
            <a:pPr algn="l"/>
            <a:r>
              <a:rPr lang="en-US" sz="2800" b="1" dirty="0">
                <a:latin typeface="Calibri"/>
                <a:ea typeface="Calibri"/>
                <a:cs typeface="Calibri"/>
              </a:rPr>
              <a:t>Skills for a Social Worker</a:t>
            </a:r>
          </a:p>
          <a:p>
            <a:pPr algn="l"/>
            <a:r>
              <a:rPr lang="en-US" altLang="en-GB" sz="2800" b="1" dirty="0">
                <a:latin typeface="Calibri"/>
                <a:cs typeface="Calibri"/>
              </a:rPr>
              <a:t>Organizational</a:t>
            </a:r>
            <a:r>
              <a:rPr lang="en-US" altLang="en-GB" sz="2800" b="1" dirty="0"/>
              <a:t> Skills</a:t>
            </a:r>
            <a:endParaRPr lang="en-US" altLang="en-GB" sz="2800" b="1">
              <a:ea typeface="Calibri"/>
              <a:cs typeface="Calibri" panose="020F0502020204030204"/>
            </a:endParaRPr>
          </a:p>
          <a:p>
            <a:pPr algn="l"/>
            <a:r>
              <a:rPr lang="en-US" altLang="en-GB" sz="2800" dirty="0"/>
              <a:t>Prioritize cases based on a client's needs. It also helps them to stay on task by organizing  paper and electronic files to make sure each case is updated with the correct information. (Feb 2020)</a:t>
            </a:r>
            <a:endParaRPr lang="en-US" altLang="en-GB" sz="2800">
              <a:ea typeface="Calibri" panose="020F0502020204030204"/>
              <a:cs typeface="Calibri" panose="020F0502020204030204"/>
            </a:endParaRPr>
          </a:p>
          <a:p>
            <a:pPr algn="l"/>
            <a:endParaRPr lang="en-US" altLang="en-GB" sz="2800" b="1" dirty="0">
              <a:ea typeface="+mn-lt"/>
              <a:cs typeface="+mn-lt"/>
            </a:endParaRPr>
          </a:p>
          <a:p>
            <a:pPr algn="l"/>
            <a:endParaRPr lang="en-US" altLang="en-GB" sz="1800" dirty="0">
              <a:ea typeface="Calibri" panose="020F0502020204030204"/>
              <a:cs typeface="Calibri"/>
            </a:endParaRPr>
          </a:p>
          <a:p>
            <a:pPr algn="l"/>
            <a:endParaRPr lang="en-US" altLang="en-GB" sz="1800" b="1" dirty="0">
              <a:ea typeface="Calibri" panose="020F0502020204030204"/>
              <a:cs typeface="Calibri"/>
            </a:endParaRPr>
          </a:p>
          <a:p>
            <a:pPr algn="l"/>
            <a:endParaRPr lang="en-US" sz="1800">
              <a:ea typeface="Calibri" panose="020F0502020204030204"/>
              <a:cs typeface="Calibri"/>
            </a:endParaRPr>
          </a:p>
          <a:p>
            <a:pPr algn="l"/>
            <a:endParaRPr lang="en-US" sz="2000">
              <a:ea typeface="Calibri" panose="020F0502020204030204"/>
              <a:cs typeface="Calibri"/>
            </a:endParaRPr>
          </a:p>
          <a:p>
            <a:pPr algn="l"/>
            <a:endParaRPr lang="en-US" sz="2000">
              <a:ea typeface="Calibri" panose="020F0502020204030204"/>
              <a:cs typeface="Calibri"/>
            </a:endParaRPr>
          </a:p>
          <a:p>
            <a:pPr algn="l"/>
            <a:endParaRPr lang="en-US" altLang="en-GB" sz="2000" b="1">
              <a:ea typeface="Calibri" panose="020F0502020204030204"/>
              <a:cs typeface="Calibri"/>
            </a:endParaRPr>
          </a:p>
          <a:p>
            <a:pPr algn="l"/>
            <a:endParaRPr lang="en-US" altLang="en-GB" sz="2000" b="1">
              <a:ea typeface="Calibri" panose="020F0502020204030204"/>
              <a:cs typeface="Calibri"/>
            </a:endParaRPr>
          </a:p>
          <a:p>
            <a:pPr algn="l"/>
            <a:endParaRPr lang="en-US" altLang="en-GB" sz="2000" b="1">
              <a:ea typeface="Calibri" panose="020F0502020204030204"/>
              <a:cs typeface="Calibri"/>
            </a:endParaRPr>
          </a:p>
          <a:p>
            <a:pPr marL="342900" indent="-342900" algn="l">
              <a:buFont typeface="Wingdings" panose="020B0604020202020204" pitchFamily="34" charset="0"/>
              <a:buChar char="ü"/>
            </a:pPr>
            <a:endParaRPr lang="en-US" altLang="en-GB" sz="2000" b="1">
              <a:ea typeface="Calibri" panose="020F0502020204030204"/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altLang="en-GB" sz="2000">
              <a:ea typeface="Calibri" panose="020F0502020204030204"/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altLang="en-GB" sz="2000">
              <a:ea typeface="Calibri" panose="020F0502020204030204"/>
              <a:cs typeface="Calibri"/>
            </a:endParaRPr>
          </a:p>
          <a:p>
            <a:pPr marL="571500" indent="-228600" algn="l">
              <a:buFont typeface="Arial" panose="020B0604020202020204" pitchFamily="34" charset="0"/>
              <a:buChar char="•"/>
            </a:pPr>
            <a:endParaRPr lang="en-US" altLang="en-GB" sz="2000">
              <a:ea typeface="Calibri" panose="020F0502020204030204"/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altLang="en-GB" sz="2200">
              <a:ea typeface="Calibri" panose="020F0502020204030204"/>
              <a:cs typeface="Calibri"/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altLang="en-GB" sz="2200">
              <a:ea typeface="Calibri" panose="020F050202020403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573307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52128C-1064-9E7F-92FE-797EB4D88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numCol="1">
            <a:normAutofit/>
          </a:bodyPr>
          <a:lstStyle/>
          <a:p>
            <a:r>
              <a:rPr lang="en-GB" altLang="en-GB" sz="5400">
                <a:cs typeface="Calibri Light"/>
              </a:rPr>
              <a:t>                      </a:t>
            </a:r>
            <a:r>
              <a:rPr lang="en-GB" altLang="en-GB" sz="5400" b="1">
                <a:cs typeface="Calibri Light"/>
              </a:rPr>
              <a:t>SWOT  ANALYSIS</a:t>
            </a:r>
            <a:endParaRPr lang="en-GB" altLang="en-GB" sz="5400" b="1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67185-C067-2F23-A325-A054F4288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numCol="1" rtlCol="0" anchor="t">
            <a:normAutofit/>
          </a:bodyPr>
          <a:lstStyle/>
          <a:p>
            <a:pPr marL="0" indent="0">
              <a:buNone/>
            </a:pPr>
            <a:r>
              <a:rPr lang="en-GB" altLang="en-GB" sz="2200" b="1" dirty="0">
                <a:cs typeface="Calibri" panose="020F0502020204030204"/>
              </a:rPr>
              <a:t>    Strengths:                                            </a:t>
            </a:r>
            <a:r>
              <a:rPr lang="en-GB" altLang="en-GB" sz="2200" dirty="0">
                <a:cs typeface="Calibri" panose="020F0502020204030204"/>
              </a:rPr>
              <a:t>   </a:t>
            </a:r>
            <a:r>
              <a:rPr lang="en-GB" altLang="en-GB" sz="2200" b="1" dirty="0">
                <a:cs typeface="Calibri" panose="020F0502020204030204"/>
              </a:rPr>
              <a:t>Weaknesses:</a:t>
            </a:r>
            <a:endParaRPr lang="en-US" sz="2200" b="1" dirty="0"/>
          </a:p>
          <a:p>
            <a:pPr>
              <a:buFont typeface="Wingdings" panose="020B0604020202020204" pitchFamily="34" charset="0"/>
              <a:buChar char="ü"/>
            </a:pPr>
            <a:r>
              <a:rPr lang="en-GB" altLang="en-GB" sz="2200" dirty="0">
                <a:cs typeface="Calibri" panose="020F0502020204030204"/>
              </a:rPr>
              <a:t> Problem Solving  Skills                          Self-critical thinking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altLang="en-GB" sz="2200" dirty="0">
                <a:cs typeface="Calibri" panose="020F0502020204030204"/>
              </a:rPr>
              <a:t>Detail-oriented                                        Public Speaking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altLang="en-GB" sz="2200" dirty="0">
                <a:cs typeface="Calibri" panose="020F0502020204030204"/>
              </a:rPr>
              <a:t>Disciplined                                         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altLang="en-GB" sz="2200" dirty="0">
                <a:cs typeface="Calibri" panose="020F0502020204030204"/>
              </a:rPr>
              <a:t>Collaborative</a:t>
            </a:r>
          </a:p>
          <a:p>
            <a:pPr marL="0" indent="0">
              <a:buNone/>
            </a:pPr>
            <a:r>
              <a:rPr lang="en-GB" altLang="en-GB" sz="2200" dirty="0">
                <a:cs typeface="Calibri" panose="020F0502020204030204"/>
              </a:rPr>
              <a:t>   </a:t>
            </a:r>
          </a:p>
          <a:p>
            <a:pPr marL="0" indent="0">
              <a:buNone/>
            </a:pPr>
            <a:r>
              <a:rPr lang="en-GB" altLang="en-GB" sz="2200" b="1" dirty="0">
                <a:cs typeface="Calibri" panose="020F0502020204030204"/>
              </a:rPr>
              <a:t>Opportunities:                                            Threats:</a:t>
            </a:r>
          </a:p>
          <a:p>
            <a:pPr marL="457200" indent="-457200">
              <a:buFont typeface="Wingdings" panose="020B0604020202020204" pitchFamily="34" charset="0"/>
              <a:buChar char="ü"/>
            </a:pPr>
            <a:r>
              <a:rPr lang="en-GB" altLang="en-GB" sz="2200" dirty="0">
                <a:cs typeface="Calibri" panose="020F0502020204030204"/>
              </a:rPr>
              <a:t>Career development                             Lack of support</a:t>
            </a:r>
          </a:p>
          <a:p>
            <a:pPr marL="457200" indent="-457200">
              <a:buFont typeface="Wingdings" panose="020B0604020202020204" pitchFamily="34" charset="0"/>
              <a:buChar char="ü"/>
            </a:pPr>
            <a:r>
              <a:rPr lang="en-GB" altLang="en-GB" sz="2200" dirty="0">
                <a:cs typeface="Calibri" panose="020F0502020204030204"/>
              </a:rPr>
              <a:t>Delegation                                               Loss of job</a:t>
            </a:r>
          </a:p>
          <a:p>
            <a:pPr marL="0" indent="0">
              <a:buNone/>
            </a:pPr>
            <a:endParaRPr lang="en-GB" altLang="en-GB" sz="2200"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ü"/>
            </a:pPr>
            <a:endParaRPr lang="en-GB" altLang="en-GB" sz="2200"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ü"/>
            </a:pPr>
            <a:endParaRPr lang="en-GB" altLang="en-GB" sz="2200"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ü"/>
            </a:pPr>
            <a:endParaRPr lang="en-GB" altLang="en-GB" sz="2200"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ü"/>
            </a:pPr>
            <a:endParaRPr lang="en-GB" altLang="en-GB" sz="220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DEA86B-CC1D-15F9-D6A4-3C066357C1F9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alt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84243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AECB9-53B1-54C4-CE87-E0DB4AE53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95130"/>
            <a:ext cx="10515600" cy="5777948"/>
          </a:xfrm>
        </p:spPr>
        <p:txBody>
          <a:bodyPr vert="horz" lIns="91440" tIns="45720" rIns="91440" bIns="45720" numCol="1" rtlCol="0" anchor="t">
            <a:normAutofit/>
          </a:bodyPr>
          <a:lstStyle/>
          <a:p>
            <a:pPr marL="0" indent="0">
              <a:buNone/>
            </a:pPr>
            <a:r>
              <a:rPr lang="en-GB" altLang="en-GB" b="1" dirty="0">
                <a:latin typeface="Arial"/>
                <a:cs typeface="Arial"/>
              </a:rPr>
              <a:t>Time Management and Communication Skills</a:t>
            </a:r>
          </a:p>
          <a:p>
            <a:r>
              <a:rPr lang="en-GB" altLang="en-GB" dirty="0">
                <a:latin typeface="Arial"/>
                <a:cs typeface="Arial"/>
              </a:rPr>
              <a:t>Able to prioritise wisely based on importance and urgency.</a:t>
            </a:r>
            <a:r>
              <a:rPr lang="en-GB" altLang="en-GB" dirty="0">
                <a:cs typeface="Calibri" panose="020F0502020204030204"/>
              </a:rPr>
              <a:t> (Feb 2021)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altLang="en-GB" b="1" dirty="0">
                <a:latin typeface="Calibri"/>
                <a:ea typeface="Calibri"/>
                <a:cs typeface="Calibri"/>
              </a:rPr>
              <a:t>Problem Solving Skills</a:t>
            </a:r>
          </a:p>
          <a:p>
            <a:r>
              <a:rPr lang="en-GB" altLang="en-GB" dirty="0">
                <a:latin typeface="Calibri"/>
                <a:ea typeface="Calibri"/>
                <a:cs typeface="Calibri"/>
              </a:rPr>
              <a:t> </a:t>
            </a:r>
            <a:r>
              <a:rPr lang="en-GB" altLang="en-GB" dirty="0">
                <a:cs typeface="Calibri" panose="020F0502020204030204"/>
              </a:rPr>
              <a:t>Dealing with unexpected situations or difficult challenges at work. (July 2022)</a:t>
            </a:r>
            <a:endParaRPr lang="en-GB" altLang="en-GB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altLang="en-GB" b="1" dirty="0">
                <a:latin typeface="Calibri"/>
                <a:ea typeface="Calibri"/>
                <a:cs typeface="Calibri"/>
              </a:rPr>
              <a:t>Patience</a:t>
            </a:r>
          </a:p>
          <a:p>
            <a:r>
              <a:rPr lang="en-GB" altLang="en-GB" dirty="0">
                <a:latin typeface="Calibri"/>
                <a:ea typeface="Calibri"/>
                <a:cs typeface="Calibri"/>
              </a:rPr>
              <a:t> </a:t>
            </a:r>
            <a:r>
              <a:rPr lang="en-GB" altLang="en-GB" dirty="0">
                <a:cs typeface="Calibri" panose="020F0502020204030204"/>
              </a:rPr>
              <a:t>Patience is needed to work through complex cases. (n.d.)</a:t>
            </a:r>
            <a:endParaRPr lang="en-GB" altLang="en-GB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altLang="en-GB" b="1" dirty="0">
                <a:ea typeface="Calibri" panose="020F0502020204030204"/>
                <a:cs typeface="Calibri" panose="020F0502020204030204"/>
              </a:rPr>
              <a:t>Self-Critical thinking</a:t>
            </a:r>
          </a:p>
          <a:p>
            <a:r>
              <a:rPr lang="en-GB" altLang="en-GB" dirty="0">
                <a:cs typeface="Calibri" panose="020F0502020204030204"/>
              </a:rPr>
              <a:t>Able to elevate each case by collecting information through observations interviews and research</a:t>
            </a:r>
            <a:endParaRPr lang="en-GB" altLang="en-GB" dirty="0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GB" altLang="en-GB">
              <a:cs typeface="Calibri" panose="020F0502020204030204"/>
            </a:endParaRPr>
          </a:p>
          <a:p>
            <a:pPr marL="0" indent="0">
              <a:buNone/>
            </a:pPr>
            <a:endParaRPr lang="en-GB" altLang="en-GB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GB" altLang="en-GB"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GB" altLang="en-GB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670385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2AF2A6-1EB2-D554-9EA9-5C56600BD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numCol="1">
            <a:normAutofit/>
          </a:bodyPr>
          <a:lstStyle/>
          <a:p>
            <a:r>
              <a:rPr lang="en-GB" alt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PERSONAL DEVELOPMENT PLAN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F7ED19-5C5E-C85A-AC22-C6495099157E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altLang="en-GB">
              <a:cs typeface="Calibri"/>
            </a:endParaRPr>
          </a:p>
        </p:txBody>
      </p:sp>
      <p:sp>
        <p:nvSpPr>
          <p:cNvPr id="518" name="Content Placeholder 517">
            <a:extLst>
              <a:ext uri="{FF2B5EF4-FFF2-40B4-BE49-F238E27FC236}">
                <a16:creationId xmlns:a16="http://schemas.microsoft.com/office/drawing/2014/main" id="{D174837A-08CF-8A33-5BF3-BA43A4B423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numCol="1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ea typeface="Calibri" panose="020F0502020204030204"/>
                <a:cs typeface="Calibri" panose="020F0502020204030204"/>
              </a:rPr>
              <a:t>Self – Critical thinking</a:t>
            </a:r>
            <a:endParaRPr lang="en-US" b="1" dirty="0">
              <a:ea typeface="Calibri"/>
              <a:cs typeface="Calibri"/>
            </a:endParaRPr>
          </a:p>
          <a:p>
            <a:r>
              <a:rPr lang="en-GB" dirty="0">
                <a:ea typeface="Calibri" panose="020F0502020204030204"/>
                <a:cs typeface="Calibri" panose="020F0502020204030204"/>
              </a:rPr>
              <a:t>Using question assumptions and reasoning through logic (n.d.)</a:t>
            </a:r>
          </a:p>
          <a:p>
            <a:pPr marL="0" indent="0">
              <a:buNone/>
            </a:pPr>
            <a:r>
              <a:rPr lang="en-GB" b="1" dirty="0">
                <a:ea typeface="Calibri" panose="020F0502020204030204"/>
                <a:cs typeface="Calibri" panose="020F0502020204030204"/>
              </a:rPr>
              <a:t>Public Speaking</a:t>
            </a:r>
          </a:p>
          <a:p>
            <a:r>
              <a:rPr lang="en-GB" dirty="0">
                <a:ea typeface="Calibri" panose="020F0502020204030204"/>
                <a:cs typeface="Calibri" panose="020F0502020204030204"/>
              </a:rPr>
              <a:t>Taking public speaking classes to build my skills and gain greater confidence. (April 2021)</a:t>
            </a:r>
          </a:p>
          <a:p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98608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577ED3-986F-09A3-F704-9195CF6E8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numCol="1">
            <a:normAutofit/>
          </a:bodyPr>
          <a:lstStyle/>
          <a:p>
            <a:r>
              <a:rPr lang="en-GB" altLang="en-GB" dirty="0">
                <a:cs typeface="Calibri Light"/>
              </a:rPr>
              <a:t>                          CONCLUSION </a:t>
            </a:r>
            <a:endParaRPr lang="en-GB" altLang="en-GB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8C0B2-927C-4980-8113-25B0B1D6E8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502" y="1494945"/>
            <a:ext cx="10946921" cy="4854546"/>
          </a:xfrm>
        </p:spPr>
        <p:txBody>
          <a:bodyPr vert="horz" lIns="91440" tIns="45720" rIns="91440" bIns="45720" numCol="1" rtlCol="0" anchor="t">
            <a:normAutofit/>
          </a:bodyPr>
          <a:lstStyle/>
          <a:p>
            <a:endParaRPr lang="en-GB" altLang="en-GB" dirty="0">
              <a:cs typeface="Calibri" panose="020F0502020204030204"/>
            </a:endParaRPr>
          </a:p>
          <a:p>
            <a:r>
              <a:rPr lang="en-GB" altLang="en-GB" dirty="0">
                <a:cs typeface="Calibri" panose="020F0502020204030204"/>
              </a:rPr>
              <a:t>In the future I would like to be </a:t>
            </a:r>
            <a:r>
              <a:rPr lang="en-US" dirty="0">
                <a:cs typeface="Calibri" panose="020F0502020204030204"/>
              </a:rPr>
              <a:t>a social worker because, I have gained time management  and good communication skills.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dirty="0">
                <a:cs typeface="Calibri" panose="020F0502020204030204"/>
              </a:rPr>
              <a:t>Improve on my  confidence and assessment skills.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41804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3332A-D406-8C7F-F271-D4065D8C2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                      References</a:t>
            </a:r>
            <a:br>
              <a:rPr lang="en-GB">
                <a:cs typeface="Calibri Light"/>
              </a:rPr>
            </a:br>
            <a:endParaRPr lang="en-GB">
              <a:solidFill>
                <a:srgbClr val="FF0000"/>
              </a:solidFill>
              <a:highlight>
                <a:srgbClr val="FFFF00"/>
              </a:highlight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55CDE-889C-DDEB-EB86-EFCE4C3BB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77361"/>
            <a:ext cx="10515600" cy="5875337"/>
          </a:xfrm>
        </p:spPr>
        <p:txBody>
          <a:bodyPr vert="horz" lIns="91440" tIns="45720" rIns="91440" bIns="45720" numCol="1" rtlCol="0" anchor="t">
            <a:normAutofit fontScale="92500" lnSpcReduction="10000"/>
          </a:bodyPr>
          <a:lstStyle/>
          <a:p>
            <a:r>
              <a:rPr lang="en-GB" i="1" dirty="0">
                <a:cs typeface="Calibri"/>
              </a:rPr>
              <a:t>Best College (n.d.) Health and social care</a:t>
            </a:r>
            <a:r>
              <a:rPr lang="en-GB" dirty="0">
                <a:cs typeface="Calibri"/>
              </a:rPr>
              <a:t> [Online] Available at:  </a:t>
            </a:r>
            <a:r>
              <a:rPr lang="en-GB" dirty="0">
                <a:cs typeface="Calibri"/>
                <a:hlinkClick r:id="rId2"/>
              </a:rPr>
              <a:t>https://www.bestcolleges.com/blog/</a:t>
            </a:r>
            <a:r>
              <a:rPr lang="en-GB" dirty="0">
                <a:cs typeface="Calibri"/>
              </a:rPr>
              <a:t> (</a:t>
            </a:r>
            <a:r>
              <a:rPr lang="en-GB" i="1" dirty="0">
                <a:cs typeface="Calibri"/>
              </a:rPr>
              <a:t>Accessed: 19 July 2022).</a:t>
            </a:r>
          </a:p>
          <a:p>
            <a:r>
              <a:rPr lang="en-GB" dirty="0">
                <a:cs typeface="Calibri"/>
              </a:rPr>
              <a:t>Lib guide, et all (n. d) </a:t>
            </a:r>
            <a:r>
              <a:rPr lang="en-GB" i="1" dirty="0">
                <a:cs typeface="Calibri"/>
              </a:rPr>
              <a:t>Guides to finding and using information and developing your study skills</a:t>
            </a:r>
            <a:r>
              <a:rPr lang="en-GB" dirty="0">
                <a:cs typeface="Calibri"/>
              </a:rPr>
              <a:t> [Online] Available at:  </a:t>
            </a:r>
            <a:r>
              <a:rPr lang="en-GB" dirty="0">
                <a:cs typeface="Calibri"/>
                <a:hlinkClick r:id="rId3"/>
              </a:rPr>
              <a:t>https://libguides.reading.ac.uk/time</a:t>
            </a:r>
            <a:r>
              <a:rPr lang="en-GB" dirty="0">
                <a:cs typeface="Calibri"/>
              </a:rPr>
              <a:t> (Accessed: 18 July 2022).</a:t>
            </a:r>
          </a:p>
          <a:p>
            <a:r>
              <a:rPr lang="en-GB" i="1" dirty="0">
                <a:cs typeface="Calibri"/>
              </a:rPr>
              <a:t>Les. R, 8 skills you will develop as asocial worker</a:t>
            </a:r>
            <a:r>
              <a:rPr lang="en-GB" dirty="0">
                <a:cs typeface="Calibri"/>
              </a:rPr>
              <a:t> [Online] Available at:  </a:t>
            </a:r>
            <a:r>
              <a:rPr lang="en-GB" dirty="0">
                <a:cs typeface="Calibri"/>
                <a:hlinkClick r:id="rId4"/>
              </a:rPr>
              <a:t>https://www.thefrontline.org.uk</a:t>
            </a:r>
            <a:r>
              <a:rPr lang="en-GB" dirty="0">
                <a:cs typeface="Calibri"/>
              </a:rPr>
              <a:t> (</a:t>
            </a:r>
            <a:r>
              <a:rPr lang="en-GB" i="1" dirty="0">
                <a:cs typeface="Calibri"/>
              </a:rPr>
              <a:t>Accessed:</a:t>
            </a:r>
            <a:r>
              <a:rPr lang="en-GB" dirty="0">
                <a:cs typeface="Calibri"/>
              </a:rPr>
              <a:t> 19 July 2019).</a:t>
            </a:r>
          </a:p>
          <a:p>
            <a:r>
              <a:rPr lang="en-GB" dirty="0">
                <a:cs typeface="Calibri"/>
              </a:rPr>
              <a:t>Miles. M. Social Skills [Online] Available at: </a:t>
            </a:r>
            <a:r>
              <a:rPr lang="en-GB" dirty="0">
                <a:cs typeface="Calibri"/>
                <a:hlinkClick r:id="rId5"/>
              </a:rPr>
              <a:t>https://www.bettterup.com/blog/author/Madeline-Miles</a:t>
            </a:r>
            <a:r>
              <a:rPr lang="en-GB" dirty="0">
                <a:cs typeface="Calibri"/>
              </a:rPr>
              <a:t> (Accessed at: 19 July 2022).</a:t>
            </a:r>
          </a:p>
          <a:p>
            <a:r>
              <a:rPr lang="en-GB" dirty="0">
                <a:cs typeface="Calibri"/>
              </a:rPr>
              <a:t>University of reading (n. d) </a:t>
            </a:r>
            <a:r>
              <a:rPr lang="en-GB" i="1" dirty="0">
                <a:cs typeface="Calibri"/>
              </a:rPr>
              <a:t>time management [</a:t>
            </a:r>
            <a:r>
              <a:rPr lang="en-GB" dirty="0">
                <a:cs typeface="Calibri"/>
              </a:rPr>
              <a:t>Online] Available at:  </a:t>
            </a:r>
            <a:r>
              <a:rPr lang="en-GB" dirty="0">
                <a:cs typeface="Calibri"/>
                <a:hlinkClick r:id="rId6"/>
              </a:rPr>
              <a:t>www.readings.ac.uk/library/study-advice</a:t>
            </a:r>
            <a:r>
              <a:rPr lang="en-GB" dirty="0">
                <a:cs typeface="Calibri"/>
              </a:rPr>
              <a:t> (Accessed: 19 July 2022).</a:t>
            </a:r>
          </a:p>
          <a:p>
            <a:r>
              <a:rPr lang="en-GB" dirty="0">
                <a:cs typeface="Calibri"/>
              </a:rPr>
              <a:t>Widner University (n.d.) </a:t>
            </a:r>
            <a:r>
              <a:rPr lang="en-GB" i="1" dirty="0">
                <a:cs typeface="Calibri"/>
              </a:rPr>
              <a:t>Responsibility of a social worker</a:t>
            </a:r>
            <a:r>
              <a:rPr lang="en-GB" dirty="0">
                <a:cs typeface="Calibri"/>
              </a:rPr>
              <a:t> [Online] Available at:  </a:t>
            </a:r>
            <a:r>
              <a:rPr lang="en-GB" dirty="0">
                <a:cs typeface="Calibri"/>
                <a:hlinkClick r:id="rId7"/>
              </a:rPr>
              <a:t>http://www.socialworkonline.widner.edu/msw/resource/top-5-responsibilities-of-a-social-worker</a:t>
            </a:r>
            <a:r>
              <a:rPr lang="en-GB" dirty="0">
                <a:cs typeface="Calibri"/>
              </a:rPr>
              <a:t> (Accessed: 5th August 2022).</a:t>
            </a: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 i="1">
              <a:cs typeface="Calibri"/>
            </a:endParaRPr>
          </a:p>
          <a:p>
            <a:endParaRPr lang="en-GB" i="1">
              <a:cs typeface="Calibri"/>
            </a:endParaRPr>
          </a:p>
          <a:p>
            <a:endParaRPr lang="en-GB" i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5080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0323D-8ABA-8DFF-A5F1-43EA6E7D4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B13CB-762B-E9B3-B592-C62AE57F85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numCol="1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Calibri" panose="020F0502020204030204"/>
                <a:cs typeface="Calibri" panose="020F0502020204030204"/>
              </a:rPr>
              <a:t>                                        Thank you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282268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563</Words>
  <Application>Microsoft Office PowerPoint</Application>
  <PresentationFormat>Widescreen</PresentationFormat>
  <Paragraphs>86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office theme</vt:lpstr>
      <vt:lpstr>PowerPoint Presentation</vt:lpstr>
      <vt:lpstr>OVERVIEW </vt:lpstr>
      <vt:lpstr>                      Social Worker</vt:lpstr>
      <vt:lpstr>                      SWOT  ANALYSIS</vt:lpstr>
      <vt:lpstr>PowerPoint Presentation</vt:lpstr>
      <vt:lpstr>PERSONAL DEVELOPMENT PLAN</vt:lpstr>
      <vt:lpstr>                          CONCLUSION </vt:lpstr>
      <vt:lpstr>                      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Manuela Dineva</dc:creator>
  <cp:lastModifiedBy>Manuela Dineva</cp:lastModifiedBy>
  <cp:revision>490</cp:revision>
  <dcterms:created xsi:type="dcterms:W3CDTF">2022-07-05T22:20:46Z</dcterms:created>
  <dcterms:modified xsi:type="dcterms:W3CDTF">2022-08-08T16:11:10Z</dcterms:modified>
</cp:coreProperties>
</file>