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60"/>
  </p:notesMasterIdLst>
  <p:sldIdLst>
    <p:sldId id="281" r:id="rId3"/>
    <p:sldId id="282" r:id="rId4"/>
    <p:sldId id="319" r:id="rId5"/>
    <p:sldId id="320" r:id="rId6"/>
    <p:sldId id="315" r:id="rId7"/>
    <p:sldId id="411" r:id="rId8"/>
    <p:sldId id="341" r:id="rId9"/>
    <p:sldId id="373" r:id="rId10"/>
    <p:sldId id="403" r:id="rId11"/>
    <p:sldId id="415" r:id="rId12"/>
    <p:sldId id="413" r:id="rId13"/>
    <p:sldId id="402" r:id="rId14"/>
    <p:sldId id="414" r:id="rId15"/>
    <p:sldId id="405" r:id="rId16"/>
    <p:sldId id="401" r:id="rId17"/>
    <p:sldId id="356" r:id="rId18"/>
    <p:sldId id="419" r:id="rId19"/>
    <p:sldId id="418" r:id="rId20"/>
    <p:sldId id="399" r:id="rId21"/>
    <p:sldId id="362" r:id="rId22"/>
    <p:sldId id="377" r:id="rId23"/>
    <p:sldId id="376" r:id="rId24"/>
    <p:sldId id="365" r:id="rId25"/>
    <p:sldId id="397" r:id="rId26"/>
    <p:sldId id="335" r:id="rId27"/>
    <p:sldId id="364" r:id="rId28"/>
    <p:sldId id="408" r:id="rId29"/>
    <p:sldId id="363" r:id="rId30"/>
    <p:sldId id="409" r:id="rId31"/>
    <p:sldId id="417" r:id="rId32"/>
    <p:sldId id="404" r:id="rId33"/>
    <p:sldId id="410" r:id="rId34"/>
    <p:sldId id="333" r:id="rId35"/>
    <p:sldId id="370" r:id="rId36"/>
    <p:sldId id="336" r:id="rId37"/>
    <p:sldId id="389" r:id="rId38"/>
    <p:sldId id="380" r:id="rId39"/>
    <p:sldId id="390" r:id="rId40"/>
    <p:sldId id="379" r:id="rId41"/>
    <p:sldId id="385" r:id="rId42"/>
    <p:sldId id="386" r:id="rId43"/>
    <p:sldId id="381" r:id="rId44"/>
    <p:sldId id="337" r:id="rId45"/>
    <p:sldId id="388" r:id="rId46"/>
    <p:sldId id="398" r:id="rId47"/>
    <p:sldId id="342" r:id="rId48"/>
    <p:sldId id="374" r:id="rId49"/>
    <p:sldId id="383" r:id="rId50"/>
    <p:sldId id="382" r:id="rId51"/>
    <p:sldId id="391" r:id="rId52"/>
    <p:sldId id="392" r:id="rId53"/>
    <p:sldId id="393" r:id="rId54"/>
    <p:sldId id="395" r:id="rId55"/>
    <p:sldId id="394" r:id="rId56"/>
    <p:sldId id="375" r:id="rId57"/>
    <p:sldId id="340" r:id="rId58"/>
    <p:sldId id="300" r:id="rId5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7" autoAdjust="0"/>
    <p:restoredTop sz="95262" autoAdjust="0"/>
  </p:normalViewPr>
  <p:slideViewPr>
    <p:cSldViewPr snapToGrid="0">
      <p:cViewPr varScale="1">
        <p:scale>
          <a:sx n="86" d="100"/>
          <a:sy n="86" d="100"/>
        </p:scale>
        <p:origin x="51" y="10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10/02/2023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2044775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2218061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3035204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Mae'r </a:t>
            </a:r>
            <a:r>
              <a:rPr lang="en-GB" dirty="0" err="1"/>
              <a:t>rhain</a:t>
            </a:r>
            <a:r>
              <a:rPr lang="en-GB" dirty="0"/>
              <a:t> yn </a:t>
            </a:r>
            <a:r>
              <a:rPr lang="en-GB" dirty="0" err="1"/>
              <a:t>faterion</a:t>
            </a:r>
            <a:r>
              <a:rPr lang="en-GB" dirty="0"/>
              <a:t> </a:t>
            </a:r>
            <a:r>
              <a:rPr lang="en-GB" dirty="0" err="1"/>
              <a:t>cymdeithasegol</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1353676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things we talk about today may be difficult to hear for some of you who have had experiences</a:t>
            </a:r>
          </a:p>
          <a:p>
            <a:endParaRPr lang="en-GB" dirty="0"/>
          </a:p>
          <a:p>
            <a:r>
              <a:rPr lang="en-GB" dirty="0"/>
              <a:t>Drug misuse</a:t>
            </a:r>
          </a:p>
          <a:p>
            <a:r>
              <a:rPr lang="en-GB" dirty="0"/>
              <a:t>Domestic abuse</a:t>
            </a:r>
          </a:p>
          <a:p>
            <a:r>
              <a:rPr lang="en-GB" dirty="0"/>
              <a:t>Abuse in general</a:t>
            </a:r>
          </a:p>
          <a:p>
            <a:r>
              <a:rPr lang="en-GB" dirty="0"/>
              <a:t>Difficult childhoods</a:t>
            </a:r>
          </a:p>
          <a:p>
            <a:endParaRPr lang="en-GB" dirty="0"/>
          </a:p>
          <a:p>
            <a:endParaRPr lang="en-GB" dirty="0"/>
          </a:p>
          <a:p>
            <a:endParaRPr lang="en-GB" dirty="0"/>
          </a:p>
          <a:p>
            <a:r>
              <a:rPr lang="en-GB" dirty="0"/>
              <a:t>Efallai y bydd rhai </a:t>
            </a:r>
            <a:r>
              <a:rPr lang="en-GB" dirty="0" err="1"/>
              <a:t>pethau</a:t>
            </a:r>
            <a:r>
              <a:rPr lang="en-GB" dirty="0"/>
              <a:t> </a:t>
            </a:r>
            <a:r>
              <a:rPr lang="en-GB" dirty="0" err="1"/>
              <a:t>rydyn</a:t>
            </a:r>
            <a:r>
              <a:rPr lang="en-GB" dirty="0"/>
              <a:t> </a:t>
            </a:r>
            <a:r>
              <a:rPr lang="en-GB" dirty="0" err="1"/>
              <a:t>ni'n</a:t>
            </a:r>
            <a:r>
              <a:rPr lang="en-GB" dirty="0"/>
              <a:t> siarad </a:t>
            </a:r>
            <a:r>
              <a:rPr lang="en-GB" dirty="0" err="1"/>
              <a:t>amdanyn</a:t>
            </a:r>
            <a:r>
              <a:rPr lang="en-GB" dirty="0"/>
              <a:t> </a:t>
            </a:r>
            <a:r>
              <a:rPr lang="en-GB" dirty="0" err="1"/>
              <a:t>nhw</a:t>
            </a:r>
            <a:r>
              <a:rPr lang="en-GB" dirty="0"/>
              <a:t> </a:t>
            </a:r>
            <a:r>
              <a:rPr lang="en-GB" dirty="0" err="1"/>
              <a:t>heddiw</a:t>
            </a:r>
            <a:r>
              <a:rPr lang="en-GB" dirty="0"/>
              <a:t> yn </a:t>
            </a:r>
            <a:r>
              <a:rPr lang="en-GB" dirty="0" err="1"/>
              <a:t>anodd</a:t>
            </a:r>
            <a:r>
              <a:rPr lang="en-GB" dirty="0"/>
              <a:t> eu clywed i rai </a:t>
            </a:r>
            <a:r>
              <a:rPr lang="en-GB" dirty="0" err="1"/>
              <a:t>ohonoch</a:t>
            </a:r>
            <a:r>
              <a:rPr lang="en-GB" dirty="0"/>
              <a:t> sydd wedi cael </a:t>
            </a:r>
            <a:r>
              <a:rPr lang="en-GB" dirty="0" err="1"/>
              <a:t>profiadau</a:t>
            </a:r>
            <a:endParaRPr lang="en-GB" dirty="0"/>
          </a:p>
          <a:p>
            <a:endParaRPr lang="en-GB" dirty="0"/>
          </a:p>
          <a:p>
            <a:r>
              <a:rPr lang="en-GB" dirty="0" err="1"/>
              <a:t>Camddefnyddio</a:t>
            </a:r>
            <a:r>
              <a:rPr lang="en-GB" dirty="0"/>
              <a:t> </a:t>
            </a:r>
            <a:r>
              <a:rPr lang="en-GB" dirty="0" err="1"/>
              <a:t>cyffuriau</a:t>
            </a:r>
            <a:endParaRPr lang="en-GB" dirty="0"/>
          </a:p>
          <a:p>
            <a:r>
              <a:rPr lang="en-GB" dirty="0"/>
              <a:t>Cam-</a:t>
            </a:r>
            <a:r>
              <a:rPr lang="en-GB" dirty="0" err="1"/>
              <a:t>drin</a:t>
            </a:r>
            <a:r>
              <a:rPr lang="en-GB" dirty="0"/>
              <a:t> </a:t>
            </a:r>
            <a:r>
              <a:rPr lang="en-GB" dirty="0" err="1"/>
              <a:t>domestig</a:t>
            </a:r>
            <a:endParaRPr lang="en-GB" dirty="0"/>
          </a:p>
          <a:p>
            <a:r>
              <a:rPr lang="en-GB" dirty="0" err="1"/>
              <a:t>Camdriniaeth</a:t>
            </a:r>
            <a:r>
              <a:rPr lang="en-GB" dirty="0"/>
              <a:t> yn gyffredinol</a:t>
            </a:r>
          </a:p>
          <a:p>
            <a:r>
              <a:rPr lang="en-GB" dirty="0"/>
              <a:t>Plentyndod </a:t>
            </a:r>
            <a:r>
              <a:rPr lang="en-GB" dirty="0" err="1"/>
              <a:t>anodd</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4288387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139854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103446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4243427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4.5 Ymyriad cynnar i gefnogi teuluoedd sy’n agored i niwed Fe allai teuluoedd sy’n agored i niwed fod yn rhai sy’n agored i ddatblygu anawsterau </a:t>
            </a:r>
            <a:r>
              <a:rPr lang="cy-GB" dirty="0" err="1"/>
              <a:t>rhianta</a:t>
            </a:r>
            <a:r>
              <a:rPr lang="cy-GB" dirty="0"/>
              <a:t> neu’n rhai sydd mewn perygl o fethu â gallu amddiffyn eu plant a gofalu’n briodol amdanynt. Gallai teuluoedd fod mewn mwy o berygl oherwydd amgylchiadau andwyol megis tlodi, diweithdra, profedigaeth, problemau iechyd meddwl neu gorfforol, camdriniaeth ddomestig, diffyg rhwydwaith cefnogaeth, neu’r ffaith eu bod yn camddefnyddio alcohol neu Mae’n hanfodol bod cymorth amserol ar gael i deuluoedd, er mwyn gallu mynd i’r afael â materion sy’n dod i’r amlwg cyn iddynt waethygu. Yn ddelfrydol, er mwyn osgoi stigma, dylid mynd </a:t>
            </a:r>
            <a:r>
              <a:rPr lang="cy-GB" dirty="0" err="1"/>
              <a:t>ati’n</a:t>
            </a:r>
            <a:r>
              <a:rPr lang="cy-GB" dirty="0"/>
              <a:t> weithredol i dargedu teuluoedd sy’n agored i niwed, yn ogystal â darparu gwasanaethau mynediad agored. Gweler adran saith hefyd, ‘Cynllunio a darparu cymorth </a:t>
            </a:r>
            <a:r>
              <a:rPr lang="cy-GB" dirty="0" err="1"/>
              <a:t>rhianta</a:t>
            </a:r>
            <a:r>
              <a:rPr lang="cy-GB" dirty="0"/>
              <a:t>’, ar gyfer ffactorau sy’n cynorthwyo i ymgysylltu’n llwyddiannus â rhieni. 29 sylweddau. Gallai llawer o’r anghenion hyn fod yn bodoli ers cryn amser, neu fod yn gysylltiedig â’i gilydd. Gall teulu hefyd fod dan anfantais a straen cysylltiedig oherwydd eu sefyllfa neu eu statws (er enghraifft teuluoedd lleiafrif ethnig, teuluoedd ffoaduriaid neu geiswyr lloches, teuluoedd un rhiant neu rieni ifanc). Yn ôl y gwerthusiad cenedlaethol o flwyddyn gyntaf y rhaglen Teuluoedd yn Gyntaf (Llywodraeth Cymru 2013e), mae gan Gymru lefel gymharol uchel o dlodi plant o’i chymharu â gweddill y DU, yn ogystal â’r heriau canlynol sy’n cymhlethu’r sefyllfa:  cynnydd yn nifer y plant sydd mewn angen oherwydd camdriniaeth ddomestig;  lefelau uchel o ordewdra ymhlith plant; a  lefelau cyrhaeddiad anghyfartal rhwng y rhai sy’n gymwys i dderbyn Prydau Ysgol am Ddim a phlant eraill. Canfu’r gwerthusiad o </a:t>
            </a:r>
            <a:r>
              <a:rPr lang="cy-GB" dirty="0" err="1"/>
              <a:t>Sure</a:t>
            </a:r>
            <a:r>
              <a:rPr lang="cy-GB" dirty="0"/>
              <a:t> </a:t>
            </a:r>
            <a:r>
              <a:rPr lang="cy-GB" dirty="0" err="1"/>
              <a:t>Start</a:t>
            </a:r>
            <a:r>
              <a:rPr lang="cy-GB" dirty="0"/>
              <a:t> yn Lloegr11 (</a:t>
            </a:r>
            <a:r>
              <a:rPr lang="cy-GB" dirty="0" err="1"/>
              <a:t>Barlow</a:t>
            </a:r>
            <a:r>
              <a:rPr lang="cy-GB" dirty="0"/>
              <a:t> </a:t>
            </a:r>
            <a:r>
              <a:rPr lang="cy-GB" dirty="0" err="1"/>
              <a:t>et</a:t>
            </a:r>
            <a:r>
              <a:rPr lang="cy-GB" dirty="0"/>
              <a:t> </a:t>
            </a:r>
            <a:r>
              <a:rPr lang="cy-GB" dirty="0" err="1"/>
              <a:t>al</a:t>
            </a:r>
            <a:r>
              <a:rPr lang="cy-GB" dirty="0"/>
              <a:t>, 2007) fod lleoedd ar raglenni </a:t>
            </a:r>
            <a:r>
              <a:rPr lang="cy-GB" dirty="0" err="1"/>
              <a:t>rhianta’n</a:t>
            </a:r>
            <a:r>
              <a:rPr lang="cy-GB" dirty="0"/>
              <a:t> dueddol o gael eu cymryd gan y rhai ag anghenion ar lefel is, ar draul teuluoedd â ffactorau risg mwy ac anghenion ar lefel uwch. Mae gwaith ymchwil yn awgrymu y bydd rhaglenni </a:t>
            </a:r>
            <a:r>
              <a:rPr lang="cy-GB" dirty="0" err="1"/>
              <a:t>rhianta</a:t>
            </a:r>
            <a:r>
              <a:rPr lang="cy-GB" dirty="0"/>
              <a:t> o’r budd mwyaf i blant â’r ffactorau risg uchaf, ac mai rhaglenni sy’n canolbwyntio ar rieni plant â’r problemau mwyaf difrifol fydd yn fwyaf cost effeithiol (Brown </a:t>
            </a:r>
            <a:r>
              <a:rPr lang="cy-GB" dirty="0" err="1"/>
              <a:t>et</a:t>
            </a:r>
            <a:r>
              <a:rPr lang="cy-GB" dirty="0"/>
              <a:t> </a:t>
            </a:r>
            <a:r>
              <a:rPr lang="cy-GB" dirty="0" err="1"/>
              <a:t>al</a:t>
            </a:r>
            <a:r>
              <a:rPr lang="cy-GB" dirty="0"/>
              <a:t>, 2012). Yn ogystal â darparu unrhyw gymorth </a:t>
            </a:r>
            <a:r>
              <a:rPr lang="cy-GB" dirty="0" err="1"/>
              <a:t>rhianta</a:t>
            </a:r>
            <a:r>
              <a:rPr lang="cy-GB" dirty="0"/>
              <a:t> cyffredinol, dylid mynd </a:t>
            </a:r>
            <a:r>
              <a:rPr lang="cy-GB" dirty="0" err="1"/>
              <a:t>ati’n</a:t>
            </a:r>
            <a:r>
              <a:rPr lang="cy-GB" dirty="0"/>
              <a:t> weithredol i dargedu rhieni â ffactorau risg uchel er mwyn ymgysylltu â hwy a’u cefnogi i sicrhau y diwellir eu hanghenion er mwyn atal problemau rhag digwydd, parhau neu waethygu. Roedd y dystiolaeth a gasglwyd gan y Swyddfa Archwilio Genedlaethol wrth werthuso’r rhaglen </a:t>
            </a:r>
            <a:r>
              <a:rPr lang="cy-GB" dirty="0" err="1"/>
              <a:t>Sure</a:t>
            </a:r>
            <a:r>
              <a:rPr lang="cy-GB" dirty="0"/>
              <a:t> </a:t>
            </a:r>
            <a:r>
              <a:rPr lang="cy-GB" dirty="0" err="1"/>
              <a:t>Start</a:t>
            </a:r>
            <a:r>
              <a:rPr lang="cy-GB" dirty="0"/>
              <a:t> yn Lloegr (2006) yn pwysleisio pa mor bwysig yw gwaith partneriaeth, arweinyddiaeth gref a chynllun gweithredu neu strategaeth ar gyfer cyrraedd teuluoedd sy’n agored i niwed. Trwy fynd </a:t>
            </a:r>
            <a:r>
              <a:rPr lang="cy-GB" dirty="0" err="1"/>
              <a:t>ati’n</a:t>
            </a:r>
            <a:r>
              <a:rPr lang="cy-GB" dirty="0"/>
              <a:t> rhagweithiol i nodi a thargedu rhieni sydd ag angen cefnogaeth, gellir cynyddu’r posibilrwydd o waith ataliol ac ymyriad cynnar. Mae’r cyfnod </a:t>
            </a:r>
            <a:r>
              <a:rPr lang="cy-GB" dirty="0" err="1"/>
              <a:t>cynenedigol</a:t>
            </a:r>
            <a:r>
              <a:rPr lang="cy-GB" dirty="0"/>
              <a:t> ac ôl-enedigol yn amser delfrydol i ymgysylltu â rhieni. Mae’n werth cofio hefyd fod canolbwyntio ar y berthynas rhwng y rhieni a’r plentyn yn unig tra bo gwrthdaro rhwng y rhieni yn annhebygol o wella pethau i’r plentyn yn y tymor hir. Mae tystiolaeth yn awgrymu bod sgiliau rhyngbersonol a phrofiad yr ymarferwyr sy’n darparu cymorth </a:t>
            </a:r>
            <a:r>
              <a:rPr lang="cy-GB" dirty="0" err="1"/>
              <a:t>rhianta</a:t>
            </a:r>
            <a:r>
              <a:rPr lang="cy-GB" dirty="0"/>
              <a:t> yn hanfodol ar gyfer ymgysylltu â rhieni ar y cychwyn, rhoi’r cymhelliant iddynt newid, a sicrhau bod yr ymgysylltiad yn parhau (Barrett, 2003; </a:t>
            </a:r>
            <a:r>
              <a:rPr lang="cy-GB" dirty="0" err="1"/>
              <a:t>Moran</a:t>
            </a:r>
            <a:r>
              <a:rPr lang="cy-GB" dirty="0"/>
              <a:t>, 2004; Llywodraeth Cymru 2013a). Mae argraff rhieni o’u pwynt cyswllt cyntaf â gwasanaeth neu brosiect yn aml yn llywio’u barn am y gwasanaeth cyfan a’u parodrwydd i gymryd rhan (</a:t>
            </a:r>
            <a:r>
              <a:rPr lang="cy-GB" dirty="0" err="1"/>
              <a:t>Moran</a:t>
            </a:r>
            <a:r>
              <a:rPr lang="cy-GB" dirty="0"/>
              <a:t>, 2004). Mae sgiliau a phrofiad ymarferwyr hefyd yn hanfodol o ran 11 Yng Nghymru, grant i awdurdodau lleol oedd Cychwyn Cadarn (</a:t>
            </a:r>
            <a:r>
              <a:rPr lang="cy-GB" dirty="0" err="1"/>
              <a:t>Sure</a:t>
            </a:r>
            <a:r>
              <a:rPr lang="cy-GB" dirty="0"/>
              <a:t> </a:t>
            </a:r>
            <a:r>
              <a:rPr lang="cy-GB" dirty="0" err="1"/>
              <a:t>Start</a:t>
            </a:r>
            <a:r>
              <a:rPr lang="cy-GB" dirty="0"/>
              <a:t> yn Lloegr), ac roedd ar gael rhwng 1999 a 2003 pan gafodd ei uno â 4 grant arall i ffurfio Cymorth – Cronfa Gymorth i Blant a Phobl Ifanc. Parhaodd ‘brand’ Cychwyn Cadarn am gryn amser ar ôl i’r cyllid ddod i ben. 30 </a:t>
            </a:r>
            <a:r>
              <a:rPr lang="cy-GB" dirty="0" err="1"/>
              <a:t>atgyfeirio</a:t>
            </a:r>
            <a:r>
              <a:rPr lang="cy-GB" dirty="0"/>
              <a:t> rhieni’n briodol a gweithio gydag asiantaethau eraill i sicrhau bod teuluoedd yn derbyn y gwasanaethau y mae eu hangen arnynt. Mae angen llawer o wahanol dimau a gwasanaethau’n aml er mwyn cefnogi pobl sy’n agored i niwed. Er mwyn sicrhau bod y gwasanaethau hyn yn gweithio’n dda gyda’i gilydd, yn rhan o Teuluoedd yn Gyntaf, mae’n ofynnol i awdurdodau lleol ddatblygu model Fframwaith Asesu’r Teulu ar y Cyd a Thîm o Amgylch y Teulu. Mae’r modelau hyn yn cydgysylltu cymorth i deuluoedd sydd ag amrywiaeth o anghenion, gan gynnwys </a:t>
            </a:r>
            <a:r>
              <a:rPr lang="cy-GB" dirty="0" err="1"/>
              <a:t>rhianta</a:t>
            </a:r>
            <a:r>
              <a:rPr lang="cy-GB" dirty="0"/>
              <a:t> o bosibl. Mae ymwelwyr iechyd a bydwragedd yn darparu gwasanaeth y mae rhieni’n ymddiried ynddo, ac mae ganddynt swyddogaeth allweddol o ran ymgysylltu â theuluoedd sy’n agored i niwed yn y blynyddoedd cynnar. Gellir hefyd nodi teuluoedd drwy’r model Tîm o Amgylch y Teulu. Gall darparwyr gwasanaethau perthnasol hefyd ystyried anghenion teuluoedd ac unrhyw risgiau trwy baneli neu gyfarfodydd rhannu gwybodaeth, os nad yw’n briodol sefydlu Tîm o Amgylch y Teulu. Gall fod yn hanfodol cael darlun mor llawn â phosibl o gymhelliant rhieni a’r rhwystrau y maent yn eu hwynebu wrth gael gafael ar wasanaethau, er mwyn gwella’r broses o nodi a chyfeirio. Mae rhai rhieni’n amharod i fanteisio ar wasanaethau oherwydd profiadau negyddol yn y gorffennol neu oherwydd eu bod yn poeni ynglŷn â dod i gysylltiad â’r gwasanaethau lles. </a:t>
            </a:r>
            <a:r>
              <a:rPr lang="cy-GB" dirty="0" err="1"/>
              <a:t>Gallant</a:t>
            </a:r>
            <a:r>
              <a:rPr lang="cy-GB" dirty="0"/>
              <a:t> hefyd ymddangos yn amharod i dderbyn bod problem, neu ymddangos nad oes cymhelliant ganddynt i newid (Brown </a:t>
            </a:r>
            <a:r>
              <a:rPr lang="cy-GB" dirty="0" err="1"/>
              <a:t>et</a:t>
            </a:r>
            <a:r>
              <a:rPr lang="cy-GB" dirty="0"/>
              <a:t> </a:t>
            </a:r>
            <a:r>
              <a:rPr lang="cy-GB" dirty="0" err="1"/>
              <a:t>al</a:t>
            </a:r>
            <a:r>
              <a:rPr lang="cy-GB" dirty="0"/>
              <a:t>, 2012). Efallai y bydd angen anogaeth a chefnogaeth barhaus a rhagweithiol ar rai rhieni cyn y gwnânt fanteisio ar wasanaethau (Llywodraeth Cymru 2013a). Gellir goresgyn amharodrwydd rhieni i fanteisio ar wasanaethau trwy ddatblygu cysylltiadau cefnogol effeithiol, a thrwy gymell a grymuso rhieni i newid trwy ddefnyddio technegau fel cyfweld </a:t>
            </a:r>
            <a:r>
              <a:rPr lang="cy-GB" dirty="0" err="1"/>
              <a:t>ysgogiadol</a:t>
            </a:r>
            <a:r>
              <a:rPr lang="cy-GB" dirty="0"/>
              <a:t>. Gallai rhieni hefyd fod yn fwy tebygol o gymryd rhan mewn darpariaeth os yw rhieni eraill yn eu cymuned wedi ei hargymell ac os bydd rhieni’n credu bod ymgysylltiad yn debygol o gyflawni eu hamcanion a diwallu eu hanghenion eu hunain (</a:t>
            </a:r>
            <a:r>
              <a:rPr lang="cy-GB" dirty="0" err="1"/>
              <a:t>Hutchings</a:t>
            </a:r>
            <a:r>
              <a:rPr lang="cy-GB" dirty="0"/>
              <a:t> </a:t>
            </a:r>
            <a:r>
              <a:rPr lang="cy-GB" dirty="0" err="1"/>
              <a:t>et</a:t>
            </a:r>
            <a:r>
              <a:rPr lang="cy-GB" dirty="0"/>
              <a:t> </a:t>
            </a:r>
            <a:r>
              <a:rPr lang="cy-GB" dirty="0" err="1"/>
              <a:t>al</a:t>
            </a:r>
            <a:r>
              <a:rPr lang="cy-GB" dirty="0"/>
              <a:t>, 2007; Brown </a:t>
            </a:r>
            <a:r>
              <a:rPr lang="cy-GB" dirty="0" err="1"/>
              <a:t>et</a:t>
            </a:r>
            <a:r>
              <a:rPr lang="cy-GB" dirty="0"/>
              <a:t> </a:t>
            </a:r>
            <a:r>
              <a:rPr lang="cy-GB" dirty="0" err="1"/>
              <a:t>al</a:t>
            </a:r>
            <a:r>
              <a:rPr lang="cy-GB" dirty="0"/>
              <a:t>, 2012). Gall fod yn bwysig darparu cymorth ymarferol a gwelliannau byrdymor i amgylchiadau teulu er mwyn datblygu ymddiriedaeth. Er enghraifft, gall aelodau staff weithio gydag asiantaethau allanol eraill (megis Canolfannau Cyngor ar Bopeth neu Ofal Cymdeithasol) i helpu rhieni i ddatrys problemau gyda dyled, tai neu anghenion eraill a nodwyd. Yn achos rhai rhieni, mae angen ymdrin â materion amgylcheddol fel camddefnyddio sylweddau cyn eu bod yn barod ac yn abl i ymgysylltu</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11707886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Vulnerable families may be those vulnerable to developing parenting difficulties or those at risk of being unable to protect and care adequately for their children. Families may be at increased risk due to adverse circumstances such as poverty, unemployment, bereavement, alcohol or substance misuse, mental or physical health issues; domestic abuse or the lack of a support network. Many of these needs may be long-standing or interlinked. A family’s status or situation may also make it vulnerable to disadvantage and associated stress (for example minority ethnic families, refugee or asylum seeking families, single parent families or young parents). The National Evaluation of Families First - Year 1 (Welsh Government 2013e) reported that Wales is experiencing a relatively high level of child poverty compared with the rest of the UK, and the following compounding challenges:  a rise in the number of children in need because of domestic abuse;  high levels of child obesity; and  unequal outcomes in levels of attainment between those eligible for Free School Meals and other children. </a:t>
            </a:r>
          </a:p>
          <a:p>
            <a:endParaRPr lang="en-GB" dirty="0"/>
          </a:p>
          <a:p>
            <a:r>
              <a:rPr lang="en-GB" dirty="0"/>
              <a:t>refugee or asylum seeking families, single parent families or young parents). The National Evaluation of Families First - Year 1 (Welsh Government 2013e) reported that Wales is experiencing a relatively high level of child poverty compared with the rest of the UK, and the following compounding challenges:  a rise in the number of children in need because of domestic abuse;  high levels of child obesity; and  unequal outcomes in levels of attainment between those eligible for Free School Meals and other children. It is essential that families have timely access to support to address emerging issues before they escalate. Ideally, to avoid stigma, active targeting of vulnerable families should be combined with </a:t>
            </a:r>
            <a:r>
              <a:rPr lang="en-GB" dirty="0" err="1"/>
              <a:t>openaccess</a:t>
            </a:r>
            <a:r>
              <a:rPr lang="en-GB" dirty="0"/>
              <a:t> services. Please also see section seven, ‘Designing and delivering parenting support’, for factors that promote the successful engagement of parents. 28 The evaluation of Sure Start in England11 (Barlow et al, 2007) found that places on parenting programmes tended to be taken up by those with lower level needs, at the expense of families with increased risk factors and </a:t>
            </a:r>
            <a:r>
              <a:rPr lang="en-GB" dirty="0" err="1"/>
              <a:t>higherlevel</a:t>
            </a:r>
            <a:r>
              <a:rPr lang="en-GB" dirty="0"/>
              <a:t> needs. Research suggests that parenting programmes will benefit children with the highest risk factors most and that programmes which focus on parents of children with the most severe problems will be most cost effective (Brown et al, 2012). Any universal parenting support should be combined with active targeting to ensure that parents with high risk factors are engaged and supported to ensure their needs are met to prevent problems occurring, persisting or escalating. Evidence gathered from the evaluation of the Sure Start programme in England by the National Audit office (2006) emphasised the importance of partnership working, strong leadership and having an action plan or strategy for reaching vulnerable families. Being pro-active in identifying and targeting parents in need of support increases the possibility of preventative work and early intervention. The ante and postnatal period is an opportune time to engage parents. It is also worth bearing in mind that targeting just the </a:t>
            </a:r>
            <a:r>
              <a:rPr lang="en-GB" dirty="0" err="1"/>
              <a:t>parentchild</a:t>
            </a:r>
            <a:r>
              <a:rPr lang="en-GB" dirty="0"/>
              <a:t> relationship where there is ongoing inter-parental conflict is unlikely to lead to sustained positive outcomes for the child. Evidence suggests that the inter-personal skills and experience of practitioners providing parenting support are vital for the initial engagement of parents, motivation to change and continued engagement (Barrett, 2003; Moran, 2004; Welsh Government 2013a). Parents’ impressions of their first point of contact with a service or project often determines their view of the entire service and their willingness to engage (Moran, 2004). The skills and experience of practitioners is also critical in making appropriate referrals and working with other agencies to ensure that families get the services they need. Supporting vulnerable families often involves many different teams and services. In order to ensure these services work well together, as part of Families First, local authorities are required to develop a Joint Assessment Family Framework (JAFF) and a Team Around the Family (TAF) model. The JAFF and TAF models coordinate support to families with a range of needs that can include parenting. Health visitors and midwives are a trusted service for parents and have a key role in engaging vulnerable families in the early years. Families may also be identified through the TAF model of working. Relevant service providers may also consider families’ needs and any risks through information sharing panels or meetings if a TAF is not appropriate. Getting as full a picture as possible about the barriers parents face when accessing services and their motivations can be critical in improving identification and signposting. Some parents are resistant to accessing 11 In Wales Sure Start was a grant to local authorities between 1999 and 2003 when it was amalgamated with 4 other grants to form </a:t>
            </a:r>
            <a:r>
              <a:rPr lang="en-GB" dirty="0" err="1"/>
              <a:t>Cymorth</a:t>
            </a:r>
            <a:r>
              <a:rPr lang="en-GB" dirty="0"/>
              <a:t> – the Children and Youth Support Fund. The Sure Start ‘brand’ continued for some time after funding ceased. 29 services because of previous negative experiences or because they are concerned about the involvement of welfare services. They may also seem unwilling to accept that there is a problem or appear unmotivated to change (Brown et al, 2012). Some parents may require sustained and proactive encouragement and support to take up services (Welsh Government 2013a). Parental reluctance to take up services may be overcome by building up effective supportive relationships and motivating and empowering parents to change through the use of techniques such as motivational interviewing. Parents may also be more likely to engage if other parents in their community have recommended it and if parents believe that engagement is likely to meet their own goals and needs (Hutchings et al, 2007; Brown et al, 2012). Providing practical support and short term improvements to a family’s circumstances can be important for building trust. Staff can, for example, work with other external agencies (such as Citizens Advice Bureau or Social Care) to help parents sort out problems with debt, housing or other identified needs. For some parents, environmental issues such as substance misuse need to be dealt with before parents are ready, and able to engage.</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21323680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852080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036279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22</a:t>
            </a:fld>
            <a:endParaRPr lang="en-GB"/>
          </a:p>
        </p:txBody>
      </p:sp>
    </p:spTree>
    <p:extLst>
      <p:ext uri="{BB962C8B-B14F-4D97-AF65-F5344CB8AC3E}">
        <p14:creationId xmlns:p14="http://schemas.microsoft.com/office/powerpoint/2010/main" val="1056926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11110344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30563398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2791792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challenges in early intervention?</a:t>
            </a:r>
          </a:p>
          <a:p>
            <a:endParaRPr lang="en-GB" dirty="0"/>
          </a:p>
          <a:p>
            <a:r>
              <a:rPr lang="en-GB" dirty="0"/>
              <a:t>https://publications.parliament.uk/pa/cm201719/cmselect/cmsctech/506/50607.htm</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6615047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15772970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 Baker talked about the ROOT CAUSES as the focus for catalytic leadership. So should we be focussing on this instead as workers?</a:t>
            </a:r>
          </a:p>
          <a:p>
            <a:r>
              <a:rPr lang="en-GB" dirty="0" err="1"/>
              <a:t>Siaradodd</a:t>
            </a:r>
            <a:r>
              <a:rPr lang="en-GB" dirty="0"/>
              <a:t> Ella Baker am yr ACHOSION GWRAIDD fel </a:t>
            </a:r>
            <a:r>
              <a:rPr lang="en-GB" dirty="0" err="1"/>
              <a:t>ffocws</a:t>
            </a:r>
            <a:r>
              <a:rPr lang="en-GB" dirty="0"/>
              <a:t> ar gyfer arweinyddiaeth </a:t>
            </a:r>
            <a:r>
              <a:rPr lang="en-GB" dirty="0" err="1"/>
              <a:t>gatalytig</a:t>
            </a:r>
            <a:r>
              <a:rPr lang="en-GB" dirty="0"/>
              <a:t>. Felly a </a:t>
            </a:r>
            <a:r>
              <a:rPr lang="en-GB" dirty="0" err="1"/>
              <a:t>ddylem</a:t>
            </a:r>
            <a:r>
              <a:rPr lang="en-GB" dirty="0"/>
              <a:t> </a:t>
            </a:r>
            <a:r>
              <a:rPr lang="en-GB" dirty="0" err="1"/>
              <a:t>ni</a:t>
            </a:r>
            <a:r>
              <a:rPr lang="en-GB" dirty="0"/>
              <a:t> fod yn canolbwyntio ar hyn yn lle hynny fel gweithwyr?</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1315738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33</a:t>
            </a:fld>
            <a:endParaRPr lang="en-GB"/>
          </a:p>
        </p:txBody>
      </p:sp>
    </p:spTree>
    <p:extLst>
      <p:ext uri="{BB962C8B-B14F-4D97-AF65-F5344CB8AC3E}">
        <p14:creationId xmlns:p14="http://schemas.microsoft.com/office/powerpoint/2010/main" val="42083530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35</a:t>
            </a:fld>
            <a:endParaRPr lang="en-GB"/>
          </a:p>
        </p:txBody>
      </p:sp>
    </p:spTree>
    <p:extLst>
      <p:ext uri="{BB962C8B-B14F-4D97-AF65-F5344CB8AC3E}">
        <p14:creationId xmlns:p14="http://schemas.microsoft.com/office/powerpoint/2010/main" val="14652683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36</a:t>
            </a:fld>
            <a:endParaRPr lang="en-GB"/>
          </a:p>
        </p:txBody>
      </p:sp>
    </p:spTree>
    <p:extLst>
      <p:ext uri="{BB962C8B-B14F-4D97-AF65-F5344CB8AC3E}">
        <p14:creationId xmlns:p14="http://schemas.microsoft.com/office/powerpoint/2010/main" val="28343710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2694378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38</a:t>
            </a:fld>
            <a:endParaRPr lang="en-GB"/>
          </a:p>
        </p:txBody>
      </p:sp>
    </p:spTree>
    <p:extLst>
      <p:ext uri="{BB962C8B-B14F-4D97-AF65-F5344CB8AC3E}">
        <p14:creationId xmlns:p14="http://schemas.microsoft.com/office/powerpoint/2010/main" val="15082771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40</a:t>
            </a:fld>
            <a:endParaRPr lang="en-GB"/>
          </a:p>
        </p:txBody>
      </p:sp>
    </p:spTree>
    <p:extLst>
      <p:ext uri="{BB962C8B-B14F-4D97-AF65-F5344CB8AC3E}">
        <p14:creationId xmlns:p14="http://schemas.microsoft.com/office/powerpoint/2010/main" val="1533576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p:txBody>
      </p:sp>
      <p:sp>
        <p:nvSpPr>
          <p:cNvPr id="4" name="Slide Number Placeholder 3"/>
          <p:cNvSpPr>
            <a:spLocks noGrp="1"/>
          </p:cNvSpPr>
          <p:nvPr>
            <p:ph type="sldNum" sz="quarter" idx="5"/>
          </p:nvPr>
        </p:nvSpPr>
        <p:spPr/>
        <p:txBody>
          <a:bodyPr/>
          <a:lstStyle/>
          <a:p>
            <a:fld id="{DB084FE0-78DB-4804-A96B-AC45080AD220}" type="slidenum">
              <a:rPr lang="en-GB" smtClean="0"/>
              <a:t>41</a:t>
            </a:fld>
            <a:endParaRPr lang="en-GB"/>
          </a:p>
        </p:txBody>
      </p:sp>
    </p:spTree>
    <p:extLst>
      <p:ext uri="{BB962C8B-B14F-4D97-AF65-F5344CB8AC3E}">
        <p14:creationId xmlns:p14="http://schemas.microsoft.com/office/powerpoint/2010/main" val="17655970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42</a:t>
            </a:fld>
            <a:endParaRPr lang="en-GB"/>
          </a:p>
        </p:txBody>
      </p:sp>
    </p:spTree>
    <p:extLst>
      <p:ext uri="{BB962C8B-B14F-4D97-AF65-F5344CB8AC3E}">
        <p14:creationId xmlns:p14="http://schemas.microsoft.com/office/powerpoint/2010/main" val="27243822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opinions amongst the literature:</a:t>
            </a:r>
          </a:p>
        </p:txBody>
      </p:sp>
      <p:sp>
        <p:nvSpPr>
          <p:cNvPr id="4" name="Slide Number Placeholder 3"/>
          <p:cNvSpPr>
            <a:spLocks noGrp="1"/>
          </p:cNvSpPr>
          <p:nvPr>
            <p:ph type="sldNum" sz="quarter" idx="5"/>
          </p:nvPr>
        </p:nvSpPr>
        <p:spPr/>
        <p:txBody>
          <a:bodyPr/>
          <a:lstStyle/>
          <a:p>
            <a:fld id="{DB084FE0-78DB-4804-A96B-AC45080AD220}" type="slidenum">
              <a:rPr lang="en-GB" smtClean="0"/>
              <a:t>43</a:t>
            </a:fld>
            <a:endParaRPr lang="en-GB"/>
          </a:p>
        </p:txBody>
      </p:sp>
    </p:spTree>
    <p:extLst>
      <p:ext uri="{BB962C8B-B14F-4D97-AF65-F5344CB8AC3E}">
        <p14:creationId xmlns:p14="http://schemas.microsoft.com/office/powerpoint/2010/main" val="398570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44</a:t>
            </a:fld>
            <a:endParaRPr lang="en-GB"/>
          </a:p>
        </p:txBody>
      </p:sp>
    </p:spTree>
    <p:extLst>
      <p:ext uri="{BB962C8B-B14F-4D97-AF65-F5344CB8AC3E}">
        <p14:creationId xmlns:p14="http://schemas.microsoft.com/office/powerpoint/2010/main" val="6071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45</a:t>
            </a:fld>
            <a:endParaRPr lang="en-GB"/>
          </a:p>
        </p:txBody>
      </p:sp>
    </p:spTree>
    <p:extLst>
      <p:ext uri="{BB962C8B-B14F-4D97-AF65-F5344CB8AC3E}">
        <p14:creationId xmlns:p14="http://schemas.microsoft.com/office/powerpoint/2010/main" val="42219164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46</a:t>
            </a:fld>
            <a:endParaRPr lang="en-GB"/>
          </a:p>
        </p:txBody>
      </p:sp>
    </p:spTree>
    <p:extLst>
      <p:ext uri="{BB962C8B-B14F-4D97-AF65-F5344CB8AC3E}">
        <p14:creationId xmlns:p14="http://schemas.microsoft.com/office/powerpoint/2010/main" val="16155868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47</a:t>
            </a:fld>
            <a:endParaRPr lang="en-GB"/>
          </a:p>
        </p:txBody>
      </p:sp>
    </p:spTree>
    <p:extLst>
      <p:ext uri="{BB962C8B-B14F-4D97-AF65-F5344CB8AC3E}">
        <p14:creationId xmlns:p14="http://schemas.microsoft.com/office/powerpoint/2010/main" val="25833105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48</a:t>
            </a:fld>
            <a:endParaRPr lang="en-GB"/>
          </a:p>
        </p:txBody>
      </p:sp>
    </p:spTree>
    <p:extLst>
      <p:ext uri="{BB962C8B-B14F-4D97-AF65-F5344CB8AC3E}">
        <p14:creationId xmlns:p14="http://schemas.microsoft.com/office/powerpoint/2010/main" val="38626376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49</a:t>
            </a:fld>
            <a:endParaRPr lang="en-GB"/>
          </a:p>
        </p:txBody>
      </p:sp>
    </p:spTree>
    <p:extLst>
      <p:ext uri="{BB962C8B-B14F-4D97-AF65-F5344CB8AC3E}">
        <p14:creationId xmlns:p14="http://schemas.microsoft.com/office/powerpoint/2010/main" val="11561602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50</a:t>
            </a:fld>
            <a:endParaRPr lang="en-GB"/>
          </a:p>
        </p:txBody>
      </p:sp>
    </p:spTree>
    <p:extLst>
      <p:ext uri="{BB962C8B-B14F-4D97-AF65-F5344CB8AC3E}">
        <p14:creationId xmlns:p14="http://schemas.microsoft.com/office/powerpoint/2010/main" val="7177029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51</a:t>
            </a:fld>
            <a:endParaRPr lang="en-GB"/>
          </a:p>
        </p:txBody>
      </p:sp>
    </p:spTree>
    <p:extLst>
      <p:ext uri="{BB962C8B-B14F-4D97-AF65-F5344CB8AC3E}">
        <p14:creationId xmlns:p14="http://schemas.microsoft.com/office/powerpoint/2010/main" val="39621008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52</a:t>
            </a:fld>
            <a:endParaRPr lang="en-GB"/>
          </a:p>
        </p:txBody>
      </p:sp>
    </p:spTree>
    <p:extLst>
      <p:ext uri="{BB962C8B-B14F-4D97-AF65-F5344CB8AC3E}">
        <p14:creationId xmlns:p14="http://schemas.microsoft.com/office/powerpoint/2010/main" val="16100918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55</a:t>
            </a:fld>
            <a:endParaRPr lang="en-GB"/>
          </a:p>
        </p:txBody>
      </p:sp>
    </p:spTree>
    <p:extLst>
      <p:ext uri="{BB962C8B-B14F-4D97-AF65-F5344CB8AC3E}">
        <p14:creationId xmlns:p14="http://schemas.microsoft.com/office/powerpoint/2010/main" val="600518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10/02/2023</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phw.nhs.wales/news/new-survey-shows-both-good-welsh-public-sector-awareness-of-adverse-childhood-experiences-aces-and-opportunities-for-improvement/aces-in-the-public-service-workforce-in-wales-survey-welsh/" TargetMode="Externa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hyperlink" Target="https://phw.nhs.wales/news/new-survey-shows-both-good-welsh-public-sector-awareness-of-adverse-childhood-experiences-aces-and-opportunities-for-improvement/aces-in-the-public-service-workforce-in-wales-survey-welsh/" TargetMode="External"/><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phw.nhs.wales/news/new-survey-shows-both-good-welsh-public-sector-awareness-of-adverse-childhood-experiences-aces-and-opportunities-for-improvement/knowledge-and-awareness-of-adverse-childhood-experiences-in-the-public-service-workforce-in-wales/" TargetMode="External"/><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s://phw.nhs.wales/news/new-survey-shows-both-good-welsh-public-sector-awareness-of-adverse-childhood-experiences-aces-and-opportunities-for-improvement/knowledge-and-awareness-of-adverse-childhood-experiences-in-the-public-service-workforce-in-wales/" TargetMode="External"/><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wales/review-adverse-childhood-experiences-ace-policy-report-html?_gl=1%2A1wyll63%2A_ga%2AMTE2NTc1OTUwMS4xNjY5MDE5MDg0%2A_ga_L1471V4N02%2AMTY3NjAyMzU1OS4xNy4wLjE2NzYwMjM1NTkuMC4wLjA.&amp;_ga=2.181789799.1184501131.1675957256-1165759501.1669019084" TargetMode="External"/><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hyperlink" Target="https://www.llyw.cymru/adolygiad-or-polisi-ynghylch-profiadau-niweidiol-yn-ystod-plentyndod-adroddiad-html?_gl=1*1wyll63*_ga*MTE2NTc1OTUwMS4xNjY5MDE5MDg0*_ga_L1471V4N02*MTY3NjAyMzU1OS4xNy4wLjE2NzYwMjM1NTkuMC4wLjA.&amp;_ga=2.181789799.1184501131.1675957256-1165759501.166901908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1TdNbOco9jU" TargetMode="External"/><Relationship Id="rId2" Type="http://schemas.openxmlformats.org/officeDocument/2006/relationships/notesSlide" Target="../notesSlides/notesSlide16.xml"/><Relationship Id="rId1" Type="http://schemas.openxmlformats.org/officeDocument/2006/relationships/slideLayout" Target="../slideLayouts/slideLayout25.xml"/><Relationship Id="rId4" Type="http://schemas.openxmlformats.org/officeDocument/2006/relationships/hyperlink" Target="https://www.eif.org.uk/why-it-matters/what-is-early-intervention"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hyperlink" Target="https://gov.wales/sites/default/files/publications/2019-07/families-first-guidance-for-local-authorities_0.pdf" TargetMode="External"/><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youtu.be/MMm2Z01DAio" TargetMode="Externa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hyperlink" Target="https://www.eif.org.uk/blog/overplaying-our-ace-card" TargetMode="External"/><Relationship Id="rId2" Type="http://schemas.openxmlformats.org/officeDocument/2006/relationships/notesSlide" Target="../notesSlides/notesSlide22.xml"/><Relationship Id="rId1" Type="http://schemas.openxmlformats.org/officeDocument/2006/relationships/slideLayout" Target="../slideLayouts/slideLayout16.xml"/><Relationship Id="rId4" Type="http://schemas.openxmlformats.org/officeDocument/2006/relationships/hyperlink" Target="https://www.thelancet.com/journals/lanpub/article/PIIS2468-2667(18)30094-X/fulltext"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en.powys.gov.uk/article/8074/Early-Help-Team" TargetMode="External"/><Relationship Id="rId2" Type="http://schemas.openxmlformats.org/officeDocument/2006/relationships/hyperlink" Target="https://www.bridgend.gov.uk/residents/children-and-young-people/bridgend-early-help-services/" TargetMode="External"/><Relationship Id="rId1" Type="http://schemas.openxmlformats.org/officeDocument/2006/relationships/slideLayout" Target="../slideLayouts/slideLayout16.xml"/><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3" Type="http://schemas.openxmlformats.org/officeDocument/2006/relationships/hyperlink" Target="https://www.jrf.org.uk/report/poverty-wales-2020" TargetMode="External"/><Relationship Id="rId2" Type="http://schemas.openxmlformats.org/officeDocument/2006/relationships/notesSlide" Target="../notesSlides/notesSlide34.xml"/><Relationship Id="rId1" Type="http://schemas.openxmlformats.org/officeDocument/2006/relationships/slideLayout" Target="../slideLayouts/slideLayout25.xml"/><Relationship Id="rId5" Type="http://schemas.openxmlformats.org/officeDocument/2006/relationships/hyperlink" Target="https://www.savethechildren.org.uk/content/dam/gb/reports/savethechildrenmanifesto21eng.pdf" TargetMode="External"/><Relationship Id="rId4" Type="http://schemas.openxmlformats.org/officeDocument/2006/relationships/hyperlink" Target="https://www.poverty.ac.uk/report-wales-child-poverty/wales-has-worst-child-poverty-uk"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gov.wales/poverty-related-statistics" TargetMode="External"/><Relationship Id="rId2" Type="http://schemas.openxmlformats.org/officeDocument/2006/relationships/notesSlide" Target="../notesSlides/notesSlide35.xml"/><Relationship Id="rId1" Type="http://schemas.openxmlformats.org/officeDocument/2006/relationships/slideLayout" Target="../slideLayouts/slideLayout25.xml"/><Relationship Id="rId5" Type="http://schemas.openxmlformats.org/officeDocument/2006/relationships/hyperlink" Target="https://www.bevanfoundation.org/views/poverty-in-wales-what-does-the-latest-data-say/" TargetMode="External"/><Relationship Id="rId4" Type="http://schemas.openxmlformats.org/officeDocument/2006/relationships/hyperlink" Target="https://oxfamapps.org/cymru/poverty-in-wales/"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6.xml"/><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7.xml"/><Relationship Id="rId1" Type="http://schemas.openxmlformats.org/officeDocument/2006/relationships/slideLayout" Target="../slideLayouts/slideLayout2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3" Type="http://schemas.openxmlformats.org/officeDocument/2006/relationships/hyperlink" Target="https://media.wix.com/ugd/928487_7f341890e9484a279416ffbc9dc95ff4.pdf" TargetMode="External"/><Relationship Id="rId2" Type="http://schemas.openxmlformats.org/officeDocument/2006/relationships/hyperlink" Target="https://doi.org/10.1007/s10643-021-01282-2"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ECEY6009/C</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365128"/>
            <a:ext cx="10904095" cy="1087154"/>
          </a:xfrm>
        </p:spPr>
        <p:txBody>
          <a:bodyPr>
            <a:noAutofit/>
          </a:bodyPr>
          <a:lstStyle/>
          <a:p>
            <a:r>
              <a:rPr lang="en-GB" sz="3600" b="1" dirty="0">
                <a:latin typeface="Arial" panose="020B0604020202020204" pitchFamily="34" charset="0"/>
                <a:cs typeface="Arial" panose="020B0604020202020204" pitchFamily="34" charset="0"/>
              </a:rPr>
              <a:t>Felly, </a:t>
            </a:r>
            <a:r>
              <a:rPr lang="en-GB" sz="3600" b="1" dirty="0" err="1">
                <a:latin typeface="Arial" panose="020B0604020202020204" pitchFamily="34" charset="0"/>
                <a:cs typeface="Arial" panose="020B0604020202020204" pitchFamily="34" charset="0"/>
              </a:rPr>
              <a:t>gadewch</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i</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ni</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ystyried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Rhan</a:t>
            </a:r>
            <a:r>
              <a:rPr lang="en-GB" sz="3600" b="1" dirty="0">
                <a:latin typeface="Arial" panose="020B0604020202020204" pitchFamily="34" charset="0"/>
                <a:cs typeface="Arial" panose="020B0604020202020204" pitchFamily="34" charset="0"/>
              </a:rPr>
              <a:t> 3 </a:t>
            </a:r>
            <a:r>
              <a:rPr lang="en-GB" sz="3600" b="1" dirty="0" err="1">
                <a:latin typeface="Arial" panose="020B0604020202020204" pitchFamily="34" charset="0"/>
                <a:cs typeface="Arial" panose="020B0604020202020204" pitchFamily="34" charset="0"/>
              </a:rPr>
              <a:t>o’r</a:t>
            </a:r>
            <a:r>
              <a:rPr lang="en-GB" sz="3600" b="1" dirty="0">
                <a:latin typeface="Arial" panose="020B0604020202020204" pitchFamily="34" charset="0"/>
                <a:cs typeface="Arial" panose="020B0604020202020204" pitchFamily="34" charset="0"/>
              </a:rPr>
              <a:t> portfolio.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So, let’s consider Part 3 of the portfolio. </a:t>
            </a:r>
          </a:p>
        </p:txBody>
      </p:sp>
      <p:sp>
        <p:nvSpPr>
          <p:cNvPr id="3" name="Content Placeholder 2"/>
          <p:cNvSpPr>
            <a:spLocks noGrp="1"/>
          </p:cNvSpPr>
          <p:nvPr>
            <p:ph sz="half" idx="1"/>
          </p:nvPr>
        </p:nvSpPr>
        <p:spPr>
          <a:xfrm>
            <a:off x="449705" y="1811547"/>
            <a:ext cx="5570095" cy="3715194"/>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811547"/>
            <a:ext cx="5181600" cy="3916900"/>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a:t>
            </a:r>
            <a:r>
              <a:rPr lang="en-GB" sz="2800" dirty="0">
                <a:solidFill>
                  <a:srgbClr val="0070C0"/>
                </a:solidFill>
                <a:effectLst/>
                <a:latin typeface="Arial" panose="020B0604020202020204" pitchFamily="34" charset="0"/>
                <a:ea typeface="Times New Roman" panose="02020603050405020304" pitchFamily="18" charset="0"/>
              </a:rPr>
              <a:t>Choose </a:t>
            </a:r>
            <a:r>
              <a:rPr lang="en-GB" sz="2800" b="1" dirty="0">
                <a:solidFill>
                  <a:srgbClr val="0070C0"/>
                </a:solidFill>
                <a:effectLst/>
                <a:latin typeface="Arial" panose="020B0604020202020204" pitchFamily="34" charset="0"/>
                <a:ea typeface="Times New Roman" panose="02020603050405020304" pitchFamily="18" charset="0"/>
              </a:rPr>
              <a:t>ONE</a:t>
            </a:r>
            <a:r>
              <a:rPr lang="en-GB" sz="2800" dirty="0">
                <a:solidFill>
                  <a:srgbClr val="0070C0"/>
                </a:solidFill>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a:t>
            </a:r>
            <a:endParaRPr lang="en-GB" dirty="0">
              <a:solidFill>
                <a:srgbClr val="0070C0"/>
              </a:solidFill>
            </a:endParaRPr>
          </a:p>
          <a:p>
            <a:pPr marL="0" indent="0">
              <a:buNone/>
            </a:pPr>
            <a:endParaRPr lang="en-GB" dirty="0"/>
          </a:p>
        </p:txBody>
      </p:sp>
    </p:spTree>
    <p:extLst>
      <p:ext uri="{BB962C8B-B14F-4D97-AF65-F5344CB8AC3E}">
        <p14:creationId xmlns:p14="http://schemas.microsoft.com/office/powerpoint/2010/main" val="955632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85985-E374-150E-3247-F9FA44683327}"/>
              </a:ext>
            </a:extLst>
          </p:cNvPr>
          <p:cNvSpPr>
            <a:spLocks noGrp="1"/>
          </p:cNvSpPr>
          <p:nvPr>
            <p:ph type="title"/>
          </p:nvPr>
        </p:nvSpPr>
        <p:spPr/>
        <p:txBody>
          <a:bodyPr>
            <a:normAutofit/>
          </a:bodyPr>
          <a:lstStyle/>
          <a:p>
            <a:r>
              <a:rPr lang="en-GB" sz="4000" dirty="0"/>
              <a:t>Rhai </a:t>
            </a:r>
            <a:r>
              <a:rPr lang="en-GB" sz="4000" dirty="0" err="1"/>
              <a:t>awgrymiadau</a:t>
            </a:r>
            <a:r>
              <a:rPr lang="en-GB" sz="4000" dirty="0"/>
              <a:t> ar gyfer </a:t>
            </a:r>
            <a:r>
              <a:rPr lang="en-GB" sz="4000" dirty="0" err="1"/>
              <a:t>adran</a:t>
            </a:r>
            <a:r>
              <a:rPr lang="en-GB" sz="4000" dirty="0"/>
              <a:t> 3 / </a:t>
            </a:r>
            <a:r>
              <a:rPr lang="en-GB" sz="4000" dirty="0">
                <a:solidFill>
                  <a:srgbClr val="0070C0"/>
                </a:solidFill>
              </a:rPr>
              <a:t>Some tips for section 3</a:t>
            </a:r>
          </a:p>
        </p:txBody>
      </p:sp>
      <p:sp>
        <p:nvSpPr>
          <p:cNvPr id="3" name="Content Placeholder 2">
            <a:extLst>
              <a:ext uri="{FF2B5EF4-FFF2-40B4-BE49-F238E27FC236}">
                <a16:creationId xmlns:a16="http://schemas.microsoft.com/office/drawing/2014/main" id="{A2A700CA-9A7D-B15D-913F-B4481AC38E8E}"/>
              </a:ext>
            </a:extLst>
          </p:cNvPr>
          <p:cNvSpPr>
            <a:spLocks noGrp="1"/>
          </p:cNvSpPr>
          <p:nvPr>
            <p:ph sz="half" idx="1"/>
          </p:nvPr>
        </p:nvSpPr>
        <p:spPr/>
        <p:txBody>
          <a:bodyPr>
            <a:normAutofit fontScale="77500" lnSpcReduction="20000"/>
          </a:bodyPr>
          <a:lstStyle/>
          <a:p>
            <a:r>
              <a:rPr lang="en-GB" dirty="0" err="1"/>
              <a:t>Defnyddiwch</a:t>
            </a:r>
            <a:r>
              <a:rPr lang="en-GB" dirty="0"/>
              <a:t> un mater </a:t>
            </a:r>
            <a:r>
              <a:rPr lang="en-GB" dirty="0" err="1"/>
              <a:t>cymdeithasegol</a:t>
            </a:r>
            <a:r>
              <a:rPr lang="en-GB" dirty="0"/>
              <a:t> – </a:t>
            </a:r>
            <a:r>
              <a:rPr lang="en-GB" dirty="0" err="1"/>
              <a:t>tlodi</a:t>
            </a:r>
            <a:r>
              <a:rPr lang="en-GB" dirty="0"/>
              <a:t>, iechyd meddwl ac </a:t>
            </a:r>
            <a:r>
              <a:rPr lang="en-GB" dirty="0" err="1"/>
              <a:t>ati</a:t>
            </a:r>
            <a:r>
              <a:rPr lang="en-GB" dirty="0"/>
              <a:t>.</a:t>
            </a:r>
          </a:p>
          <a:p>
            <a:r>
              <a:rPr lang="en-GB" dirty="0" err="1"/>
              <a:t>Os</a:t>
            </a:r>
            <a:r>
              <a:rPr lang="en-GB" dirty="0"/>
              <a:t> </a:t>
            </a:r>
            <a:r>
              <a:rPr lang="en-GB" dirty="0" err="1"/>
              <a:t>ydych</a:t>
            </a:r>
            <a:r>
              <a:rPr lang="en-GB" dirty="0"/>
              <a:t> chi'n </a:t>
            </a:r>
            <a:r>
              <a:rPr lang="en-GB" dirty="0" err="1"/>
              <a:t>defnyddio</a:t>
            </a:r>
            <a:r>
              <a:rPr lang="en-GB" dirty="0"/>
              <a:t> ACES fel eich mater </a:t>
            </a:r>
            <a:r>
              <a:rPr lang="en-GB" dirty="0" err="1"/>
              <a:t>cymdeithasegol</a:t>
            </a:r>
            <a:r>
              <a:rPr lang="en-GB" dirty="0"/>
              <a:t> yn ei </a:t>
            </a:r>
            <a:r>
              <a:rPr lang="en-GB" dirty="0" err="1"/>
              <a:t>gyfanrwydd</a:t>
            </a:r>
            <a:r>
              <a:rPr lang="en-GB" dirty="0"/>
              <a:t> - </a:t>
            </a:r>
            <a:r>
              <a:rPr lang="en-GB" dirty="0" err="1"/>
              <a:t>cofiwch</a:t>
            </a:r>
            <a:r>
              <a:rPr lang="en-GB" dirty="0"/>
              <a:t> </a:t>
            </a:r>
            <a:r>
              <a:rPr lang="en-GB" dirty="0" err="1"/>
              <a:t>feirniadu</a:t>
            </a:r>
            <a:r>
              <a:rPr lang="en-GB" dirty="0"/>
              <a:t> gan ddefnyddio'r dull hwn</a:t>
            </a:r>
          </a:p>
          <a:p>
            <a:r>
              <a:rPr lang="en-GB" dirty="0" err="1"/>
              <a:t>Ysgrifennwch</a:t>
            </a:r>
            <a:r>
              <a:rPr lang="en-GB" dirty="0"/>
              <a:t> </a:t>
            </a:r>
            <a:r>
              <a:rPr lang="en-GB" dirty="0" err="1"/>
              <a:t>amdano</a:t>
            </a:r>
            <a:r>
              <a:rPr lang="en-GB" dirty="0"/>
              <a:t>, ei </a:t>
            </a:r>
            <a:r>
              <a:rPr lang="en-GB" dirty="0" err="1"/>
              <a:t>effeithiau</a:t>
            </a:r>
            <a:r>
              <a:rPr lang="en-GB" dirty="0"/>
              <a:t> ar blant yn y Blynyddoedd Cynnar</a:t>
            </a:r>
          </a:p>
          <a:p>
            <a:r>
              <a:rPr lang="en-GB" dirty="0" err="1"/>
              <a:t>Meddyliwch</a:t>
            </a:r>
            <a:r>
              <a:rPr lang="en-GB" dirty="0"/>
              <a:t> am y </a:t>
            </a:r>
            <a:r>
              <a:rPr lang="en-GB" dirty="0" err="1"/>
              <a:t>cymorth</a:t>
            </a:r>
            <a:r>
              <a:rPr lang="en-GB" dirty="0"/>
              <a:t> sydd ei angen</a:t>
            </a:r>
          </a:p>
          <a:p>
            <a:r>
              <a:rPr lang="en-GB" dirty="0"/>
              <a:t>Pa wasanaethau ymyrraeth </a:t>
            </a:r>
            <a:r>
              <a:rPr lang="en-GB" dirty="0" err="1"/>
              <a:t>gynnar</a:t>
            </a:r>
            <a:r>
              <a:rPr lang="en-GB" dirty="0"/>
              <a:t> sydd ar gael?</a:t>
            </a:r>
          </a:p>
          <a:p>
            <a:r>
              <a:rPr lang="en-GB" dirty="0"/>
              <a:t>Beth yw’r </a:t>
            </a:r>
            <a:r>
              <a:rPr lang="en-GB" dirty="0" err="1"/>
              <a:t>problemau</a:t>
            </a:r>
            <a:r>
              <a:rPr lang="en-GB" dirty="0"/>
              <a:t> gyda rhai o’r ymyriadau cynnar hyn?</a:t>
            </a:r>
          </a:p>
        </p:txBody>
      </p:sp>
      <p:sp>
        <p:nvSpPr>
          <p:cNvPr id="4" name="Content Placeholder 3">
            <a:extLst>
              <a:ext uri="{FF2B5EF4-FFF2-40B4-BE49-F238E27FC236}">
                <a16:creationId xmlns:a16="http://schemas.microsoft.com/office/drawing/2014/main" id="{DE8BD956-6EF2-D050-293C-DF743A18B5F9}"/>
              </a:ext>
            </a:extLst>
          </p:cNvPr>
          <p:cNvSpPr>
            <a:spLocks noGrp="1"/>
          </p:cNvSpPr>
          <p:nvPr>
            <p:ph sz="half" idx="2"/>
          </p:nvPr>
        </p:nvSpPr>
        <p:spPr>
          <a:xfrm>
            <a:off x="6250354" y="1690690"/>
            <a:ext cx="5181600" cy="4351338"/>
          </a:xfrm>
        </p:spPr>
        <p:txBody>
          <a:bodyPr>
            <a:normAutofit fontScale="77500" lnSpcReduction="20000"/>
          </a:bodyPr>
          <a:lstStyle/>
          <a:p>
            <a:r>
              <a:rPr lang="en-GB" dirty="0">
                <a:solidFill>
                  <a:srgbClr val="0070C0"/>
                </a:solidFill>
              </a:rPr>
              <a:t>Use one sociological issue – poverty, MH etc. </a:t>
            </a:r>
          </a:p>
          <a:p>
            <a:r>
              <a:rPr lang="en-GB" dirty="0">
                <a:solidFill>
                  <a:srgbClr val="0070C0"/>
                </a:solidFill>
              </a:rPr>
              <a:t>You can use ‘ACES’ as your sociological issue as a whole – remember to critique using this approach</a:t>
            </a:r>
          </a:p>
          <a:p>
            <a:r>
              <a:rPr lang="en-GB" dirty="0">
                <a:solidFill>
                  <a:srgbClr val="0070C0"/>
                </a:solidFill>
              </a:rPr>
              <a:t>Write about it, it’s effects on children in the EY</a:t>
            </a:r>
          </a:p>
          <a:p>
            <a:r>
              <a:rPr lang="en-GB" dirty="0">
                <a:solidFill>
                  <a:srgbClr val="0070C0"/>
                </a:solidFill>
              </a:rPr>
              <a:t>Think about the support that is needed</a:t>
            </a:r>
          </a:p>
          <a:p>
            <a:r>
              <a:rPr lang="en-GB" dirty="0">
                <a:solidFill>
                  <a:srgbClr val="0070C0"/>
                </a:solidFill>
              </a:rPr>
              <a:t>What early intervention services are available?</a:t>
            </a:r>
          </a:p>
          <a:p>
            <a:r>
              <a:rPr lang="en-GB" dirty="0">
                <a:solidFill>
                  <a:srgbClr val="0070C0"/>
                </a:solidFill>
              </a:rPr>
              <a:t>What are the problems with some of these early interventions?</a:t>
            </a:r>
          </a:p>
        </p:txBody>
      </p:sp>
    </p:spTree>
    <p:extLst>
      <p:ext uri="{BB962C8B-B14F-4D97-AF65-F5344CB8AC3E}">
        <p14:creationId xmlns:p14="http://schemas.microsoft.com/office/powerpoint/2010/main" val="3949684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448575" y="365127"/>
            <a:ext cx="11214338" cy="583779"/>
          </a:xfrm>
        </p:spPr>
        <p:txBody>
          <a:bodyPr>
            <a:normAutofit fontScale="90000"/>
          </a:bodyPr>
          <a:lstStyle/>
          <a:p>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Heddiw              Today’s challenges</a:t>
            </a:r>
          </a:p>
        </p:txBody>
      </p:sp>
      <p:sp>
        <p:nvSpPr>
          <p:cNvPr id="3" name="Content Placeholder 2">
            <a:extLst>
              <a:ext uri="{FF2B5EF4-FFF2-40B4-BE49-F238E27FC236}">
                <a16:creationId xmlns:a16="http://schemas.microsoft.com/office/drawing/2014/main" id="{F5DDF2FF-845C-49DD-A727-0945C2BC2330}"/>
              </a:ext>
            </a:extLst>
          </p:cNvPr>
          <p:cNvSpPr>
            <a:spLocks noGrp="1"/>
          </p:cNvSpPr>
          <p:nvPr>
            <p:ph sz="half" idx="1"/>
          </p:nvPr>
        </p:nvSpPr>
        <p:spPr>
          <a:xfrm>
            <a:off x="448575" y="948906"/>
            <a:ext cx="5571225" cy="5228057"/>
          </a:xfrm>
        </p:spPr>
        <p:txBody>
          <a:bodyPr>
            <a:normAutofit fontScale="92500" lnSpcReduction="10000"/>
          </a:bodyPr>
          <a:lstStyle/>
          <a:p>
            <a:r>
              <a:rPr lang="en-GB" sz="2600" dirty="0" err="1">
                <a:latin typeface="Arial" panose="020B0604020202020204" pitchFamily="34" charset="0"/>
                <a:cs typeface="Arial" panose="020B0604020202020204" pitchFamily="34" charset="0"/>
              </a:rPr>
              <a:t>Tlodi</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Diffyg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profiadau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cymdeithasol</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Loteri</a:t>
            </a:r>
            <a:r>
              <a:rPr lang="en-GB" sz="2600" dirty="0">
                <a:latin typeface="Arial" panose="020B0604020202020204" pitchFamily="34" charset="0"/>
                <a:cs typeface="Arial" panose="020B0604020202020204" pitchFamily="34" charset="0"/>
              </a:rPr>
              <a:t> Cod Post – </a:t>
            </a:r>
            <a:r>
              <a:rPr lang="en-GB" sz="2600" dirty="0" err="1">
                <a:latin typeface="Arial" panose="020B0604020202020204" pitchFamily="34" charset="0"/>
                <a:cs typeface="Arial" panose="020B0604020202020204" pitchFamily="34" charset="0"/>
              </a:rPr>
              <a:t>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Amgylchedd</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Gwasanaethau</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ACEs (</a:t>
            </a:r>
            <a:r>
              <a:rPr lang="en-GB" sz="2600" dirty="0" err="1">
                <a:latin typeface="Arial" panose="020B0604020202020204" pitchFamily="34" charset="0"/>
                <a:cs typeface="Arial" panose="020B0604020202020204" pitchFamily="34" charset="0"/>
              </a:rPr>
              <a:t>Profiadau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Niweidiol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Plentyndod</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Iechyd </a:t>
            </a:r>
            <a:r>
              <a:rPr lang="en-GB" sz="2600" dirty="0" err="1">
                <a:latin typeface="Arial" panose="020B0604020202020204" pitchFamily="34" charset="0"/>
                <a:cs typeface="Arial" panose="020B0604020202020204" pitchFamily="34" charset="0"/>
              </a:rPr>
              <a:t>Meddwl</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Lles</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Rhianta</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Arddulliau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magu</a:t>
            </a:r>
            <a:r>
              <a:rPr lang="en-GB" sz="2600" dirty="0">
                <a:latin typeface="Arial" panose="020B0604020202020204" pitchFamily="34" charset="0"/>
                <a:cs typeface="Arial" panose="020B0604020202020204" pitchFamily="34" charset="0"/>
              </a:rPr>
              <a:t> plant</a:t>
            </a:r>
          </a:p>
          <a:p>
            <a:r>
              <a:rPr lang="en-GB" sz="2600" dirty="0">
                <a:latin typeface="Arial" panose="020B0604020202020204" pitchFamily="34" charset="0"/>
                <a:cs typeface="Arial" panose="020B0604020202020204" pitchFamily="34" charset="0"/>
              </a:rPr>
              <a:t>Covid-19/Y </a:t>
            </a:r>
            <a:r>
              <a:rPr lang="en-GB" sz="2600" dirty="0" err="1">
                <a:latin typeface="Arial" panose="020B0604020202020204" pitchFamily="34" charset="0"/>
                <a:cs typeface="Arial" panose="020B0604020202020204" pitchFamily="34" charset="0"/>
              </a:rPr>
              <a:t>Pandemig</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teulu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amgylchedd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cartref</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Cyfryngau</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Rhyfel</a:t>
            </a:r>
            <a:endParaRPr lang="en-GB" sz="26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413ED9C-FD86-4F9C-BDA6-ED67563D8F5B}"/>
              </a:ext>
            </a:extLst>
          </p:cNvPr>
          <p:cNvSpPr>
            <a:spLocks noGrp="1"/>
          </p:cNvSpPr>
          <p:nvPr>
            <p:ph sz="half" idx="2"/>
          </p:nvPr>
        </p:nvSpPr>
        <p:spPr>
          <a:xfrm>
            <a:off x="6172200" y="948906"/>
            <a:ext cx="5181600" cy="4744529"/>
          </a:xfrm>
        </p:spPr>
        <p:txBody>
          <a:bodyPr>
            <a:normAutofit fontScale="92500" lnSpcReduction="10000"/>
          </a:bodyPr>
          <a:lstStyle/>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Poverty</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Social Isolation</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Postcode Lottery – the Environment/Services</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ACEs</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Mental Health and Wellbeing</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Parenting/Parental styles</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Covid-19/The Pandemic</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Family and home environment</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Media </a:t>
            </a:r>
          </a:p>
          <a:p>
            <a:pPr marL="171450" indent="-171450">
              <a:buFont typeface="Wingdings" panose="05000000000000000000" pitchFamily="2" charset="2"/>
              <a:buChar char="§"/>
            </a:pPr>
            <a:r>
              <a:rPr lang="en-GB" dirty="0">
                <a:solidFill>
                  <a:srgbClr val="0070C0"/>
                </a:solidFill>
                <a:latin typeface="Arial" panose="020B0604020202020204" pitchFamily="34" charset="0"/>
                <a:cs typeface="Arial" panose="020B0604020202020204" pitchFamily="34" charset="0"/>
              </a:rPr>
              <a:t>War</a:t>
            </a:r>
          </a:p>
          <a:p>
            <a:endParaRPr lang="en-GB" dirty="0"/>
          </a:p>
        </p:txBody>
      </p:sp>
    </p:spTree>
    <p:extLst>
      <p:ext uri="{BB962C8B-B14F-4D97-AF65-F5344CB8AC3E}">
        <p14:creationId xmlns:p14="http://schemas.microsoft.com/office/powerpoint/2010/main" val="335446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0D151E1-FA16-4C62-8D99-4C64BC975D17}"/>
              </a:ext>
            </a:extLst>
          </p:cNvPr>
          <p:cNvSpPr>
            <a:spLocks noGrp="1"/>
          </p:cNvSpPr>
          <p:nvPr>
            <p:ph type="title"/>
          </p:nvPr>
        </p:nvSpPr>
        <p:spPr>
          <a:xfrm>
            <a:off x="556532" y="643467"/>
            <a:ext cx="11210925" cy="744836"/>
          </a:xfrm>
        </p:spPr>
        <p:txBody>
          <a:bodyPr vert="horz" lIns="91440" tIns="45720" rIns="91440" bIns="45720" rtlCol="0" anchor="ctr">
            <a:noAutofit/>
          </a:bodyPr>
          <a:lstStyle/>
          <a:p>
            <a:pPr algn="ctr"/>
            <a:r>
              <a:rPr lang="en-US" sz="2800" b="1" kern="1200" dirty="0" err="1">
                <a:solidFill>
                  <a:schemeClr val="bg1"/>
                </a:solidFill>
                <a:latin typeface="Arial" panose="020B0604020202020204" pitchFamily="34" charset="0"/>
                <a:cs typeface="Arial" panose="020B0604020202020204" pitchFamily="34" charset="0"/>
              </a:rPr>
              <a:t>Polisi</a:t>
            </a:r>
            <a:r>
              <a:rPr lang="en-US" sz="2800" b="1" kern="1200" dirty="0">
                <a:solidFill>
                  <a:schemeClr val="bg1"/>
                </a:solidFill>
                <a:latin typeface="Arial" panose="020B0604020202020204" pitchFamily="34" charset="0"/>
                <a:cs typeface="Arial" panose="020B0604020202020204" pitchFamily="34" charset="0"/>
              </a:rPr>
              <a:t> </a:t>
            </a:r>
            <a:r>
              <a:rPr lang="en-US" sz="2800" b="1" kern="1200" dirty="0" err="1">
                <a:solidFill>
                  <a:schemeClr val="bg1"/>
                </a:solidFill>
                <a:latin typeface="Arial" panose="020B0604020202020204" pitchFamily="34" charset="0"/>
                <a:cs typeface="Arial" panose="020B0604020202020204" pitchFamily="34" charset="0"/>
              </a:rPr>
              <a:t>Llywodraeth</a:t>
            </a:r>
            <a:r>
              <a:rPr lang="en-US" sz="2800" b="1" kern="1200" dirty="0">
                <a:solidFill>
                  <a:schemeClr val="bg1"/>
                </a:solidFill>
                <a:latin typeface="Arial" panose="020B0604020202020204" pitchFamily="34" charset="0"/>
                <a:cs typeface="Arial" panose="020B0604020202020204" pitchFamily="34" charset="0"/>
              </a:rPr>
              <a:t> Cymru</a:t>
            </a:r>
            <a:br>
              <a:rPr lang="en-US" sz="2800" b="1" kern="1200" dirty="0">
                <a:solidFill>
                  <a:schemeClr val="bg1"/>
                </a:solidFill>
                <a:latin typeface="Arial" panose="020B0604020202020204" pitchFamily="34" charset="0"/>
                <a:cs typeface="Arial" panose="020B0604020202020204" pitchFamily="34" charset="0"/>
              </a:rPr>
            </a:br>
            <a:r>
              <a:rPr lang="en-US" sz="2800" b="1" kern="1200" dirty="0">
                <a:solidFill>
                  <a:schemeClr val="bg1"/>
                </a:solidFill>
                <a:latin typeface="Arial" panose="020B0604020202020204" pitchFamily="34" charset="0"/>
                <a:cs typeface="Arial" panose="020B0604020202020204" pitchFamily="34" charset="0"/>
              </a:rPr>
              <a:t>Welsh Government Policy </a:t>
            </a:r>
          </a:p>
        </p:txBody>
      </p:sp>
      <p:pic>
        <p:nvPicPr>
          <p:cNvPr id="6146" name="Picture 2" descr="30th Anniversary of the UNCRC | GOV.WALES">
            <a:extLst>
              <a:ext uri="{FF2B5EF4-FFF2-40B4-BE49-F238E27FC236}">
                <a16:creationId xmlns:a16="http://schemas.microsoft.com/office/drawing/2014/main" id="{D5D60E87-168F-487C-9BBB-979E7737609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3467" y="1535502"/>
            <a:ext cx="10905066" cy="389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321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1A708-89D5-221D-5C41-C2ECD524FD0B}"/>
              </a:ext>
            </a:extLst>
          </p:cNvPr>
          <p:cNvSpPr>
            <a:spLocks noGrp="1"/>
          </p:cNvSpPr>
          <p:nvPr>
            <p:ph type="title"/>
          </p:nvPr>
        </p:nvSpPr>
        <p:spPr/>
        <p:txBody>
          <a:bodyPr/>
          <a:lstStyle/>
          <a:p>
            <a:r>
              <a:rPr lang="en-GB" dirty="0"/>
              <a:t>You Tube Clip   </a:t>
            </a:r>
          </a:p>
        </p:txBody>
      </p:sp>
      <p:sp>
        <p:nvSpPr>
          <p:cNvPr id="3" name="Content Placeholder 2">
            <a:extLst>
              <a:ext uri="{FF2B5EF4-FFF2-40B4-BE49-F238E27FC236}">
                <a16:creationId xmlns:a16="http://schemas.microsoft.com/office/drawing/2014/main" id="{142284DC-7382-5BA8-275B-7185E8E9C1A6}"/>
              </a:ext>
            </a:extLst>
          </p:cNvPr>
          <p:cNvSpPr>
            <a:spLocks noGrp="1"/>
          </p:cNvSpPr>
          <p:nvPr>
            <p:ph sz="half" idx="1"/>
          </p:nvPr>
        </p:nvSpPr>
        <p:spPr>
          <a:xfrm>
            <a:off x="838201" y="1825625"/>
            <a:ext cx="5181600" cy="4351338"/>
          </a:xfrm>
        </p:spPr>
        <p:txBody>
          <a:bodyPr/>
          <a:lstStyle/>
          <a:p>
            <a:r>
              <a:rPr lang="en-GB" dirty="0"/>
              <a:t>CYM:</a:t>
            </a:r>
          </a:p>
          <a:p>
            <a:r>
              <a:rPr lang="en-GB" dirty="0"/>
              <a:t>https://www.youtube.com/watch?v=XbX4R1hWum8</a:t>
            </a:r>
          </a:p>
        </p:txBody>
      </p:sp>
      <p:sp>
        <p:nvSpPr>
          <p:cNvPr id="4" name="Content Placeholder 3">
            <a:extLst>
              <a:ext uri="{FF2B5EF4-FFF2-40B4-BE49-F238E27FC236}">
                <a16:creationId xmlns:a16="http://schemas.microsoft.com/office/drawing/2014/main" id="{857440BE-2C78-26AE-9858-21CA41871275}"/>
              </a:ext>
            </a:extLst>
          </p:cNvPr>
          <p:cNvSpPr>
            <a:spLocks noGrp="1"/>
          </p:cNvSpPr>
          <p:nvPr>
            <p:ph sz="half" idx="2"/>
          </p:nvPr>
        </p:nvSpPr>
        <p:spPr/>
        <p:txBody>
          <a:bodyPr/>
          <a:lstStyle/>
          <a:p>
            <a:r>
              <a:rPr lang="en-GB" dirty="0"/>
              <a:t>ENG: https://www.youtube.com/watch?v=YiMjTzCnbNQ</a:t>
            </a:r>
          </a:p>
        </p:txBody>
      </p:sp>
      <p:pic>
        <p:nvPicPr>
          <p:cNvPr id="6" name="Picture 5">
            <a:extLst>
              <a:ext uri="{FF2B5EF4-FFF2-40B4-BE49-F238E27FC236}">
                <a16:creationId xmlns:a16="http://schemas.microsoft.com/office/drawing/2014/main" id="{21ABB9F8-B29D-8F00-CD6E-D61963C5B20D}"/>
              </a:ext>
            </a:extLst>
          </p:cNvPr>
          <p:cNvPicPr>
            <a:picLocks noChangeAspect="1"/>
          </p:cNvPicPr>
          <p:nvPr/>
        </p:nvPicPr>
        <p:blipFill>
          <a:blip r:embed="rId2"/>
          <a:stretch>
            <a:fillRect/>
          </a:stretch>
        </p:blipFill>
        <p:spPr>
          <a:xfrm>
            <a:off x="7647446" y="3530600"/>
            <a:ext cx="4341356" cy="2586286"/>
          </a:xfrm>
          <a:prstGeom prst="rect">
            <a:avLst/>
          </a:prstGeom>
        </p:spPr>
      </p:pic>
      <p:pic>
        <p:nvPicPr>
          <p:cNvPr id="8" name="Picture 7">
            <a:extLst>
              <a:ext uri="{FF2B5EF4-FFF2-40B4-BE49-F238E27FC236}">
                <a16:creationId xmlns:a16="http://schemas.microsoft.com/office/drawing/2014/main" id="{750A9F84-F9D8-E134-778B-E003F2255F02}"/>
              </a:ext>
            </a:extLst>
          </p:cNvPr>
          <p:cNvPicPr>
            <a:picLocks noChangeAspect="1"/>
          </p:cNvPicPr>
          <p:nvPr/>
        </p:nvPicPr>
        <p:blipFill>
          <a:blip r:embed="rId3"/>
          <a:stretch>
            <a:fillRect/>
          </a:stretch>
        </p:blipFill>
        <p:spPr>
          <a:xfrm>
            <a:off x="9554636" y="0"/>
            <a:ext cx="2434166" cy="1825625"/>
          </a:xfrm>
          <a:prstGeom prst="rect">
            <a:avLst/>
          </a:prstGeom>
        </p:spPr>
      </p:pic>
    </p:spTree>
    <p:extLst>
      <p:ext uri="{BB962C8B-B14F-4D97-AF65-F5344CB8AC3E}">
        <p14:creationId xmlns:p14="http://schemas.microsoft.com/office/powerpoint/2010/main" val="1116168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52D0E-15C0-053C-0D10-C957744452CB}"/>
              </a:ext>
            </a:extLst>
          </p:cNvPr>
          <p:cNvSpPr>
            <a:spLocks noGrp="1"/>
          </p:cNvSpPr>
          <p:nvPr>
            <p:ph sz="half" idx="1"/>
          </p:nvPr>
        </p:nvSpPr>
        <p:spPr/>
        <p:txBody>
          <a:bodyPr>
            <a:normAutofit/>
          </a:bodyPr>
          <a:lstStyle/>
          <a:p>
            <a:endParaRPr lang="en-GB"/>
          </a:p>
        </p:txBody>
      </p:sp>
      <p:sp>
        <p:nvSpPr>
          <p:cNvPr id="4" name="Content Placeholder 3">
            <a:extLst>
              <a:ext uri="{FF2B5EF4-FFF2-40B4-BE49-F238E27FC236}">
                <a16:creationId xmlns:a16="http://schemas.microsoft.com/office/drawing/2014/main" id="{C72EB96B-70B2-38F0-DF4C-4A7C8F496A0D}"/>
              </a:ext>
            </a:extLst>
          </p:cNvPr>
          <p:cNvSpPr>
            <a:spLocks noGrp="1"/>
          </p:cNvSpPr>
          <p:nvPr>
            <p:ph sz="half" idx="2"/>
          </p:nvPr>
        </p:nvSpPr>
        <p:spPr>
          <a:xfrm>
            <a:off x="8687629" y="3662240"/>
            <a:ext cx="3436815" cy="4351338"/>
          </a:xfrm>
        </p:spPr>
        <p:txBody>
          <a:bodyPr>
            <a:normAutofit/>
          </a:bodyPr>
          <a:lstStyle/>
          <a:p>
            <a:r>
              <a:rPr lang="en-GB" sz="1500" dirty="0"/>
              <a:t>Iechyd </a:t>
            </a:r>
            <a:r>
              <a:rPr lang="en-GB" sz="1500" dirty="0" err="1"/>
              <a:t>Cyhoeddus</a:t>
            </a:r>
            <a:r>
              <a:rPr lang="en-GB" sz="1500" dirty="0"/>
              <a:t> Cymru / ACES (2019) </a:t>
            </a:r>
            <a:r>
              <a:rPr lang="en-GB" sz="1500" i="1" dirty="0"/>
              <a:t>Gwybodaeth am </a:t>
            </a:r>
            <a:r>
              <a:rPr lang="en-GB" sz="1500" i="1" dirty="0" err="1"/>
              <a:t>Brofiadau</a:t>
            </a:r>
            <a:r>
              <a:rPr lang="en-GB" sz="1500" i="1" dirty="0"/>
              <a:t> </a:t>
            </a:r>
            <a:r>
              <a:rPr lang="en-GB" sz="1500" i="1" dirty="0" err="1"/>
              <a:t>Niweidiol</a:t>
            </a:r>
            <a:r>
              <a:rPr lang="en-GB" sz="1500" i="1" dirty="0"/>
              <a:t> mewn Plentyndod (ACEs) ac </a:t>
            </a:r>
            <a:r>
              <a:rPr lang="en-GB" sz="1500" i="1" dirty="0" err="1"/>
              <a:t>ymwybyddiaeth</a:t>
            </a:r>
            <a:r>
              <a:rPr lang="en-GB" sz="1500" i="1" dirty="0"/>
              <a:t> ohonynt </a:t>
            </a:r>
            <a:r>
              <a:rPr lang="en-GB" sz="1500" i="1" dirty="0" err="1"/>
              <a:t>ymysg</a:t>
            </a:r>
            <a:r>
              <a:rPr lang="en-GB" sz="1500" i="1" dirty="0"/>
              <a:t> gweithlu gwasanaethau </a:t>
            </a:r>
            <a:r>
              <a:rPr lang="en-GB" sz="1500" i="1" dirty="0" err="1"/>
              <a:t>cyhoeddus</a:t>
            </a:r>
            <a:r>
              <a:rPr lang="en-GB" sz="1500" i="1" dirty="0"/>
              <a:t> Cymru: </a:t>
            </a:r>
            <a:r>
              <a:rPr lang="en-GB" sz="1500" i="1" dirty="0" err="1"/>
              <a:t>arolwg</a:t>
            </a:r>
            <a:r>
              <a:rPr lang="en-GB" sz="1500" i="1" dirty="0"/>
              <a:t> </a:t>
            </a:r>
            <a:r>
              <a:rPr lang="en-GB" sz="1500" i="1" dirty="0" err="1"/>
              <a:t>cenedlaethol</a:t>
            </a:r>
            <a:r>
              <a:rPr lang="en-GB" sz="1500" i="1" dirty="0"/>
              <a:t>. </a:t>
            </a:r>
            <a:r>
              <a:rPr lang="en-GB" sz="1500" dirty="0"/>
              <a:t>Ar gael: </a:t>
            </a:r>
            <a:r>
              <a:rPr lang="en-GB" sz="1500" dirty="0">
                <a:hlinkClick r:id="rId2"/>
              </a:rPr>
              <a:t>Iechyd </a:t>
            </a:r>
            <a:r>
              <a:rPr lang="en-GB" sz="1500" dirty="0" err="1">
                <a:hlinkClick r:id="rId2"/>
              </a:rPr>
              <a:t>Cyhoeddus</a:t>
            </a:r>
            <a:r>
              <a:rPr lang="en-GB" sz="1500" dirty="0">
                <a:hlinkClick r:id="rId2"/>
              </a:rPr>
              <a:t> Cymru / ACES</a:t>
            </a:r>
            <a:endParaRPr lang="en-GB" sz="1500" dirty="0"/>
          </a:p>
          <a:p>
            <a:endParaRPr lang="en-GB" i="1" dirty="0"/>
          </a:p>
        </p:txBody>
      </p:sp>
      <p:pic>
        <p:nvPicPr>
          <p:cNvPr id="6" name="Picture 5">
            <a:extLst>
              <a:ext uri="{FF2B5EF4-FFF2-40B4-BE49-F238E27FC236}">
                <a16:creationId xmlns:a16="http://schemas.microsoft.com/office/drawing/2014/main" id="{0016C7AC-EEF9-97F3-DA3B-ABF9677BC1FF}"/>
              </a:ext>
            </a:extLst>
          </p:cNvPr>
          <p:cNvPicPr>
            <a:picLocks noChangeAspect="1"/>
          </p:cNvPicPr>
          <p:nvPr/>
        </p:nvPicPr>
        <p:blipFill>
          <a:blip r:embed="rId3"/>
          <a:stretch>
            <a:fillRect/>
          </a:stretch>
        </p:blipFill>
        <p:spPr>
          <a:xfrm>
            <a:off x="67556" y="0"/>
            <a:ext cx="8620073" cy="6858000"/>
          </a:xfrm>
          <a:prstGeom prst="rect">
            <a:avLst/>
          </a:prstGeom>
        </p:spPr>
      </p:pic>
    </p:spTree>
    <p:extLst>
      <p:ext uri="{BB962C8B-B14F-4D97-AF65-F5344CB8AC3E}">
        <p14:creationId xmlns:p14="http://schemas.microsoft.com/office/powerpoint/2010/main" val="2762726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A037E3-D49E-9EF1-D64B-A8140E32921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43A73545-F6C7-F2E5-AE54-00E879774640}"/>
              </a:ext>
            </a:extLst>
          </p:cNvPr>
          <p:cNvSpPr>
            <a:spLocks noGrp="1"/>
          </p:cNvSpPr>
          <p:nvPr>
            <p:ph sz="half" idx="2"/>
          </p:nvPr>
        </p:nvSpPr>
        <p:spPr>
          <a:xfrm>
            <a:off x="9569744" y="1036270"/>
            <a:ext cx="2026138" cy="4351338"/>
          </a:xfrm>
        </p:spPr>
        <p:txBody>
          <a:bodyPr/>
          <a:lstStyle/>
          <a:p>
            <a:r>
              <a:rPr lang="en-GB" sz="1400" dirty="0"/>
              <a:t>Iechyd </a:t>
            </a:r>
            <a:r>
              <a:rPr lang="en-GB" sz="1400" dirty="0" err="1"/>
              <a:t>Cyhoeddus</a:t>
            </a:r>
            <a:r>
              <a:rPr lang="en-GB" sz="1400" dirty="0"/>
              <a:t> Cymru / ACES (2019) </a:t>
            </a:r>
            <a:r>
              <a:rPr lang="en-GB" sz="1400" i="1" dirty="0"/>
              <a:t>Gwybodaeth am </a:t>
            </a:r>
            <a:r>
              <a:rPr lang="en-GB" sz="1400" i="1" dirty="0" err="1"/>
              <a:t>Brofiadau</a:t>
            </a:r>
            <a:r>
              <a:rPr lang="en-GB" sz="1400" i="1" dirty="0"/>
              <a:t> </a:t>
            </a:r>
            <a:r>
              <a:rPr lang="en-GB" sz="1400" i="1" dirty="0" err="1"/>
              <a:t>Niweidiol</a:t>
            </a:r>
            <a:r>
              <a:rPr lang="en-GB" sz="1400" i="1" dirty="0"/>
              <a:t> mewn Plentyndod (ACEs) ac </a:t>
            </a:r>
            <a:r>
              <a:rPr lang="en-GB" sz="1400" i="1" dirty="0" err="1"/>
              <a:t>ymwybyddiaeth</a:t>
            </a:r>
            <a:r>
              <a:rPr lang="en-GB" sz="1400" i="1" dirty="0"/>
              <a:t> ohonynt </a:t>
            </a:r>
            <a:r>
              <a:rPr lang="en-GB" sz="1400" i="1" dirty="0" err="1"/>
              <a:t>ymysg</a:t>
            </a:r>
            <a:r>
              <a:rPr lang="en-GB" sz="1400" i="1" dirty="0"/>
              <a:t> gweithlu gwasanaethau </a:t>
            </a:r>
            <a:r>
              <a:rPr lang="en-GB" sz="1400" i="1" dirty="0" err="1"/>
              <a:t>cyhoeddus</a:t>
            </a:r>
            <a:r>
              <a:rPr lang="en-GB" sz="1400" i="1" dirty="0"/>
              <a:t> Cymru: </a:t>
            </a:r>
            <a:r>
              <a:rPr lang="en-GB" sz="1400" i="1" dirty="0" err="1"/>
              <a:t>arolwg</a:t>
            </a:r>
            <a:r>
              <a:rPr lang="en-GB" sz="1400" i="1" dirty="0"/>
              <a:t> </a:t>
            </a:r>
            <a:r>
              <a:rPr lang="en-GB" sz="1400" i="1" dirty="0" err="1"/>
              <a:t>cenedlaethol</a:t>
            </a:r>
            <a:r>
              <a:rPr lang="en-GB" sz="1400" i="1" dirty="0"/>
              <a:t>. </a:t>
            </a:r>
            <a:r>
              <a:rPr lang="en-GB" sz="1400" dirty="0"/>
              <a:t>Ar gael: </a:t>
            </a:r>
            <a:r>
              <a:rPr lang="en-GB" sz="1400" dirty="0">
                <a:hlinkClick r:id="rId3"/>
              </a:rPr>
              <a:t>Iechyd </a:t>
            </a:r>
            <a:r>
              <a:rPr lang="en-GB" sz="1400" dirty="0" err="1">
                <a:hlinkClick r:id="rId3"/>
              </a:rPr>
              <a:t>Cyhoeddus</a:t>
            </a:r>
            <a:r>
              <a:rPr lang="en-GB" sz="1400" dirty="0">
                <a:hlinkClick r:id="rId3"/>
              </a:rPr>
              <a:t> Cymru / ACES</a:t>
            </a:r>
            <a:endParaRPr lang="en-GB" sz="1400" dirty="0"/>
          </a:p>
          <a:p>
            <a:endParaRPr lang="en-GB" dirty="0"/>
          </a:p>
        </p:txBody>
      </p:sp>
      <p:pic>
        <p:nvPicPr>
          <p:cNvPr id="6" name="Picture 5">
            <a:extLst>
              <a:ext uri="{FF2B5EF4-FFF2-40B4-BE49-F238E27FC236}">
                <a16:creationId xmlns:a16="http://schemas.microsoft.com/office/drawing/2014/main" id="{EE719A5C-E66E-8250-A89E-074184BD5F2E}"/>
              </a:ext>
            </a:extLst>
          </p:cNvPr>
          <p:cNvPicPr>
            <a:picLocks noChangeAspect="1"/>
          </p:cNvPicPr>
          <p:nvPr/>
        </p:nvPicPr>
        <p:blipFill>
          <a:blip r:embed="rId4"/>
          <a:stretch>
            <a:fillRect/>
          </a:stretch>
        </p:blipFill>
        <p:spPr>
          <a:xfrm>
            <a:off x="0" y="0"/>
            <a:ext cx="8940644" cy="6858000"/>
          </a:xfrm>
          <a:prstGeom prst="rect">
            <a:avLst/>
          </a:prstGeom>
        </p:spPr>
      </p:pic>
    </p:spTree>
    <p:extLst>
      <p:ext uri="{BB962C8B-B14F-4D97-AF65-F5344CB8AC3E}">
        <p14:creationId xmlns:p14="http://schemas.microsoft.com/office/powerpoint/2010/main" val="3292545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7680A-507A-7F5A-19D6-400412348A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93A8463-6767-AAF1-38B5-C71D4AC77C24}"/>
              </a:ext>
            </a:extLst>
          </p:cNvPr>
          <p:cNvSpPr>
            <a:spLocks noGrp="1"/>
          </p:cNvSpPr>
          <p:nvPr>
            <p:ph sz="half" idx="1"/>
          </p:nvPr>
        </p:nvSpPr>
        <p:spPr/>
        <p:txBody>
          <a:bodyPr>
            <a:normAutofit/>
          </a:bodyPr>
          <a:lstStyle/>
          <a:p>
            <a:endParaRPr lang="en-GB"/>
          </a:p>
        </p:txBody>
      </p:sp>
      <p:sp>
        <p:nvSpPr>
          <p:cNvPr id="4" name="Content Placeholder 3">
            <a:extLst>
              <a:ext uri="{FF2B5EF4-FFF2-40B4-BE49-F238E27FC236}">
                <a16:creationId xmlns:a16="http://schemas.microsoft.com/office/drawing/2014/main" id="{680BE50E-9570-94B4-70E4-DC96B0374092}"/>
              </a:ext>
            </a:extLst>
          </p:cNvPr>
          <p:cNvSpPr>
            <a:spLocks noGrp="1"/>
          </p:cNvSpPr>
          <p:nvPr>
            <p:ph sz="half" idx="2"/>
          </p:nvPr>
        </p:nvSpPr>
        <p:spPr>
          <a:xfrm>
            <a:off x="7618046" y="365127"/>
            <a:ext cx="4011246" cy="4351338"/>
          </a:xfrm>
        </p:spPr>
        <p:txBody>
          <a:bodyPr>
            <a:normAutofit/>
          </a:bodyPr>
          <a:lstStyle/>
          <a:p>
            <a:r>
              <a:rPr lang="en-GB" sz="1400" dirty="0"/>
              <a:t>Riley, G. </a:t>
            </a:r>
            <a:r>
              <a:rPr lang="en-GB" sz="1400" i="1" dirty="0"/>
              <a:t>et al. (2019) </a:t>
            </a:r>
            <a:r>
              <a:rPr lang="en-GB" sz="1400" dirty="0"/>
              <a:t>A </a:t>
            </a:r>
            <a:r>
              <a:rPr lang="en-GB" sz="1400" i="1" dirty="0"/>
              <a:t>National Survey: Knowledge and awareness of Adverse Childhood Experiences (ACEs) in the public service workforce in Wales. </a:t>
            </a:r>
            <a:r>
              <a:rPr lang="en-GB" sz="1400" dirty="0"/>
              <a:t>Available at: </a:t>
            </a:r>
            <a:r>
              <a:rPr lang="en-GB" sz="1400" dirty="0">
                <a:hlinkClick r:id="rId3"/>
              </a:rPr>
              <a:t>Public Health Wales/ ACES</a:t>
            </a:r>
            <a:endParaRPr lang="en-GB" sz="1400" dirty="0"/>
          </a:p>
        </p:txBody>
      </p:sp>
      <p:pic>
        <p:nvPicPr>
          <p:cNvPr id="6" name="Picture 5">
            <a:extLst>
              <a:ext uri="{FF2B5EF4-FFF2-40B4-BE49-F238E27FC236}">
                <a16:creationId xmlns:a16="http://schemas.microsoft.com/office/drawing/2014/main" id="{5CFF2CAF-50E0-9E91-18C0-198F4390A7B1}"/>
              </a:ext>
            </a:extLst>
          </p:cNvPr>
          <p:cNvPicPr>
            <a:picLocks noChangeAspect="1"/>
          </p:cNvPicPr>
          <p:nvPr/>
        </p:nvPicPr>
        <p:blipFill>
          <a:blip r:embed="rId4"/>
          <a:stretch>
            <a:fillRect/>
          </a:stretch>
        </p:blipFill>
        <p:spPr>
          <a:xfrm>
            <a:off x="-148302" y="0"/>
            <a:ext cx="7627434" cy="6858000"/>
          </a:xfrm>
          <a:prstGeom prst="rect">
            <a:avLst/>
          </a:prstGeom>
        </p:spPr>
      </p:pic>
    </p:spTree>
    <p:extLst>
      <p:ext uri="{BB962C8B-B14F-4D97-AF65-F5344CB8AC3E}">
        <p14:creationId xmlns:p14="http://schemas.microsoft.com/office/powerpoint/2010/main" val="2492799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17B20FA-8CA0-D6AE-B62D-A3B6397D1DD7}"/>
              </a:ext>
            </a:extLst>
          </p:cNvPr>
          <p:cNvPicPr>
            <a:picLocks noGrp="1" noChangeAspect="1"/>
          </p:cNvPicPr>
          <p:nvPr>
            <p:ph sz="half" idx="1"/>
          </p:nvPr>
        </p:nvPicPr>
        <p:blipFill>
          <a:blip r:embed="rId2"/>
          <a:stretch>
            <a:fillRect/>
          </a:stretch>
        </p:blipFill>
        <p:spPr>
          <a:xfrm>
            <a:off x="244230" y="39129"/>
            <a:ext cx="8738653" cy="6682101"/>
          </a:xfrm>
        </p:spPr>
      </p:pic>
      <p:sp>
        <p:nvSpPr>
          <p:cNvPr id="7" name="Content Placeholder 3">
            <a:extLst>
              <a:ext uri="{FF2B5EF4-FFF2-40B4-BE49-F238E27FC236}">
                <a16:creationId xmlns:a16="http://schemas.microsoft.com/office/drawing/2014/main" id="{BA278C8D-B956-7F21-8C93-489EA8CA88F3}"/>
              </a:ext>
            </a:extLst>
          </p:cNvPr>
          <p:cNvSpPr>
            <a:spLocks noGrp="1"/>
          </p:cNvSpPr>
          <p:nvPr>
            <p:ph sz="half" idx="2"/>
          </p:nvPr>
        </p:nvSpPr>
        <p:spPr>
          <a:xfrm>
            <a:off x="9564077" y="654296"/>
            <a:ext cx="2010508" cy="4351338"/>
          </a:xfrm>
        </p:spPr>
        <p:txBody>
          <a:bodyPr>
            <a:normAutofit/>
          </a:bodyPr>
          <a:lstStyle/>
          <a:p>
            <a:r>
              <a:rPr lang="en-GB" sz="1400" dirty="0"/>
              <a:t>Riley, G. </a:t>
            </a:r>
            <a:r>
              <a:rPr lang="en-GB" sz="1400" i="1" dirty="0"/>
              <a:t>et al. (2019) </a:t>
            </a:r>
            <a:r>
              <a:rPr lang="en-GB" sz="1400" dirty="0"/>
              <a:t>A </a:t>
            </a:r>
            <a:r>
              <a:rPr lang="en-GB" sz="1400" i="1" dirty="0"/>
              <a:t>National Survey: Knowledge and awareness of Adverse Childhood Experiences (ACEs) in the public service workforce in Wales. </a:t>
            </a:r>
            <a:r>
              <a:rPr lang="en-GB" sz="1400" dirty="0"/>
              <a:t>Available at: </a:t>
            </a:r>
            <a:r>
              <a:rPr lang="en-GB" sz="1400" dirty="0">
                <a:hlinkClick r:id="rId3"/>
              </a:rPr>
              <a:t>Public Health Wales/ ACES</a:t>
            </a:r>
            <a:endParaRPr lang="en-GB" sz="1400" dirty="0"/>
          </a:p>
        </p:txBody>
      </p:sp>
    </p:spTree>
    <p:extLst>
      <p:ext uri="{BB962C8B-B14F-4D97-AF65-F5344CB8AC3E}">
        <p14:creationId xmlns:p14="http://schemas.microsoft.com/office/powerpoint/2010/main" val="1259293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6DE492-A70B-8B60-5964-BB8AE516E08C}"/>
              </a:ext>
            </a:extLst>
          </p:cNvPr>
          <p:cNvSpPr>
            <a:spLocks noGrp="1"/>
          </p:cNvSpPr>
          <p:nvPr>
            <p:ph sz="half" idx="1"/>
          </p:nvPr>
        </p:nvSpPr>
        <p:spPr>
          <a:xfrm>
            <a:off x="6189784" y="135547"/>
            <a:ext cx="5181600" cy="5600945"/>
          </a:xfrm>
        </p:spPr>
        <p:txBody>
          <a:bodyPr>
            <a:normAutofit fontScale="70000" lnSpcReduction="2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ACEs are common. Around half of all adults will have experienced at least one ACE.</a:t>
            </a:r>
            <a:endParaRPr lang="en-GB" sz="2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The more ACEs experienced, the greater the likelihood of experiencing poorer outcomes.</a:t>
            </a:r>
            <a:endParaRPr lang="en-GB" sz="2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ACEs are more prevalent in vulnerable populations. For example, while around 14% of adults in the population will have experienced four or more ACEs, this rises to nearly 50% in the male prison population and in those with lived experiences of homelessness.</a:t>
            </a:r>
            <a:endParaRPr lang="en-GB" sz="2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Action to prevent ACEs and mitigate their impact can have significant benefits for individuals, their families, communities and society in general. Action can help reduce current and future demand on public services.</a:t>
            </a:r>
            <a:endParaRPr lang="en-GB" sz="2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dirty="0">
                <a:hlinkClick r:id="rId3"/>
              </a:rPr>
              <a:t>(Welsh Government, 2021)</a:t>
            </a:r>
            <a:endParaRPr lang="en-GB" dirty="0"/>
          </a:p>
        </p:txBody>
      </p:sp>
      <p:sp>
        <p:nvSpPr>
          <p:cNvPr id="5" name="Content Placeholder 2">
            <a:extLst>
              <a:ext uri="{FF2B5EF4-FFF2-40B4-BE49-F238E27FC236}">
                <a16:creationId xmlns:a16="http://schemas.microsoft.com/office/drawing/2014/main" id="{D174D42F-D012-3FE1-5A20-04F711E24D91}"/>
              </a:ext>
            </a:extLst>
          </p:cNvPr>
          <p:cNvSpPr txBox="1">
            <a:spLocks/>
          </p:cNvSpPr>
          <p:nvPr/>
        </p:nvSpPr>
        <p:spPr>
          <a:xfrm>
            <a:off x="269630" y="368053"/>
            <a:ext cx="5646615" cy="5135931"/>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endParaRPr lang="en-GB" sz="3300" dirty="0">
              <a:latin typeface="Calibri" panose="020F0502020204030204" pitchFamily="34" charset="0"/>
              <a:ea typeface="DengXian" panose="02010600030101010101" pitchFamily="2" charset="-122"/>
              <a:cs typeface="Times New Roman" panose="02020603050405020304" pitchFamily="18" charset="0"/>
            </a:endParaRPr>
          </a:p>
          <a:p>
            <a:r>
              <a:rPr lang="en-GB" sz="3300" b="0" i="0" dirty="0">
                <a:solidFill>
                  <a:srgbClr val="1F1F1F"/>
                </a:solidFill>
                <a:effectLst/>
                <a:latin typeface="Arial" panose="020B0604020202020204" pitchFamily="34" charset="0"/>
              </a:rPr>
              <a:t>Mae </a:t>
            </a:r>
            <a:r>
              <a:rPr lang="en-GB" sz="3300" b="0" i="0" dirty="0" err="1">
                <a:solidFill>
                  <a:srgbClr val="1F1F1F"/>
                </a:solidFill>
                <a:effectLst/>
                <a:latin typeface="Arial" panose="020B0604020202020204" pitchFamily="34" charset="0"/>
              </a:rPr>
              <a:t>profiadau</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niweidiol</a:t>
            </a:r>
            <a:r>
              <a:rPr lang="en-GB" sz="3300" b="0" i="0" dirty="0">
                <a:solidFill>
                  <a:srgbClr val="1F1F1F"/>
                </a:solidFill>
                <a:effectLst/>
                <a:latin typeface="Arial" panose="020B0604020202020204" pitchFamily="34" charset="0"/>
              </a:rPr>
              <a:t> yn ystod plentyndod yn </a:t>
            </a:r>
            <a:r>
              <a:rPr lang="en-GB" sz="3300" b="0" i="0" dirty="0" err="1">
                <a:solidFill>
                  <a:srgbClr val="1F1F1F"/>
                </a:solidFill>
                <a:effectLst/>
                <a:latin typeface="Arial" panose="020B0604020202020204" pitchFamily="34" charset="0"/>
              </a:rPr>
              <a:t>gyffredin</a:t>
            </a:r>
            <a:r>
              <a:rPr lang="en-GB" sz="3300" b="0" i="0" dirty="0">
                <a:solidFill>
                  <a:srgbClr val="1F1F1F"/>
                </a:solidFill>
                <a:effectLst/>
                <a:latin typeface="Arial" panose="020B0604020202020204" pitchFamily="34" charset="0"/>
              </a:rPr>
              <a:t>. Bydd </a:t>
            </a:r>
            <a:r>
              <a:rPr lang="en-GB" sz="3300" b="0" i="0" dirty="0" err="1">
                <a:solidFill>
                  <a:srgbClr val="1F1F1F"/>
                </a:solidFill>
                <a:effectLst/>
                <a:latin typeface="Arial" panose="020B0604020202020204" pitchFamily="34" charset="0"/>
              </a:rPr>
              <a:t>tua</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hanner</a:t>
            </a:r>
            <a:r>
              <a:rPr lang="en-GB" sz="3300" b="0" i="0" dirty="0">
                <a:solidFill>
                  <a:srgbClr val="1F1F1F"/>
                </a:solidFill>
                <a:effectLst/>
                <a:latin typeface="Arial" panose="020B0604020202020204" pitchFamily="34" charset="0"/>
              </a:rPr>
              <a:t> yr holl oedolion wedi cael o </a:t>
            </a:r>
            <a:r>
              <a:rPr lang="en-GB" sz="3300" b="0" i="0" dirty="0" err="1">
                <a:solidFill>
                  <a:srgbClr val="1F1F1F"/>
                </a:solidFill>
                <a:effectLst/>
                <a:latin typeface="Arial" panose="020B0604020202020204" pitchFamily="34" charset="0"/>
              </a:rPr>
              <a:t>leiaf</a:t>
            </a:r>
            <a:r>
              <a:rPr lang="en-GB" sz="3300" b="0" i="0" dirty="0">
                <a:solidFill>
                  <a:srgbClr val="1F1F1F"/>
                </a:solidFill>
                <a:effectLst/>
                <a:latin typeface="Arial" panose="020B0604020202020204" pitchFamily="34" charset="0"/>
              </a:rPr>
              <a:t> un profiad </a:t>
            </a:r>
            <a:r>
              <a:rPr lang="en-GB" sz="3300" b="0" i="0" dirty="0" err="1">
                <a:solidFill>
                  <a:srgbClr val="1F1F1F"/>
                </a:solidFill>
                <a:effectLst/>
                <a:latin typeface="Arial" panose="020B0604020202020204" pitchFamily="34" charset="0"/>
              </a:rPr>
              <a:t>niweidiol</a:t>
            </a:r>
            <a:r>
              <a:rPr lang="en-GB" sz="3300" b="0" i="0" dirty="0">
                <a:solidFill>
                  <a:srgbClr val="1F1F1F"/>
                </a:solidFill>
                <a:effectLst/>
                <a:latin typeface="Arial" panose="020B0604020202020204" pitchFamily="34" charset="0"/>
              </a:rPr>
              <a:t> yn ystod eu plentyndod.</a:t>
            </a:r>
          </a:p>
          <a:p>
            <a:pPr algn="l">
              <a:buFont typeface="Arial" panose="020B0604020202020204" pitchFamily="34" charset="0"/>
              <a:buChar char="•"/>
            </a:pPr>
            <a:r>
              <a:rPr lang="en-GB" sz="3300" b="0" i="0" dirty="0">
                <a:solidFill>
                  <a:srgbClr val="1F1F1F"/>
                </a:solidFill>
                <a:effectLst/>
                <a:latin typeface="Arial" panose="020B0604020202020204" pitchFamily="34" charset="0"/>
              </a:rPr>
              <a:t>Po </a:t>
            </a:r>
            <a:r>
              <a:rPr lang="en-GB" sz="3300" b="0" i="0" dirty="0" err="1">
                <a:solidFill>
                  <a:srgbClr val="1F1F1F"/>
                </a:solidFill>
                <a:effectLst/>
                <a:latin typeface="Arial" panose="020B0604020202020204" pitchFamily="34" charset="0"/>
              </a:rPr>
              <a:t>fwyaf</a:t>
            </a:r>
            <a:r>
              <a:rPr lang="en-GB" sz="3300" b="0" i="0" dirty="0">
                <a:solidFill>
                  <a:srgbClr val="1F1F1F"/>
                </a:solidFill>
                <a:effectLst/>
                <a:latin typeface="Arial" panose="020B0604020202020204" pitchFamily="34" charset="0"/>
              </a:rPr>
              <a:t> o </a:t>
            </a:r>
            <a:r>
              <a:rPr lang="en-GB" sz="3300" b="0" i="0" dirty="0" err="1">
                <a:solidFill>
                  <a:srgbClr val="1F1F1F"/>
                </a:solidFill>
                <a:effectLst/>
                <a:latin typeface="Arial" panose="020B0604020202020204" pitchFamily="34" charset="0"/>
              </a:rPr>
              <a:t>brofiadau</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niweidiol</a:t>
            </a:r>
            <a:r>
              <a:rPr lang="en-GB" sz="3300" b="0" i="0" dirty="0">
                <a:solidFill>
                  <a:srgbClr val="1F1F1F"/>
                </a:solidFill>
                <a:effectLst/>
                <a:latin typeface="Arial" panose="020B0604020202020204" pitchFamily="34" charset="0"/>
              </a:rPr>
              <a:t> a </a:t>
            </a:r>
            <a:r>
              <a:rPr lang="en-GB" sz="3300" b="0" i="0" dirty="0" err="1">
                <a:solidFill>
                  <a:srgbClr val="1F1F1F"/>
                </a:solidFill>
                <a:effectLst/>
                <a:latin typeface="Arial" panose="020B0604020202020204" pitchFamily="34" charset="0"/>
              </a:rPr>
              <a:t>geir</a:t>
            </a:r>
            <a:r>
              <a:rPr lang="en-GB" sz="3300" b="0" i="0" dirty="0">
                <a:solidFill>
                  <a:srgbClr val="1F1F1F"/>
                </a:solidFill>
                <a:effectLst/>
                <a:latin typeface="Arial" panose="020B0604020202020204" pitchFamily="34" charset="0"/>
              </a:rPr>
              <a:t> yn ystod plentyndod, y </a:t>
            </a:r>
            <a:r>
              <a:rPr lang="en-GB" sz="3300" b="0" i="0" dirty="0" err="1">
                <a:solidFill>
                  <a:srgbClr val="1F1F1F"/>
                </a:solidFill>
                <a:effectLst/>
                <a:latin typeface="Arial" panose="020B0604020202020204" pitchFamily="34" charset="0"/>
              </a:rPr>
              <a:t>mwyaf</a:t>
            </a:r>
            <a:r>
              <a:rPr lang="en-GB" sz="3300" b="0" i="0" dirty="0">
                <a:solidFill>
                  <a:srgbClr val="1F1F1F"/>
                </a:solidFill>
                <a:effectLst/>
                <a:latin typeface="Arial" panose="020B0604020202020204" pitchFamily="34" charset="0"/>
              </a:rPr>
              <a:t> yw’r </a:t>
            </a:r>
            <a:r>
              <a:rPr lang="en-GB" sz="3300" b="0" i="0" dirty="0" err="1">
                <a:solidFill>
                  <a:srgbClr val="1F1F1F"/>
                </a:solidFill>
                <a:effectLst/>
                <a:latin typeface="Arial" panose="020B0604020202020204" pitchFamily="34" charset="0"/>
              </a:rPr>
              <a:t>tebygolrwydd</a:t>
            </a:r>
            <a:r>
              <a:rPr lang="en-GB" sz="3300" b="0" i="0" dirty="0">
                <a:solidFill>
                  <a:srgbClr val="1F1F1F"/>
                </a:solidFill>
                <a:effectLst/>
                <a:latin typeface="Arial" panose="020B0604020202020204" pitchFamily="34" charset="0"/>
              </a:rPr>
              <a:t> o gael canlyniadau </a:t>
            </a:r>
            <a:r>
              <a:rPr lang="en-GB" sz="3300" b="0" i="0" dirty="0" err="1">
                <a:solidFill>
                  <a:srgbClr val="1F1F1F"/>
                </a:solidFill>
                <a:effectLst/>
                <a:latin typeface="Arial" panose="020B0604020202020204" pitchFamily="34" charset="0"/>
              </a:rPr>
              <a:t>gwaeth</a:t>
            </a:r>
            <a:r>
              <a:rPr lang="en-GB" sz="3300" b="0" i="0" dirty="0">
                <a:solidFill>
                  <a:srgbClr val="1F1F1F"/>
                </a:solidFill>
                <a:effectLst/>
                <a:latin typeface="Arial" panose="020B0604020202020204" pitchFamily="34" charset="0"/>
              </a:rPr>
              <a:t>.</a:t>
            </a:r>
          </a:p>
          <a:p>
            <a:pPr algn="l">
              <a:buFont typeface="Arial" panose="020B0604020202020204" pitchFamily="34" charset="0"/>
              <a:buChar char="•"/>
            </a:pPr>
            <a:r>
              <a:rPr lang="en-GB" sz="3300" b="0" i="0" dirty="0">
                <a:solidFill>
                  <a:srgbClr val="1F1F1F"/>
                </a:solidFill>
                <a:effectLst/>
                <a:latin typeface="Arial" panose="020B0604020202020204" pitchFamily="34" charset="0"/>
              </a:rPr>
              <a:t>Mae </a:t>
            </a:r>
            <a:r>
              <a:rPr lang="en-GB" sz="3300" b="0" i="0" dirty="0" err="1">
                <a:solidFill>
                  <a:srgbClr val="1F1F1F"/>
                </a:solidFill>
                <a:effectLst/>
                <a:latin typeface="Arial" panose="020B0604020202020204" pitchFamily="34" charset="0"/>
              </a:rPr>
              <a:t>profiadau</a:t>
            </a:r>
            <a:r>
              <a:rPr lang="en-GB" sz="3300" b="0" i="0" dirty="0">
                <a:solidFill>
                  <a:srgbClr val="1F1F1F"/>
                </a:solidFill>
                <a:effectLst/>
                <a:latin typeface="Arial" panose="020B0604020202020204" pitchFamily="34" charset="0"/>
              </a:rPr>
              <a:t> fwy </a:t>
            </a:r>
            <a:r>
              <a:rPr lang="en-GB" sz="3300" b="0" i="0" dirty="0" err="1">
                <a:solidFill>
                  <a:srgbClr val="1F1F1F"/>
                </a:solidFill>
                <a:effectLst/>
                <a:latin typeface="Arial" panose="020B0604020202020204" pitchFamily="34" charset="0"/>
              </a:rPr>
              <a:t>cyffredin</a:t>
            </a:r>
            <a:r>
              <a:rPr lang="en-GB" sz="3300" b="0" i="0" dirty="0">
                <a:solidFill>
                  <a:srgbClr val="1F1F1F"/>
                </a:solidFill>
                <a:effectLst/>
                <a:latin typeface="Arial" panose="020B0604020202020204" pitchFamily="34" charset="0"/>
              </a:rPr>
              <a:t> mewn </a:t>
            </a:r>
            <a:r>
              <a:rPr lang="en-GB" sz="3300" b="0" i="0" dirty="0" err="1">
                <a:solidFill>
                  <a:srgbClr val="1F1F1F"/>
                </a:solidFill>
                <a:effectLst/>
                <a:latin typeface="Arial" panose="020B0604020202020204" pitchFamily="34" charset="0"/>
              </a:rPr>
              <a:t>poblogaethau</a:t>
            </a:r>
            <a:r>
              <a:rPr lang="en-GB" sz="3300" b="0" i="0" dirty="0">
                <a:solidFill>
                  <a:srgbClr val="1F1F1F"/>
                </a:solidFill>
                <a:effectLst/>
                <a:latin typeface="Arial" panose="020B0604020202020204" pitchFamily="34" charset="0"/>
              </a:rPr>
              <a:t> agored i </a:t>
            </a:r>
            <a:r>
              <a:rPr lang="en-GB" sz="3300" b="0" i="0" dirty="0" err="1">
                <a:solidFill>
                  <a:srgbClr val="1F1F1F"/>
                </a:solidFill>
                <a:effectLst/>
                <a:latin typeface="Arial" panose="020B0604020202020204" pitchFamily="34" charset="0"/>
              </a:rPr>
              <a:t>niwed</a:t>
            </a:r>
            <a:r>
              <a:rPr lang="en-GB" sz="3300" b="0" i="0" dirty="0">
                <a:solidFill>
                  <a:srgbClr val="1F1F1F"/>
                </a:solidFill>
                <a:effectLst/>
                <a:latin typeface="Arial" panose="020B0604020202020204" pitchFamily="34" charset="0"/>
              </a:rPr>
              <a:t>. Er enghraifft, bydd </a:t>
            </a:r>
            <a:r>
              <a:rPr lang="en-GB" sz="3300" b="0" i="0" dirty="0" err="1">
                <a:solidFill>
                  <a:srgbClr val="1F1F1F"/>
                </a:solidFill>
                <a:effectLst/>
                <a:latin typeface="Arial" panose="020B0604020202020204" pitchFamily="34" charset="0"/>
              </a:rPr>
              <a:t>tua</a:t>
            </a:r>
            <a:r>
              <a:rPr lang="en-GB" sz="3300" b="0" i="0" dirty="0">
                <a:solidFill>
                  <a:srgbClr val="1F1F1F"/>
                </a:solidFill>
                <a:effectLst/>
                <a:latin typeface="Arial" panose="020B0604020202020204" pitchFamily="34" charset="0"/>
              </a:rPr>
              <a:t> 14% o oedolion yn y </a:t>
            </a:r>
            <a:r>
              <a:rPr lang="en-GB" sz="3300" b="0" i="0" dirty="0" err="1">
                <a:solidFill>
                  <a:srgbClr val="1F1F1F"/>
                </a:solidFill>
                <a:effectLst/>
                <a:latin typeface="Arial" panose="020B0604020202020204" pitchFamily="34" charset="0"/>
              </a:rPr>
              <a:t>boblogaeth</a:t>
            </a:r>
            <a:r>
              <a:rPr lang="en-GB" sz="3300" b="0" i="0" dirty="0">
                <a:solidFill>
                  <a:srgbClr val="1F1F1F"/>
                </a:solidFill>
                <a:effectLst/>
                <a:latin typeface="Arial" panose="020B0604020202020204" pitchFamily="34" charset="0"/>
              </a:rPr>
              <a:t> wedi cael </a:t>
            </a:r>
            <a:r>
              <a:rPr lang="en-GB" sz="3300" b="0" i="0" dirty="0" err="1">
                <a:solidFill>
                  <a:srgbClr val="1F1F1F"/>
                </a:solidFill>
                <a:effectLst/>
                <a:latin typeface="Arial" panose="020B0604020202020204" pitchFamily="34" charset="0"/>
              </a:rPr>
              <a:t>pedwar</a:t>
            </a:r>
            <a:r>
              <a:rPr lang="en-GB" sz="3300" b="0" i="0" dirty="0">
                <a:solidFill>
                  <a:srgbClr val="1F1F1F"/>
                </a:solidFill>
                <a:effectLst/>
                <a:latin typeface="Arial" panose="020B0604020202020204" pitchFamily="34" charset="0"/>
              </a:rPr>
              <a:t> neu fwy o </a:t>
            </a:r>
            <a:r>
              <a:rPr lang="en-GB" sz="3300" b="0" i="0" dirty="0" err="1">
                <a:solidFill>
                  <a:srgbClr val="1F1F1F"/>
                </a:solidFill>
                <a:effectLst/>
                <a:latin typeface="Arial" panose="020B0604020202020204" pitchFamily="34" charset="0"/>
              </a:rPr>
              <a:t>brofiadau</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niweidiol</a:t>
            </a:r>
            <a:r>
              <a:rPr lang="en-GB" sz="3300" b="0" i="0" dirty="0">
                <a:solidFill>
                  <a:srgbClr val="1F1F1F"/>
                </a:solidFill>
                <a:effectLst/>
                <a:latin typeface="Arial" panose="020B0604020202020204" pitchFamily="34" charset="0"/>
              </a:rPr>
              <a:t> yn ystod eu plentyndod, ond mae hyn yn codi i </a:t>
            </a:r>
            <a:r>
              <a:rPr lang="en-GB" sz="3300" b="0" i="0" dirty="0" err="1">
                <a:solidFill>
                  <a:srgbClr val="1F1F1F"/>
                </a:solidFill>
                <a:effectLst/>
                <a:latin typeface="Arial" panose="020B0604020202020204" pitchFamily="34" charset="0"/>
              </a:rPr>
              <a:t>bron</a:t>
            </a:r>
            <a:r>
              <a:rPr lang="en-GB" sz="3300" b="0" i="0" dirty="0">
                <a:solidFill>
                  <a:srgbClr val="1F1F1F"/>
                </a:solidFill>
                <a:effectLst/>
                <a:latin typeface="Arial" panose="020B0604020202020204" pitchFamily="34" charset="0"/>
              </a:rPr>
              <a:t> i 50% o fewn y </a:t>
            </a:r>
            <a:r>
              <a:rPr lang="en-GB" sz="3300" b="0" i="0" dirty="0" err="1">
                <a:solidFill>
                  <a:srgbClr val="1F1F1F"/>
                </a:solidFill>
                <a:effectLst/>
                <a:latin typeface="Arial" panose="020B0604020202020204" pitchFamily="34" charset="0"/>
              </a:rPr>
              <a:t>boblogaeth</a:t>
            </a:r>
            <a:r>
              <a:rPr lang="en-GB" sz="3300" b="0" i="0" dirty="0">
                <a:solidFill>
                  <a:srgbClr val="1F1F1F"/>
                </a:solidFill>
                <a:effectLst/>
                <a:latin typeface="Arial" panose="020B0604020202020204" pitchFamily="34" charset="0"/>
              </a:rPr>
              <a:t> o </a:t>
            </a:r>
            <a:r>
              <a:rPr lang="en-GB" sz="3300" b="0" i="0" dirty="0" err="1">
                <a:solidFill>
                  <a:srgbClr val="1F1F1F"/>
                </a:solidFill>
                <a:effectLst/>
                <a:latin typeface="Arial" panose="020B0604020202020204" pitchFamily="34" charset="0"/>
              </a:rPr>
              <a:t>ddynion</a:t>
            </a:r>
            <a:r>
              <a:rPr lang="en-GB" sz="3300" b="0" i="0" dirty="0">
                <a:solidFill>
                  <a:srgbClr val="1F1F1F"/>
                </a:solidFill>
                <a:effectLst/>
                <a:latin typeface="Arial" panose="020B0604020202020204" pitchFamily="34" charset="0"/>
              </a:rPr>
              <a:t> yn y </a:t>
            </a:r>
            <a:r>
              <a:rPr lang="en-GB" sz="3300" b="0" i="0" dirty="0" err="1">
                <a:solidFill>
                  <a:srgbClr val="1F1F1F"/>
                </a:solidFill>
                <a:effectLst/>
                <a:latin typeface="Arial" panose="020B0604020202020204" pitchFamily="34" charset="0"/>
              </a:rPr>
              <a:t>carchar</a:t>
            </a:r>
            <a:r>
              <a:rPr lang="en-GB" sz="3300" b="0" i="0" dirty="0">
                <a:solidFill>
                  <a:srgbClr val="1F1F1F"/>
                </a:solidFill>
                <a:effectLst/>
                <a:latin typeface="Arial" panose="020B0604020202020204" pitchFamily="34" charset="0"/>
              </a:rPr>
              <a:t> ac </a:t>
            </a:r>
            <a:r>
              <a:rPr lang="en-GB" sz="3300" b="0" i="0" dirty="0" err="1">
                <a:solidFill>
                  <a:srgbClr val="1F1F1F"/>
                </a:solidFill>
                <a:effectLst/>
                <a:latin typeface="Arial" panose="020B0604020202020204" pitchFamily="34" charset="0"/>
              </a:rPr>
              <a:t>ymysg</a:t>
            </a:r>
            <a:r>
              <a:rPr lang="en-GB" sz="3300" b="0" i="0" dirty="0">
                <a:solidFill>
                  <a:srgbClr val="1F1F1F"/>
                </a:solidFill>
                <a:effectLst/>
                <a:latin typeface="Arial" panose="020B0604020202020204" pitchFamily="34" charset="0"/>
              </a:rPr>
              <a:t> y </a:t>
            </a:r>
            <a:r>
              <a:rPr lang="en-GB" sz="3300" b="0" i="0" dirty="0" err="1">
                <a:solidFill>
                  <a:srgbClr val="1F1F1F"/>
                </a:solidFill>
                <a:effectLst/>
                <a:latin typeface="Arial" panose="020B0604020202020204" pitchFamily="34" charset="0"/>
              </a:rPr>
              <a:t>rheini</a:t>
            </a:r>
            <a:r>
              <a:rPr lang="en-GB" sz="3300" b="0" i="0" dirty="0">
                <a:solidFill>
                  <a:srgbClr val="1F1F1F"/>
                </a:solidFill>
                <a:effectLst/>
                <a:latin typeface="Arial" panose="020B0604020202020204" pitchFamily="34" charset="0"/>
              </a:rPr>
              <a:t> sydd â </a:t>
            </a:r>
            <a:r>
              <a:rPr lang="en-GB" sz="3300" b="0" i="0" dirty="0" err="1">
                <a:solidFill>
                  <a:srgbClr val="1F1F1F"/>
                </a:solidFill>
                <a:effectLst/>
                <a:latin typeface="Arial" panose="020B0604020202020204" pitchFamily="34" charset="0"/>
              </a:rPr>
              <a:t>phrofiad</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personol</a:t>
            </a:r>
            <a:r>
              <a:rPr lang="en-GB" sz="3300" b="0" i="0" dirty="0">
                <a:solidFill>
                  <a:srgbClr val="1F1F1F"/>
                </a:solidFill>
                <a:effectLst/>
                <a:latin typeface="Arial" panose="020B0604020202020204" pitchFamily="34" charset="0"/>
              </a:rPr>
              <a:t> o fod yn </a:t>
            </a:r>
            <a:r>
              <a:rPr lang="en-GB" sz="3300" b="0" i="0" dirty="0" err="1">
                <a:solidFill>
                  <a:srgbClr val="1F1F1F"/>
                </a:solidFill>
                <a:effectLst/>
                <a:latin typeface="Arial" panose="020B0604020202020204" pitchFamily="34" charset="0"/>
              </a:rPr>
              <a:t>ddigartref</a:t>
            </a:r>
            <a:r>
              <a:rPr lang="en-GB" sz="3300" b="0" i="0" dirty="0">
                <a:solidFill>
                  <a:srgbClr val="1F1F1F"/>
                </a:solidFill>
                <a:effectLst/>
                <a:latin typeface="Arial" panose="020B0604020202020204" pitchFamily="34" charset="0"/>
              </a:rPr>
              <a:t>.</a:t>
            </a:r>
          </a:p>
          <a:p>
            <a:pPr algn="l">
              <a:buFont typeface="Arial" panose="020B0604020202020204" pitchFamily="34" charset="0"/>
              <a:buChar char="•"/>
            </a:pPr>
            <a:r>
              <a:rPr lang="en-GB" sz="3300" b="0" i="0" dirty="0">
                <a:solidFill>
                  <a:srgbClr val="1F1F1F"/>
                </a:solidFill>
                <a:effectLst/>
                <a:latin typeface="Arial" panose="020B0604020202020204" pitchFamily="34" charset="0"/>
              </a:rPr>
              <a:t>Gall camau yn ystod plentyndod a </a:t>
            </a:r>
            <a:r>
              <a:rPr lang="en-GB" sz="3300" b="0" i="0" dirty="0" err="1">
                <a:solidFill>
                  <a:srgbClr val="1F1F1F"/>
                </a:solidFill>
                <a:effectLst/>
                <a:latin typeface="Arial" panose="020B0604020202020204" pitchFamily="34" charset="0"/>
              </a:rPr>
              <a:t>lliniaru</a:t>
            </a:r>
            <a:r>
              <a:rPr lang="en-GB" sz="3300" b="0" i="0" dirty="0">
                <a:solidFill>
                  <a:srgbClr val="1F1F1F"/>
                </a:solidFill>
                <a:effectLst/>
                <a:latin typeface="Arial" panose="020B0604020202020204" pitchFamily="34" charset="0"/>
              </a:rPr>
              <a:t> eu </a:t>
            </a:r>
            <a:r>
              <a:rPr lang="en-GB" sz="3300" b="0" i="0" dirty="0" err="1">
                <a:solidFill>
                  <a:srgbClr val="1F1F1F"/>
                </a:solidFill>
                <a:effectLst/>
                <a:latin typeface="Arial" panose="020B0604020202020204" pitchFamily="34" charset="0"/>
              </a:rPr>
              <a:t>heffaith</a:t>
            </a:r>
            <a:r>
              <a:rPr lang="en-GB" sz="3300" b="0" i="0" dirty="0">
                <a:solidFill>
                  <a:srgbClr val="1F1F1F"/>
                </a:solidFill>
                <a:effectLst/>
                <a:latin typeface="Arial" panose="020B0604020202020204" pitchFamily="34" charset="0"/>
              </a:rPr>
              <a:t> arwain at </a:t>
            </a:r>
            <a:r>
              <a:rPr lang="en-GB" sz="3300" b="0" i="0" dirty="0" err="1">
                <a:solidFill>
                  <a:srgbClr val="1F1F1F"/>
                </a:solidFill>
                <a:effectLst/>
                <a:latin typeface="Arial" panose="020B0604020202020204" pitchFamily="34" charset="0"/>
              </a:rPr>
              <a:t>fanteision</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sylweddol</a:t>
            </a:r>
            <a:r>
              <a:rPr lang="en-GB" sz="3300" b="0" i="0" dirty="0">
                <a:solidFill>
                  <a:srgbClr val="1F1F1F"/>
                </a:solidFill>
                <a:effectLst/>
                <a:latin typeface="Arial" panose="020B0604020202020204" pitchFamily="34" charset="0"/>
              </a:rPr>
              <a:t> i </a:t>
            </a:r>
            <a:r>
              <a:rPr lang="en-GB" sz="3300" b="0" i="0" dirty="0" err="1">
                <a:solidFill>
                  <a:srgbClr val="1F1F1F"/>
                </a:solidFill>
                <a:effectLst/>
                <a:latin typeface="Arial" panose="020B0604020202020204" pitchFamily="34" charset="0"/>
              </a:rPr>
              <a:t>unigolion</a:t>
            </a:r>
            <a:r>
              <a:rPr lang="en-GB" sz="3300" b="0" i="0" dirty="0">
                <a:solidFill>
                  <a:srgbClr val="1F1F1F"/>
                </a:solidFill>
                <a:effectLst/>
                <a:latin typeface="Arial" panose="020B0604020202020204" pitchFamily="34" charset="0"/>
              </a:rPr>
              <a:t>, eu teuluoedd, </a:t>
            </a:r>
            <a:r>
              <a:rPr lang="en-GB" sz="3300" b="0" i="0" dirty="0" err="1">
                <a:solidFill>
                  <a:srgbClr val="1F1F1F"/>
                </a:solidFill>
                <a:effectLst/>
                <a:latin typeface="Arial" panose="020B0604020202020204" pitchFamily="34" charset="0"/>
              </a:rPr>
              <a:t>cymunedau</a:t>
            </a:r>
            <a:r>
              <a:rPr lang="en-GB" sz="3300" b="0" i="0" dirty="0">
                <a:solidFill>
                  <a:srgbClr val="1F1F1F"/>
                </a:solidFill>
                <a:effectLst/>
                <a:latin typeface="Arial" panose="020B0604020202020204" pitchFamily="34" charset="0"/>
              </a:rPr>
              <a:t> a’r </a:t>
            </a:r>
            <a:r>
              <a:rPr lang="en-GB" sz="3300" b="0" i="0" dirty="0" err="1">
                <a:solidFill>
                  <a:srgbClr val="1F1F1F"/>
                </a:solidFill>
                <a:effectLst/>
                <a:latin typeface="Arial" panose="020B0604020202020204" pitchFamily="34" charset="0"/>
              </a:rPr>
              <a:t>gymdeithas</a:t>
            </a:r>
            <a:r>
              <a:rPr lang="en-GB" sz="3300" b="0" i="0" dirty="0">
                <a:solidFill>
                  <a:srgbClr val="1F1F1F"/>
                </a:solidFill>
                <a:effectLst/>
                <a:latin typeface="Arial" panose="020B0604020202020204" pitchFamily="34" charset="0"/>
              </a:rPr>
              <a:t> yn gyffredinol. Gall cymryd camau helpu i </a:t>
            </a:r>
            <a:r>
              <a:rPr lang="en-GB" sz="3300" b="0" i="0" dirty="0" err="1">
                <a:solidFill>
                  <a:srgbClr val="1F1F1F"/>
                </a:solidFill>
                <a:effectLst/>
                <a:latin typeface="Arial" panose="020B0604020202020204" pitchFamily="34" charset="0"/>
              </a:rPr>
              <a:t>leihau’r</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galw</a:t>
            </a:r>
            <a:r>
              <a:rPr lang="en-GB" sz="3300" b="0" i="0" dirty="0">
                <a:solidFill>
                  <a:srgbClr val="1F1F1F"/>
                </a:solidFill>
                <a:effectLst/>
                <a:latin typeface="Arial" panose="020B0604020202020204" pitchFamily="34" charset="0"/>
              </a:rPr>
              <a:t> ar wasanaethau </a:t>
            </a:r>
            <a:r>
              <a:rPr lang="en-GB" sz="3300" b="0" i="0" dirty="0" err="1">
                <a:solidFill>
                  <a:srgbClr val="1F1F1F"/>
                </a:solidFill>
                <a:effectLst/>
                <a:latin typeface="Arial" panose="020B0604020202020204" pitchFamily="34" charset="0"/>
              </a:rPr>
              <a:t>cyhoeddus</a:t>
            </a:r>
            <a:r>
              <a:rPr lang="en-GB" sz="3300" b="0" i="0" dirty="0">
                <a:solidFill>
                  <a:srgbClr val="1F1F1F"/>
                </a:solidFill>
                <a:effectLst/>
                <a:latin typeface="Arial" panose="020B0604020202020204" pitchFamily="34" charset="0"/>
              </a:rPr>
              <a:t> </a:t>
            </a:r>
            <a:r>
              <a:rPr lang="en-GB" sz="3300" b="0" i="0" dirty="0" err="1">
                <a:solidFill>
                  <a:srgbClr val="1F1F1F"/>
                </a:solidFill>
                <a:effectLst/>
                <a:latin typeface="Arial" panose="020B0604020202020204" pitchFamily="34" charset="0"/>
              </a:rPr>
              <a:t>nawr</a:t>
            </a:r>
            <a:r>
              <a:rPr lang="en-GB" sz="3300" b="0" i="0" dirty="0">
                <a:solidFill>
                  <a:srgbClr val="1F1F1F"/>
                </a:solidFill>
                <a:effectLst/>
                <a:latin typeface="Arial" panose="020B0604020202020204" pitchFamily="34" charset="0"/>
              </a:rPr>
              <a:t> ac yn y </a:t>
            </a:r>
            <a:r>
              <a:rPr lang="en-GB" sz="3300" b="0" i="0" dirty="0" err="1">
                <a:solidFill>
                  <a:srgbClr val="1F1F1F"/>
                </a:solidFill>
                <a:effectLst/>
                <a:latin typeface="Arial" panose="020B0604020202020204" pitchFamily="34" charset="0"/>
              </a:rPr>
              <a:t>dyfodol</a:t>
            </a:r>
            <a:r>
              <a:rPr lang="en-GB" sz="3300" b="0" i="0" dirty="0">
                <a:solidFill>
                  <a:srgbClr val="1F1F1F"/>
                </a:solidFill>
                <a:effectLst/>
                <a:latin typeface="Arial" panose="020B0604020202020204" pitchFamily="34" charset="0"/>
              </a:rPr>
              <a:t>.</a:t>
            </a:r>
          </a:p>
          <a:p>
            <a:pPr marL="0" indent="0" algn="l">
              <a:buNone/>
            </a:pPr>
            <a:r>
              <a:rPr lang="en-GB" sz="3300" dirty="0" err="1">
                <a:solidFill>
                  <a:srgbClr val="1F1F1F"/>
                </a:solidFill>
                <a:latin typeface="Arial" panose="020B0604020202020204" pitchFamily="34" charset="0"/>
                <a:hlinkClick r:id="rId4"/>
              </a:rPr>
              <a:t>Llywodraeth</a:t>
            </a:r>
            <a:r>
              <a:rPr lang="en-GB" sz="3300" dirty="0">
                <a:solidFill>
                  <a:srgbClr val="1F1F1F"/>
                </a:solidFill>
                <a:latin typeface="Arial" panose="020B0604020202020204" pitchFamily="34" charset="0"/>
                <a:hlinkClick r:id="rId4"/>
              </a:rPr>
              <a:t> Cymru (2021)</a:t>
            </a:r>
            <a:endParaRPr lang="en-GB" sz="3300" b="0"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838016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0C803-E876-3AC9-7EDD-163420ED8A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D53FF2-23BF-52D5-8A15-E7D605C36AC6}"/>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C6A21CD-6462-79AC-0A88-942853B0B626}"/>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B3FE626E-DF9A-5DD6-0153-F91F55C8DDAD}"/>
              </a:ext>
            </a:extLst>
          </p:cNvPr>
          <p:cNvPicPr>
            <a:picLocks noChangeAspect="1"/>
          </p:cNvPicPr>
          <p:nvPr/>
        </p:nvPicPr>
        <p:blipFill>
          <a:blip r:embed="rId3"/>
          <a:stretch>
            <a:fillRect/>
          </a:stretch>
        </p:blipFill>
        <p:spPr>
          <a:xfrm>
            <a:off x="-1" y="74154"/>
            <a:ext cx="12192001" cy="6858092"/>
          </a:xfrm>
          <a:prstGeom prst="rect">
            <a:avLst/>
          </a:prstGeom>
        </p:spPr>
      </p:pic>
    </p:spTree>
    <p:extLst>
      <p:ext uri="{BB962C8B-B14F-4D97-AF65-F5344CB8AC3E}">
        <p14:creationId xmlns:p14="http://schemas.microsoft.com/office/powerpoint/2010/main" val="275174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C37336-D6DC-45B7-9085-54D0C079530D}"/>
              </a:ext>
            </a:extLst>
          </p:cNvPr>
          <p:cNvSpPr>
            <a:spLocks noGrp="1"/>
          </p:cNvSpPr>
          <p:nvPr>
            <p:ph type="title"/>
          </p:nvPr>
        </p:nvSpPr>
        <p:spPr>
          <a:xfrm>
            <a:off x="524256" y="516804"/>
            <a:ext cx="6594189" cy="1687518"/>
          </a:xfrm>
        </p:spPr>
        <p:txBody>
          <a:bodyPr vert="horz" lIns="91440" tIns="45720" rIns="91440" bIns="45720" rtlCol="0" anchor="ctr">
            <a:normAutofit/>
          </a:bodyPr>
          <a:lstStyle/>
          <a:p>
            <a:r>
              <a:rPr lang="en-US" b="1" kern="1200" dirty="0">
                <a:solidFill>
                  <a:srgbClr val="FFFFFF"/>
                </a:solidFill>
                <a:latin typeface="Arial" panose="020B0604020202020204" pitchFamily="34" charset="0"/>
                <a:cs typeface="Arial" panose="020B0604020202020204" pitchFamily="34" charset="0"/>
              </a:rPr>
              <a:t>ACEs</a:t>
            </a:r>
          </a:p>
        </p:txBody>
      </p:sp>
      <p:sp>
        <p:nvSpPr>
          <p:cNvPr id="137" name="Rectangle 136">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Adverse Childhood Experiences in Wales">
            <a:extLst>
              <a:ext uri="{FF2B5EF4-FFF2-40B4-BE49-F238E27FC236}">
                <a16:creationId xmlns:a16="http://schemas.microsoft.com/office/drawing/2014/main" id="{A9203293-4AFE-442F-9060-3F8E7E9300C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80383" y="2660287"/>
            <a:ext cx="7056668" cy="4021177"/>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A79AAB28-5A9F-4A92-ACB0-9E31EA4FB5CB}"/>
              </a:ext>
            </a:extLst>
          </p:cNvPr>
          <p:cNvSpPr>
            <a:spLocks noGrp="1"/>
          </p:cNvSpPr>
          <p:nvPr>
            <p:ph sz="half" idx="1"/>
          </p:nvPr>
        </p:nvSpPr>
        <p:spPr>
          <a:xfrm>
            <a:off x="8029319" y="917724"/>
            <a:ext cx="3424739" cy="5431317"/>
          </a:xfrm>
        </p:spPr>
        <p:txBody>
          <a:bodyPr vert="horz" lIns="91440" tIns="45720" rIns="91440" bIns="45720" rtlCol="0" anchor="ctr">
            <a:normAutofit/>
          </a:bodyPr>
          <a:lstStyle/>
          <a:p>
            <a:pPr marL="0"/>
            <a:endParaRPr lang="en-US" sz="2000" b="0" i="0" dirty="0">
              <a:solidFill>
                <a:srgbClr val="FFFFFF"/>
              </a:solidFill>
              <a:effectLst/>
            </a:endParaRPr>
          </a:p>
          <a:p>
            <a:pPr marL="0"/>
            <a:endParaRPr lang="en-US" sz="2000" dirty="0">
              <a:solidFill>
                <a:srgbClr val="FFFFFF"/>
              </a:solidFill>
            </a:endParaRPr>
          </a:p>
          <a:p>
            <a:pPr marL="0"/>
            <a:endParaRPr lang="en-US" sz="2000" b="0" i="0" dirty="0">
              <a:solidFill>
                <a:srgbClr val="FFFFFF"/>
              </a:solidFill>
              <a:effectLst/>
            </a:endParaRPr>
          </a:p>
          <a:p>
            <a:pPr marL="0"/>
            <a:endParaRPr lang="en-US" sz="2000" dirty="0">
              <a:solidFill>
                <a:srgbClr val="FFFFFF"/>
              </a:solidFill>
            </a:endParaRPr>
          </a:p>
          <a:p>
            <a:pPr marL="0"/>
            <a:endParaRPr lang="en-US" sz="2000" b="0" i="0" dirty="0">
              <a:solidFill>
                <a:srgbClr val="FFFFFF"/>
              </a:solidFill>
              <a:effectLst/>
            </a:endParaRPr>
          </a:p>
          <a:p>
            <a:pPr marL="0"/>
            <a:endParaRPr lang="en-US" sz="2000" dirty="0">
              <a:solidFill>
                <a:srgbClr val="FFFFFF"/>
              </a:solidFill>
            </a:endParaRPr>
          </a:p>
          <a:p>
            <a:pPr marL="0"/>
            <a:r>
              <a:rPr lang="en-US" sz="2000" b="1" i="0" dirty="0">
                <a:solidFill>
                  <a:schemeClr val="bg1"/>
                </a:solidFill>
                <a:effectLst/>
              </a:rPr>
              <a:t>Early intervention and prevention </a:t>
            </a:r>
            <a:r>
              <a:rPr lang="en-US" sz="2000" b="1" i="0" dirty="0" err="1">
                <a:solidFill>
                  <a:schemeClr val="bg1"/>
                </a:solidFill>
                <a:effectLst/>
              </a:rPr>
              <a:t>programmes</a:t>
            </a:r>
            <a:r>
              <a:rPr lang="en-US" sz="2000" b="1" i="0" dirty="0">
                <a:solidFill>
                  <a:schemeClr val="bg1"/>
                </a:solidFill>
                <a:effectLst/>
              </a:rPr>
              <a:t> like Families First and Flying Start, are a key part of tackling ACEs (Adverse Childhood Experiences) and building stronger and more resilient families and communities.</a:t>
            </a:r>
            <a:endParaRPr lang="en-US" sz="2000" b="1" dirty="0">
              <a:solidFill>
                <a:schemeClr val="bg1"/>
              </a:solidFill>
            </a:endParaRPr>
          </a:p>
        </p:txBody>
      </p:sp>
    </p:spTree>
    <p:extLst>
      <p:ext uri="{BB962C8B-B14F-4D97-AF65-F5344CB8AC3E}">
        <p14:creationId xmlns:p14="http://schemas.microsoft.com/office/powerpoint/2010/main" val="4282125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B0C1A-6C3F-C3B0-692B-05A51C32CA5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Llywodraeth Cymru (2017)</a:t>
            </a:r>
          </a:p>
        </p:txBody>
      </p:sp>
      <p:pic>
        <p:nvPicPr>
          <p:cNvPr id="6" name="Content Placeholder 5">
            <a:extLst>
              <a:ext uri="{FF2B5EF4-FFF2-40B4-BE49-F238E27FC236}">
                <a16:creationId xmlns:a16="http://schemas.microsoft.com/office/drawing/2014/main" id="{87072717-2103-FCF2-6A8D-5592E7125284}"/>
              </a:ext>
            </a:extLst>
          </p:cNvPr>
          <p:cNvPicPr>
            <a:picLocks noGrp="1" noChangeAspect="1"/>
          </p:cNvPicPr>
          <p:nvPr>
            <p:ph sz="half" idx="1"/>
          </p:nvPr>
        </p:nvPicPr>
        <p:blipFill>
          <a:blip r:embed="rId3"/>
          <a:stretch>
            <a:fillRect/>
          </a:stretch>
        </p:blipFill>
        <p:spPr>
          <a:xfrm>
            <a:off x="4808577" y="304801"/>
            <a:ext cx="7445946" cy="5217740"/>
          </a:xfrm>
          <a:prstGeom prst="rect">
            <a:avLst/>
          </a:prstGeom>
        </p:spPr>
      </p:pic>
    </p:spTree>
    <p:extLst>
      <p:ext uri="{BB962C8B-B14F-4D97-AF65-F5344CB8AC3E}">
        <p14:creationId xmlns:p14="http://schemas.microsoft.com/office/powerpoint/2010/main" val="529808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318FA-7EFB-F857-C4B7-7DB254B7CBE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Welsh Government (2017)</a:t>
            </a:r>
          </a:p>
        </p:txBody>
      </p:sp>
      <p:pic>
        <p:nvPicPr>
          <p:cNvPr id="6" name="Content Placeholder 5">
            <a:extLst>
              <a:ext uri="{FF2B5EF4-FFF2-40B4-BE49-F238E27FC236}">
                <a16:creationId xmlns:a16="http://schemas.microsoft.com/office/drawing/2014/main" id="{217FFE36-7582-CBC7-D0C9-062AB908E52E}"/>
              </a:ext>
            </a:extLst>
          </p:cNvPr>
          <p:cNvPicPr>
            <a:picLocks noGrp="1" noChangeAspect="1"/>
          </p:cNvPicPr>
          <p:nvPr>
            <p:ph sz="half" idx="1"/>
          </p:nvPr>
        </p:nvPicPr>
        <p:blipFill>
          <a:blip r:embed="rId3"/>
          <a:stretch>
            <a:fillRect/>
          </a:stretch>
        </p:blipFill>
        <p:spPr>
          <a:xfrm>
            <a:off x="4777316" y="1241060"/>
            <a:ext cx="6780700" cy="4373551"/>
          </a:xfrm>
          <a:prstGeom prst="rect">
            <a:avLst/>
          </a:prstGeom>
        </p:spPr>
      </p:pic>
    </p:spTree>
    <p:extLst>
      <p:ext uri="{BB962C8B-B14F-4D97-AF65-F5344CB8AC3E}">
        <p14:creationId xmlns:p14="http://schemas.microsoft.com/office/powerpoint/2010/main" val="4195739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CF9F-5B36-BB37-2171-75C594295B55}"/>
              </a:ext>
            </a:extLst>
          </p:cNvPr>
          <p:cNvSpPr>
            <a:spLocks noGrp="1"/>
          </p:cNvSpPr>
          <p:nvPr>
            <p:ph type="title"/>
          </p:nvPr>
        </p:nvSpPr>
        <p:spPr/>
        <p:txBody>
          <a:bodyPr/>
          <a:lstStyle/>
          <a:p>
            <a:r>
              <a:rPr lang="en-GB" dirty="0"/>
              <a:t>Gall ymyriadau cynnar fod…</a:t>
            </a:r>
            <a:br>
              <a:rPr lang="en-GB" dirty="0"/>
            </a:br>
            <a:r>
              <a:rPr lang="en-GB" dirty="0">
                <a:solidFill>
                  <a:srgbClr val="0070C0"/>
                </a:solidFill>
              </a:rPr>
              <a:t>Early interventions can be…</a:t>
            </a:r>
          </a:p>
        </p:txBody>
      </p:sp>
      <p:sp>
        <p:nvSpPr>
          <p:cNvPr id="3" name="Content Placeholder 2">
            <a:extLst>
              <a:ext uri="{FF2B5EF4-FFF2-40B4-BE49-F238E27FC236}">
                <a16:creationId xmlns:a16="http://schemas.microsoft.com/office/drawing/2014/main" id="{96968131-3168-697A-82A9-C15826743964}"/>
              </a:ext>
            </a:extLst>
          </p:cNvPr>
          <p:cNvSpPr>
            <a:spLocks noGrp="1"/>
          </p:cNvSpPr>
          <p:nvPr>
            <p:ph sz="half" idx="1"/>
          </p:nvPr>
        </p:nvSpPr>
        <p:spPr/>
        <p:txBody>
          <a:bodyPr/>
          <a:lstStyle/>
          <a:p>
            <a:r>
              <a:rPr lang="en-GB" dirty="0"/>
              <a:t>Gwasanaethau Ymyrraeth </a:t>
            </a:r>
            <a:r>
              <a:rPr lang="en-GB" dirty="0" err="1"/>
              <a:t>Gynnar</a:t>
            </a:r>
            <a:endParaRPr lang="en-GB" dirty="0"/>
          </a:p>
          <a:p>
            <a:r>
              <a:rPr lang="en-GB" dirty="0"/>
              <a:t>Ffyrdd o weithio</a:t>
            </a:r>
          </a:p>
          <a:p>
            <a:r>
              <a:rPr lang="en-GB" dirty="0" err="1"/>
              <a:t>Addysgeg</a:t>
            </a:r>
            <a:r>
              <a:rPr lang="en-GB" dirty="0"/>
              <a:t> Blynyddoedd Cynnar</a:t>
            </a:r>
          </a:p>
          <a:p>
            <a:r>
              <a:rPr lang="en-GB" dirty="0"/>
              <a:t>Safbwyntiau polisi</a:t>
            </a:r>
          </a:p>
          <a:p>
            <a:r>
              <a:rPr lang="en-GB" dirty="0"/>
              <a:t>?</a:t>
            </a:r>
          </a:p>
        </p:txBody>
      </p:sp>
      <p:sp>
        <p:nvSpPr>
          <p:cNvPr id="4" name="Content Placeholder 3">
            <a:extLst>
              <a:ext uri="{FF2B5EF4-FFF2-40B4-BE49-F238E27FC236}">
                <a16:creationId xmlns:a16="http://schemas.microsoft.com/office/drawing/2014/main" id="{B630D459-3B18-2FDE-64BA-7F3306A86E4A}"/>
              </a:ext>
            </a:extLst>
          </p:cNvPr>
          <p:cNvSpPr>
            <a:spLocks noGrp="1"/>
          </p:cNvSpPr>
          <p:nvPr>
            <p:ph sz="half" idx="2"/>
          </p:nvPr>
        </p:nvSpPr>
        <p:spPr/>
        <p:txBody>
          <a:bodyPr/>
          <a:lstStyle/>
          <a:p>
            <a:r>
              <a:rPr lang="en-GB" dirty="0">
                <a:solidFill>
                  <a:srgbClr val="0070C0"/>
                </a:solidFill>
              </a:rPr>
              <a:t>Early Intervention Services</a:t>
            </a:r>
          </a:p>
          <a:p>
            <a:r>
              <a:rPr lang="en-GB" dirty="0">
                <a:solidFill>
                  <a:srgbClr val="0070C0"/>
                </a:solidFill>
              </a:rPr>
              <a:t>Ways of working</a:t>
            </a:r>
          </a:p>
          <a:p>
            <a:r>
              <a:rPr lang="en-GB" dirty="0">
                <a:solidFill>
                  <a:srgbClr val="0070C0"/>
                </a:solidFill>
              </a:rPr>
              <a:t>Early Years pedagogy</a:t>
            </a:r>
          </a:p>
          <a:p>
            <a:r>
              <a:rPr lang="en-GB" dirty="0">
                <a:solidFill>
                  <a:srgbClr val="0070C0"/>
                </a:solidFill>
              </a:rPr>
              <a:t>Policy positions</a:t>
            </a:r>
          </a:p>
          <a:p>
            <a:r>
              <a:rPr lang="en-GB" dirty="0">
                <a:solidFill>
                  <a:srgbClr val="0070C0"/>
                </a:solidFill>
              </a:rPr>
              <a:t>?</a:t>
            </a:r>
          </a:p>
        </p:txBody>
      </p:sp>
    </p:spTree>
    <p:extLst>
      <p:ext uri="{BB962C8B-B14F-4D97-AF65-F5344CB8AC3E}">
        <p14:creationId xmlns:p14="http://schemas.microsoft.com/office/powerpoint/2010/main" val="2934023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66D2F-D766-41DE-A81C-F59227849FF0}"/>
              </a:ext>
            </a:extLst>
          </p:cNvPr>
          <p:cNvSpPr>
            <a:spLocks noGrp="1"/>
          </p:cNvSpPr>
          <p:nvPr>
            <p:ph type="title"/>
          </p:nvPr>
        </p:nvSpPr>
        <p:spPr>
          <a:xfrm>
            <a:off x="465826" y="365127"/>
            <a:ext cx="10887974" cy="1325563"/>
          </a:xfrm>
        </p:spPr>
        <p:txBody>
          <a:bodyPr/>
          <a:lstStyle/>
          <a:p>
            <a:r>
              <a:rPr lang="en-GB" b="1" dirty="0" err="1">
                <a:latin typeface="Arial" panose="020B0604020202020204" pitchFamily="34" charset="0"/>
                <a:cs typeface="Arial" panose="020B0604020202020204" pitchFamily="34" charset="0"/>
              </a:rPr>
              <a:t>Ymyriadau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Gwasanaethau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Interventions and Services</a:t>
            </a:r>
          </a:p>
        </p:txBody>
      </p:sp>
      <p:sp>
        <p:nvSpPr>
          <p:cNvPr id="4" name="Content Placeholder 3">
            <a:extLst>
              <a:ext uri="{FF2B5EF4-FFF2-40B4-BE49-F238E27FC236}">
                <a16:creationId xmlns:a16="http://schemas.microsoft.com/office/drawing/2014/main" id="{9E6481F5-D2E7-4DA5-BC4E-220BBF7EAAE6}"/>
              </a:ext>
            </a:extLst>
          </p:cNvPr>
          <p:cNvSpPr>
            <a:spLocks noGrp="1"/>
          </p:cNvSpPr>
          <p:nvPr>
            <p:ph sz="half" idx="1"/>
          </p:nvPr>
        </p:nvSpPr>
        <p:spPr>
          <a:xfrm>
            <a:off x="201283" y="1690690"/>
            <a:ext cx="5818517" cy="4365053"/>
          </a:xfrm>
        </p:spPr>
        <p:txBody>
          <a:bodyPr>
            <a:normAutofit fontScale="92500" lnSpcReduction="10000"/>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plant a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catref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cywir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ymdopi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plant. Mi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plant a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potential a </a:t>
            </a:r>
            <a:r>
              <a:rPr lang="en-GB" dirty="0" err="1">
                <a:latin typeface="Arial" panose="020B0604020202020204" pitchFamily="34" charset="0"/>
                <a:cs typeface="Arial" panose="020B0604020202020204" pitchFamily="34" charset="0"/>
              </a:rPr>
              <a:t>gwella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1A80D8F7-BB1D-4DE2-89E0-A45430B1B1FC}"/>
              </a:ext>
            </a:extLst>
          </p:cNvPr>
          <p:cNvSpPr>
            <a:spLocks noGrp="1"/>
          </p:cNvSpPr>
          <p:nvPr>
            <p:ph sz="half" idx="2"/>
          </p:nvPr>
        </p:nvSpPr>
        <p:spPr>
          <a:xfrm>
            <a:off x="6019801" y="1690690"/>
            <a:ext cx="5970916" cy="4486273"/>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Not all children and young people get the support they need from their home environment and it is vital parents are able to receive the right services which can help them cope with the pressures of raising children. Children and young people must also be able to access targeted services which can help them reach their potential and improve their life chances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17422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D58C5-1BBD-4ECD-9A9F-3B205F68C86D}"/>
              </a:ext>
            </a:extLst>
          </p:cNvPr>
          <p:cNvSpPr>
            <a:spLocks noGrp="1"/>
          </p:cNvSpPr>
          <p:nvPr>
            <p:ph type="title"/>
          </p:nvPr>
        </p:nvSpPr>
        <p:spPr>
          <a:xfrm>
            <a:off x="258793" y="548464"/>
            <a:ext cx="4386594" cy="2228074"/>
          </a:xfrm>
        </p:spPr>
        <p:txBody>
          <a:bodyPr>
            <a:normAutofit fontScale="90000"/>
          </a:bodyPr>
          <a:lstStyle/>
          <a:p>
            <a:r>
              <a:rPr lang="en-GB" sz="4000" b="1" dirty="0" err="1">
                <a:latin typeface="Arial" panose="020B0604020202020204" pitchFamily="34" charset="0"/>
                <a:cs typeface="Arial" panose="020B0604020202020204" pitchFamily="34" charset="0"/>
              </a:rPr>
              <a:t>Sefydliad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Ymyrraeth</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Cynnar</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Early Intervention Foundation</a:t>
            </a:r>
          </a:p>
        </p:txBody>
      </p:sp>
      <p:sp>
        <p:nvSpPr>
          <p:cNvPr id="1030" name="Content Placeholder 1029">
            <a:extLst>
              <a:ext uri="{FF2B5EF4-FFF2-40B4-BE49-F238E27FC236}">
                <a16:creationId xmlns:a16="http://schemas.microsoft.com/office/drawing/2014/main" id="{FD0CC36E-4527-44BF-BA41-49DCEB904DAA}"/>
              </a:ext>
            </a:extLst>
          </p:cNvPr>
          <p:cNvSpPr>
            <a:spLocks noGrp="1"/>
          </p:cNvSpPr>
          <p:nvPr>
            <p:ph idx="1"/>
          </p:nvPr>
        </p:nvSpPr>
        <p:spPr>
          <a:xfrm>
            <a:off x="258792" y="2962279"/>
            <a:ext cx="4748545" cy="3507532"/>
          </a:xfrm>
        </p:spPr>
        <p:txBody>
          <a:bodyPr>
            <a:noAutofit/>
          </a:bodyPr>
          <a:lstStyle/>
          <a:p>
            <a:r>
              <a:rPr lang="en-US" sz="2400" dirty="0" err="1">
                <a:latin typeface="Arial" panose="020B0604020202020204" pitchFamily="34" charset="0"/>
                <a:cs typeface="Arial" panose="020B0604020202020204" pitchFamily="34" charset="0"/>
              </a:rPr>
              <a:t>Ffactorau</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risg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bygwth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datblygiad</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plentyn</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chyfyngu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cyfleoedd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cymdeithasol</a:t>
            </a:r>
            <a:r>
              <a:rPr lang="en-US" sz="2400" dirty="0">
                <a:latin typeface="Arial" panose="020B0604020202020204" pitchFamily="34" charset="0"/>
                <a:cs typeface="Arial" panose="020B0604020202020204" pitchFamily="34" charset="0"/>
              </a:rPr>
              <a:t> ac economic </a:t>
            </a:r>
            <a:r>
              <a:rPr lang="en-US" sz="2400" dirty="0" err="1">
                <a:latin typeface="Arial" panose="020B0604020202020204" pitchFamily="34" charset="0"/>
                <a:cs typeface="Arial" panose="020B0604020202020204" pitchFamily="34" charset="0"/>
              </a:rPr>
              <a:t>dyfodol</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plentyn</a:t>
            </a:r>
            <a:r>
              <a:rPr lang="en-US" sz="2400" dirty="0">
                <a:latin typeface="Arial" panose="020B0604020202020204" pitchFamily="34" charset="0"/>
                <a:cs typeface="Arial" panose="020B0604020202020204" pitchFamily="34" charset="0"/>
              </a:rPr>
              <a:t>.      </a:t>
            </a:r>
          </a:p>
          <a:p>
            <a:endParaRPr lang="en-US" sz="2400" dirty="0">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Risk factors that can threaten a child’s development and limit future social and economic opportunities </a:t>
            </a:r>
          </a:p>
        </p:txBody>
      </p:sp>
      <p:pic>
        <p:nvPicPr>
          <p:cNvPr id="1026" name="Picture 2" descr="Chart, shape, bubble chart, circle&#10;&#10;Description automatically generated">
            <a:extLst>
              <a:ext uri="{FF2B5EF4-FFF2-40B4-BE49-F238E27FC236}">
                <a16:creationId xmlns:a16="http://schemas.microsoft.com/office/drawing/2014/main" id="{A54EE1B1-4FE4-4014-AE65-82E21B97592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77" b="2230"/>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1162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C67C49-82C1-44B6-A610-A77A3C65520C}"/>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Ymyrraeth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Early Intervention</a:t>
            </a:r>
          </a:p>
        </p:txBody>
      </p:sp>
      <p:sp>
        <p:nvSpPr>
          <p:cNvPr id="6" name="Content Placeholder 5">
            <a:extLst>
              <a:ext uri="{FF2B5EF4-FFF2-40B4-BE49-F238E27FC236}">
                <a16:creationId xmlns:a16="http://schemas.microsoft.com/office/drawing/2014/main" id="{9FD30D27-977D-4E4B-BD45-35CD336EC35D}"/>
              </a:ext>
            </a:extLst>
          </p:cNvPr>
          <p:cNvSpPr>
            <a:spLocks noGrp="1"/>
          </p:cNvSpPr>
          <p:nvPr>
            <p:ph idx="1"/>
          </p:nvPr>
        </p:nvSpPr>
        <p:spPr>
          <a:xfrm>
            <a:off x="609600" y="2035833"/>
            <a:ext cx="10972800" cy="3481399"/>
          </a:xfrm>
        </p:spPr>
        <p:txBody>
          <a:bodyPr/>
          <a:lstStyle/>
          <a:p>
            <a:endParaRPr lang="en-GB" dirty="0">
              <a:hlinkClick r:id="rId3"/>
            </a:endParaRPr>
          </a:p>
          <a:p>
            <a:r>
              <a:rPr lang="en-GB" dirty="0">
                <a:hlinkClick r:id="rId3"/>
              </a:rPr>
              <a:t>https://youtu.be/1TdNbOco9jU</a:t>
            </a:r>
            <a:r>
              <a:rPr lang="en-GB" dirty="0"/>
              <a:t> </a:t>
            </a:r>
          </a:p>
          <a:p>
            <a:endParaRPr lang="en-GB" dirty="0"/>
          </a:p>
          <a:p>
            <a:endParaRPr lang="en-GB" dirty="0"/>
          </a:p>
          <a:p>
            <a:r>
              <a:rPr lang="en-GB" dirty="0">
                <a:hlinkClick r:id="rId4"/>
              </a:rPr>
              <a:t>What is early intervention? | Early Intervention Foundation (eif.org.uk)</a:t>
            </a:r>
            <a:endParaRPr lang="en-GB" dirty="0"/>
          </a:p>
        </p:txBody>
      </p:sp>
    </p:spTree>
    <p:extLst>
      <p:ext uri="{BB962C8B-B14F-4D97-AF65-F5344CB8AC3E}">
        <p14:creationId xmlns:p14="http://schemas.microsoft.com/office/powerpoint/2010/main" val="2278223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D486-9D6C-4031-BB78-CCB797526962}"/>
              </a:ext>
            </a:extLst>
          </p:cNvPr>
          <p:cNvSpPr>
            <a:spLocks noGrp="1"/>
          </p:cNvSpPr>
          <p:nvPr>
            <p:ph type="title"/>
          </p:nvPr>
        </p:nvSpPr>
        <p:spPr>
          <a:xfrm>
            <a:off x="609600" y="365127"/>
            <a:ext cx="10744200" cy="1325563"/>
          </a:xfrm>
        </p:spPr>
        <p:txBody>
          <a:bodyPr>
            <a:normAutofit/>
          </a:bodyPr>
          <a:lstStyle/>
          <a:p>
            <a:r>
              <a:rPr lang="en-GB" b="1" dirty="0" err="1">
                <a:latin typeface="Arial" panose="020B0604020202020204" pitchFamily="34" charset="0"/>
                <a:cs typeface="Arial" panose="020B0604020202020204" pitchFamily="34" charset="0"/>
              </a:rPr>
              <a:t>Ymyrraeth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Early Intervention</a:t>
            </a:r>
          </a:p>
        </p:txBody>
      </p:sp>
      <p:sp>
        <p:nvSpPr>
          <p:cNvPr id="4" name="Content Placeholder 3">
            <a:extLst>
              <a:ext uri="{FF2B5EF4-FFF2-40B4-BE49-F238E27FC236}">
                <a16:creationId xmlns:a16="http://schemas.microsoft.com/office/drawing/2014/main" id="{33F4BE05-AF03-4BD3-8CE8-BD271B700743}"/>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dirty="0">
                <a:latin typeface="Arial" panose="020B0604020202020204" pitchFamily="34" charset="0"/>
                <a:cs typeface="Arial" panose="020B0604020202020204" pitchFamily="34" charset="0"/>
              </a:rPr>
              <a:t>‘Early intervention is about taking action as soon as possible to tackle problems for children and families before they become more difficult to reverse </a:t>
            </a:r>
          </a:p>
          <a:p>
            <a:pPr marL="0" indent="0" algn="r">
              <a:buNone/>
            </a:pPr>
            <a:r>
              <a:rPr lang="en-GB" sz="3200" dirty="0">
                <a:latin typeface="Arial" panose="020B0604020202020204" pitchFamily="34" charset="0"/>
                <a:cs typeface="Arial" panose="020B0604020202020204" pitchFamily="34" charset="0"/>
              </a:rPr>
              <a:t>(Early Intervention Foundation, 2022).</a:t>
            </a:r>
          </a:p>
        </p:txBody>
      </p:sp>
    </p:spTree>
    <p:extLst>
      <p:ext uri="{BB962C8B-B14F-4D97-AF65-F5344CB8AC3E}">
        <p14:creationId xmlns:p14="http://schemas.microsoft.com/office/powerpoint/2010/main" val="954420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65F4AA-32F0-4429-A764-DF9E5E3DFAA3}"/>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58A05531-4F9C-42F1-8EBC-631265149936}"/>
              </a:ext>
            </a:extLst>
          </p:cNvPr>
          <p:cNvSpPr>
            <a:spLocks noGrp="1"/>
          </p:cNvSpPr>
          <p:nvPr>
            <p:ph idx="1"/>
          </p:nvPr>
        </p:nvSpPr>
        <p:spPr>
          <a:xfrm>
            <a:off x="609600" y="365127"/>
            <a:ext cx="10972800" cy="5152106"/>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dirty="0" err="1">
                <a:latin typeface="Arial" panose="020B0604020202020204" pitchFamily="34" charset="0"/>
                <a:cs typeface="Arial" panose="020B0604020202020204" pitchFamily="34" charset="0"/>
              </a:rPr>
              <a:t>Rhai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gwasanaethuu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Nghymru</a:t>
            </a:r>
            <a:endParaRPr lang="en-GB" sz="4000" dirty="0">
              <a:latin typeface="Arial" panose="020B0604020202020204" pitchFamily="34" charset="0"/>
              <a:cs typeface="Arial" panose="020B0604020202020204" pitchFamily="34" charset="0"/>
            </a:endParaRP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dirty="0">
                <a:latin typeface="Arial" panose="020B0604020202020204" pitchFamily="34" charset="0"/>
                <a:cs typeface="Arial" panose="020B0604020202020204" pitchFamily="34" charset="0"/>
              </a:rPr>
              <a:t>Some services in Wales</a:t>
            </a:r>
          </a:p>
        </p:txBody>
      </p:sp>
    </p:spTree>
    <p:extLst>
      <p:ext uri="{BB962C8B-B14F-4D97-AF65-F5344CB8AC3E}">
        <p14:creationId xmlns:p14="http://schemas.microsoft.com/office/powerpoint/2010/main" val="1730390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86566-ADE9-4E0E-91EA-0BEAC55E1FE6}"/>
              </a:ext>
            </a:extLst>
          </p:cNvPr>
          <p:cNvSpPr>
            <a:spLocks noGrp="1"/>
          </p:cNvSpPr>
          <p:nvPr>
            <p:ph type="title"/>
          </p:nvPr>
        </p:nvSpPr>
        <p:spPr>
          <a:xfrm>
            <a:off x="517585" y="365127"/>
            <a:ext cx="10836215" cy="1325563"/>
          </a:xfrm>
        </p:spPr>
        <p:txBody>
          <a:bodyPr/>
          <a:lstStyle/>
          <a:p>
            <a:r>
              <a:rPr lang="en-GB" b="1" dirty="0" err="1">
                <a:latin typeface="Arial" panose="020B0604020202020204" pitchFamily="34" charset="0"/>
                <a:cs typeface="Arial" panose="020B0604020202020204" pitchFamily="34" charset="0"/>
              </a:rPr>
              <a:t>Gwasanaeth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Gwybodaeth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Deuluoedd</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Family Information Services - FIS</a:t>
            </a:r>
          </a:p>
        </p:txBody>
      </p:sp>
      <p:sp>
        <p:nvSpPr>
          <p:cNvPr id="6" name="Content Placeholder 5">
            <a:extLst>
              <a:ext uri="{FF2B5EF4-FFF2-40B4-BE49-F238E27FC236}">
                <a16:creationId xmlns:a16="http://schemas.microsoft.com/office/drawing/2014/main" id="{777D951F-685E-4E73-961D-1174C7EB2FF2}"/>
              </a:ext>
            </a:extLst>
          </p:cNvPr>
          <p:cNvSpPr>
            <a:spLocks noGrp="1"/>
          </p:cNvSpPr>
          <p:nvPr>
            <p:ph sz="half" idx="2"/>
          </p:nvPr>
        </p:nvSpPr>
        <p:spPr>
          <a:xfrm>
            <a:off x="6172199" y="1825625"/>
            <a:ext cx="5761008" cy="3902315"/>
          </a:xfrm>
        </p:spPr>
        <p:txBody>
          <a:bodyPr>
            <a:normAutofit lnSpcReduction="10000"/>
          </a:bodyPr>
          <a:lstStyle/>
          <a:p>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theuluoedd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Amgylch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Teulu</a:t>
            </a:r>
            <a:r>
              <a:rPr lang="en-GB" dirty="0">
                <a:latin typeface="Arial" panose="020B0604020202020204" pitchFamily="34" charset="0"/>
                <a:cs typeface="Arial" panose="020B0604020202020204" pitchFamily="34" charset="0"/>
              </a:rPr>
              <a:t> (TAF)</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Children and Family Services</a:t>
            </a:r>
          </a:p>
          <a:p>
            <a:r>
              <a:rPr lang="en-GB" dirty="0">
                <a:solidFill>
                  <a:srgbClr val="0070C0"/>
                </a:solidFill>
                <a:latin typeface="Arial" panose="020B0604020202020204" pitchFamily="34" charset="0"/>
                <a:cs typeface="Arial" panose="020B0604020202020204" pitchFamily="34" charset="0"/>
              </a:rPr>
              <a:t>Childcare Team</a:t>
            </a:r>
          </a:p>
          <a:p>
            <a:r>
              <a:rPr lang="en-GB" dirty="0">
                <a:solidFill>
                  <a:srgbClr val="0070C0"/>
                </a:solidFill>
                <a:latin typeface="Arial" panose="020B0604020202020204" pitchFamily="34" charset="0"/>
                <a:cs typeface="Arial" panose="020B0604020202020204" pitchFamily="34" charset="0"/>
              </a:rPr>
              <a:t>Team Around the Family (TAF)</a:t>
            </a:r>
          </a:p>
        </p:txBody>
      </p:sp>
      <p:pic>
        <p:nvPicPr>
          <p:cNvPr id="5122" name="Picture 2" descr="Family Information Service (FIS) - Dewis Wales">
            <a:extLst>
              <a:ext uri="{FF2B5EF4-FFF2-40B4-BE49-F238E27FC236}">
                <a16:creationId xmlns:a16="http://schemas.microsoft.com/office/drawing/2014/main" id="{B684953F-A646-4426-BA28-B0B0F8945E01}"/>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8792" y="1690690"/>
            <a:ext cx="5761008" cy="5037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931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2A5E-37FE-4539-BC81-CE7A64D45731}"/>
              </a:ext>
            </a:extLst>
          </p:cNvPr>
          <p:cNvSpPr>
            <a:spLocks noGrp="1"/>
          </p:cNvSpPr>
          <p:nvPr>
            <p:ph type="title"/>
          </p:nvPr>
        </p:nvSpPr>
        <p:spPr>
          <a:xfrm>
            <a:off x="914400" y="278864"/>
            <a:ext cx="10515600" cy="566526"/>
          </a:xfrm>
        </p:spPr>
        <p:txBody>
          <a:bodyPr>
            <a:normAutofit fontScale="90000"/>
          </a:bodyPr>
          <a:lstStyle/>
          <a:p>
            <a:r>
              <a:rPr lang="en-GB" dirty="0" err="1">
                <a:latin typeface="Arial" panose="020B0604020202020204" pitchFamily="34" charset="0"/>
                <a:cs typeface="Arial" panose="020B0604020202020204" pitchFamily="34" charset="0"/>
              </a:rPr>
              <a:t>Rhaglen</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Families First </a:t>
            </a:r>
            <a:r>
              <a:rPr lang="en-GB" dirty="0">
                <a:latin typeface="Arial" panose="020B0604020202020204" pitchFamily="34" charset="0"/>
                <a:cs typeface="Arial" panose="020B0604020202020204" pitchFamily="34" charset="0"/>
              </a:rPr>
              <a:t>Programme</a:t>
            </a:r>
          </a:p>
        </p:txBody>
      </p:sp>
      <p:sp>
        <p:nvSpPr>
          <p:cNvPr id="3" name="Content Placeholder 2">
            <a:extLst>
              <a:ext uri="{FF2B5EF4-FFF2-40B4-BE49-F238E27FC236}">
                <a16:creationId xmlns:a16="http://schemas.microsoft.com/office/drawing/2014/main" id="{11187580-DB72-4FC8-948C-D13781D2EA20}"/>
              </a:ext>
            </a:extLst>
          </p:cNvPr>
          <p:cNvSpPr>
            <a:spLocks noGrp="1"/>
          </p:cNvSpPr>
          <p:nvPr>
            <p:ph sz="half" idx="1"/>
          </p:nvPr>
        </p:nvSpPr>
        <p:spPr>
          <a:xfrm>
            <a:off x="405442" y="1138686"/>
            <a:ext cx="5614358" cy="4606505"/>
          </a:xfrm>
        </p:spPr>
        <p:txBody>
          <a:bodyPr>
            <a:normAutofit fontScale="85000" lnSpcReduction="10000"/>
          </a:bodyPr>
          <a:lstStyle/>
          <a:p>
            <a:r>
              <a:rPr lang="en-GB" dirty="0">
                <a:latin typeface="Arial" panose="020B0604020202020204" pitchFamily="34" charset="0"/>
                <a:cs typeface="Arial" panose="020B0604020202020204" pitchFamily="34" charset="0"/>
              </a:rPr>
              <a:t>I </a:t>
            </a:r>
            <a:r>
              <a:rPr lang="en-GB" dirty="0" err="1">
                <a:latin typeface="Arial" panose="020B0604020202020204" pitchFamily="34" charset="0"/>
                <a:cs typeface="Arial" panose="020B0604020202020204" pitchFamily="34" charset="0"/>
              </a:rPr>
              <a:t>hybu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amlasiantaethol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bellach</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nod o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colli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dwysau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theuluoedd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gosod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unigolion</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D90CF1DB-C297-441C-91CB-E727B527726B}"/>
              </a:ext>
            </a:extLst>
          </p:cNvPr>
          <p:cNvSpPr>
            <a:spLocks noGrp="1"/>
          </p:cNvSpPr>
          <p:nvPr>
            <p:ph sz="half" idx="2"/>
          </p:nvPr>
        </p:nvSpPr>
        <p:spPr>
          <a:xfrm>
            <a:off x="6172200" y="983411"/>
            <a:ext cx="5766758" cy="5193552"/>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hlinkClick r:id="rId3"/>
              </a:rPr>
              <a:t>Families First: guidance for local authorities (</a:t>
            </a:r>
            <a:r>
              <a:rPr lang="en-GB" dirty="0" err="1">
                <a:latin typeface="Arial" panose="020B0604020202020204" pitchFamily="34" charset="0"/>
                <a:cs typeface="Arial" panose="020B0604020202020204" pitchFamily="34" charset="0"/>
                <a:hlinkClick r:id="rId3"/>
              </a:rPr>
              <a:t>gov.wales</a:t>
            </a:r>
            <a:r>
              <a:rPr lang="en-GB" dirty="0">
                <a:latin typeface="Arial" panose="020B0604020202020204" pitchFamily="34" charset="0"/>
                <a:cs typeface="Arial" panose="020B0604020202020204" pitchFamily="34" charset="0"/>
                <a:hlinkClick r:id="rId3"/>
              </a:rPr>
              <a:t>)</a:t>
            </a: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To promote greater multi-agency working to ensure families receive joined-up support </a:t>
            </a:r>
          </a:p>
          <a:p>
            <a:r>
              <a:rPr lang="en-GB" dirty="0">
                <a:solidFill>
                  <a:srgbClr val="0070C0"/>
                </a:solidFill>
                <a:latin typeface="Arial" panose="020B0604020202020204" pitchFamily="34" charset="0"/>
                <a:cs typeface="Arial" panose="020B0604020202020204" pitchFamily="34" charset="0"/>
              </a:rPr>
              <a:t>to provide early support for families with the aim of preventing problems escalating.</a:t>
            </a:r>
          </a:p>
          <a:p>
            <a:r>
              <a:rPr lang="en-GB" dirty="0">
                <a:solidFill>
                  <a:srgbClr val="0070C0"/>
                </a:solidFill>
                <a:latin typeface="Arial" panose="020B0604020202020204" pitchFamily="34" charset="0"/>
                <a:cs typeface="Arial" panose="020B0604020202020204" pitchFamily="34" charset="0"/>
              </a:rPr>
              <a:t>designed to improve outcomes for children, young people and families.</a:t>
            </a:r>
          </a:p>
          <a:p>
            <a:r>
              <a:rPr lang="en-GB" dirty="0">
                <a:solidFill>
                  <a:srgbClr val="0070C0"/>
                </a:solidFill>
                <a:latin typeface="Arial" panose="020B0604020202020204" pitchFamily="34" charset="0"/>
                <a:cs typeface="Arial" panose="020B0604020202020204" pitchFamily="34" charset="0"/>
              </a:rPr>
              <a:t>places an emphasis on early intervention, prevention, and providing support for whole families, rather than individuals. </a:t>
            </a:r>
          </a:p>
          <a:p>
            <a:endParaRPr lang="en-GB" dirty="0"/>
          </a:p>
        </p:txBody>
      </p:sp>
    </p:spTree>
    <p:extLst>
      <p:ext uri="{BB962C8B-B14F-4D97-AF65-F5344CB8AC3E}">
        <p14:creationId xmlns:p14="http://schemas.microsoft.com/office/powerpoint/2010/main" val="3848217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E6F9-C409-3367-7981-FC410F434038}"/>
              </a:ext>
            </a:extLst>
          </p:cNvPr>
          <p:cNvSpPr>
            <a:spLocks noGrp="1"/>
          </p:cNvSpPr>
          <p:nvPr>
            <p:ph type="title"/>
          </p:nvPr>
        </p:nvSpPr>
        <p:spPr/>
        <p:txBody>
          <a:bodyPr/>
          <a:lstStyle/>
          <a:p>
            <a:r>
              <a:rPr lang="en-GB" dirty="0"/>
              <a:t>Cefnogaeth </a:t>
            </a:r>
            <a:r>
              <a:rPr lang="en-GB" dirty="0" err="1"/>
              <a:t>magu</a:t>
            </a:r>
            <a:r>
              <a:rPr lang="en-GB" dirty="0"/>
              <a:t> plant /</a:t>
            </a:r>
            <a:r>
              <a:rPr lang="en-GB" dirty="0">
                <a:solidFill>
                  <a:srgbClr val="0070C0"/>
                </a:solidFill>
              </a:rPr>
              <a:t>Parenting support</a:t>
            </a:r>
          </a:p>
        </p:txBody>
      </p:sp>
      <p:sp>
        <p:nvSpPr>
          <p:cNvPr id="4" name="Content Placeholder 3">
            <a:extLst>
              <a:ext uri="{FF2B5EF4-FFF2-40B4-BE49-F238E27FC236}">
                <a16:creationId xmlns:a16="http://schemas.microsoft.com/office/drawing/2014/main" id="{A9215265-D170-B2E2-541A-43FA17593695}"/>
              </a:ext>
            </a:extLst>
          </p:cNvPr>
          <p:cNvSpPr>
            <a:spLocks noGrp="1"/>
          </p:cNvSpPr>
          <p:nvPr>
            <p:ph sz="half" idx="2"/>
          </p:nvPr>
        </p:nvSpPr>
        <p:spPr/>
        <p:txBody>
          <a:bodyPr/>
          <a:lstStyle/>
          <a:p>
            <a:pPr marL="0" indent="0">
              <a:buNone/>
            </a:pPr>
            <a:r>
              <a:rPr lang="en-GB" dirty="0">
                <a:hlinkClick r:id="rId2"/>
              </a:rPr>
              <a:t>https://youtu.be/MMm2Z01DAio</a:t>
            </a:r>
            <a:endParaRPr lang="en-GB" dirty="0"/>
          </a:p>
          <a:p>
            <a:endParaRPr lang="en-GB" dirty="0"/>
          </a:p>
          <a:p>
            <a:endParaRPr lang="en-GB" dirty="0"/>
          </a:p>
          <a:p>
            <a:endParaRPr lang="en-GB" dirty="0"/>
          </a:p>
        </p:txBody>
      </p:sp>
      <p:pic>
        <p:nvPicPr>
          <p:cNvPr id="1026" name="Picture 2" descr="Parenting Support Group">
            <a:extLst>
              <a:ext uri="{FF2B5EF4-FFF2-40B4-BE49-F238E27FC236}">
                <a16:creationId xmlns:a16="http://schemas.microsoft.com/office/drawing/2014/main" id="{E77D97BC-DD44-05A9-BC2A-6A1BE8E783A1}"/>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471245" y="2075290"/>
            <a:ext cx="3344635" cy="2926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543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cken wire close-up">
            <a:extLst>
              <a:ext uri="{FF2B5EF4-FFF2-40B4-BE49-F238E27FC236}">
                <a16:creationId xmlns:a16="http://schemas.microsoft.com/office/drawing/2014/main" id="{BD1DA6B4-BEDF-42BC-9804-DDD2DF7EC695}"/>
              </a:ext>
            </a:extLst>
          </p:cNvPr>
          <p:cNvPicPr>
            <a:picLocks noChangeAspect="1"/>
          </p:cNvPicPr>
          <p:nvPr/>
        </p:nvPicPr>
        <p:blipFill rotWithShape="1">
          <a:blip r:embed="rId3"/>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B18460-BB26-4081-938F-B6492C61569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Heriau a Rhwystrau</a:t>
            </a:r>
            <a:br>
              <a:rPr lang="en-US" sz="4800" b="1"/>
            </a:br>
            <a:r>
              <a:rPr lang="en-US" sz="4800" b="1"/>
              <a:t>Challenges and Barriers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147903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8AF8-1B19-A71F-894A-1F12CFCA9C2B}"/>
              </a:ext>
            </a:extLst>
          </p:cNvPr>
          <p:cNvSpPr>
            <a:spLocks noGrp="1"/>
          </p:cNvSpPr>
          <p:nvPr>
            <p:ph type="title"/>
          </p:nvPr>
        </p:nvSpPr>
        <p:spPr/>
        <p:txBody>
          <a:bodyPr>
            <a:normAutofit/>
          </a:bodyPr>
          <a:lstStyle/>
          <a:p>
            <a:r>
              <a:rPr lang="en-GB" dirty="0"/>
              <a:t>Criticism of early intervention in general</a:t>
            </a:r>
            <a:br>
              <a:rPr lang="en-GB" dirty="0"/>
            </a:br>
            <a:endParaRPr lang="en-GB" dirty="0"/>
          </a:p>
        </p:txBody>
      </p:sp>
      <p:sp>
        <p:nvSpPr>
          <p:cNvPr id="4" name="Content Placeholder 3">
            <a:extLst>
              <a:ext uri="{FF2B5EF4-FFF2-40B4-BE49-F238E27FC236}">
                <a16:creationId xmlns:a16="http://schemas.microsoft.com/office/drawing/2014/main" id="{C48EC8E3-F83E-FDAE-6DFA-393573C45A55}"/>
              </a:ext>
            </a:extLst>
          </p:cNvPr>
          <p:cNvSpPr>
            <a:spLocks noGrp="1"/>
          </p:cNvSpPr>
          <p:nvPr>
            <p:ph sz="half" idx="2"/>
          </p:nvPr>
        </p:nvSpPr>
        <p:spPr>
          <a:xfrm>
            <a:off x="838200" y="1591163"/>
            <a:ext cx="9708661" cy="4351338"/>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May focus on the sociological issue rather than the root cause (Turner, 2019)</a:t>
            </a:r>
          </a:p>
          <a:p>
            <a:r>
              <a:rPr lang="en-GB" dirty="0">
                <a:solidFill>
                  <a:srgbClr val="0070C0"/>
                </a:solidFill>
                <a:latin typeface="Arial" panose="020B0604020202020204" pitchFamily="34" charset="0"/>
                <a:cs typeface="Arial" panose="020B0604020202020204" pitchFamily="34" charset="0"/>
              </a:rPr>
              <a:t>Root causes are usually structural –society issues</a:t>
            </a:r>
          </a:p>
          <a:p>
            <a:r>
              <a:rPr lang="en-GB" dirty="0">
                <a:solidFill>
                  <a:srgbClr val="0070C0"/>
                </a:solidFill>
                <a:latin typeface="Arial" panose="020B0604020202020204" pitchFamily="34" charset="0"/>
                <a:cs typeface="Arial" panose="020B0604020202020204" pitchFamily="34" charset="0"/>
              </a:rPr>
              <a:t>Difficult to access in many areas in Wales (Action for Children, 2021)</a:t>
            </a:r>
            <a:r>
              <a:rPr lang="en-GB" b="1" i="0" dirty="0">
                <a:solidFill>
                  <a:srgbClr val="0070C0"/>
                </a:solidFill>
                <a:effectLst/>
                <a:latin typeface="Arial" panose="020B0604020202020204" pitchFamily="34" charset="0"/>
                <a:cs typeface="Arial" panose="020B0604020202020204" pitchFamily="34" charset="0"/>
              </a:rPr>
              <a:t> </a:t>
            </a:r>
          </a:p>
          <a:p>
            <a:r>
              <a:rPr lang="en-GB" i="0" dirty="0">
                <a:solidFill>
                  <a:srgbClr val="0070C0"/>
                </a:solidFill>
                <a:effectLst/>
                <a:latin typeface="Arial" panose="020B0604020202020204" pitchFamily="34" charset="0"/>
                <a:cs typeface="Arial" panose="020B0604020202020204" pitchFamily="34" charset="0"/>
              </a:rPr>
              <a:t>Parenting in Poverty is Different, not Deficient (Cooper, 2021)</a:t>
            </a:r>
          </a:p>
          <a:p>
            <a:r>
              <a:rPr lang="en-GB" i="0" dirty="0">
                <a:solidFill>
                  <a:srgbClr val="0070C0"/>
                </a:solidFill>
                <a:effectLst/>
                <a:latin typeface="Arial" panose="020B0604020202020204" pitchFamily="34" charset="0"/>
                <a:cs typeface="Arial" panose="020B0604020202020204" pitchFamily="34" charset="0"/>
              </a:rPr>
              <a:t>Parenting groups are usually taken by those with low grade issues (Welsh Government, 2017 p.29-30)</a:t>
            </a:r>
          </a:p>
          <a:p>
            <a:pPr marL="0" indent="0">
              <a:buNone/>
            </a:pPr>
            <a:endParaRPr lang="en-GB" i="0" dirty="0">
              <a:solidFill>
                <a:srgbClr val="0070C0"/>
              </a:solidFill>
              <a:effectLst/>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(All references on Moodle under Lesson 3 tile)</a:t>
            </a:r>
            <a:endParaRPr lang="en-GB" i="0" dirty="0">
              <a:solidFill>
                <a:srgbClr val="0070C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357327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3354C-ED5E-C988-584A-133429C6E606}"/>
              </a:ext>
            </a:extLst>
          </p:cNvPr>
          <p:cNvSpPr>
            <a:spLocks noGrp="1"/>
          </p:cNvSpPr>
          <p:nvPr>
            <p:ph type="title"/>
          </p:nvPr>
        </p:nvSpPr>
        <p:spPr>
          <a:xfrm>
            <a:off x="345831" y="18255"/>
            <a:ext cx="10515600" cy="1325563"/>
          </a:xfrm>
        </p:spPr>
        <p:txBody>
          <a:bodyPr>
            <a:normAutofit/>
          </a:bodyPr>
          <a:lstStyle/>
          <a:p>
            <a:r>
              <a:rPr lang="en-GB" sz="4000" dirty="0" err="1"/>
              <a:t>Beirniadaeth</a:t>
            </a:r>
            <a:r>
              <a:rPr lang="en-GB" sz="4000" dirty="0"/>
              <a:t> o ymyrraeth </a:t>
            </a:r>
            <a:r>
              <a:rPr lang="en-GB" sz="4000" dirty="0" err="1"/>
              <a:t>gynnar</a:t>
            </a:r>
            <a:r>
              <a:rPr lang="en-GB" sz="4000" dirty="0"/>
              <a:t> yn gyffredinol</a:t>
            </a:r>
          </a:p>
        </p:txBody>
      </p:sp>
      <p:sp>
        <p:nvSpPr>
          <p:cNvPr id="3" name="Content Placeholder 2">
            <a:extLst>
              <a:ext uri="{FF2B5EF4-FFF2-40B4-BE49-F238E27FC236}">
                <a16:creationId xmlns:a16="http://schemas.microsoft.com/office/drawing/2014/main" id="{6FF7C45D-4808-6C11-0907-DFD4391FFDF1}"/>
              </a:ext>
            </a:extLst>
          </p:cNvPr>
          <p:cNvSpPr>
            <a:spLocks noGrp="1"/>
          </p:cNvSpPr>
          <p:nvPr>
            <p:ph sz="half" idx="1"/>
          </p:nvPr>
        </p:nvSpPr>
        <p:spPr>
          <a:xfrm>
            <a:off x="252045" y="1253331"/>
            <a:ext cx="9743831" cy="4351338"/>
          </a:xfrm>
        </p:spPr>
        <p:txBody>
          <a:bodyPr>
            <a:normAutofit fontScale="92500"/>
          </a:bodyPr>
          <a:lstStyle/>
          <a:p>
            <a:r>
              <a:rPr lang="en-GB" dirty="0"/>
              <a:t>Gall </a:t>
            </a:r>
            <a:r>
              <a:rPr lang="en-GB" dirty="0" err="1"/>
              <a:t>ganolbwyntio</a:t>
            </a:r>
            <a:r>
              <a:rPr lang="en-GB" dirty="0"/>
              <a:t> ar y mater </a:t>
            </a:r>
            <a:r>
              <a:rPr lang="en-GB" dirty="0" err="1"/>
              <a:t>cymdeithasegol</a:t>
            </a:r>
            <a:r>
              <a:rPr lang="en-GB" dirty="0"/>
              <a:t> yn </a:t>
            </a:r>
            <a:r>
              <a:rPr lang="en-GB" dirty="0" err="1"/>
              <a:t>hytrach</a:t>
            </a:r>
            <a:r>
              <a:rPr lang="en-GB" dirty="0"/>
              <a:t> </a:t>
            </a:r>
            <a:r>
              <a:rPr lang="en-GB" dirty="0" err="1"/>
              <a:t>na’r</a:t>
            </a:r>
            <a:r>
              <a:rPr lang="en-GB" dirty="0"/>
              <a:t> </a:t>
            </a:r>
            <a:r>
              <a:rPr lang="en-GB" dirty="0" err="1"/>
              <a:t>achos</a:t>
            </a:r>
            <a:r>
              <a:rPr lang="en-GB" dirty="0"/>
              <a:t> sylfaenol (Turner, 2019)</a:t>
            </a:r>
          </a:p>
          <a:p>
            <a:r>
              <a:rPr lang="en-GB" dirty="0"/>
              <a:t>Mae </a:t>
            </a:r>
            <a:r>
              <a:rPr lang="en-GB" dirty="0" err="1"/>
              <a:t>achosion</a:t>
            </a:r>
            <a:r>
              <a:rPr lang="en-GB" dirty="0"/>
              <a:t> sylfaenol fel arfer yn </a:t>
            </a:r>
            <a:r>
              <a:rPr lang="en-GB" dirty="0" err="1"/>
              <a:t>faterion</a:t>
            </a:r>
            <a:r>
              <a:rPr lang="en-GB" dirty="0"/>
              <a:t> </a:t>
            </a:r>
            <a:r>
              <a:rPr lang="en-GB" dirty="0" err="1"/>
              <a:t>strwythurol</a:t>
            </a:r>
            <a:r>
              <a:rPr lang="en-GB" dirty="0"/>
              <a:t> – </a:t>
            </a:r>
            <a:r>
              <a:rPr lang="en-GB" dirty="0" err="1"/>
              <a:t>cymdeithas</a:t>
            </a:r>
            <a:endParaRPr lang="en-GB" dirty="0"/>
          </a:p>
          <a:p>
            <a:r>
              <a:rPr lang="en-GB" dirty="0" err="1"/>
              <a:t>Anodd</a:t>
            </a:r>
            <a:r>
              <a:rPr lang="en-GB" dirty="0"/>
              <a:t> cael </a:t>
            </a:r>
            <a:r>
              <a:rPr lang="en-GB" dirty="0" err="1"/>
              <a:t>mynediad</a:t>
            </a:r>
            <a:r>
              <a:rPr lang="en-GB" dirty="0"/>
              <a:t> i help mewn sawl </a:t>
            </a:r>
            <a:r>
              <a:rPr lang="en-GB" dirty="0" err="1"/>
              <a:t>ardal</a:t>
            </a:r>
            <a:r>
              <a:rPr lang="en-GB" dirty="0"/>
              <a:t> </a:t>
            </a:r>
            <a:r>
              <a:rPr lang="en-GB" dirty="0" err="1"/>
              <a:t>yng</a:t>
            </a:r>
            <a:r>
              <a:rPr lang="en-GB" dirty="0"/>
              <a:t> </a:t>
            </a:r>
            <a:r>
              <a:rPr lang="en-GB" dirty="0" err="1"/>
              <a:t>Nghymru</a:t>
            </a:r>
            <a:r>
              <a:rPr lang="en-GB" dirty="0"/>
              <a:t> (Gweithredu dros Blant, 2021)</a:t>
            </a:r>
          </a:p>
          <a:p>
            <a:r>
              <a:rPr lang="en-GB" dirty="0"/>
              <a:t>Mae </a:t>
            </a:r>
            <a:r>
              <a:rPr lang="en-GB" dirty="0" err="1"/>
              <a:t>rhianta</a:t>
            </a:r>
            <a:r>
              <a:rPr lang="en-GB" dirty="0"/>
              <a:t> mewn </a:t>
            </a:r>
            <a:r>
              <a:rPr lang="en-GB" dirty="0" err="1"/>
              <a:t>tlodi</a:t>
            </a:r>
            <a:r>
              <a:rPr lang="en-GB" dirty="0"/>
              <a:t> yn wahanol, nid yn </a:t>
            </a:r>
            <a:r>
              <a:rPr lang="en-GB" dirty="0" err="1"/>
              <a:t>ddiffygiol</a:t>
            </a:r>
            <a:r>
              <a:rPr lang="en-GB" dirty="0"/>
              <a:t> (Cooper, 2021)</a:t>
            </a:r>
          </a:p>
          <a:p>
            <a:r>
              <a:rPr lang="en-GB" dirty="0"/>
              <a:t>Mae grwpiau </a:t>
            </a:r>
            <a:r>
              <a:rPr lang="en-GB" dirty="0" err="1"/>
              <a:t>rhianta</a:t>
            </a:r>
            <a:r>
              <a:rPr lang="en-GB" dirty="0"/>
              <a:t> fel arfer yn cael eu cymryd gan y rhai sydd â </a:t>
            </a:r>
            <a:r>
              <a:rPr lang="en-GB" dirty="0" err="1"/>
              <a:t>phroblemau</a:t>
            </a:r>
            <a:r>
              <a:rPr lang="en-GB" dirty="0"/>
              <a:t> </a:t>
            </a:r>
            <a:r>
              <a:rPr lang="en-GB" dirty="0" err="1"/>
              <a:t>gradd</a:t>
            </a:r>
            <a:r>
              <a:rPr lang="en-GB" dirty="0"/>
              <a:t> </a:t>
            </a:r>
            <a:r>
              <a:rPr lang="en-GB" dirty="0" err="1"/>
              <a:t>isel</a:t>
            </a:r>
            <a:r>
              <a:rPr lang="en-GB" dirty="0"/>
              <a:t> (</a:t>
            </a:r>
            <a:r>
              <a:rPr lang="en-GB" dirty="0" err="1"/>
              <a:t>Llywodraeth</a:t>
            </a:r>
            <a:r>
              <a:rPr lang="en-GB" dirty="0"/>
              <a:t> Cymru, 2017 t.29)</a:t>
            </a:r>
          </a:p>
          <a:p>
            <a:r>
              <a:rPr lang="en-GB" sz="1800" dirty="0"/>
              <a:t>(Pob </a:t>
            </a:r>
            <a:r>
              <a:rPr lang="en-GB" sz="1800" dirty="0" err="1"/>
              <a:t>cyfeiriad</a:t>
            </a:r>
            <a:r>
              <a:rPr lang="en-GB" sz="1800" dirty="0"/>
              <a:t> ar Moodle o dan </a:t>
            </a:r>
            <a:r>
              <a:rPr lang="en-GB" sz="1800" dirty="0" err="1"/>
              <a:t>deilsen</a:t>
            </a:r>
            <a:r>
              <a:rPr lang="en-GB" sz="1800" dirty="0"/>
              <a:t> </a:t>
            </a:r>
            <a:r>
              <a:rPr lang="en-GB" sz="1800" dirty="0" err="1"/>
              <a:t>Gwers</a:t>
            </a:r>
            <a:r>
              <a:rPr lang="en-GB" sz="1800" dirty="0"/>
              <a:t> 3)</a:t>
            </a:r>
          </a:p>
        </p:txBody>
      </p:sp>
    </p:spTree>
    <p:extLst>
      <p:ext uri="{BB962C8B-B14F-4D97-AF65-F5344CB8AC3E}">
        <p14:creationId xmlns:p14="http://schemas.microsoft.com/office/powerpoint/2010/main" val="3979744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20A3-9A02-2C4C-93A7-3A25E3BAD937}"/>
              </a:ext>
            </a:extLst>
          </p:cNvPr>
          <p:cNvSpPr>
            <a:spLocks noGrp="1"/>
          </p:cNvSpPr>
          <p:nvPr>
            <p:ph type="title"/>
          </p:nvPr>
        </p:nvSpPr>
        <p:spPr/>
        <p:txBody>
          <a:bodyPr/>
          <a:lstStyle/>
          <a:p>
            <a:r>
              <a:rPr lang="en-GB" sz="4000" dirty="0">
                <a:hlinkClick r:id="rId3"/>
              </a:rPr>
              <a:t>Turner (2019</a:t>
            </a:r>
            <a:r>
              <a:rPr lang="en-GB" dirty="0">
                <a:hlinkClick r:id="rId3"/>
              </a:rPr>
              <a:t>)</a:t>
            </a:r>
            <a:endParaRPr lang="en-GB" dirty="0"/>
          </a:p>
        </p:txBody>
      </p:sp>
      <p:sp>
        <p:nvSpPr>
          <p:cNvPr id="3" name="Content Placeholder 2">
            <a:extLst>
              <a:ext uri="{FF2B5EF4-FFF2-40B4-BE49-F238E27FC236}">
                <a16:creationId xmlns:a16="http://schemas.microsoft.com/office/drawing/2014/main" id="{982E4E04-2FC7-8AF7-8F44-FBA72A00834C}"/>
              </a:ext>
            </a:extLst>
          </p:cNvPr>
          <p:cNvSpPr>
            <a:spLocks noGrp="1"/>
          </p:cNvSpPr>
          <p:nvPr>
            <p:ph sz="half" idx="1"/>
          </p:nvPr>
        </p:nvSpPr>
        <p:spPr>
          <a:xfrm>
            <a:off x="611554" y="1606794"/>
            <a:ext cx="5181600" cy="4351338"/>
          </a:xfrm>
        </p:spPr>
        <p:txBody>
          <a:bodyPr>
            <a:normAutofit fontScale="85000" lnSpcReduction="20000"/>
          </a:bodyPr>
          <a:lstStyle/>
          <a:p>
            <a:r>
              <a:rPr lang="en-GB" i="1" dirty="0" err="1">
                <a:latin typeface="Arial" panose="020B0604020202020204" pitchFamily="34" charset="0"/>
                <a:cs typeface="Arial" panose="020B0604020202020204" pitchFamily="34" charset="0"/>
              </a:rPr>
              <a:t>Os</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mai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bywydau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anodd</a:t>
            </a:r>
            <a:r>
              <a:rPr lang="en-GB" i="1" dirty="0">
                <a:latin typeface="Arial" panose="020B0604020202020204" pitchFamily="34" charset="0"/>
                <a:cs typeface="Arial" panose="020B0604020202020204" pitchFamily="34" charset="0"/>
              </a:rPr>
              <a:t> yn gyffredinol (neu ‘</a:t>
            </a:r>
            <a:r>
              <a:rPr lang="en-GB" i="1" dirty="0" err="1">
                <a:latin typeface="Arial" panose="020B0604020202020204" pitchFamily="34" charset="0"/>
                <a:cs typeface="Arial" panose="020B0604020202020204" pitchFamily="34" charset="0"/>
              </a:rPr>
              <a:t>amgylchiadau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economaidd-gymdeithasol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anffafriol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gwraidd</a:t>
            </a:r>
            <a:r>
              <a:rPr lang="en-GB" i="1" dirty="0">
                <a:latin typeface="Arial" panose="020B0604020202020204" pitchFamily="34" charset="0"/>
                <a:cs typeface="Arial" panose="020B0604020202020204" pitchFamily="34" charset="0"/>
              </a:rPr>
              <a:t> ACEs, yna nid </a:t>
            </a:r>
            <a:r>
              <a:rPr lang="en-GB" i="1" dirty="0" err="1">
                <a:latin typeface="Arial" panose="020B0604020202020204" pitchFamily="34" charset="0"/>
                <a:cs typeface="Arial" panose="020B0604020202020204" pitchFamily="34" charset="0"/>
              </a:rPr>
              <a:t>wyf</a:t>
            </a:r>
            <a:r>
              <a:rPr lang="en-GB" i="1" dirty="0">
                <a:latin typeface="Arial" panose="020B0604020202020204" pitchFamily="34" charset="0"/>
                <a:cs typeface="Arial" panose="020B0604020202020204" pitchFamily="34" charset="0"/>
              </a:rPr>
              <a:t> yn siŵr bod angen </a:t>
            </a:r>
            <a:r>
              <a:rPr lang="en-GB" i="1" dirty="0" err="1">
                <a:latin typeface="Arial" panose="020B0604020202020204" pitchFamily="34" charset="0"/>
                <a:cs typeface="Arial" panose="020B0604020202020204" pitchFamily="34" charset="0"/>
              </a:rPr>
              <a:t>strategaethau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atal</a:t>
            </a:r>
            <a:r>
              <a:rPr lang="en-GB" i="1" dirty="0">
                <a:latin typeface="Arial" panose="020B0604020202020204" pitchFamily="34" charset="0"/>
                <a:cs typeface="Arial" panose="020B0604020202020204" pitchFamily="34" charset="0"/>
              </a:rPr>
              <a:t> ACEs penodol </a:t>
            </a:r>
            <a:r>
              <a:rPr lang="en-GB" i="1" dirty="0" err="1">
                <a:latin typeface="Arial" panose="020B0604020202020204" pitchFamily="34" charset="0"/>
                <a:cs typeface="Arial" panose="020B0604020202020204" pitchFamily="34" charset="0"/>
              </a:rPr>
              <a:t>arnom</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hyd</a:t>
            </a:r>
            <a:r>
              <a:rPr lang="en-GB" i="1" dirty="0">
                <a:latin typeface="Arial" panose="020B0604020202020204" pitchFamily="34" charset="0"/>
                <a:cs typeface="Arial" panose="020B0604020202020204" pitchFamily="34" charset="0"/>
              </a:rPr>
              <a:t> yn </a:t>
            </a:r>
            <a:r>
              <a:rPr lang="en-GB" i="1" dirty="0" err="1">
                <a:latin typeface="Arial" panose="020B0604020202020204" pitchFamily="34" charset="0"/>
                <a:cs typeface="Arial" panose="020B0604020202020204" pitchFamily="34" charset="0"/>
              </a:rPr>
              <a:t>oed</a:t>
            </a:r>
            <a:r>
              <a:rPr lang="en-GB" i="1" dirty="0">
                <a:latin typeface="Arial" panose="020B0604020202020204" pitchFamily="34" charset="0"/>
                <a:cs typeface="Arial" panose="020B0604020202020204" pitchFamily="34" charset="0"/>
              </a:rPr>
              <a:t>; mae'r un </a:t>
            </a:r>
            <a:r>
              <a:rPr lang="en-GB" i="1" dirty="0" err="1">
                <a:latin typeface="Arial" panose="020B0604020202020204" pitchFamily="34" charset="0"/>
                <a:cs typeface="Arial" panose="020B0604020202020204" pitchFamily="34" charset="0"/>
              </a:rPr>
              <a:t>peth</a:t>
            </a:r>
            <a:r>
              <a:rPr lang="en-GB" i="1" dirty="0">
                <a:latin typeface="Arial" panose="020B0604020202020204" pitchFamily="34" charset="0"/>
                <a:cs typeface="Arial" panose="020B0604020202020204" pitchFamily="34" charset="0"/>
              </a:rPr>
              <a:t> ag </a:t>
            </a:r>
            <a:r>
              <a:rPr lang="en-GB" i="1" dirty="0" err="1">
                <a:latin typeface="Arial" panose="020B0604020202020204" pitchFamily="34" charset="0"/>
                <a:cs typeface="Arial" panose="020B0604020202020204" pitchFamily="34" charset="0"/>
              </a:rPr>
              <a:t>atal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popeth</a:t>
            </a:r>
            <a:r>
              <a:rPr lang="en-GB" i="1" dirty="0">
                <a:latin typeface="Arial" panose="020B0604020202020204" pitchFamily="34" charset="0"/>
                <a:cs typeface="Arial" panose="020B0604020202020204" pitchFamily="34" charset="0"/>
              </a:rPr>
              <a:t> arall. Yr hyn sydd ei angen </a:t>
            </a:r>
            <a:r>
              <a:rPr lang="en-GB" i="1" dirty="0" err="1">
                <a:latin typeface="Arial" panose="020B0604020202020204" pitchFamily="34" charset="0"/>
                <a:cs typeface="Arial" panose="020B0604020202020204" pitchFamily="34" charset="0"/>
              </a:rPr>
              <a:t>arnom</a:t>
            </a:r>
            <a:r>
              <a:rPr lang="en-GB" i="1" dirty="0">
                <a:latin typeface="Arial" panose="020B0604020202020204" pitchFamily="34" charset="0"/>
                <a:cs typeface="Arial" panose="020B0604020202020204" pitchFamily="34" charset="0"/>
              </a:rPr>
              <a:t> yw’r </a:t>
            </a:r>
            <a:r>
              <a:rPr lang="en-GB" i="1" dirty="0" err="1">
                <a:latin typeface="Arial" panose="020B0604020202020204" pitchFamily="34" charset="0"/>
                <a:cs typeface="Arial" panose="020B0604020202020204" pitchFamily="34" charset="0"/>
              </a:rPr>
              <a:t>cyllid</a:t>
            </a:r>
            <a:r>
              <a:rPr lang="en-GB" i="1" dirty="0">
                <a:latin typeface="Arial" panose="020B0604020202020204" pitchFamily="34" charset="0"/>
                <a:cs typeface="Arial" panose="020B0604020202020204" pitchFamily="34" charset="0"/>
              </a:rPr>
              <a:t> a’r </a:t>
            </a:r>
            <a:r>
              <a:rPr lang="en-GB" i="1" dirty="0" err="1">
                <a:latin typeface="Arial" panose="020B0604020202020204" pitchFamily="34" charset="0"/>
                <a:cs typeface="Arial" panose="020B0604020202020204" pitchFamily="34" charset="0"/>
              </a:rPr>
              <a:t>rhyddid</a:t>
            </a:r>
            <a:r>
              <a:rPr lang="en-GB" i="1" dirty="0">
                <a:latin typeface="Arial" panose="020B0604020202020204" pitchFamily="34" charset="0"/>
                <a:cs typeface="Arial" panose="020B0604020202020204" pitchFamily="34" charset="0"/>
              </a:rPr>
              <a:t> i ddatblygu dulliau </a:t>
            </a:r>
            <a:r>
              <a:rPr lang="en-GB" i="1" dirty="0" err="1">
                <a:latin typeface="Arial" panose="020B0604020202020204" pitchFamily="34" charset="0"/>
                <a:cs typeface="Arial" panose="020B0604020202020204" pitchFamily="34" charset="0"/>
              </a:rPr>
              <a:t>atal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eang</a:t>
            </a:r>
            <a:r>
              <a:rPr lang="en-GB" i="1" dirty="0">
                <a:latin typeface="Arial" panose="020B0604020202020204" pitchFamily="34" charset="0"/>
                <a:cs typeface="Arial" panose="020B0604020202020204" pitchFamily="34" charset="0"/>
              </a:rPr>
              <a:t> sy’n canolbwyntio i </a:t>
            </a:r>
            <a:r>
              <a:rPr lang="en-GB" i="1" dirty="0" err="1">
                <a:latin typeface="Arial" panose="020B0604020202020204" pitchFamily="34" charset="0"/>
                <a:cs typeface="Arial" panose="020B0604020202020204" pitchFamily="34" charset="0"/>
              </a:rPr>
              <a:t>fyny’r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afon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Cyflog</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byw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Strydoedd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glân</a:t>
            </a:r>
            <a:r>
              <a:rPr lang="en-GB" i="1" dirty="0">
                <a:latin typeface="Arial" panose="020B0604020202020204" pitchFamily="34" charset="0"/>
                <a:cs typeface="Arial" panose="020B0604020202020204" pitchFamily="34" charset="0"/>
              </a:rPr>
              <a:t>. Tai da, </a:t>
            </a:r>
            <a:r>
              <a:rPr lang="en-GB" i="1" dirty="0" err="1">
                <a:latin typeface="Arial" panose="020B0604020202020204" pitchFamily="34" charset="0"/>
                <a:cs typeface="Arial" panose="020B0604020202020204" pitchFamily="34" charset="0"/>
              </a:rPr>
              <a:t>fforddiadwy</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Parciau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Pethau</a:t>
            </a:r>
            <a:r>
              <a:rPr lang="en-GB" i="1" dirty="0">
                <a:latin typeface="Arial" panose="020B0604020202020204" pitchFamily="34" charset="0"/>
                <a:cs typeface="Arial" panose="020B0604020202020204" pitchFamily="34" charset="0"/>
              </a:rPr>
              <a:t> i'w gwneud yn eu </a:t>
            </a:r>
            <a:r>
              <a:rPr lang="en-GB" i="1" dirty="0" err="1">
                <a:latin typeface="Arial" panose="020B0604020202020204" pitchFamily="34" charset="0"/>
                <a:cs typeface="Arial" panose="020B0604020202020204" pitchFamily="34" charset="0"/>
              </a:rPr>
              <a:t>harddegau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Lles</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Swyddi</a:t>
            </a:r>
            <a:r>
              <a:rPr lang="en-GB" i="1" dirty="0">
                <a:latin typeface="Arial" panose="020B0604020202020204" pitchFamily="34" charset="0"/>
                <a:cs typeface="Arial" panose="020B0604020202020204" pitchFamily="34" charset="0"/>
              </a:rPr>
              <a:t>. Gofal plant. </a:t>
            </a:r>
            <a:r>
              <a:rPr lang="en-GB" i="1" dirty="0" err="1">
                <a:latin typeface="Arial" panose="020B0604020202020204" pitchFamily="34" charset="0"/>
                <a:cs typeface="Arial" panose="020B0604020202020204" pitchFamily="34" charset="0"/>
              </a:rPr>
              <a:t>Ysgolion</a:t>
            </a:r>
            <a:r>
              <a:rPr lang="en-GB" i="1" dirty="0">
                <a:latin typeface="Arial" panose="020B0604020202020204" pitchFamily="34" charset="0"/>
                <a:cs typeface="Arial" panose="020B0604020202020204" pitchFamily="34" charset="0"/>
              </a:rPr>
              <a:t> da.</a:t>
            </a:r>
          </a:p>
        </p:txBody>
      </p:sp>
      <p:sp>
        <p:nvSpPr>
          <p:cNvPr id="4" name="Content Placeholder 3">
            <a:extLst>
              <a:ext uri="{FF2B5EF4-FFF2-40B4-BE49-F238E27FC236}">
                <a16:creationId xmlns:a16="http://schemas.microsoft.com/office/drawing/2014/main" id="{51DA2538-7316-2CD8-7CD4-19FC71BB1C51}"/>
              </a:ext>
            </a:extLst>
          </p:cNvPr>
          <p:cNvSpPr>
            <a:spLocks noGrp="1"/>
          </p:cNvSpPr>
          <p:nvPr>
            <p:ph sz="half" idx="2"/>
          </p:nvPr>
        </p:nvSpPr>
        <p:spPr>
          <a:xfrm>
            <a:off x="6172200" y="1487792"/>
            <a:ext cx="5181600" cy="4351338"/>
          </a:xfrm>
        </p:spPr>
        <p:txBody>
          <a:bodyPr>
            <a:normAutofit fontScale="85000" lnSpcReduction="20000"/>
          </a:bodyPr>
          <a:lstStyle/>
          <a:p>
            <a:r>
              <a:rPr lang="en-GB" b="0" i="1" dirty="0">
                <a:solidFill>
                  <a:srgbClr val="0070C0"/>
                </a:solidFill>
                <a:effectLst/>
                <a:latin typeface="Raleway" pitchFamily="2" charset="0"/>
              </a:rPr>
              <a:t>If generally difficult lives (or ‘</a:t>
            </a:r>
            <a:r>
              <a:rPr lang="en-GB" b="0" i="1" u="sng" dirty="0">
                <a:solidFill>
                  <a:srgbClr val="0070C0"/>
                </a:solidFill>
                <a:effectLst/>
                <a:latin typeface="Raleway" pitchFamily="2" charset="0"/>
                <a:hlinkClick r:id="rId4">
                  <a:extLst>
                    <a:ext uri="{A12FA001-AC4F-418D-AE19-62706E023703}">
                      <ahyp:hlinkClr xmlns:ahyp="http://schemas.microsoft.com/office/drawing/2018/hyperlinkcolor" val="tx"/>
                    </a:ext>
                  </a:extLst>
                </a:hlinkClick>
              </a:rPr>
              <a:t>adverse socioeconomic circumstances</a:t>
            </a:r>
            <a:r>
              <a:rPr lang="en-GB" b="0" i="1" dirty="0">
                <a:solidFill>
                  <a:srgbClr val="0070C0"/>
                </a:solidFill>
                <a:effectLst/>
                <a:latin typeface="Raleway" pitchFamily="2" charset="0"/>
              </a:rPr>
              <a:t>’) are the </a:t>
            </a:r>
            <a:r>
              <a:rPr lang="en-GB" b="1" i="1" dirty="0">
                <a:solidFill>
                  <a:srgbClr val="0070C0"/>
                </a:solidFill>
                <a:effectLst/>
                <a:latin typeface="Raleway" pitchFamily="2" charset="0"/>
              </a:rPr>
              <a:t>root cause </a:t>
            </a:r>
            <a:r>
              <a:rPr lang="en-GB" b="0" i="1" dirty="0">
                <a:solidFill>
                  <a:srgbClr val="0070C0"/>
                </a:solidFill>
                <a:effectLst/>
                <a:latin typeface="Raleway" pitchFamily="2" charset="0"/>
              </a:rPr>
              <a:t>of ACEs, then I’m not sure we even need distinct ACEs prevention strategies; it’s the same as preventing everything else.  What we need is the funding and freedom to develop broad prevention approaches that focus upstream.  A living wage.  Clean streets.  Good, affordable housing.  Parks.  Stuff for teenagers to do.  Welfare. Jobs.  Childcare.  Good schools. </a:t>
            </a:r>
            <a:endParaRPr lang="en-GB" i="1" dirty="0">
              <a:solidFill>
                <a:srgbClr val="0070C0"/>
              </a:solidFill>
            </a:endParaRPr>
          </a:p>
        </p:txBody>
      </p:sp>
    </p:spTree>
    <p:extLst>
      <p:ext uri="{BB962C8B-B14F-4D97-AF65-F5344CB8AC3E}">
        <p14:creationId xmlns:p14="http://schemas.microsoft.com/office/powerpoint/2010/main" val="634798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B22F2-11C3-7885-C912-36CE00DBE8E5}"/>
              </a:ext>
            </a:extLst>
          </p:cNvPr>
          <p:cNvSpPr>
            <a:spLocks noGrp="1"/>
          </p:cNvSpPr>
          <p:nvPr>
            <p:ph type="title"/>
          </p:nvPr>
        </p:nvSpPr>
        <p:spPr>
          <a:xfrm>
            <a:off x="838200" y="341681"/>
            <a:ext cx="10515600" cy="1325563"/>
          </a:xfrm>
        </p:spPr>
        <p:txBody>
          <a:bodyPr/>
          <a:lstStyle/>
          <a:p>
            <a:r>
              <a:rPr lang="en-GB" dirty="0"/>
              <a:t>Gwasanaethau </a:t>
            </a:r>
            <a:r>
              <a:rPr lang="en-GB" dirty="0" err="1"/>
              <a:t>Cymorth</a:t>
            </a:r>
            <a:r>
              <a:rPr lang="en-GB" dirty="0"/>
              <a:t> Cynnar </a:t>
            </a:r>
            <a:br>
              <a:rPr lang="en-GB" dirty="0"/>
            </a:br>
            <a:r>
              <a:rPr lang="en-GB" dirty="0">
                <a:solidFill>
                  <a:srgbClr val="0070C0"/>
                </a:solidFill>
              </a:rPr>
              <a:t>Early Help Services </a:t>
            </a:r>
            <a:r>
              <a:rPr lang="en-GB" dirty="0"/>
              <a:t>(You Tube clips)</a:t>
            </a:r>
          </a:p>
        </p:txBody>
      </p:sp>
      <p:sp>
        <p:nvSpPr>
          <p:cNvPr id="4" name="Content Placeholder 3">
            <a:extLst>
              <a:ext uri="{FF2B5EF4-FFF2-40B4-BE49-F238E27FC236}">
                <a16:creationId xmlns:a16="http://schemas.microsoft.com/office/drawing/2014/main" id="{5AEBE604-F8A6-B7CB-7010-BCE2C0F5642F}"/>
              </a:ext>
            </a:extLst>
          </p:cNvPr>
          <p:cNvSpPr>
            <a:spLocks noGrp="1"/>
          </p:cNvSpPr>
          <p:nvPr>
            <p:ph sz="half" idx="2"/>
          </p:nvPr>
        </p:nvSpPr>
        <p:spPr>
          <a:xfrm>
            <a:off x="998415" y="1966302"/>
            <a:ext cx="5181600" cy="4351338"/>
          </a:xfrm>
        </p:spPr>
        <p:txBody>
          <a:bodyPr/>
          <a:lstStyle/>
          <a:p>
            <a:r>
              <a:rPr lang="en-GB" dirty="0">
                <a:hlinkClick r:id="rId2"/>
              </a:rPr>
              <a:t>https://www.bridgend.gov.uk/residents/children-and-young-people/bridgend-early-help-services/</a:t>
            </a:r>
            <a:endParaRPr lang="en-GB" dirty="0"/>
          </a:p>
          <a:p>
            <a:endParaRPr lang="en-GB" dirty="0"/>
          </a:p>
          <a:p>
            <a:r>
              <a:rPr lang="en-GB" dirty="0">
                <a:hlinkClick r:id="rId3"/>
              </a:rPr>
              <a:t>https://en.powys.gov.uk/article/8074/Early-Help-Team</a:t>
            </a:r>
            <a:endParaRPr lang="en-GB" dirty="0"/>
          </a:p>
          <a:p>
            <a:endParaRPr lang="en-GB" dirty="0"/>
          </a:p>
        </p:txBody>
      </p:sp>
      <p:pic>
        <p:nvPicPr>
          <p:cNvPr id="6" name="Picture 5">
            <a:extLst>
              <a:ext uri="{FF2B5EF4-FFF2-40B4-BE49-F238E27FC236}">
                <a16:creationId xmlns:a16="http://schemas.microsoft.com/office/drawing/2014/main" id="{1D3CE2A9-6E83-8A68-A347-1CAE1BCA8457}"/>
              </a:ext>
            </a:extLst>
          </p:cNvPr>
          <p:cNvPicPr>
            <a:picLocks noChangeAspect="1"/>
          </p:cNvPicPr>
          <p:nvPr/>
        </p:nvPicPr>
        <p:blipFill>
          <a:blip r:embed="rId4"/>
          <a:stretch>
            <a:fillRect/>
          </a:stretch>
        </p:blipFill>
        <p:spPr>
          <a:xfrm>
            <a:off x="7410816" y="2179821"/>
            <a:ext cx="4432968" cy="3095564"/>
          </a:xfrm>
          <a:prstGeom prst="rect">
            <a:avLst/>
          </a:prstGeom>
        </p:spPr>
      </p:pic>
    </p:spTree>
    <p:extLst>
      <p:ext uri="{BB962C8B-B14F-4D97-AF65-F5344CB8AC3E}">
        <p14:creationId xmlns:p14="http://schemas.microsoft.com/office/powerpoint/2010/main" val="554975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8B60C5-DC27-4DD1-8DBA-92B5E4FAEF86}"/>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Dewis</a:t>
            </a:r>
            <a:r>
              <a:rPr lang="en-GB" b="1" dirty="0">
                <a:latin typeface="Arial" panose="020B0604020202020204" pitchFamily="34" charset="0"/>
                <a:cs typeface="Arial" panose="020B0604020202020204" pitchFamily="34" charset="0"/>
              </a:rPr>
              <a:t> Cymru</a:t>
            </a:r>
          </a:p>
        </p:txBody>
      </p:sp>
      <p:sp>
        <p:nvSpPr>
          <p:cNvPr id="5" name="Content Placeholder 4">
            <a:extLst>
              <a:ext uri="{FF2B5EF4-FFF2-40B4-BE49-F238E27FC236}">
                <a16:creationId xmlns:a16="http://schemas.microsoft.com/office/drawing/2014/main" id="{89DC27EF-E5EE-4956-BA9E-FBE0330BC2C2}"/>
              </a:ext>
            </a:extLst>
          </p:cNvPr>
          <p:cNvSpPr>
            <a:spLocks noGrp="1"/>
          </p:cNvSpPr>
          <p:nvPr>
            <p:ph sz="half" idx="1"/>
          </p:nvPr>
        </p:nvSpPr>
        <p:spPr>
          <a:xfrm>
            <a:off x="362309" y="1825625"/>
            <a:ext cx="5657491" cy="4351338"/>
          </a:xfrm>
        </p:spPr>
        <p:txBody>
          <a:bodyPr/>
          <a:lstStyle/>
          <a:p>
            <a:pPr marL="0" indent="0">
              <a:buNone/>
            </a:pPr>
            <a:r>
              <a:rPr lang="en-GB" b="1" dirty="0" err="1"/>
              <a:t>Gwasanaeth</a:t>
            </a:r>
            <a:r>
              <a:rPr lang="en-GB" b="1" dirty="0"/>
              <a:t> </a:t>
            </a:r>
            <a:r>
              <a:rPr lang="en-GB" b="1" dirty="0" err="1"/>
              <a:t>sydd</a:t>
            </a:r>
            <a:r>
              <a:rPr lang="en-GB" b="1" dirty="0"/>
              <a:t> </a:t>
            </a:r>
            <a:r>
              <a:rPr lang="en-GB" b="1" dirty="0" err="1"/>
              <a:t>yn</a:t>
            </a:r>
            <a:r>
              <a:rPr lang="en-GB" b="1" dirty="0"/>
              <a:t> </a:t>
            </a:r>
            <a:r>
              <a:rPr lang="en-GB" b="1" dirty="0" err="1"/>
              <a:t>darparu</a:t>
            </a:r>
            <a:r>
              <a:rPr lang="en-GB" b="1" dirty="0"/>
              <a:t> </a:t>
            </a:r>
            <a:r>
              <a:rPr lang="en-GB" b="1" dirty="0" err="1"/>
              <a:t>cefnogaeth</a:t>
            </a:r>
            <a:r>
              <a:rPr lang="en-GB" b="1" dirty="0"/>
              <a:t> </a:t>
            </a:r>
            <a:r>
              <a:rPr lang="en-GB" b="1" dirty="0" err="1"/>
              <a:t>yn</a:t>
            </a:r>
            <a:r>
              <a:rPr lang="en-GB" b="1" dirty="0"/>
              <a:t> </a:t>
            </a:r>
            <a:r>
              <a:rPr lang="en-GB" b="1" dirty="0" err="1"/>
              <a:t>ymwneud</a:t>
            </a:r>
            <a:r>
              <a:rPr lang="en-GB" b="1" dirty="0"/>
              <a:t> a: </a:t>
            </a:r>
          </a:p>
          <a:p>
            <a:r>
              <a:rPr lang="en-GB" dirty="0"/>
              <a:t>Bod </a:t>
            </a:r>
            <a:r>
              <a:rPr lang="en-GB" dirty="0" err="1"/>
              <a:t>yn</a:t>
            </a:r>
            <a:r>
              <a:rPr lang="en-GB" dirty="0"/>
              <a:t> </a:t>
            </a:r>
            <a:r>
              <a:rPr lang="en-GB" dirty="0" err="1"/>
              <a:t>ddiogel</a:t>
            </a:r>
            <a:r>
              <a:rPr lang="en-GB" dirty="0"/>
              <a:t> a </a:t>
            </a:r>
            <a:r>
              <a:rPr lang="en-GB" dirty="0" err="1"/>
              <a:t>theimlo’n</a:t>
            </a:r>
            <a:r>
              <a:rPr lang="en-GB" dirty="0"/>
              <a:t> </a:t>
            </a:r>
            <a:r>
              <a:rPr lang="en-GB" dirty="0" err="1"/>
              <a:t>ddiogel</a:t>
            </a:r>
            <a:r>
              <a:rPr lang="en-GB" dirty="0"/>
              <a:t>;</a:t>
            </a:r>
          </a:p>
          <a:p>
            <a:r>
              <a:rPr lang="en-GB" dirty="0"/>
              <a:t>Bod </a:t>
            </a:r>
            <a:r>
              <a:rPr lang="en-GB" dirty="0" err="1"/>
              <a:t>yn</a:t>
            </a:r>
            <a:r>
              <a:rPr lang="en-GB" dirty="0"/>
              <a:t> </a:t>
            </a:r>
            <a:r>
              <a:rPr lang="en-GB" dirty="0" err="1"/>
              <a:t>iach</a:t>
            </a:r>
            <a:r>
              <a:rPr lang="en-GB" dirty="0"/>
              <a:t>;</a:t>
            </a:r>
          </a:p>
          <a:p>
            <a:r>
              <a:rPr lang="en-GB" dirty="0" err="1"/>
              <a:t>Dysgu</a:t>
            </a:r>
            <a:r>
              <a:rPr lang="en-GB" dirty="0"/>
              <a:t> a </a:t>
            </a:r>
            <a:r>
              <a:rPr lang="en-GB" dirty="0" err="1"/>
              <a:t>Datblygu</a:t>
            </a:r>
            <a:r>
              <a:rPr lang="en-GB" dirty="0"/>
              <a:t>;</a:t>
            </a:r>
          </a:p>
          <a:p>
            <a:r>
              <a:rPr lang="en-GB" dirty="0" err="1"/>
              <a:t>Cymryd</a:t>
            </a:r>
            <a:r>
              <a:rPr lang="en-GB" dirty="0"/>
              <a:t> </a:t>
            </a:r>
            <a:r>
              <a:rPr lang="en-GB" dirty="0" err="1"/>
              <a:t>rhan</a:t>
            </a:r>
            <a:r>
              <a:rPr lang="en-GB" dirty="0"/>
              <a:t>, bod </a:t>
            </a:r>
            <a:r>
              <a:rPr lang="en-GB" dirty="0" err="1"/>
              <a:t>yn</a:t>
            </a:r>
            <a:r>
              <a:rPr lang="en-GB" dirty="0"/>
              <a:t> </a:t>
            </a:r>
            <a:r>
              <a:rPr lang="en-GB" dirty="0" err="1"/>
              <a:t>gymdeithasol</a:t>
            </a:r>
            <a:r>
              <a:rPr lang="en-GB" dirty="0"/>
              <a:t> a </a:t>
            </a:r>
            <a:r>
              <a:rPr lang="en-GB" dirty="0" err="1"/>
              <a:t>gwneud</a:t>
            </a:r>
            <a:r>
              <a:rPr lang="en-GB" dirty="0"/>
              <a:t> </a:t>
            </a:r>
            <a:r>
              <a:rPr lang="en-GB" dirty="0" err="1"/>
              <a:t>cyfraniad</a:t>
            </a:r>
            <a:r>
              <a:rPr lang="en-GB" dirty="0"/>
              <a:t> </a:t>
            </a:r>
            <a:r>
              <a:rPr lang="en-GB" dirty="0" err="1"/>
              <a:t>bositif</a:t>
            </a:r>
            <a:r>
              <a:rPr lang="en-GB" dirty="0"/>
              <a:t>;</a:t>
            </a:r>
          </a:p>
          <a:p>
            <a:r>
              <a:rPr lang="en-GB" dirty="0" err="1"/>
              <a:t>Rheoli</a:t>
            </a:r>
            <a:r>
              <a:rPr lang="en-GB" dirty="0"/>
              <a:t> </a:t>
            </a:r>
            <a:r>
              <a:rPr lang="en-GB" dirty="0" err="1"/>
              <a:t>arian</a:t>
            </a:r>
            <a:r>
              <a:rPr lang="en-GB" dirty="0"/>
              <a:t> a </a:t>
            </a:r>
            <a:r>
              <a:rPr lang="en-GB" dirty="0" err="1"/>
              <a:t>chartref</a:t>
            </a:r>
            <a:r>
              <a:rPr lang="en-GB" dirty="0"/>
              <a:t>.  </a:t>
            </a:r>
          </a:p>
        </p:txBody>
      </p:sp>
      <p:sp>
        <p:nvSpPr>
          <p:cNvPr id="8" name="Content Placeholder 7">
            <a:extLst>
              <a:ext uri="{FF2B5EF4-FFF2-40B4-BE49-F238E27FC236}">
                <a16:creationId xmlns:a16="http://schemas.microsoft.com/office/drawing/2014/main" id="{674BA916-EBF3-431E-B3C6-5B0DE4D8239E}"/>
              </a:ext>
            </a:extLst>
          </p:cNvPr>
          <p:cNvSpPr>
            <a:spLocks noGrp="1"/>
          </p:cNvSpPr>
          <p:nvPr>
            <p:ph sz="half" idx="2"/>
          </p:nvPr>
        </p:nvSpPr>
        <p:spPr/>
        <p:txBody>
          <a:bodyPr/>
          <a:lstStyle/>
          <a:p>
            <a:pPr marL="0" indent="0">
              <a:buNone/>
            </a:pPr>
            <a:r>
              <a:rPr lang="en-GB" b="1" dirty="0">
                <a:solidFill>
                  <a:srgbClr val="0070C0"/>
                </a:solidFill>
              </a:rPr>
              <a:t>A service that provides support :</a:t>
            </a:r>
          </a:p>
          <a:p>
            <a:r>
              <a:rPr lang="en-GB" dirty="0">
                <a:solidFill>
                  <a:srgbClr val="0070C0"/>
                </a:solidFill>
              </a:rPr>
              <a:t>Being safe and feeling safe;</a:t>
            </a:r>
          </a:p>
          <a:p>
            <a:r>
              <a:rPr lang="en-GB" dirty="0">
                <a:solidFill>
                  <a:srgbClr val="0070C0"/>
                </a:solidFill>
              </a:rPr>
              <a:t>Being healthy;</a:t>
            </a:r>
          </a:p>
          <a:p>
            <a:r>
              <a:rPr lang="en-GB" dirty="0">
                <a:solidFill>
                  <a:srgbClr val="0070C0"/>
                </a:solidFill>
              </a:rPr>
              <a:t>Learning and Development;</a:t>
            </a:r>
          </a:p>
          <a:p>
            <a:r>
              <a:rPr lang="en-GB" dirty="0">
                <a:solidFill>
                  <a:srgbClr val="0070C0"/>
                </a:solidFill>
              </a:rPr>
              <a:t>Taking part, being sociable and making a positive contribution;</a:t>
            </a:r>
          </a:p>
          <a:p>
            <a:r>
              <a:rPr lang="en-GB" dirty="0">
                <a:solidFill>
                  <a:srgbClr val="0070C0"/>
                </a:solidFill>
              </a:rPr>
              <a:t>Managing money and home </a:t>
            </a:r>
          </a:p>
        </p:txBody>
      </p:sp>
      <p:pic>
        <p:nvPicPr>
          <p:cNvPr id="7" name="Picture 2" descr="Dewis - Search for Local Services - Carmarthenshire Family Information  Service">
            <a:extLst>
              <a:ext uri="{FF2B5EF4-FFF2-40B4-BE49-F238E27FC236}">
                <a16:creationId xmlns:a16="http://schemas.microsoft.com/office/drawing/2014/main" id="{5DA6BAF5-6237-4B54-835C-3D179E49A2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033" y="189782"/>
            <a:ext cx="7159923" cy="1410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51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2DD0-E22E-477E-93E2-AE83A386BE4B}"/>
              </a:ext>
            </a:extLst>
          </p:cNvPr>
          <p:cNvSpPr>
            <a:spLocks noGrp="1"/>
          </p:cNvSpPr>
          <p:nvPr>
            <p:ph type="title"/>
          </p:nvPr>
        </p:nvSpPr>
        <p:spPr>
          <a:xfrm>
            <a:off x="517585" y="365127"/>
            <a:ext cx="10836215" cy="1325563"/>
          </a:xfrm>
        </p:spPr>
        <p:txBody>
          <a:bodyPr/>
          <a:lstStyle/>
          <a:p>
            <a:r>
              <a:rPr lang="en-GB" b="1" dirty="0" err="1">
                <a:latin typeface="Arial" panose="020B0604020202020204" pitchFamily="34" charset="0"/>
                <a:cs typeface="Arial" panose="020B0604020202020204" pitchFamily="34" charset="0"/>
              </a:rPr>
              <a:t>Tasg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Grwp</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Group Task</a:t>
            </a:r>
          </a:p>
        </p:txBody>
      </p:sp>
      <p:sp>
        <p:nvSpPr>
          <p:cNvPr id="3" name="Content Placeholder 2">
            <a:extLst>
              <a:ext uri="{FF2B5EF4-FFF2-40B4-BE49-F238E27FC236}">
                <a16:creationId xmlns:a16="http://schemas.microsoft.com/office/drawing/2014/main" id="{52FEC862-6866-4BF8-95E1-D2A785AC7109}"/>
              </a:ext>
            </a:extLst>
          </p:cNvPr>
          <p:cNvSpPr>
            <a:spLocks noGrp="1"/>
          </p:cNvSpPr>
          <p:nvPr>
            <p:ph sz="half" idx="1"/>
          </p:nvPr>
        </p:nvSpPr>
        <p:spPr>
          <a:xfrm>
            <a:off x="517585" y="1825625"/>
            <a:ext cx="5502215" cy="4351338"/>
          </a:xfrm>
        </p:spPr>
        <p:txBody>
          <a:bodyPr/>
          <a:lstStyle/>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meddyliwch</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gynnal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enghraifft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2661956-34CE-4646-AA72-6F2FE21AA722}"/>
              </a:ext>
            </a:extLst>
          </p:cNvPr>
          <p:cNvSpPr>
            <a:spLocks noGrp="1"/>
          </p:cNvSpPr>
          <p:nvPr>
            <p:ph sz="half" idx="2"/>
          </p:nvPr>
        </p:nvSpPr>
        <p:spPr>
          <a:xfrm>
            <a:off x="6172200" y="1690690"/>
            <a:ext cx="5181600" cy="4486273"/>
          </a:xfrm>
        </p:spPr>
        <p:txBody>
          <a:bodyPr/>
          <a:lstStyle/>
          <a:p>
            <a:r>
              <a:rPr lang="en-GB" dirty="0">
                <a:solidFill>
                  <a:srgbClr val="0070C0"/>
                </a:solidFill>
                <a:latin typeface="Arial" panose="020B0604020202020204" pitchFamily="34" charset="0"/>
                <a:cs typeface="Arial" panose="020B0604020202020204" pitchFamily="34" charset="0"/>
              </a:rPr>
              <a:t>Consider what you already know of well-being and resilience and think about how you could support children to maintain and develop their well-being and resilience in a care/education provision, for example an early years setting or a school setting.  </a:t>
            </a:r>
          </a:p>
        </p:txBody>
      </p:sp>
    </p:spTree>
    <p:extLst>
      <p:ext uri="{BB962C8B-B14F-4D97-AF65-F5344CB8AC3E}">
        <p14:creationId xmlns:p14="http://schemas.microsoft.com/office/powerpoint/2010/main" val="19627318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B14A5-95B6-4D4C-8300-A7E38389F8A1}"/>
              </a:ext>
            </a:extLst>
          </p:cNvPr>
          <p:cNvSpPr>
            <a:spLocks noGrp="1"/>
          </p:cNvSpPr>
          <p:nvPr>
            <p:ph type="title"/>
          </p:nvPr>
        </p:nvSpPr>
        <p:spPr>
          <a:xfrm>
            <a:off x="241541" y="365128"/>
            <a:ext cx="11112260" cy="799438"/>
          </a:xfrm>
        </p:spPr>
        <p:txBody>
          <a:bodyPr>
            <a:normAutofit fontScale="90000"/>
          </a:bodyPr>
          <a:lstStyle/>
          <a:p>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Plentynydod</a:t>
            </a:r>
            <a:br>
              <a:rPr lang="en-GB" b="1"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Childhood Wellbeing</a:t>
            </a:r>
          </a:p>
        </p:txBody>
      </p:sp>
      <p:sp>
        <p:nvSpPr>
          <p:cNvPr id="4" name="Content Placeholder 3">
            <a:extLst>
              <a:ext uri="{FF2B5EF4-FFF2-40B4-BE49-F238E27FC236}">
                <a16:creationId xmlns:a16="http://schemas.microsoft.com/office/drawing/2014/main" id="{2E145061-551E-4E44-B415-6D2A2253F43B}"/>
              </a:ext>
            </a:extLst>
          </p:cNvPr>
          <p:cNvSpPr>
            <a:spLocks noGrp="1"/>
          </p:cNvSpPr>
          <p:nvPr>
            <p:ph sz="half" idx="1"/>
          </p:nvPr>
        </p:nvSpPr>
        <p:spPr>
          <a:xfrm>
            <a:off x="391064" y="1483743"/>
            <a:ext cx="5628736" cy="4209692"/>
          </a:xfrm>
        </p:spPr>
        <p:txBody>
          <a:bodyPr>
            <a:normAutofit fontScale="92500" lnSpcReduction="10000"/>
          </a:bodyPr>
          <a:lstStyle/>
          <a:p>
            <a:pPr marL="0" indent="0">
              <a:buNone/>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2010, </a:t>
            </a:r>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Statham a Chase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adnabod</a:t>
            </a:r>
            <a:r>
              <a:rPr lang="en-GB" dirty="0">
                <a:latin typeface="Arial" panose="020B0604020202020204" pitchFamily="34" charset="0"/>
                <a:cs typeface="Arial" panose="020B0604020202020204" pitchFamily="34" charset="0"/>
              </a:rPr>
              <a:t> tri </a:t>
            </a:r>
            <a:r>
              <a:rPr lang="en-GB" dirty="0" err="1">
                <a:latin typeface="Arial" panose="020B0604020202020204" pitchFamily="34" charset="0"/>
                <a:cs typeface="Arial" panose="020B0604020202020204" pitchFamily="34" charset="0"/>
              </a:rPr>
              <a:t>parth</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corfforol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In 2010, Statham and Chase identified three domains:</a:t>
            </a:r>
          </a:p>
          <a:p>
            <a:pPr>
              <a:buFont typeface="Wingdings" panose="05000000000000000000" pitchFamily="2" charset="2"/>
              <a:buChar char="Ø"/>
            </a:pPr>
            <a:r>
              <a:rPr lang="en-GB" dirty="0">
                <a:solidFill>
                  <a:srgbClr val="0070C0"/>
                </a:solidFill>
                <a:latin typeface="Arial" panose="020B0604020202020204" pitchFamily="34" charset="0"/>
                <a:cs typeface="Arial" panose="020B0604020202020204" pitchFamily="34" charset="0"/>
              </a:rPr>
              <a:t>Emotional wellbeing</a:t>
            </a:r>
          </a:p>
          <a:p>
            <a:pPr>
              <a:buFont typeface="Wingdings" panose="05000000000000000000" pitchFamily="2" charset="2"/>
              <a:buChar char="Ø"/>
            </a:pPr>
            <a:r>
              <a:rPr lang="en-GB" dirty="0">
                <a:solidFill>
                  <a:srgbClr val="0070C0"/>
                </a:solidFill>
                <a:latin typeface="Arial" panose="020B0604020202020204" pitchFamily="34" charset="0"/>
                <a:cs typeface="Arial" panose="020B0604020202020204" pitchFamily="34" charset="0"/>
              </a:rPr>
              <a:t>Physical wellbeing</a:t>
            </a:r>
          </a:p>
          <a:p>
            <a:pPr>
              <a:buFont typeface="Wingdings" panose="05000000000000000000" pitchFamily="2" charset="2"/>
              <a:buChar char="Ø"/>
            </a:pPr>
            <a:r>
              <a:rPr lang="en-GB" dirty="0">
                <a:solidFill>
                  <a:srgbClr val="0070C0"/>
                </a:solidFill>
                <a:latin typeface="Arial" panose="020B0604020202020204" pitchFamily="34" charset="0"/>
                <a:cs typeface="Arial" panose="020B0604020202020204" pitchFamily="34" charset="0"/>
              </a:rPr>
              <a:t>Social wellbeing </a:t>
            </a:r>
          </a:p>
          <a:p>
            <a:endParaRPr lang="en-GB" dirty="0"/>
          </a:p>
        </p:txBody>
      </p:sp>
      <p:sp>
        <p:nvSpPr>
          <p:cNvPr id="5" name="Content Placeholder 4">
            <a:extLst>
              <a:ext uri="{FF2B5EF4-FFF2-40B4-BE49-F238E27FC236}">
                <a16:creationId xmlns:a16="http://schemas.microsoft.com/office/drawing/2014/main" id="{0C3F8F57-2607-4119-8B31-BFA0E27F1299}"/>
              </a:ext>
            </a:extLst>
          </p:cNvPr>
          <p:cNvSpPr>
            <a:spLocks noGrp="1"/>
          </p:cNvSpPr>
          <p:nvPr>
            <p:ph sz="half" idx="2"/>
          </p:nvPr>
        </p:nvSpPr>
        <p:spPr>
          <a:xfrm>
            <a:off x="6172200" y="500332"/>
            <a:ext cx="5628736" cy="5193103"/>
          </a:xfrm>
        </p:spPr>
        <p:txBody>
          <a:bodyPr>
            <a:noAutofit/>
          </a:bodyPr>
          <a:lstStyle/>
          <a:p>
            <a:pPr marL="0" indent="0">
              <a:buNone/>
            </a:pPr>
            <a:r>
              <a:rPr lang="en-GB" sz="3000" dirty="0">
                <a:latin typeface="Arial" panose="020B0604020202020204" pitchFamily="34" charset="0"/>
                <a:cs typeface="Arial" panose="020B0604020202020204" pitchFamily="34" charset="0"/>
              </a:rPr>
              <a:t>‘Stable wellbeing is when individuals have the psychological, social and physical resources they need to meet a particular psychological, social and/or physical challenge. When individuals have more challenges that resources, the see-saw dips, along with their well-being and vice-versa.’ </a:t>
            </a:r>
          </a:p>
          <a:p>
            <a:pPr marL="0" indent="0" algn="r">
              <a:buNone/>
            </a:pPr>
            <a:r>
              <a:rPr lang="en-GB" sz="3000" dirty="0">
                <a:latin typeface="Arial" panose="020B0604020202020204" pitchFamily="34" charset="0"/>
                <a:cs typeface="Arial" panose="020B0604020202020204" pitchFamily="34" charset="0"/>
              </a:rPr>
              <a:t>(Dodge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2012 p.230)    </a:t>
            </a:r>
          </a:p>
        </p:txBody>
      </p:sp>
    </p:spTree>
    <p:extLst>
      <p:ext uri="{BB962C8B-B14F-4D97-AF65-F5344CB8AC3E}">
        <p14:creationId xmlns:p14="http://schemas.microsoft.com/office/powerpoint/2010/main" val="40473445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7D71A-654B-4A58-A921-AB5537860157}"/>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Perthnasau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Cyfoedion</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lles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Peer Relationships and wellbeing</a:t>
            </a:r>
          </a:p>
        </p:txBody>
      </p:sp>
      <p:sp>
        <p:nvSpPr>
          <p:cNvPr id="3" name="Content Placeholder 2">
            <a:extLst>
              <a:ext uri="{FF2B5EF4-FFF2-40B4-BE49-F238E27FC236}">
                <a16:creationId xmlns:a16="http://schemas.microsoft.com/office/drawing/2014/main" id="{F58CCE15-9562-4931-AAE6-AFFC108683CB}"/>
              </a:ext>
            </a:extLst>
          </p:cNvPr>
          <p:cNvSpPr>
            <a:spLocks noGrp="1"/>
          </p:cNvSpPr>
          <p:nvPr>
            <p:ph sz="half" idx="1"/>
          </p:nvPr>
        </p:nvSpPr>
        <p:spPr>
          <a:xfrm>
            <a:off x="838200" y="1825625"/>
            <a:ext cx="5181600" cy="3954073"/>
          </a:xfrm>
        </p:spPr>
        <p:txBody>
          <a:bodyPr>
            <a:normAutofit lnSpcReduction="10000"/>
          </a:bodyPr>
          <a:lstStyle/>
          <a:p>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Brendgen</a:t>
            </a:r>
            <a:r>
              <a:rPr lang="en-GB" dirty="0">
                <a:latin typeface="Arial" panose="020B0604020202020204" pitchFamily="34" charset="0"/>
                <a:cs typeface="Arial" panose="020B0604020202020204" pitchFamily="34" charset="0"/>
              </a:rPr>
              <a:t> (2012) bod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cyfeillgarwch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cyfeillgarwch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byffer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straen</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posib</a:t>
            </a:r>
            <a:r>
              <a:rPr lang="en-GB" dirty="0">
                <a:latin typeface="Arial" panose="020B0604020202020204" pitchFamily="34" charset="0"/>
                <a:cs typeface="Arial" panose="020B0604020202020204" pitchFamily="34" charset="0"/>
              </a:rPr>
              <a:t> (Wren, 2021,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Williams-Brown a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p>
        </p:txBody>
      </p:sp>
      <p:sp>
        <p:nvSpPr>
          <p:cNvPr id="4" name="Content Placeholder 3">
            <a:extLst>
              <a:ext uri="{FF2B5EF4-FFF2-40B4-BE49-F238E27FC236}">
                <a16:creationId xmlns:a16="http://schemas.microsoft.com/office/drawing/2014/main" id="{6F1B39D7-E733-4357-9102-FF591FF00732}"/>
              </a:ext>
            </a:extLst>
          </p:cNvPr>
          <p:cNvSpPr>
            <a:spLocks noGrp="1"/>
          </p:cNvSpPr>
          <p:nvPr>
            <p:ph sz="half" idx="2"/>
          </p:nvPr>
        </p:nvSpPr>
        <p:spPr>
          <a:xfrm>
            <a:off x="6172200" y="1825625"/>
            <a:ext cx="5181600" cy="3747039"/>
          </a:xfrm>
        </p:spPr>
        <p:txBody>
          <a:bodyPr>
            <a:normAutofit lnSpcReduction="10000"/>
          </a:bodyPr>
          <a:lstStyle/>
          <a:p>
            <a:r>
              <a:rPr lang="en-GB" dirty="0" err="1">
                <a:latin typeface="Arial" panose="020B0604020202020204" pitchFamily="34" charset="0"/>
                <a:cs typeface="Arial" panose="020B0604020202020204" pitchFamily="34" charset="0"/>
              </a:rPr>
              <a:t>Brendgen</a:t>
            </a:r>
            <a:r>
              <a:rPr lang="en-GB" dirty="0">
                <a:latin typeface="Arial" panose="020B0604020202020204" pitchFamily="34" charset="0"/>
                <a:cs typeface="Arial" panose="020B0604020202020204" pitchFamily="34" charset="0"/>
              </a:rPr>
              <a:t> (2012) suggests that there is a strong link between friendship and wellbeing and resilience.</a:t>
            </a:r>
          </a:p>
          <a:p>
            <a:r>
              <a:rPr lang="en-GB" dirty="0">
                <a:latin typeface="Arial" panose="020B0604020202020204" pitchFamily="34" charset="0"/>
                <a:cs typeface="Arial" panose="020B0604020202020204" pitchFamily="34" charset="0"/>
              </a:rPr>
              <a:t>Friendships act as a buffer against stress or against potential negative effects (Wren, 2021, cited in Williams-Brown and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p>
        </p:txBody>
      </p:sp>
    </p:spTree>
    <p:extLst>
      <p:ext uri="{BB962C8B-B14F-4D97-AF65-F5344CB8AC3E}">
        <p14:creationId xmlns:p14="http://schemas.microsoft.com/office/powerpoint/2010/main" val="1337679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F555-BF03-441F-8185-47B2F8C732DD}"/>
              </a:ext>
            </a:extLst>
          </p:cNvPr>
          <p:cNvSpPr>
            <a:spLocks noGrp="1"/>
          </p:cNvSpPr>
          <p:nvPr>
            <p:ph type="title"/>
          </p:nvPr>
        </p:nvSpPr>
        <p:spPr>
          <a:xfrm>
            <a:off x="431321" y="365127"/>
            <a:ext cx="10922479" cy="997847"/>
          </a:xfrm>
        </p:spPr>
        <p:txBody>
          <a:bodyPr>
            <a:normAutofit fontScale="90000"/>
          </a:bodyPr>
          <a:lstStyle/>
          <a:p>
            <a:r>
              <a:rPr lang="en-GB" b="1" dirty="0" err="1">
                <a:latin typeface="Arial" panose="020B0604020202020204" pitchFamily="34" charset="0"/>
                <a:cs typeface="Arial" panose="020B0604020202020204" pitchFamily="34" charset="0"/>
              </a:rPr>
              <a:t>Perthnasau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Chysylltiadau</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Relationships and Connections</a:t>
            </a:r>
          </a:p>
        </p:txBody>
      </p:sp>
      <p:sp>
        <p:nvSpPr>
          <p:cNvPr id="3" name="Content Placeholder 2">
            <a:extLst>
              <a:ext uri="{FF2B5EF4-FFF2-40B4-BE49-F238E27FC236}">
                <a16:creationId xmlns:a16="http://schemas.microsoft.com/office/drawing/2014/main" id="{220AD857-4910-4A88-BF59-18AE7F5BD2C8}"/>
              </a:ext>
            </a:extLst>
          </p:cNvPr>
          <p:cNvSpPr>
            <a:spLocks noGrp="1"/>
          </p:cNvSpPr>
          <p:nvPr>
            <p:ph sz="half" idx="1"/>
          </p:nvPr>
        </p:nvSpPr>
        <p:spPr>
          <a:xfrm>
            <a:off x="431321" y="1621766"/>
            <a:ext cx="5588479" cy="4555197"/>
          </a:xfrm>
        </p:spPr>
        <p:txBody>
          <a:bodyPr>
            <a:normAutofit/>
          </a:bodyPr>
          <a:lstStyle/>
          <a:p>
            <a:r>
              <a:rPr lang="en-GB" dirty="0" err="1">
                <a:latin typeface="Arial" panose="020B0604020202020204" pitchFamily="34" charset="0"/>
                <a:cs typeface="Arial" panose="020B0604020202020204" pitchFamily="34" charset="0"/>
              </a:rPr>
              <a:t>Sylfaeanau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cadarn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chysylltiadau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 role cariad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(PLEYS) –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bondiau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gariadus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gofalgar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4B5E301C-95A7-407D-84F3-888F3CF5A1BF}"/>
              </a:ext>
            </a:extLst>
          </p:cNvPr>
          <p:cNvSpPr>
            <a:spLocks noGrp="1"/>
          </p:cNvSpPr>
          <p:nvPr>
            <p:ph sz="half" idx="2"/>
          </p:nvPr>
        </p:nvSpPr>
        <p:spPr>
          <a:xfrm>
            <a:off x="6172200" y="1621766"/>
            <a:ext cx="5749506" cy="4555197"/>
          </a:xfrm>
        </p:spPr>
        <p:txBody>
          <a:bodyPr>
            <a:normAutofit/>
          </a:bodyPr>
          <a:lstStyle/>
          <a:p>
            <a:r>
              <a:rPr lang="en-GB" dirty="0">
                <a:solidFill>
                  <a:srgbClr val="0070C0"/>
                </a:solidFill>
                <a:latin typeface="Arial" panose="020B0604020202020204" pitchFamily="34" charset="0"/>
                <a:cs typeface="Arial" panose="020B0604020202020204" pitchFamily="34" charset="0"/>
              </a:rPr>
              <a:t>Firm foundations for personal, social and emotional development and wellbeing through relationships and close connections;</a:t>
            </a:r>
          </a:p>
          <a:p>
            <a:r>
              <a:rPr lang="en-GB" dirty="0">
                <a:solidFill>
                  <a:srgbClr val="0070C0"/>
                </a:solidFill>
                <a:latin typeface="Arial" panose="020B0604020202020204" pitchFamily="34" charset="0"/>
                <a:cs typeface="Arial" panose="020B0604020202020204" pitchFamily="34" charset="0"/>
              </a:rPr>
              <a:t>In the early years – the role of ‘professional love’ (PLEYS)  - safely expressing affectionate and caring behaviours and bonds.        </a:t>
            </a:r>
            <a:r>
              <a:rPr lang="en-GB" dirty="0">
                <a:latin typeface="Arial" panose="020B0604020202020204" pitchFamily="34" charset="0"/>
                <a:cs typeface="Arial" panose="020B0604020202020204" pitchFamily="34" charset="0"/>
              </a:rPr>
              <a:t>        (Garvey, 2018) </a:t>
            </a:r>
          </a:p>
        </p:txBody>
      </p:sp>
    </p:spTree>
    <p:extLst>
      <p:ext uri="{BB962C8B-B14F-4D97-AF65-F5344CB8AC3E}">
        <p14:creationId xmlns:p14="http://schemas.microsoft.com/office/powerpoint/2010/main" val="3751360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F054-1496-4520-9251-144728FAD56B}"/>
              </a:ext>
            </a:extLst>
          </p:cNvPr>
          <p:cNvSpPr>
            <a:spLocks noGrp="1"/>
          </p:cNvSpPr>
          <p:nvPr>
            <p:ph type="title"/>
          </p:nvPr>
        </p:nvSpPr>
        <p:spPr/>
        <p:txBody>
          <a:bodyPr>
            <a:normAutofit/>
          </a:bodyPr>
          <a:lstStyle/>
          <a:p>
            <a:r>
              <a:rPr lang="en-GB" sz="2800" b="1" dirty="0" err="1">
                <a:latin typeface="Arial" panose="020B0604020202020204" pitchFamily="34" charset="0"/>
                <a:cs typeface="Arial" panose="020B0604020202020204" pitchFamily="34" charset="0"/>
              </a:rPr>
              <a:t>Ymyrraethau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arfer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sydd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yn</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cefnogi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lles</a:t>
            </a:r>
            <a:r>
              <a:rPr lang="en-GB" sz="2800" b="1" dirty="0">
                <a:latin typeface="Arial" panose="020B0604020202020204" pitchFamily="34" charset="0"/>
                <a:cs typeface="Arial" panose="020B0604020202020204" pitchFamily="34" charset="0"/>
              </a:rPr>
              <a:t> a </a:t>
            </a:r>
            <a:r>
              <a:rPr lang="en-GB" sz="2800" b="1" dirty="0" err="1">
                <a:latin typeface="Arial" panose="020B0604020202020204" pitchFamily="34" charset="0"/>
                <a:cs typeface="Arial" panose="020B0604020202020204" pitchFamily="34" charset="0"/>
              </a:rPr>
              <a:t>gwytnwch</a:t>
            </a:r>
            <a:r>
              <a:rPr lang="en-GB" sz="2800" b="1" dirty="0">
                <a:latin typeface="Arial" panose="020B0604020202020204" pitchFamily="34" charset="0"/>
                <a:cs typeface="Arial" panose="020B0604020202020204" pitchFamily="34" charset="0"/>
              </a:rPr>
              <a:t> plant </a:t>
            </a:r>
            <a:br>
              <a:rPr lang="en-GB" sz="2800" b="1" dirty="0">
                <a:latin typeface="Arial" panose="020B0604020202020204" pitchFamily="34" charset="0"/>
                <a:cs typeface="Arial" panose="020B0604020202020204" pitchFamily="34" charset="0"/>
              </a:rPr>
            </a:br>
            <a:r>
              <a:rPr lang="en-GB" sz="2800" b="1" dirty="0">
                <a:solidFill>
                  <a:srgbClr val="0070C0"/>
                </a:solidFill>
                <a:latin typeface="Arial" panose="020B0604020202020204" pitchFamily="34" charset="0"/>
                <a:cs typeface="Arial" panose="020B0604020202020204" pitchFamily="34" charset="0"/>
              </a:rPr>
              <a:t>Practice interventions that support children’s wellbeing and resilience</a:t>
            </a:r>
          </a:p>
        </p:txBody>
      </p:sp>
      <p:sp>
        <p:nvSpPr>
          <p:cNvPr id="4" name="Content Placeholder 3">
            <a:extLst>
              <a:ext uri="{FF2B5EF4-FFF2-40B4-BE49-F238E27FC236}">
                <a16:creationId xmlns:a16="http://schemas.microsoft.com/office/drawing/2014/main" id="{024CAF6D-B849-4A72-B190-DF6B0CE57629}"/>
              </a:ext>
            </a:extLst>
          </p:cNvPr>
          <p:cNvSpPr>
            <a:spLocks noGrp="1"/>
          </p:cNvSpPr>
          <p:nvPr>
            <p:ph sz="half" idx="1"/>
          </p:nvPr>
        </p:nvSpPr>
        <p:spPr>
          <a:xfrm>
            <a:off x="448574" y="1690690"/>
            <a:ext cx="5571226" cy="4486273"/>
          </a:xfrm>
        </p:spPr>
        <p:txBody>
          <a:bodyPr>
            <a:normAutofit lnSpcReduction="10000"/>
          </a:bodyPr>
          <a:lstStyle/>
          <a:p>
            <a:pPr marL="0" indent="0">
              <a:buNone/>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t>
            </a:r>
            <a:r>
              <a:rPr lang="en-GB" dirty="0">
                <a:latin typeface="Arial" panose="020B0604020202020204" pitchFamily="34" charset="0"/>
                <a:cs typeface="Arial" panose="020B0604020202020204" pitchFamily="34" charset="0"/>
              </a:rPr>
              <a:t> Williams-Brown a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Childhood Wellbeing and Resilience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arferion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latin typeface="Arial" panose="020B0604020202020204" pitchFamily="34" charset="0"/>
                <a:cs typeface="Arial" panose="020B0604020202020204" pitchFamily="34" charset="0"/>
              </a:rPr>
              <a:t>Mindfulness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Gweithlu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blynyddoeddoed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gofalgar</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8DDBA21F-EB4E-4162-B9ED-9CEEED529E34}"/>
              </a:ext>
            </a:extLst>
          </p:cNvPr>
          <p:cNvSpPr>
            <a:spLocks noGrp="1"/>
          </p:cNvSpPr>
          <p:nvPr>
            <p:ph sz="half" idx="2"/>
          </p:nvPr>
        </p:nvSpPr>
        <p:spPr>
          <a:xfrm>
            <a:off x="6172200" y="1483744"/>
            <a:ext cx="5571226" cy="4157932"/>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In Williams-Brown and </a:t>
            </a:r>
            <a:r>
              <a:rPr lang="en-GB" dirty="0" err="1">
                <a:solidFill>
                  <a:srgbClr val="0070C0"/>
                </a:solidFill>
                <a:latin typeface="Arial" panose="020B0604020202020204" pitchFamily="34" charset="0"/>
                <a:cs typeface="Arial" panose="020B0604020202020204" pitchFamily="34" charset="0"/>
              </a:rPr>
              <a:t>Mander’s</a:t>
            </a:r>
            <a:r>
              <a:rPr lang="en-GB" dirty="0">
                <a:solidFill>
                  <a:srgbClr val="0070C0"/>
                </a:solidFill>
                <a:latin typeface="Arial" panose="020B0604020202020204" pitchFamily="34" charset="0"/>
                <a:cs typeface="Arial" panose="020B0604020202020204" pitchFamily="34" charset="0"/>
              </a:rPr>
              <a:t> (2021) publication entitled </a:t>
            </a:r>
            <a:r>
              <a:rPr lang="en-GB" i="1" dirty="0">
                <a:solidFill>
                  <a:srgbClr val="0070C0"/>
                </a:solidFill>
                <a:latin typeface="Arial" panose="020B0604020202020204" pitchFamily="34" charset="0"/>
                <a:cs typeface="Arial" panose="020B0604020202020204" pitchFamily="34" charset="0"/>
              </a:rPr>
              <a:t>Childhood Wellbeing and Resilience</a:t>
            </a:r>
            <a:r>
              <a:rPr lang="en-GB" dirty="0">
                <a:solidFill>
                  <a:srgbClr val="0070C0"/>
                </a:solidFill>
                <a:latin typeface="Arial" panose="020B0604020202020204" pitchFamily="34" charset="0"/>
                <a:cs typeface="Arial" panose="020B0604020202020204" pitchFamily="34" charset="0"/>
              </a:rPr>
              <a:t>, they refer to a range of practices that support further interventions:</a:t>
            </a:r>
          </a:p>
          <a:p>
            <a:pPr>
              <a:buFont typeface="Wingdings" panose="05000000000000000000" pitchFamily="2" charset="2"/>
              <a:buChar char="ü"/>
            </a:pPr>
            <a:r>
              <a:rPr lang="en-GB" dirty="0">
                <a:solidFill>
                  <a:srgbClr val="0070C0"/>
                </a:solidFill>
                <a:latin typeface="Arial" panose="020B0604020202020204" pitchFamily="34" charset="0"/>
                <a:cs typeface="Arial" panose="020B0604020202020204" pitchFamily="34" charset="0"/>
              </a:rPr>
              <a:t>Outdoor learning</a:t>
            </a:r>
          </a:p>
          <a:p>
            <a:pPr>
              <a:buFont typeface="Wingdings" panose="05000000000000000000" pitchFamily="2" charset="2"/>
              <a:buChar char="ü"/>
            </a:pPr>
            <a:r>
              <a:rPr lang="en-GB" dirty="0">
                <a:solidFill>
                  <a:srgbClr val="0070C0"/>
                </a:solidFill>
                <a:latin typeface="Arial" panose="020B0604020202020204" pitchFamily="34" charset="0"/>
                <a:cs typeface="Arial" panose="020B0604020202020204" pitchFamily="34" charset="0"/>
              </a:rPr>
              <a:t>Mindfulness in the early years</a:t>
            </a:r>
          </a:p>
          <a:p>
            <a:pPr>
              <a:buFont typeface="Wingdings" panose="05000000000000000000" pitchFamily="2" charset="2"/>
              <a:buChar char="ü"/>
            </a:pPr>
            <a:r>
              <a:rPr lang="en-GB" dirty="0">
                <a:solidFill>
                  <a:srgbClr val="0070C0"/>
                </a:solidFill>
                <a:latin typeface="Arial" panose="020B0604020202020204" pitchFamily="34" charset="0"/>
                <a:cs typeface="Arial" panose="020B0604020202020204" pitchFamily="34" charset="0"/>
              </a:rPr>
              <a:t>A strong and caring early years workforce</a:t>
            </a:r>
          </a:p>
        </p:txBody>
      </p:sp>
    </p:spTree>
    <p:extLst>
      <p:ext uri="{BB962C8B-B14F-4D97-AF65-F5344CB8AC3E}">
        <p14:creationId xmlns:p14="http://schemas.microsoft.com/office/powerpoint/2010/main" val="2904628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C847C-2131-4C7A-B40D-32A6A76E8C17}"/>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Risg</a:t>
            </a:r>
            <a:r>
              <a:rPr lang="en-GB" b="1" dirty="0">
                <a:latin typeface="Arial" panose="020B0604020202020204" pitchFamily="34" charset="0"/>
                <a:cs typeface="Arial" panose="020B0604020202020204" pitchFamily="34" charset="0"/>
              </a:rPr>
              <a:t>, Her a </a:t>
            </a:r>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Risk, Challenge and Wellbeing</a:t>
            </a:r>
          </a:p>
        </p:txBody>
      </p:sp>
      <p:sp>
        <p:nvSpPr>
          <p:cNvPr id="3" name="Content Placeholder 2">
            <a:extLst>
              <a:ext uri="{FF2B5EF4-FFF2-40B4-BE49-F238E27FC236}">
                <a16:creationId xmlns:a16="http://schemas.microsoft.com/office/drawing/2014/main" id="{2F3209F2-F5C3-40E8-BD53-6A155E8A1B93}"/>
              </a:ext>
            </a:extLst>
          </p:cNvPr>
          <p:cNvSpPr>
            <a:spLocks noGrp="1"/>
          </p:cNvSpPr>
          <p:nvPr>
            <p:ph sz="half" idx="1"/>
          </p:nvPr>
        </p:nvSpPr>
        <p:spPr>
          <a:xfrm>
            <a:off x="838200" y="2053087"/>
            <a:ext cx="5181600" cy="4123876"/>
          </a:xfrm>
        </p:spPr>
        <p:txBody>
          <a:bodyPr/>
          <a:lstStyle/>
          <a:p>
            <a:r>
              <a:rPr lang="en-GB" dirty="0"/>
              <a:t>Y </a:t>
            </a:r>
            <a:r>
              <a:rPr lang="en-GB" dirty="0" err="1"/>
              <a:t>gallu</a:t>
            </a:r>
            <a:r>
              <a:rPr lang="en-GB" dirty="0"/>
              <a:t> </a:t>
            </a:r>
            <a:r>
              <a:rPr lang="en-GB" dirty="0" err="1"/>
              <a:t>i</a:t>
            </a:r>
            <a:r>
              <a:rPr lang="en-GB" dirty="0"/>
              <a:t> </a:t>
            </a:r>
            <a:r>
              <a:rPr lang="en-GB" dirty="0" err="1"/>
              <a:t>rheoli</a:t>
            </a:r>
            <a:r>
              <a:rPr lang="en-GB" dirty="0"/>
              <a:t> </a:t>
            </a:r>
            <a:r>
              <a:rPr lang="en-GB" dirty="0" err="1"/>
              <a:t>risg</a:t>
            </a:r>
            <a:r>
              <a:rPr lang="en-GB" dirty="0"/>
              <a:t> a </a:t>
            </a:r>
            <a:r>
              <a:rPr lang="en-GB" dirty="0" err="1"/>
              <a:t>herio</a:t>
            </a:r>
            <a:r>
              <a:rPr lang="en-GB" dirty="0"/>
              <a:t> </a:t>
            </a:r>
            <a:r>
              <a:rPr lang="en-GB" dirty="0" err="1"/>
              <a:t>fel</a:t>
            </a:r>
            <a:r>
              <a:rPr lang="en-GB" dirty="0"/>
              <a:t> </a:t>
            </a:r>
            <a:r>
              <a:rPr lang="en-GB" dirty="0" err="1"/>
              <a:t>rhan</a:t>
            </a:r>
            <a:r>
              <a:rPr lang="en-GB" dirty="0"/>
              <a:t> </a:t>
            </a:r>
            <a:r>
              <a:rPr lang="en-GB" dirty="0" err="1"/>
              <a:t>hanfodol</a:t>
            </a:r>
            <a:r>
              <a:rPr lang="en-GB" dirty="0"/>
              <a:t> o </a:t>
            </a:r>
            <a:r>
              <a:rPr lang="en-GB" dirty="0" err="1"/>
              <a:t>dyfu</a:t>
            </a:r>
            <a:r>
              <a:rPr lang="en-GB" dirty="0"/>
              <a:t> </a:t>
            </a:r>
            <a:r>
              <a:rPr lang="en-GB" dirty="0" err="1"/>
              <a:t>gyda</a:t>
            </a:r>
            <a:r>
              <a:rPr lang="en-GB" dirty="0"/>
              <a:t> </a:t>
            </a:r>
            <a:r>
              <a:rPr lang="en-GB" dirty="0" err="1"/>
              <a:t>chysylltiadau</a:t>
            </a:r>
            <a:r>
              <a:rPr lang="en-GB" dirty="0"/>
              <a:t> </a:t>
            </a:r>
            <a:r>
              <a:rPr lang="en-GB" dirty="0" err="1"/>
              <a:t>cryf</a:t>
            </a:r>
            <a:r>
              <a:rPr lang="en-GB" dirty="0"/>
              <a:t> </a:t>
            </a:r>
            <a:r>
              <a:rPr lang="en-GB" dirty="0" err="1"/>
              <a:t>i</a:t>
            </a:r>
            <a:r>
              <a:rPr lang="en-GB" dirty="0"/>
              <a:t> </a:t>
            </a:r>
            <a:r>
              <a:rPr lang="en-GB" dirty="0" err="1"/>
              <a:t>deimlo</a:t>
            </a:r>
            <a:r>
              <a:rPr lang="en-GB" dirty="0"/>
              <a:t> </a:t>
            </a:r>
            <a:r>
              <a:rPr lang="en-GB" dirty="0" err="1"/>
              <a:t>yn</a:t>
            </a:r>
            <a:r>
              <a:rPr lang="en-GB" dirty="0"/>
              <a:t> </a:t>
            </a:r>
            <a:r>
              <a:rPr lang="en-GB" dirty="0" err="1"/>
              <a:t>ddiogel</a:t>
            </a:r>
            <a:r>
              <a:rPr lang="en-GB" dirty="0"/>
              <a:t> ac </a:t>
            </a:r>
            <a:r>
              <a:rPr lang="en-GB" dirty="0" err="1"/>
              <a:t>yn</a:t>
            </a:r>
            <a:r>
              <a:rPr lang="en-GB" dirty="0"/>
              <a:t> </a:t>
            </a:r>
            <a:r>
              <a:rPr lang="en-GB" dirty="0" err="1"/>
              <a:t>iach</a:t>
            </a:r>
            <a:r>
              <a:rPr lang="en-GB" dirty="0"/>
              <a:t> </a:t>
            </a:r>
            <a:r>
              <a:rPr lang="en-GB" dirty="0" err="1"/>
              <a:t>yn</a:t>
            </a:r>
            <a:r>
              <a:rPr lang="en-GB" dirty="0"/>
              <a:t> </a:t>
            </a:r>
            <a:r>
              <a:rPr lang="en-GB" dirty="0" err="1"/>
              <a:t>gyffredinol</a:t>
            </a:r>
            <a:r>
              <a:rPr lang="en-GB" dirty="0"/>
              <a:t>;</a:t>
            </a:r>
          </a:p>
          <a:p>
            <a:r>
              <a:rPr lang="en-GB" dirty="0" err="1"/>
              <a:t>Gorchfygu</a:t>
            </a:r>
            <a:r>
              <a:rPr lang="en-GB" dirty="0"/>
              <a:t> </a:t>
            </a:r>
            <a:r>
              <a:rPr lang="en-GB" dirty="0" err="1"/>
              <a:t>heriau</a:t>
            </a:r>
            <a:r>
              <a:rPr lang="en-GB" dirty="0"/>
              <a:t> = </a:t>
            </a:r>
            <a:r>
              <a:rPr lang="en-GB" dirty="0" err="1"/>
              <a:t>gwytnwch</a:t>
            </a:r>
            <a:r>
              <a:rPr lang="en-GB" dirty="0"/>
              <a:t> a </a:t>
            </a:r>
            <a:r>
              <a:rPr lang="en-GB" dirty="0" err="1"/>
              <a:t>hunan</a:t>
            </a:r>
            <a:r>
              <a:rPr lang="en-GB" dirty="0"/>
              <a:t> </a:t>
            </a:r>
            <a:r>
              <a:rPr lang="en-GB" dirty="0" err="1"/>
              <a:t>rheolaeth</a:t>
            </a:r>
            <a:r>
              <a:rPr lang="en-GB" dirty="0"/>
              <a:t> – </a:t>
            </a:r>
            <a:r>
              <a:rPr lang="en-GB" dirty="0" err="1"/>
              <a:t>elfennau</a:t>
            </a:r>
            <a:r>
              <a:rPr lang="en-GB" dirty="0"/>
              <a:t> </a:t>
            </a:r>
            <a:r>
              <a:rPr lang="en-GB" dirty="0" err="1"/>
              <a:t>hanfodol</a:t>
            </a:r>
            <a:r>
              <a:rPr lang="en-GB" dirty="0"/>
              <a:t> o les  </a:t>
            </a:r>
          </a:p>
        </p:txBody>
      </p:sp>
      <p:sp>
        <p:nvSpPr>
          <p:cNvPr id="4" name="Content Placeholder 3">
            <a:extLst>
              <a:ext uri="{FF2B5EF4-FFF2-40B4-BE49-F238E27FC236}">
                <a16:creationId xmlns:a16="http://schemas.microsoft.com/office/drawing/2014/main" id="{2FAB323E-8F64-42EC-8207-DEE37A5302DB}"/>
              </a:ext>
            </a:extLst>
          </p:cNvPr>
          <p:cNvSpPr>
            <a:spLocks noGrp="1"/>
          </p:cNvSpPr>
          <p:nvPr>
            <p:ph sz="half" idx="2"/>
          </p:nvPr>
        </p:nvSpPr>
        <p:spPr>
          <a:xfrm>
            <a:off x="6172200" y="2053085"/>
            <a:ext cx="5181600" cy="4123877"/>
          </a:xfrm>
        </p:spPr>
        <p:txBody>
          <a:bodyPr/>
          <a:lstStyle/>
          <a:p>
            <a:r>
              <a:rPr lang="en-GB" dirty="0">
                <a:solidFill>
                  <a:srgbClr val="0070C0"/>
                </a:solidFill>
              </a:rPr>
              <a:t>The ability to manage risk and challenge as an essential part of growing up with strong links to feeling secure and well in general; </a:t>
            </a:r>
          </a:p>
          <a:p>
            <a:r>
              <a:rPr lang="en-GB" dirty="0">
                <a:solidFill>
                  <a:srgbClr val="0070C0"/>
                </a:solidFill>
              </a:rPr>
              <a:t>Overcoming challenges = resilience and self-regulation – essential elements of wellbeing</a:t>
            </a:r>
          </a:p>
        </p:txBody>
      </p:sp>
    </p:spTree>
    <p:extLst>
      <p:ext uri="{BB962C8B-B14F-4D97-AF65-F5344CB8AC3E}">
        <p14:creationId xmlns:p14="http://schemas.microsoft.com/office/powerpoint/2010/main" val="26944318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7906-4D14-44F3-AA9F-9D681222BAC5}"/>
              </a:ext>
            </a:extLst>
          </p:cNvPr>
          <p:cNvSpPr>
            <a:spLocks noGrp="1"/>
          </p:cNvSpPr>
          <p:nvPr>
            <p:ph type="title"/>
          </p:nvPr>
        </p:nvSpPr>
        <p:spPr>
          <a:xfrm>
            <a:off x="379562" y="365127"/>
            <a:ext cx="10974238" cy="842571"/>
          </a:xfrm>
        </p:spPr>
        <p:txBody>
          <a:bodyPr>
            <a:normAutofit fontScale="90000"/>
          </a:bodyPr>
          <a:lstStyle/>
          <a:p>
            <a:r>
              <a:rPr lang="en-GB" dirty="0">
                <a:latin typeface="Arial" panose="020B0604020202020204" pitchFamily="34" charset="0"/>
                <a:cs typeface="Arial" panose="020B0604020202020204" pitchFamily="34" charset="0"/>
              </a:rPr>
              <a:t>Creu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ethos </a:t>
            </a:r>
            <a:r>
              <a:rPr lang="en-GB" dirty="0" err="1">
                <a:latin typeface="Arial" panose="020B0604020202020204" pitchFamily="34" charset="0"/>
                <a:cs typeface="Arial" panose="020B0604020202020204" pitchFamily="34" charset="0"/>
              </a:rPr>
              <a:t>cywir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Creating values and the right ethos</a:t>
            </a:r>
          </a:p>
        </p:txBody>
      </p:sp>
      <p:sp>
        <p:nvSpPr>
          <p:cNvPr id="3" name="Content Placeholder 2">
            <a:extLst>
              <a:ext uri="{FF2B5EF4-FFF2-40B4-BE49-F238E27FC236}">
                <a16:creationId xmlns:a16="http://schemas.microsoft.com/office/drawing/2014/main" id="{200170F6-0E9D-4521-BE86-AC6FB4675E5D}"/>
              </a:ext>
            </a:extLst>
          </p:cNvPr>
          <p:cNvSpPr>
            <a:spLocks noGrp="1"/>
          </p:cNvSpPr>
          <p:nvPr>
            <p:ph sz="half" idx="1"/>
          </p:nvPr>
        </p:nvSpPr>
        <p:spPr>
          <a:xfrm>
            <a:off x="379562" y="1500995"/>
            <a:ext cx="5640238" cy="3985405"/>
          </a:xfrm>
        </p:spPr>
        <p:txBody>
          <a:bodyPr>
            <a:normAutofit/>
          </a:bodyPr>
          <a:lstStyle/>
          <a:p>
            <a:pPr marL="0" indent="0">
              <a:buNone/>
            </a:pPr>
            <a:r>
              <a:rPr lang="en-GB" sz="2600" dirty="0">
                <a:latin typeface="Arial" panose="020B0604020202020204" pitchFamily="34" charset="0"/>
                <a:cs typeface="Arial" panose="020B0604020202020204" pitchFamily="34" charset="0"/>
              </a:rPr>
              <a:t>Er </a:t>
            </a:r>
            <a:r>
              <a:rPr lang="en-GB" sz="2600" dirty="0" err="1">
                <a:latin typeface="Arial" panose="020B0604020202020204" pitchFamily="34" charset="0"/>
                <a:cs typeface="Arial" panose="020B0604020202020204" pitchFamily="34" charset="0"/>
              </a:rPr>
              <a:t>mwyn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sefydlu</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chadw</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darpariaeth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hapus</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pharchus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ansawdd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uchel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rhaid</a:t>
            </a:r>
            <a:r>
              <a:rPr lang="en-GB" sz="2600" dirty="0">
                <a:latin typeface="Arial" panose="020B0604020202020204" pitchFamily="34" charset="0"/>
                <a:cs typeface="Arial" panose="020B0604020202020204" pitchFamily="34" charset="0"/>
              </a:rPr>
              <a:t> bod </a:t>
            </a:r>
            <a:r>
              <a:rPr lang="en-GB" sz="2600" dirty="0" err="1">
                <a:latin typeface="Arial" panose="020B0604020202020204" pitchFamily="34" charset="0"/>
                <a:cs typeface="Arial" panose="020B0604020202020204" pitchFamily="34" charset="0"/>
              </a:rPr>
              <a:t>pob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lleoliad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arweinydd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tîm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gweithio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gilydd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perthnasau</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parchu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gilydd</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creu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rhannu</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chadw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gwerthoedd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craidd</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rhannu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dealltwriaeth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cyd</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egwyddorion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moesegol</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uniondeb</a:t>
            </a:r>
            <a:r>
              <a:rPr lang="en-GB" sz="2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E8D8880F-23B2-4DCB-A521-CDB5B683B2F8}"/>
              </a:ext>
            </a:extLst>
          </p:cNvPr>
          <p:cNvSpPr>
            <a:spLocks noGrp="1"/>
          </p:cNvSpPr>
          <p:nvPr>
            <p:ph sz="half" idx="2"/>
          </p:nvPr>
        </p:nvSpPr>
        <p:spPr>
          <a:xfrm>
            <a:off x="6172200" y="1639018"/>
            <a:ext cx="5640238" cy="4537945"/>
          </a:xfrm>
        </p:spPr>
        <p:txBody>
          <a:bodyPr>
            <a:normAutofit/>
          </a:bodyPr>
          <a:lstStyle/>
          <a:p>
            <a:pPr marL="0" indent="0">
              <a:buNone/>
            </a:pPr>
            <a:r>
              <a:rPr lang="en-GB" sz="2400" dirty="0">
                <a:solidFill>
                  <a:srgbClr val="0070C0"/>
                </a:solidFill>
                <a:latin typeface="Arial" panose="020B0604020202020204" pitchFamily="34" charset="0"/>
                <a:cs typeface="Arial" panose="020B0604020202020204" pitchFamily="34" charset="0"/>
              </a:rPr>
              <a:t>To establish and retain a happy, high quality and respectful provision for young children, every setting requires a leader and a team who:</a:t>
            </a:r>
          </a:p>
          <a:p>
            <a:r>
              <a:rPr lang="en-GB" sz="2400" dirty="0">
                <a:solidFill>
                  <a:srgbClr val="0070C0"/>
                </a:solidFill>
                <a:latin typeface="Arial" panose="020B0604020202020204" pitchFamily="34" charset="0"/>
                <a:cs typeface="Arial" panose="020B0604020202020204" pitchFamily="34" charset="0"/>
              </a:rPr>
              <a:t> </a:t>
            </a:r>
            <a:r>
              <a:rPr lang="en-GB" sz="2200" dirty="0">
                <a:solidFill>
                  <a:srgbClr val="0070C0"/>
                </a:solidFill>
                <a:latin typeface="Arial" panose="020B0604020202020204" pitchFamily="34" charset="0"/>
                <a:cs typeface="Arial" panose="020B0604020202020204" pitchFamily="34" charset="0"/>
              </a:rPr>
              <a:t>work together (relationships)</a:t>
            </a:r>
          </a:p>
          <a:p>
            <a:r>
              <a:rPr lang="en-GB" sz="2200" dirty="0">
                <a:solidFill>
                  <a:srgbClr val="0070C0"/>
                </a:solidFill>
                <a:latin typeface="Arial" panose="020B0604020202020204" pitchFamily="34" charset="0"/>
                <a:cs typeface="Arial" panose="020B0604020202020204" pitchFamily="34" charset="0"/>
              </a:rPr>
              <a:t>respect each other;</a:t>
            </a:r>
          </a:p>
          <a:p>
            <a:r>
              <a:rPr lang="en-GB" sz="2200" dirty="0">
                <a:solidFill>
                  <a:srgbClr val="0070C0"/>
                </a:solidFill>
                <a:latin typeface="Arial" panose="020B0604020202020204" pitchFamily="34" charset="0"/>
                <a:cs typeface="Arial" panose="020B0604020202020204" pitchFamily="34" charset="0"/>
              </a:rPr>
              <a:t>create, share and maintain core values;</a:t>
            </a:r>
          </a:p>
          <a:p>
            <a:r>
              <a:rPr lang="en-GB" sz="2200" dirty="0">
                <a:solidFill>
                  <a:srgbClr val="0070C0"/>
                </a:solidFill>
                <a:latin typeface="Arial" panose="020B0604020202020204" pitchFamily="34" charset="0"/>
                <a:cs typeface="Arial" panose="020B0604020202020204" pitchFamily="34" charset="0"/>
              </a:rPr>
              <a:t>have mutual understandings of ethical principles;</a:t>
            </a:r>
          </a:p>
          <a:p>
            <a:r>
              <a:rPr lang="en-GB" sz="2200" dirty="0">
                <a:solidFill>
                  <a:srgbClr val="0070C0"/>
                </a:solidFill>
                <a:latin typeface="Arial" panose="020B0604020202020204" pitchFamily="34" charset="0"/>
                <a:cs typeface="Arial" panose="020B0604020202020204" pitchFamily="34" charset="0"/>
              </a:rPr>
              <a:t>integrity.    </a:t>
            </a:r>
          </a:p>
        </p:txBody>
      </p:sp>
    </p:spTree>
    <p:extLst>
      <p:ext uri="{BB962C8B-B14F-4D97-AF65-F5344CB8AC3E}">
        <p14:creationId xmlns:p14="http://schemas.microsoft.com/office/powerpoint/2010/main" val="6822562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0C7B-8890-4EB7-B8DA-B3AC8FFF2591}"/>
              </a:ext>
            </a:extLst>
          </p:cNvPr>
          <p:cNvSpPr>
            <a:spLocks noGrp="1"/>
          </p:cNvSpPr>
          <p:nvPr>
            <p:ph type="title"/>
          </p:nvPr>
        </p:nvSpPr>
        <p:spPr>
          <a:xfrm>
            <a:off x="609600" y="365127"/>
            <a:ext cx="10744200" cy="1325563"/>
          </a:xfrm>
        </p:spPr>
        <p:txBody>
          <a:bodyPr>
            <a:normAutofit/>
          </a:bodyPr>
          <a:lstStyle/>
          <a:p>
            <a:r>
              <a:rPr lang="en-GB" sz="4800" b="1" dirty="0">
                <a:latin typeface="Arial" panose="020B0604020202020204" pitchFamily="34" charset="0"/>
                <a:cs typeface="Arial" panose="020B0604020202020204" pitchFamily="34" charset="0"/>
              </a:rPr>
              <a:t>The Cs</a:t>
            </a:r>
          </a:p>
        </p:txBody>
      </p:sp>
      <p:sp>
        <p:nvSpPr>
          <p:cNvPr id="4" name="Content Placeholder 3">
            <a:extLst>
              <a:ext uri="{FF2B5EF4-FFF2-40B4-BE49-F238E27FC236}">
                <a16:creationId xmlns:a16="http://schemas.microsoft.com/office/drawing/2014/main" id="{5729C3F5-A9D8-4B80-9654-A7D5CF945B7A}"/>
              </a:ext>
            </a:extLst>
          </p:cNvPr>
          <p:cNvSpPr>
            <a:spLocks noGrp="1"/>
          </p:cNvSpPr>
          <p:nvPr>
            <p:ph idx="1"/>
          </p:nvPr>
        </p:nvSpPr>
        <p:spPr/>
        <p:txBody>
          <a:bodyPr>
            <a:normAutofit fontScale="92500"/>
          </a:bodyPr>
          <a:lstStyle/>
          <a:p>
            <a:pPr marL="0" indent="0">
              <a:buNone/>
            </a:pPr>
            <a:r>
              <a:rPr lang="en-GB" b="1" dirty="0">
                <a:latin typeface="Arial" panose="020B0604020202020204" pitchFamily="34" charset="0"/>
                <a:cs typeface="Arial" panose="020B0604020202020204" pitchFamily="34" charset="0"/>
              </a:rPr>
              <a:t>Y Cs </a:t>
            </a:r>
            <a:r>
              <a:rPr lang="en-GB" b="1" dirty="0" err="1">
                <a:latin typeface="Arial" panose="020B0604020202020204" pitchFamily="34" charset="0"/>
                <a:cs typeface="Arial" panose="020B0604020202020204" pitchFamily="34" charset="0"/>
              </a:rPr>
              <a:t>Hanfodol</a:t>
            </a:r>
            <a:r>
              <a:rPr lang="en-GB" b="1" dirty="0">
                <a:latin typeface="Arial" panose="020B0604020202020204" pitchFamily="34" charset="0"/>
                <a:cs typeface="Arial" panose="020B0604020202020204" pitchFamily="34" charset="0"/>
              </a:rPr>
              <a:t>/The Crucial 4 Cs:</a:t>
            </a:r>
          </a:p>
          <a:p>
            <a:pPr marL="0" indent="0">
              <a:buNone/>
            </a:pPr>
            <a:r>
              <a:rPr lang="en-GB" dirty="0">
                <a:latin typeface="Arial" panose="020B0604020202020204" pitchFamily="34" charset="0"/>
                <a:cs typeface="Arial" panose="020B0604020202020204" pitchFamily="34" charset="0"/>
              </a:rPr>
              <a:t>Connect, Capable, Count and Courage (John, 2019)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Y 5 C/The 5 Cs</a:t>
            </a:r>
          </a:p>
          <a:p>
            <a:pPr marL="0" indent="0">
              <a:buNone/>
            </a:pPr>
            <a:r>
              <a:rPr lang="en-GB" dirty="0">
                <a:latin typeface="Arial" panose="020B0604020202020204" pitchFamily="34" charset="0"/>
                <a:cs typeface="Arial" panose="020B0604020202020204" pitchFamily="34" charset="0"/>
              </a:rPr>
              <a:t>Child centred, Communication, Consistency, Collaboration and Culture </a:t>
            </a:r>
          </a:p>
          <a:p>
            <a:pPr marL="0" indent="0" algn="r">
              <a:buNone/>
            </a:pPr>
            <a:r>
              <a:rPr lang="en-GB" dirty="0">
                <a:latin typeface="Arial" panose="020B0604020202020204" pitchFamily="34" charset="0"/>
                <a:cs typeface="Arial" panose="020B0604020202020204" pitchFamily="34" charset="0"/>
              </a:rPr>
              <a:t>(Burns, 2019, cited in Realising the Ambition: Being Me, 2020, p.96)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C</a:t>
            </a:r>
            <a:r>
              <a:rPr lang="en-GB" b="1" dirty="0">
                <a:latin typeface="Arial" panose="020B0604020202020204" pitchFamily="34" charset="0"/>
                <a:cs typeface="Arial" panose="020B0604020202020204" pitchFamily="34" charset="0"/>
              </a:rPr>
              <a:t>ATALYTIC</a:t>
            </a:r>
            <a:r>
              <a:rPr lang="en-GB" dirty="0">
                <a:latin typeface="Arial" panose="020B0604020202020204" pitchFamily="34" charset="0"/>
                <a:cs typeface="Arial" panose="020B0604020202020204" pitchFamily="34" charset="0"/>
              </a:rPr>
              <a:t> Leadership + the </a:t>
            </a:r>
            <a:r>
              <a:rPr lang="en-GB" b="1" u="sng" dirty="0">
                <a:latin typeface="Arial" panose="020B0604020202020204" pitchFamily="34" charset="0"/>
                <a:cs typeface="Arial" panose="020B0604020202020204" pitchFamily="34" charset="0"/>
              </a:rPr>
              <a:t>C</a:t>
            </a:r>
            <a:r>
              <a:rPr lang="en-GB" b="1" dirty="0">
                <a:latin typeface="Arial" panose="020B0604020202020204" pitchFamily="34" charset="0"/>
                <a:cs typeface="Arial" panose="020B0604020202020204" pitchFamily="34" charset="0"/>
              </a:rPr>
              <a:t>ATALYTIC</a:t>
            </a:r>
            <a:r>
              <a:rPr lang="en-GB" dirty="0">
                <a:latin typeface="Arial" panose="020B0604020202020204" pitchFamily="34" charset="0"/>
                <a:cs typeface="Arial" panose="020B0604020202020204" pitchFamily="34" charset="0"/>
              </a:rPr>
              <a:t> Effect</a:t>
            </a:r>
          </a:p>
          <a:p>
            <a:endParaRPr lang="en-GB" dirty="0"/>
          </a:p>
        </p:txBody>
      </p:sp>
    </p:spTree>
    <p:extLst>
      <p:ext uri="{BB962C8B-B14F-4D97-AF65-F5344CB8AC3E}">
        <p14:creationId xmlns:p14="http://schemas.microsoft.com/office/powerpoint/2010/main" val="20140440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0255-97F4-4FBA-AD02-6C5811398E1E}"/>
              </a:ext>
            </a:extLst>
          </p:cNvPr>
          <p:cNvSpPr>
            <a:spLocks noGrp="1"/>
          </p:cNvSpPr>
          <p:nvPr>
            <p:ph type="title"/>
          </p:nvPr>
        </p:nvSpPr>
        <p:spPr>
          <a:xfrm>
            <a:off x="517585" y="365127"/>
            <a:ext cx="10836215" cy="773560"/>
          </a:xfrm>
        </p:spPr>
        <p:txBody>
          <a:bodyPr>
            <a:normAutofit/>
          </a:bodyPr>
          <a:lstStyle/>
          <a:p>
            <a:r>
              <a:rPr lang="en-GB" sz="4800" b="1" dirty="0">
                <a:latin typeface="Arial" panose="020B0604020202020204" pitchFamily="34" charset="0"/>
                <a:cs typeface="Arial" panose="020B0604020202020204" pitchFamily="34" charset="0"/>
              </a:rPr>
              <a:t>Hygge</a:t>
            </a:r>
          </a:p>
        </p:txBody>
      </p:sp>
      <p:sp>
        <p:nvSpPr>
          <p:cNvPr id="3" name="Content Placeholder 2">
            <a:extLst>
              <a:ext uri="{FF2B5EF4-FFF2-40B4-BE49-F238E27FC236}">
                <a16:creationId xmlns:a16="http://schemas.microsoft.com/office/drawing/2014/main" id="{0C005044-0E12-459A-B520-0E459B78FF1F}"/>
              </a:ext>
            </a:extLst>
          </p:cNvPr>
          <p:cNvSpPr>
            <a:spLocks noGrp="1"/>
          </p:cNvSpPr>
          <p:nvPr>
            <p:ph sz="half" idx="1"/>
          </p:nvPr>
        </p:nvSpPr>
        <p:spPr>
          <a:xfrm>
            <a:off x="362310" y="1328468"/>
            <a:ext cx="5486400" cy="4848495"/>
          </a:xfrm>
        </p:spPr>
        <p:txBody>
          <a:bodyPr>
            <a:normAutofit/>
          </a:bodyPr>
          <a:lstStyle/>
          <a:p>
            <a:r>
              <a:rPr lang="en-GB" sz="2600" dirty="0" err="1">
                <a:latin typeface="Arial" panose="020B0604020202020204" pitchFamily="34" charset="0"/>
                <a:cs typeface="Arial" panose="020B0604020202020204" pitchFamily="34" charset="0"/>
              </a:rPr>
              <a:t>Hapusrwydd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lles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Denmarc</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Ffordd</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fyw</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Cysylltiadau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cryf</a:t>
            </a:r>
            <a:r>
              <a:rPr lang="en-GB" sz="2600" dirty="0">
                <a:latin typeface="Arial" panose="020B0604020202020204" pitchFamily="34" charset="0"/>
                <a:cs typeface="Arial" panose="020B0604020202020204" pitchFamily="34" charset="0"/>
              </a:rPr>
              <a:t> ag </a:t>
            </a:r>
            <a:r>
              <a:rPr lang="en-GB" sz="2600" dirty="0" err="1">
                <a:latin typeface="Arial" panose="020B0604020202020204" pitchFamily="34" charset="0"/>
                <a:cs typeface="Arial" panose="020B0604020202020204" pitchFamily="34" charset="0"/>
              </a:rPr>
              <a:t>arfer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plentyndod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cynnar</a:t>
            </a:r>
            <a:r>
              <a:rPr lang="en-GB" sz="26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600" dirty="0">
                <a:solidFill>
                  <a:srgbClr val="0070C0"/>
                </a:solidFill>
                <a:latin typeface="Arial" panose="020B0604020202020204" pitchFamily="34" charset="0"/>
                <a:cs typeface="Arial" panose="020B0604020202020204" pitchFamily="34" charset="0"/>
              </a:rPr>
              <a:t>Danish happiness and wellbeing</a:t>
            </a:r>
          </a:p>
          <a:p>
            <a:pPr>
              <a:buFont typeface="Wingdings" panose="05000000000000000000" pitchFamily="2" charset="2"/>
              <a:buChar char="Ø"/>
            </a:pPr>
            <a:r>
              <a:rPr lang="en-GB" sz="2600" dirty="0">
                <a:solidFill>
                  <a:srgbClr val="0070C0"/>
                </a:solidFill>
                <a:latin typeface="Arial" panose="020B0604020202020204" pitchFamily="34" charset="0"/>
                <a:cs typeface="Arial" panose="020B0604020202020204" pitchFamily="34" charset="0"/>
              </a:rPr>
              <a:t>Way of life</a:t>
            </a:r>
          </a:p>
          <a:p>
            <a:pPr>
              <a:buFont typeface="Wingdings" panose="05000000000000000000" pitchFamily="2" charset="2"/>
              <a:buChar char="Ø"/>
            </a:pPr>
            <a:r>
              <a:rPr lang="en-GB" sz="2600" dirty="0">
                <a:solidFill>
                  <a:srgbClr val="0070C0"/>
                </a:solidFill>
                <a:latin typeface="Arial" panose="020B0604020202020204" pitchFamily="34" charset="0"/>
                <a:cs typeface="Arial" panose="020B0604020202020204" pitchFamily="34" charset="0"/>
              </a:rPr>
              <a:t>Strong links with early childhood practice.</a:t>
            </a:r>
          </a:p>
          <a:p>
            <a:pPr marL="0" indent="0" algn="r">
              <a:buNone/>
            </a:pPr>
            <a:r>
              <a:rPr lang="en-GB" sz="2600" dirty="0">
                <a:latin typeface="Arial" panose="020B0604020202020204" pitchFamily="34" charset="0"/>
                <a:cs typeface="Arial" panose="020B0604020202020204" pitchFamily="34" charset="0"/>
              </a:rPr>
              <a:t>(Garvey, 2018)</a:t>
            </a:r>
          </a:p>
          <a:p>
            <a:endParaRPr lang="en-GB" sz="2600" dirty="0">
              <a:latin typeface="Arial" panose="020B0604020202020204" pitchFamily="34" charset="0"/>
              <a:cs typeface="Arial" panose="020B0604020202020204" pitchFamily="34" charset="0"/>
            </a:endParaRPr>
          </a:p>
          <a:p>
            <a:endParaRPr lang="en-GB" sz="2600" dirty="0"/>
          </a:p>
          <a:p>
            <a:endParaRPr lang="en-GB" dirty="0"/>
          </a:p>
        </p:txBody>
      </p:sp>
      <p:sp>
        <p:nvSpPr>
          <p:cNvPr id="4" name="Content Placeholder 3">
            <a:extLst>
              <a:ext uri="{FF2B5EF4-FFF2-40B4-BE49-F238E27FC236}">
                <a16:creationId xmlns:a16="http://schemas.microsoft.com/office/drawing/2014/main" id="{045F33A3-7EED-4A2F-B974-DC10F417ADEF}"/>
              </a:ext>
            </a:extLst>
          </p:cNvPr>
          <p:cNvSpPr>
            <a:spLocks noGrp="1"/>
          </p:cNvSpPr>
          <p:nvPr>
            <p:ph sz="half" idx="2"/>
          </p:nvPr>
        </p:nvSpPr>
        <p:spPr>
          <a:xfrm>
            <a:off x="6172200" y="828136"/>
            <a:ext cx="5181600" cy="5348827"/>
          </a:xfrm>
        </p:spPr>
        <p:txBody>
          <a:bodyPr>
            <a:normAutofit/>
          </a:bodyPr>
          <a:lstStyle/>
          <a:p>
            <a:pPr marL="0" indent="0">
              <a:buNone/>
            </a:pPr>
            <a:r>
              <a:rPr lang="en-GB" dirty="0">
                <a:latin typeface="Arial" panose="020B0604020202020204" pitchFamily="34" charset="0"/>
                <a:cs typeface="Arial" panose="020B0604020202020204" pitchFamily="34" charset="0"/>
              </a:rPr>
              <a:t>‘</a:t>
            </a:r>
            <a:r>
              <a:rPr lang="en-GB" dirty="0" err="1">
                <a:solidFill>
                  <a:srgbClr val="0070C0"/>
                </a:solidFill>
                <a:latin typeface="Arial" panose="020B0604020202020204" pitchFamily="34" charset="0"/>
                <a:cs typeface="Arial" panose="020B0604020202020204" pitchFamily="34" charset="0"/>
              </a:rPr>
              <a:t>Hooga</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Hhyoogah</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Heurgh</a:t>
            </a:r>
            <a:r>
              <a:rPr lang="en-GB" dirty="0">
                <a:solidFill>
                  <a:srgbClr val="0070C0"/>
                </a:solidFill>
                <a:latin typeface="Arial" panose="020B0604020202020204" pitchFamily="34" charset="0"/>
                <a:cs typeface="Arial" panose="020B0604020202020204" pitchFamily="34" charset="0"/>
              </a:rPr>
              <a:t>? It is not important how you choose to pronounce or even spell ‘hygge’. </a:t>
            </a:r>
          </a:p>
          <a:p>
            <a:pPr marL="0" indent="0">
              <a:buNone/>
            </a:pPr>
            <a:r>
              <a:rPr lang="en-GB" dirty="0">
                <a:solidFill>
                  <a:srgbClr val="0070C0"/>
                </a:solidFill>
                <a:latin typeface="Arial" panose="020B0604020202020204" pitchFamily="34" charset="0"/>
                <a:cs typeface="Arial" panose="020B0604020202020204" pitchFamily="34" charset="0"/>
              </a:rPr>
              <a:t>To paraphrase one of the greatest philosophers of our time –  Winnie the Pooh – when asked how to spell a certain emotion said, ‘You don’t spell it. You feel it.’          </a:t>
            </a:r>
          </a:p>
          <a:p>
            <a:pPr marL="0" indent="0" algn="r">
              <a:buNone/>
            </a:pPr>
            <a:r>
              <a:rPr lang="en-GB" dirty="0">
                <a:latin typeface="Arial" panose="020B0604020202020204" pitchFamily="34" charset="0"/>
                <a:cs typeface="Arial" panose="020B0604020202020204" pitchFamily="34" charset="0"/>
              </a:rPr>
              <a:t>(Wiking, 2016, p.4).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006578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416A-63B7-4148-9714-1244819D8BCB}"/>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Gwytnwch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lles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Resilience and wellbeing</a:t>
            </a:r>
          </a:p>
        </p:txBody>
      </p:sp>
      <p:sp>
        <p:nvSpPr>
          <p:cNvPr id="4" name="Content Placeholder 3">
            <a:extLst>
              <a:ext uri="{FF2B5EF4-FFF2-40B4-BE49-F238E27FC236}">
                <a16:creationId xmlns:a16="http://schemas.microsoft.com/office/drawing/2014/main" id="{D628F631-14E9-4CB3-A494-2023E1761350}"/>
              </a:ext>
            </a:extLst>
          </p:cNvPr>
          <p:cNvSpPr>
            <a:spLocks noGrp="1"/>
          </p:cNvSpPr>
          <p:nvPr>
            <p:ph sz="half" idx="1"/>
          </p:nvPr>
        </p:nvSpPr>
        <p:spPr/>
        <p:txBody>
          <a:bodyPr/>
          <a:lstStyle/>
          <a:p>
            <a:pPr marL="0" indent="0">
              <a:buNone/>
            </a:pP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ffurfio</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ganlyniad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a/neu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Neu</a:t>
            </a:r>
          </a:p>
          <a:p>
            <a:pPr marL="0" indent="0">
              <a:buNone/>
            </a:pP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ymdopi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llwyddiannuss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E7A4BC4E-0628-4627-81DB-14A68913274A}"/>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cs typeface="Arial" panose="020B0604020202020204" pitchFamily="34" charset="0"/>
              </a:rPr>
              <a:t>Does/can resilience only form as a result of risks and/or challenges? </a:t>
            </a:r>
          </a:p>
          <a:p>
            <a:pPr marL="0" indent="0">
              <a:buNone/>
            </a:pPr>
            <a:r>
              <a:rPr lang="en-GB" dirty="0">
                <a:solidFill>
                  <a:srgbClr val="0070C0"/>
                </a:solidFill>
                <a:latin typeface="Arial" panose="020B0604020202020204" pitchFamily="34" charset="0"/>
                <a:cs typeface="Arial" panose="020B0604020202020204" pitchFamily="34" charset="0"/>
              </a:rPr>
              <a:t>Or</a:t>
            </a:r>
          </a:p>
          <a:p>
            <a:pPr marL="0" indent="0">
              <a:buNone/>
            </a:pPr>
            <a:r>
              <a:rPr lang="en-GB" dirty="0">
                <a:solidFill>
                  <a:srgbClr val="0070C0"/>
                </a:solidFill>
                <a:latin typeface="Arial" panose="020B0604020202020204" pitchFamily="34" charset="0"/>
                <a:cs typeface="Arial" panose="020B0604020202020204" pitchFamily="34" charset="0"/>
              </a:rPr>
              <a:t>Is resilience a skill to cope successfully with life?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Discuss…</a:t>
            </a:r>
          </a:p>
          <a:p>
            <a:pPr marL="0" indent="0">
              <a:buNone/>
            </a:pPr>
            <a:endParaRPr lang="en-GB" dirty="0"/>
          </a:p>
        </p:txBody>
      </p:sp>
    </p:spTree>
    <p:extLst>
      <p:ext uri="{BB962C8B-B14F-4D97-AF65-F5344CB8AC3E}">
        <p14:creationId xmlns:p14="http://schemas.microsoft.com/office/powerpoint/2010/main" val="4509362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416A-63B7-4148-9714-1244819D8BCB}"/>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Gwytnwch</a:t>
            </a:r>
            <a:r>
              <a:rPr lang="en-GB" b="1" dirty="0">
                <a:latin typeface="Arial" panose="020B0604020202020204" pitchFamily="34" charset="0"/>
                <a:cs typeface="Arial" panose="020B0604020202020204" pitchFamily="34" charset="0"/>
              </a:rPr>
              <a:t> – </a:t>
            </a:r>
            <a:r>
              <a:rPr lang="en-GB" b="1" dirty="0" err="1">
                <a:latin typeface="Arial" panose="020B0604020202020204" pitchFamily="34" charset="0"/>
                <a:cs typeface="Arial" panose="020B0604020202020204" pitchFamily="34" charset="0"/>
              </a:rPr>
              <a:t>rôl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ymareferydd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Resilience – role of the practitioner</a:t>
            </a:r>
          </a:p>
        </p:txBody>
      </p:sp>
      <p:sp>
        <p:nvSpPr>
          <p:cNvPr id="4" name="Content Placeholder 3">
            <a:extLst>
              <a:ext uri="{FF2B5EF4-FFF2-40B4-BE49-F238E27FC236}">
                <a16:creationId xmlns:a16="http://schemas.microsoft.com/office/drawing/2014/main" id="{D628F631-14E9-4CB3-A494-2023E1761350}"/>
              </a:ext>
            </a:extLst>
          </p:cNvPr>
          <p:cNvSpPr>
            <a:spLocks noGrp="1"/>
          </p:cNvSpPr>
          <p:nvPr>
            <p:ph sz="half" idx="1"/>
          </p:nvPr>
        </p:nvSpPr>
        <p:spPr>
          <a:xfrm>
            <a:off x="396815" y="1825625"/>
            <a:ext cx="5622985" cy="4351338"/>
          </a:xfrm>
        </p:spPr>
        <p:txBody>
          <a:bodyPr/>
          <a:lstStyle/>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 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fownsio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nol</a:t>
            </a: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hynofedd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hunan-rheolaeth</a:t>
            </a:r>
            <a:r>
              <a:rPr lang="en-GB" dirty="0">
                <a:latin typeface="Arial" panose="020B0604020202020204" pitchFamily="34" charset="0"/>
                <a:cs typeface="Arial" panose="020B0604020202020204" pitchFamily="34" charset="0"/>
              </a:rPr>
              <a:t> –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 y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digwyddiadau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delio</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E7A4BC4E-0628-4627-81DB-14A68913274A}"/>
              </a:ext>
            </a:extLst>
          </p:cNvPr>
          <p:cNvSpPr>
            <a:spLocks noGrp="1"/>
          </p:cNvSpPr>
          <p:nvPr>
            <p:ph sz="half" idx="2"/>
          </p:nvPr>
        </p:nvSpPr>
        <p:spPr>
          <a:xfrm>
            <a:off x="6172199" y="1825625"/>
            <a:ext cx="5369943" cy="4351338"/>
          </a:xfrm>
        </p:spPr>
        <p:txBody>
          <a:bodyPr/>
          <a:lstStyle/>
          <a:p>
            <a:r>
              <a:rPr lang="en-GB" dirty="0">
                <a:latin typeface="Arial" panose="020B0604020202020204" pitchFamily="34" charset="0"/>
                <a:cs typeface="Arial" panose="020B0604020202020204" pitchFamily="34" charset="0"/>
              </a:rPr>
              <a:t>Build resilience – ability to bounce back/the ability to recover  - buoyancy</a:t>
            </a:r>
          </a:p>
          <a:p>
            <a:r>
              <a:rPr lang="en-GB" dirty="0">
                <a:latin typeface="Arial" panose="020B0604020202020204" pitchFamily="34" charset="0"/>
                <a:cs typeface="Arial" panose="020B0604020202020204" pitchFamily="34" charset="0"/>
              </a:rPr>
              <a:t>Build self-regulation – being able to manage feelings, changes, risks and challenges</a:t>
            </a:r>
          </a:p>
          <a:p>
            <a:r>
              <a:rPr lang="en-GB" dirty="0">
                <a:latin typeface="Arial" panose="020B0604020202020204" pitchFamily="34" charset="0"/>
                <a:cs typeface="Arial" panose="020B0604020202020204" pitchFamily="34" charset="0"/>
              </a:rPr>
              <a:t>Manage behaviour -  manner in which challenges and events are dealt with.   </a:t>
            </a:r>
          </a:p>
        </p:txBody>
      </p:sp>
    </p:spTree>
    <p:extLst>
      <p:ext uri="{BB962C8B-B14F-4D97-AF65-F5344CB8AC3E}">
        <p14:creationId xmlns:p14="http://schemas.microsoft.com/office/powerpoint/2010/main" val="31521002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850D74-3B51-4EE3-A23F-173D0EE850BE}"/>
              </a:ext>
            </a:extLst>
          </p:cNvPr>
          <p:cNvSpPr>
            <a:spLocks noGrp="1"/>
          </p:cNvSpPr>
          <p:nvPr>
            <p:ph type="title"/>
          </p:nvPr>
        </p:nvSpPr>
        <p:spPr>
          <a:xfrm>
            <a:off x="934872" y="982272"/>
            <a:ext cx="3388419" cy="4560970"/>
          </a:xfrm>
        </p:spPr>
        <p:txBody>
          <a:bodyPr>
            <a:normAutofit/>
          </a:bodyPr>
          <a:lstStyle/>
          <a:p>
            <a:r>
              <a:rPr lang="en-GB" sz="4000" b="1">
                <a:solidFill>
                  <a:srgbClr val="FFFFFF"/>
                </a:solidFill>
                <a:latin typeface="Arial" panose="020B0604020202020204" pitchFamily="34" charset="0"/>
                <a:cs typeface="Arial" panose="020B0604020202020204" pitchFamily="34" charset="0"/>
              </a:rPr>
              <a:t>Tlodi</a:t>
            </a:r>
            <a:r>
              <a:rPr lang="en-GB" sz="4000" b="1" dirty="0">
                <a:solidFill>
                  <a:srgbClr val="FFFFFF"/>
                </a:solidFill>
                <a:latin typeface="Arial" panose="020B0604020202020204" pitchFamily="34" charset="0"/>
                <a:cs typeface="Arial" panose="020B0604020202020204" pitchFamily="34" charset="0"/>
              </a:rPr>
              <a:t> a </a:t>
            </a:r>
            <a:r>
              <a:rPr lang="en-GB" sz="4000" b="1">
                <a:solidFill>
                  <a:srgbClr val="FFFFFF"/>
                </a:solidFill>
                <a:latin typeface="Arial" panose="020B0604020202020204" pitchFamily="34" charset="0"/>
                <a:cs typeface="Arial" panose="020B0604020202020204" pitchFamily="34" charset="0"/>
              </a:rPr>
              <a:t>Lles</a:t>
            </a:r>
            <a:r>
              <a:rPr lang="en-GB" sz="4000" b="1" dirty="0">
                <a:solidFill>
                  <a:srgbClr val="FFFFFF"/>
                </a:solidFill>
                <a:latin typeface="Arial" panose="020B0604020202020204" pitchFamily="34" charset="0"/>
                <a:cs typeface="Arial" panose="020B0604020202020204" pitchFamily="34" charset="0"/>
              </a:rPr>
              <a:t> </a:t>
            </a:r>
            <a:r>
              <a:rPr lang="en-GB" sz="4000" b="1">
                <a:solidFill>
                  <a:srgbClr val="FFFFFF"/>
                </a:solidFill>
                <a:latin typeface="Arial" panose="020B0604020202020204" pitchFamily="34" charset="0"/>
                <a:cs typeface="Arial" panose="020B0604020202020204" pitchFamily="34" charset="0"/>
              </a:rPr>
              <a:t>yng</a:t>
            </a:r>
            <a:r>
              <a:rPr lang="en-GB" sz="4000" b="1" dirty="0">
                <a:solidFill>
                  <a:srgbClr val="FFFFFF"/>
                </a:solidFill>
                <a:latin typeface="Arial" panose="020B0604020202020204" pitchFamily="34" charset="0"/>
                <a:cs typeface="Arial" panose="020B0604020202020204" pitchFamily="34" charset="0"/>
              </a:rPr>
              <a:t> </a:t>
            </a:r>
            <a:r>
              <a:rPr lang="en-GB" sz="4000" b="1">
                <a:solidFill>
                  <a:srgbClr val="FFFFFF"/>
                </a:solidFill>
                <a:latin typeface="Arial" panose="020B0604020202020204" pitchFamily="34" charset="0"/>
                <a:cs typeface="Arial" panose="020B0604020202020204" pitchFamily="34" charset="0"/>
              </a:rPr>
              <a:t>Nghymru</a:t>
            </a:r>
            <a:br>
              <a:rPr lang="en-GB" sz="4000" b="1" dirty="0">
                <a:solidFill>
                  <a:srgbClr val="FFFFFF"/>
                </a:solidFill>
                <a:latin typeface="Arial" panose="020B0604020202020204" pitchFamily="34" charset="0"/>
                <a:cs typeface="Arial" panose="020B0604020202020204" pitchFamily="34" charset="0"/>
              </a:rPr>
            </a:br>
            <a:r>
              <a:rPr lang="en-GB" sz="4000" b="1" dirty="0">
                <a:solidFill>
                  <a:srgbClr val="FFFFFF"/>
                </a:solidFill>
                <a:latin typeface="Arial" panose="020B0604020202020204" pitchFamily="34" charset="0"/>
                <a:cs typeface="Arial" panose="020B0604020202020204" pitchFamily="34" charset="0"/>
              </a:rPr>
              <a:t>Poverty and Wellbeing in Wales</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a:extLst>
              <a:ext uri="{FF2B5EF4-FFF2-40B4-BE49-F238E27FC236}">
                <a16:creationId xmlns:a16="http://schemas.microsoft.com/office/drawing/2014/main" id="{9351F525-197C-427F-8D5D-47CDC06B3BCD}"/>
              </a:ext>
            </a:extLst>
          </p:cNvPr>
          <p:cNvSpPr>
            <a:spLocks noGrp="1"/>
          </p:cNvSpPr>
          <p:nvPr>
            <p:ph idx="1"/>
          </p:nvPr>
        </p:nvSpPr>
        <p:spPr>
          <a:xfrm>
            <a:off x="5221862" y="1719618"/>
            <a:ext cx="5948831" cy="4334629"/>
          </a:xfrm>
        </p:spPr>
        <p:txBody>
          <a:bodyPr anchor="ctr">
            <a:normAutofit/>
          </a:bodyPr>
          <a:lstStyle/>
          <a:p>
            <a:pPr marL="0" indent="0">
              <a:buNone/>
            </a:pPr>
            <a:r>
              <a:rPr lang="en-GB" sz="2400" b="1" dirty="0">
                <a:solidFill>
                  <a:srgbClr val="FEFFFF"/>
                </a:solidFill>
                <a:latin typeface="Arial" panose="020B0604020202020204" pitchFamily="34" charset="0"/>
                <a:cs typeface="Arial" panose="020B0604020202020204" pitchFamily="34" charset="0"/>
              </a:rPr>
              <a:t>According to Lewis (2021), ‘within Wales, poverty is a significant driver for change in relation to policy development…where possible, Welsh Government engages proactively with stakeholders to work in partnership to address the poverty and wellbeing for children. </a:t>
            </a:r>
          </a:p>
          <a:p>
            <a:pPr marL="0" indent="0" algn="r">
              <a:buNone/>
            </a:pPr>
            <a:r>
              <a:rPr lang="en-GB" sz="2400" b="1" dirty="0">
                <a:solidFill>
                  <a:srgbClr val="FEFFFF"/>
                </a:solidFill>
                <a:latin typeface="Arial" panose="020B0604020202020204" pitchFamily="34" charset="0"/>
                <a:cs typeface="Arial" panose="020B0604020202020204" pitchFamily="34" charset="0"/>
              </a:rPr>
              <a:t> (cited in Williams-Brown and </a:t>
            </a:r>
            <a:r>
              <a:rPr lang="en-GB" sz="2400" b="1" dirty="0" err="1">
                <a:solidFill>
                  <a:srgbClr val="FEFFFF"/>
                </a:solidFill>
                <a:latin typeface="Arial" panose="020B0604020202020204" pitchFamily="34" charset="0"/>
                <a:cs typeface="Arial" panose="020B0604020202020204" pitchFamily="34" charset="0"/>
              </a:rPr>
              <a:t>Mander</a:t>
            </a:r>
            <a:r>
              <a:rPr lang="en-GB" sz="2400" b="1" dirty="0">
                <a:solidFill>
                  <a:srgbClr val="FEFFFF"/>
                </a:solidFill>
                <a:latin typeface="Arial" panose="020B0604020202020204" pitchFamily="34" charset="0"/>
                <a:cs typeface="Arial" panose="020B0604020202020204" pitchFamily="34" charset="0"/>
              </a:rPr>
              <a:t>, 2021 p. 145).   </a:t>
            </a:r>
          </a:p>
        </p:txBody>
      </p:sp>
    </p:spTree>
    <p:extLst>
      <p:ext uri="{BB962C8B-B14F-4D97-AF65-F5344CB8AC3E}">
        <p14:creationId xmlns:p14="http://schemas.microsoft.com/office/powerpoint/2010/main" val="24579571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414069" y="365128"/>
            <a:ext cx="10939731" cy="975640"/>
          </a:xfrm>
        </p:spPr>
        <p:txBody>
          <a:bodyPr>
            <a:normAutofit fontScale="90000"/>
          </a:bodyPr>
          <a:lstStyle/>
          <a:p>
            <a:r>
              <a:rPr lang="en-GB" b="1" dirty="0" err="1">
                <a:latin typeface="Arial" panose="020B0604020202020204" pitchFamily="34" charset="0"/>
                <a:cs typeface="Arial" panose="020B0604020202020204" pitchFamily="34" charset="0"/>
              </a:rPr>
              <a:t>Tlodi</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DC05CD1A-3EFA-4308-B297-C654ECD675C2}"/>
              </a:ext>
            </a:extLst>
          </p:cNvPr>
          <p:cNvSpPr>
            <a:spLocks noGrp="1"/>
          </p:cNvSpPr>
          <p:nvPr>
            <p:ph idx="1"/>
          </p:nvPr>
        </p:nvSpPr>
        <p:spPr>
          <a:xfrm>
            <a:off x="414069" y="1600201"/>
            <a:ext cx="11335108" cy="3917032"/>
          </a:xfrm>
        </p:spPr>
        <p:txBody>
          <a:bodyPr>
            <a:normAutofit fontScale="92500" lnSpcReduction="20000"/>
          </a:bodyPr>
          <a:lstStyle/>
          <a:p>
            <a:r>
              <a:rPr lang="en-GB" b="1" dirty="0" err="1">
                <a:latin typeface="Arial" panose="020B0604020202020204" pitchFamily="34" charset="0"/>
                <a:cs typeface="Arial" panose="020B0604020202020204" pitchFamily="34" charset="0"/>
              </a:rPr>
              <a:t>Sefydliad</a:t>
            </a:r>
            <a:r>
              <a:rPr lang="en-GB" b="1" dirty="0">
                <a:latin typeface="Arial" panose="020B0604020202020204" pitchFamily="34" charset="0"/>
                <a:cs typeface="Arial" panose="020B0604020202020204" pitchFamily="34" charset="0"/>
              </a:rPr>
              <a:t> Joseph Rowntree Foundation</a:t>
            </a:r>
          </a:p>
          <a:p>
            <a:pPr marL="0" indent="0">
              <a:buNone/>
            </a:pPr>
            <a:r>
              <a:rPr lang="en-GB" dirty="0">
                <a:latin typeface="Arial" panose="020B0604020202020204" pitchFamily="34" charset="0"/>
                <a:cs typeface="Arial" panose="020B0604020202020204" pitchFamily="34" charset="0"/>
                <a:hlinkClick r:id="rId3"/>
              </a:rPr>
              <a:t>Poverty in Wales 2020 | JRF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r>
              <a:rPr lang="en-GB" b="0" i="0" dirty="0">
                <a:solidFill>
                  <a:srgbClr val="000000"/>
                </a:solidFill>
                <a:effectLst/>
                <a:latin typeface="Arial" panose="020B0604020202020204" pitchFamily="34" charset="0"/>
              </a:rPr>
              <a:t>Around 200,000 children are living in poverty in Wales, or one in three of the total, according to a new report from the Save the Children charity. In addition, as many as 90,000 live in severe poverty. On both counts, Wales has the highest rate of child poverty of any nation in the UK.</a:t>
            </a:r>
          </a:p>
          <a:p>
            <a:pPr marL="0" indent="0">
              <a:buNone/>
            </a:pPr>
            <a:r>
              <a:rPr lang="en-GB" dirty="0">
                <a:latin typeface="Arial" panose="020B0604020202020204" pitchFamily="34" charset="0"/>
                <a:cs typeface="Arial" panose="020B0604020202020204" pitchFamily="34" charset="0"/>
              </a:rPr>
              <a:t>(Poverty and Social Exclusion, no date)</a:t>
            </a:r>
          </a:p>
          <a:p>
            <a:pPr marL="0" indent="0">
              <a:buNone/>
            </a:pPr>
            <a:r>
              <a:rPr lang="en-GB" dirty="0">
                <a:hlinkClick r:id="rId4"/>
              </a:rPr>
              <a:t>Wales has worst child poverty in UK | Poverty and Social Exclusion</a:t>
            </a:r>
            <a:endParaRPr lang="en-GB" dirty="0"/>
          </a:p>
          <a:p>
            <a:r>
              <a:rPr lang="en-GB" dirty="0">
                <a:latin typeface="Arial" panose="020B0604020202020204" pitchFamily="34" charset="0"/>
                <a:cs typeface="Arial" panose="020B0604020202020204" pitchFamily="34" charset="0"/>
              </a:rPr>
              <a:t>Save the Children in Wales Manifesto</a:t>
            </a:r>
          </a:p>
          <a:p>
            <a:pPr marL="0" indent="0">
              <a:buNone/>
            </a:pPr>
            <a:r>
              <a:rPr lang="en-GB" dirty="0">
                <a:hlinkClick r:id="rId5"/>
              </a:rPr>
              <a:t>savethechildrenmanifesto21eng.pdf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556927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609600" y="365128"/>
            <a:ext cx="10744200" cy="975640"/>
          </a:xfrm>
        </p:spPr>
        <p:txBody>
          <a:bodyPr>
            <a:normAutofit fontScale="90000"/>
          </a:bodyPr>
          <a:lstStyle/>
          <a:p>
            <a:r>
              <a:rPr lang="en-GB" b="1" dirty="0" err="1">
                <a:latin typeface="Arial" panose="020B0604020202020204" pitchFamily="34" charset="0"/>
                <a:cs typeface="Arial" panose="020B0604020202020204" pitchFamily="34" charset="0"/>
              </a:rPr>
              <a:t>Tlodi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Nghymru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Poverty in Wales</a:t>
            </a:r>
          </a:p>
        </p:txBody>
      </p:sp>
      <p:sp>
        <p:nvSpPr>
          <p:cNvPr id="3" name="Content Placeholder 2">
            <a:extLst>
              <a:ext uri="{FF2B5EF4-FFF2-40B4-BE49-F238E27FC236}">
                <a16:creationId xmlns:a16="http://schemas.microsoft.com/office/drawing/2014/main" id="{DC05CD1A-3EFA-4308-B297-C654ECD675C2}"/>
              </a:ext>
            </a:extLst>
          </p:cNvPr>
          <p:cNvSpPr>
            <a:spLocks noGrp="1"/>
          </p:cNvSpPr>
          <p:nvPr>
            <p:ph idx="1"/>
          </p:nvPr>
        </p:nvSpPr>
        <p:spPr/>
        <p:txBody>
          <a:bodyPr>
            <a:normAutofit/>
          </a:bodyPr>
          <a:lstStyle/>
          <a:p>
            <a:r>
              <a:rPr lang="en-GB" sz="3200" dirty="0" err="1">
                <a:latin typeface="Arial" panose="020B0604020202020204" pitchFamily="34" charset="0"/>
                <a:cs typeface="Arial" panose="020B0604020202020204" pitchFamily="34" charset="0"/>
              </a:rPr>
              <a:t>Llywodraeth</a:t>
            </a:r>
            <a:r>
              <a:rPr lang="en-GB" sz="3200" dirty="0">
                <a:latin typeface="Arial" panose="020B0604020202020204" pitchFamily="34" charset="0"/>
                <a:cs typeface="Arial" panose="020B0604020202020204" pitchFamily="34" charset="0"/>
              </a:rPr>
              <a:t> Cymru/Welsh Government:</a:t>
            </a:r>
          </a:p>
          <a:p>
            <a:pPr marL="0" indent="0">
              <a:buNone/>
            </a:pPr>
            <a:r>
              <a:rPr lang="en-GB" sz="3200" dirty="0">
                <a:hlinkClick r:id="rId3"/>
              </a:rPr>
              <a:t>Poverty related statistics | GOV.WALES</a:t>
            </a:r>
            <a:endParaRPr lang="en-GB" sz="3200" dirty="0"/>
          </a:p>
          <a:p>
            <a:r>
              <a:rPr lang="en-GB" sz="3200" dirty="0" err="1">
                <a:latin typeface="Arial" panose="020B0604020202020204" pitchFamily="34" charset="0"/>
                <a:cs typeface="Arial" panose="020B0604020202020204" pitchFamily="34" charset="0"/>
              </a:rPr>
              <a:t>Tlodi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Nghymru</a:t>
            </a:r>
            <a:r>
              <a:rPr lang="en-GB" sz="3200" dirty="0">
                <a:latin typeface="Arial" panose="020B0604020202020204" pitchFamily="34" charset="0"/>
                <a:cs typeface="Arial" panose="020B0604020202020204" pitchFamily="34" charset="0"/>
              </a:rPr>
              <a:t>/Poverty in Wales</a:t>
            </a:r>
          </a:p>
          <a:p>
            <a:pPr marL="0" indent="0">
              <a:buNone/>
            </a:pPr>
            <a:r>
              <a:rPr lang="en-GB" sz="3200" dirty="0">
                <a:hlinkClick r:id="rId4"/>
              </a:rPr>
              <a:t>Poverty in Wales – Oxfam Cymru (oxfamapps.org)</a:t>
            </a:r>
            <a:endParaRPr lang="en-GB" sz="3200" dirty="0"/>
          </a:p>
          <a:p>
            <a:r>
              <a:rPr lang="en-GB" sz="3200" dirty="0" err="1">
                <a:latin typeface="Arial" panose="020B0604020202020204" pitchFamily="34" charset="0"/>
                <a:cs typeface="Arial" panose="020B0604020202020204" pitchFamily="34" charset="0"/>
              </a:rPr>
              <a:t>Sefydliad</a:t>
            </a:r>
            <a:r>
              <a:rPr lang="en-GB" sz="3200" dirty="0">
                <a:latin typeface="Arial" panose="020B0604020202020204" pitchFamily="34" charset="0"/>
                <a:cs typeface="Arial" panose="020B0604020202020204" pitchFamily="34" charset="0"/>
              </a:rPr>
              <a:t> Bevan Foundation</a:t>
            </a:r>
          </a:p>
          <a:p>
            <a:pPr marL="0" indent="0">
              <a:buNone/>
            </a:pPr>
            <a:r>
              <a:rPr lang="en-GB" sz="3200" dirty="0">
                <a:hlinkClick r:id="rId5"/>
              </a:rPr>
              <a:t>Poverty in Wales – what does the latest data say? - Bevan Foundation</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2059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hildren&amp;amp;#39;s Health and Well Being During the Coronavirus Pandemic | KFF">
            <a:extLst>
              <a:ext uri="{FF2B5EF4-FFF2-40B4-BE49-F238E27FC236}">
                <a16:creationId xmlns:a16="http://schemas.microsoft.com/office/drawing/2014/main" id="{2F5719D7-EA7A-443A-8E04-ED0CEA0D361F}"/>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431321" y="310551"/>
            <a:ext cx="11335109" cy="6349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60057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Rectangle 1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Freeform: Shape 14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E12D4F-F693-415B-AB03-50EB3F90DAE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err="1">
                <a:solidFill>
                  <a:srgbClr val="FFFFFF"/>
                </a:solidFill>
                <a:latin typeface="+mj-lt"/>
                <a:ea typeface="+mj-ea"/>
                <a:cs typeface="+mj-cs"/>
              </a:rPr>
              <a:t>Effaith</a:t>
            </a:r>
            <a:r>
              <a:rPr lang="en-US" sz="4000" b="1" kern="1200" dirty="0">
                <a:solidFill>
                  <a:srgbClr val="FFFFFF"/>
                </a:solidFill>
                <a:latin typeface="+mj-lt"/>
                <a:ea typeface="+mj-ea"/>
                <a:cs typeface="+mj-cs"/>
              </a:rPr>
              <a:t> </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Covid 19 </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The impact</a:t>
            </a:r>
          </a:p>
        </p:txBody>
      </p:sp>
      <p:pic>
        <p:nvPicPr>
          <p:cNvPr id="1026" name="Picture 2" descr="School Closures and COVID-19: Impacts on children">
            <a:extLst>
              <a:ext uri="{FF2B5EF4-FFF2-40B4-BE49-F238E27FC236}">
                <a16:creationId xmlns:a16="http://schemas.microsoft.com/office/drawing/2014/main" id="{11FFD1AA-6507-4D60-9E60-908A0EC511C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40868" y="-18245"/>
            <a:ext cx="8651131" cy="6875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81477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3820-9A06-4736-AB4D-A2D2703CBB14}"/>
              </a:ext>
            </a:extLst>
          </p:cNvPr>
          <p:cNvSpPr>
            <a:spLocks noGrp="1"/>
          </p:cNvSpPr>
          <p:nvPr>
            <p:ph type="title"/>
          </p:nvPr>
        </p:nvSpPr>
        <p:spPr>
          <a:xfrm>
            <a:off x="327804" y="365127"/>
            <a:ext cx="11025996" cy="1325563"/>
          </a:xfrm>
        </p:spPr>
        <p:txBody>
          <a:bodyPr/>
          <a:lstStyle/>
          <a:p>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hawl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Wellbeing as a right to children </a:t>
            </a:r>
          </a:p>
        </p:txBody>
      </p:sp>
      <p:sp>
        <p:nvSpPr>
          <p:cNvPr id="4" name="Content Placeholder 3">
            <a:extLst>
              <a:ext uri="{FF2B5EF4-FFF2-40B4-BE49-F238E27FC236}">
                <a16:creationId xmlns:a16="http://schemas.microsoft.com/office/drawing/2014/main" id="{0FD82700-CD51-4B5D-9E82-8E9DB1B064AB}"/>
              </a:ext>
            </a:extLst>
          </p:cNvPr>
          <p:cNvSpPr>
            <a:spLocks noGrp="1"/>
          </p:cNvSpPr>
          <p:nvPr>
            <p:ph sz="half" idx="1"/>
          </p:nvPr>
        </p:nvSpPr>
        <p:spPr>
          <a:xfrm>
            <a:off x="327804" y="2053087"/>
            <a:ext cx="5691996" cy="4123876"/>
          </a:xfrm>
        </p:spPr>
        <p:txBody>
          <a:bodyPr>
            <a:normAutofit/>
          </a:bodyPr>
          <a:lstStyle/>
          <a:p>
            <a:pPr marL="0" indent="0">
              <a:buNone/>
            </a:pPr>
            <a:r>
              <a:rPr lang="en-GB" b="1" dirty="0" err="1">
                <a:latin typeface="Arial" panose="020B0604020202020204" pitchFamily="34" charset="0"/>
                <a:cs typeface="Arial" panose="020B0604020202020204" pitchFamily="34" charset="0"/>
              </a:rPr>
              <a:t>Dywed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3 o CCUHP 1989 ‘ </a:t>
            </a:r>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bob </a:t>
            </a:r>
            <a:r>
              <a:rPr lang="en-GB" b="1" dirty="0" err="1">
                <a:latin typeface="Arial" panose="020B0604020202020204" pitchFamily="34" charset="0"/>
                <a:cs typeface="Arial" panose="020B0604020202020204" pitchFamily="34" charset="0"/>
              </a:rPr>
              <a:t>plentyn</a:t>
            </a:r>
            <a:r>
              <a:rPr lang="en-GB" b="1"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Article 3 of the UNCRC 1989 states the ‘best interest of the child.’</a:t>
            </a: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1A19618-B57D-4587-AEC1-362869921C92}"/>
              </a:ext>
            </a:extLst>
          </p:cNvPr>
          <p:cNvSpPr>
            <a:spLocks noGrp="1"/>
          </p:cNvSpPr>
          <p:nvPr>
            <p:ph sz="half" idx="2"/>
          </p:nvPr>
        </p:nvSpPr>
        <p:spPr/>
        <p:txBody>
          <a:bodyPr>
            <a:normAutofit/>
          </a:bodyPr>
          <a:lstStyle/>
          <a:p>
            <a:pPr marL="0" indent="0">
              <a:buNone/>
            </a:pPr>
            <a:r>
              <a:rPr lang="en-GB" sz="3200" b="1" dirty="0">
                <a:latin typeface="Arial" panose="020B0604020202020204" pitchFamily="34" charset="0"/>
                <a:cs typeface="Arial" panose="020B0604020202020204" pitchFamily="34" charset="0"/>
              </a:rPr>
              <a:t>Children’s Rights </a:t>
            </a:r>
            <a:r>
              <a:rPr lang="en-GB" sz="3200" dirty="0">
                <a:latin typeface="Arial" panose="020B0604020202020204" pitchFamily="34" charset="0"/>
                <a:cs typeface="Arial" panose="020B0604020202020204" pitchFamily="34" charset="0"/>
              </a:rPr>
              <a:t>– ‘the right of the child to be protected and guaranteed in their wellbeing, under the responsibility of services and institutions in charge of education and care.’</a:t>
            </a:r>
          </a:p>
          <a:p>
            <a:pPr marL="0" indent="0">
              <a:buNone/>
            </a:pP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Unicef</a:t>
            </a:r>
            <a:r>
              <a:rPr lang="en-GB" sz="3200" dirty="0">
                <a:latin typeface="Arial" panose="020B0604020202020204" pitchFamily="34" charset="0"/>
                <a:cs typeface="Arial" panose="020B0604020202020204" pitchFamily="34" charset="0"/>
              </a:rPr>
              <a:t>, 2017) </a:t>
            </a:r>
          </a:p>
          <a:p>
            <a:endParaRPr lang="en-GB" dirty="0"/>
          </a:p>
        </p:txBody>
      </p:sp>
    </p:spTree>
    <p:extLst>
      <p:ext uri="{BB962C8B-B14F-4D97-AF65-F5344CB8AC3E}">
        <p14:creationId xmlns:p14="http://schemas.microsoft.com/office/powerpoint/2010/main" val="8385030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AD36-182F-4EBB-9EE1-49F8CCEAD84F}"/>
              </a:ext>
            </a:extLst>
          </p:cNvPr>
          <p:cNvSpPr>
            <a:spLocks noGrp="1"/>
          </p:cNvSpPr>
          <p:nvPr>
            <p:ph type="title"/>
          </p:nvPr>
        </p:nvSpPr>
        <p:spPr>
          <a:xfrm>
            <a:off x="276045" y="365127"/>
            <a:ext cx="11645661" cy="1015099"/>
          </a:xfrm>
        </p:spPr>
        <p:txBody>
          <a:bodyPr>
            <a:normAutofit fontScale="90000"/>
          </a:bodyPr>
          <a:lstStyle/>
          <a:p>
            <a:r>
              <a:rPr lang="en-GB" sz="2400" b="1" dirty="0" err="1">
                <a:latin typeface="Arial" panose="020B0604020202020204" pitchFamily="34" charset="0"/>
                <a:cs typeface="Arial" panose="020B0604020202020204" pitchFamily="34" charset="0"/>
              </a:rPr>
              <a:t>Rôl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darpariaeth</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gofal</a:t>
            </a:r>
            <a:r>
              <a:rPr lang="en-GB" sz="2400" b="1" dirty="0">
                <a:latin typeface="Arial" panose="020B0604020202020204" pitchFamily="34" charset="0"/>
                <a:cs typeface="Arial" panose="020B0604020202020204" pitchFamily="34" charset="0"/>
              </a:rPr>
              <a:t> ac </a:t>
            </a:r>
            <a:r>
              <a:rPr lang="en-GB" sz="2400" b="1" dirty="0" err="1">
                <a:latin typeface="Arial" panose="020B0604020202020204" pitchFamily="34" charset="0"/>
                <a:cs typeface="Arial" panose="020B0604020202020204" pitchFamily="34" charset="0"/>
              </a:rPr>
              <a:t>addysg</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cynnar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lles</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gwytnwch</a:t>
            </a:r>
            <a:r>
              <a:rPr lang="en-GB" sz="2400" b="1" dirty="0">
                <a:latin typeface="Arial" panose="020B0604020202020204" pitchFamily="34" charset="0"/>
                <a:cs typeface="Arial" panose="020B0604020202020204" pitchFamily="34" charset="0"/>
              </a:rPr>
              <a:t> plant</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The role of care and early education provision to children’s wellbeing and resilience  </a:t>
            </a:r>
          </a:p>
        </p:txBody>
      </p:sp>
      <p:sp>
        <p:nvSpPr>
          <p:cNvPr id="3" name="Content Placeholder 2">
            <a:extLst>
              <a:ext uri="{FF2B5EF4-FFF2-40B4-BE49-F238E27FC236}">
                <a16:creationId xmlns:a16="http://schemas.microsoft.com/office/drawing/2014/main" id="{6BA594A3-C06A-474E-BE9E-F6F637BCF740}"/>
              </a:ext>
            </a:extLst>
          </p:cNvPr>
          <p:cNvSpPr>
            <a:spLocks noGrp="1"/>
          </p:cNvSpPr>
          <p:nvPr>
            <p:ph sz="half" idx="1"/>
          </p:nvPr>
        </p:nvSpPr>
        <p:spPr>
          <a:xfrm>
            <a:off x="270295" y="1535502"/>
            <a:ext cx="5749508" cy="4641461"/>
          </a:xfrm>
        </p:spPr>
        <p:txBody>
          <a:bodyPr>
            <a:normAutofit fontScale="92500" lnSpcReduction="10000"/>
          </a:bodyPr>
          <a:lstStyle/>
          <a:p>
            <a:pPr marL="0" indent="0">
              <a:buNone/>
            </a:pPr>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Dandanou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Gamst-Nergård</a:t>
            </a:r>
            <a:r>
              <a:rPr lang="en-GB" dirty="0">
                <a:latin typeface="Arial" panose="020B0604020202020204" pitchFamily="34" charset="0"/>
                <a:cs typeface="Arial" panose="020B0604020202020204" pitchFamily="34" charset="0"/>
              </a:rPr>
              <a:t> (2021)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hastudiaeth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feithrinfeydd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Norwy</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iechyd,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handofol</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iecjys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bell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Ioedolaeth</a:t>
            </a:r>
            <a:r>
              <a:rPr lang="en-GB" dirty="0">
                <a:latin typeface="Arial" panose="020B0604020202020204" pitchFamily="34" charset="0"/>
                <a:cs typeface="Arial" panose="020B0604020202020204" pitchFamily="34" charset="0"/>
              </a:rPr>
              <a:t> a bod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dechrau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dechrau</a:t>
            </a:r>
            <a:r>
              <a:rPr lang="en-GB" dirty="0">
                <a:latin typeface="Arial" panose="020B0604020202020204" pitchFamily="34" charset="0"/>
                <a:cs typeface="Arial" panose="020B0604020202020204" pitchFamily="34" charset="0"/>
              </a:rPr>
              <a:t> fan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163B46F8-B8C7-4272-A502-5BD3EB7BE9B7}"/>
              </a:ext>
            </a:extLst>
          </p:cNvPr>
          <p:cNvSpPr>
            <a:spLocks noGrp="1"/>
          </p:cNvSpPr>
          <p:nvPr>
            <p:ph sz="half" idx="2"/>
          </p:nvPr>
        </p:nvSpPr>
        <p:spPr>
          <a:xfrm>
            <a:off x="6331789" y="1535502"/>
            <a:ext cx="5589917" cy="4140679"/>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Dardanou and </a:t>
            </a:r>
            <a:r>
              <a:rPr lang="en-GB" dirty="0" err="1">
                <a:solidFill>
                  <a:srgbClr val="0070C0"/>
                </a:solidFill>
                <a:latin typeface="Arial" panose="020B0604020202020204" pitchFamily="34" charset="0"/>
                <a:cs typeface="Arial" panose="020B0604020202020204" pitchFamily="34" charset="0"/>
              </a:rPr>
              <a:t>Gamst-Nergård</a:t>
            </a:r>
            <a:r>
              <a:rPr lang="en-GB" dirty="0">
                <a:solidFill>
                  <a:srgbClr val="0070C0"/>
                </a:solidFill>
                <a:latin typeface="Arial" panose="020B0604020202020204" pitchFamily="34" charset="0"/>
                <a:cs typeface="Arial" panose="020B0604020202020204" pitchFamily="34" charset="0"/>
              </a:rPr>
              <a:t> (2021) in their study on the Norwegian kindergarten found that social relations, competence, life skills, health, wellbeing and resilience are vital to lifelong health and wellbeing into adulthood. </a:t>
            </a:r>
          </a:p>
          <a:p>
            <a:pPr marL="0" indent="0">
              <a:buNone/>
            </a:pPr>
            <a:r>
              <a:rPr lang="en-GB" dirty="0">
                <a:solidFill>
                  <a:srgbClr val="0070C0"/>
                </a:solidFill>
                <a:latin typeface="Arial" panose="020B0604020202020204" pitchFamily="34" charset="0"/>
                <a:cs typeface="Arial" panose="020B0604020202020204" pitchFamily="34" charset="0"/>
              </a:rPr>
              <a:t>Emphasis on the role of the practitioner, the leader and the early years care and education provision. It begins here. </a:t>
            </a:r>
          </a:p>
        </p:txBody>
      </p:sp>
    </p:spTree>
    <p:extLst>
      <p:ext uri="{BB962C8B-B14F-4D97-AF65-F5344CB8AC3E}">
        <p14:creationId xmlns:p14="http://schemas.microsoft.com/office/powerpoint/2010/main" val="1466886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2FBDD-ABBF-4EE3-8BB4-0AFAC59BE47B}"/>
              </a:ext>
            </a:extLst>
          </p:cNvPr>
          <p:cNvSpPr>
            <a:spLocks noGrp="1"/>
          </p:cNvSpPr>
          <p:nvPr>
            <p:ph type="title"/>
          </p:nvPr>
        </p:nvSpPr>
        <p:spPr>
          <a:xfrm>
            <a:off x="838200" y="365128"/>
            <a:ext cx="10515600" cy="911582"/>
          </a:xfrm>
        </p:spPr>
        <p:txBody>
          <a:bodyPr/>
          <a:lstStyle/>
          <a:p>
            <a:r>
              <a:rPr lang="en-GB" b="1" dirty="0">
                <a:latin typeface="Arial" panose="020B0604020202020204" pitchFamily="34" charset="0"/>
                <a:cs typeface="Arial" panose="020B0604020202020204" pitchFamily="34" charset="0"/>
              </a:rPr>
              <a:t>The Norwegian Kindergarten (Sámi)</a:t>
            </a:r>
          </a:p>
        </p:txBody>
      </p:sp>
      <p:sp>
        <p:nvSpPr>
          <p:cNvPr id="3" name="Content Placeholder 2">
            <a:extLst>
              <a:ext uri="{FF2B5EF4-FFF2-40B4-BE49-F238E27FC236}">
                <a16:creationId xmlns:a16="http://schemas.microsoft.com/office/drawing/2014/main" id="{FD3240AB-B828-430F-8149-0F67A47358B6}"/>
              </a:ext>
            </a:extLst>
          </p:cNvPr>
          <p:cNvSpPr>
            <a:spLocks noGrp="1"/>
          </p:cNvSpPr>
          <p:nvPr>
            <p:ph sz="half" idx="1"/>
          </p:nvPr>
        </p:nvSpPr>
        <p:spPr>
          <a:xfrm>
            <a:off x="838200" y="1276710"/>
            <a:ext cx="5181600" cy="4900253"/>
          </a:xfrm>
        </p:spPr>
        <p:txBody>
          <a:bodyPr>
            <a:normAutofit/>
          </a:bodyPr>
          <a:lstStyle/>
          <a:p>
            <a:pPr marL="0" indent="0">
              <a:buNone/>
            </a:pPr>
            <a:r>
              <a:rPr lang="en-GB" dirty="0" err="1">
                <a:latin typeface="Arial" panose="020B0604020202020204" pitchFamily="34" charset="0"/>
                <a:cs typeface="Arial" panose="020B0604020202020204" pitchFamily="34" charset="0"/>
              </a:rPr>
              <a:t>Gweithlu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gymwys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uchel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rheoliadau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chymwysterau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pedagogaidd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ffurfiol</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a:t>
            </a:r>
          </a:p>
          <a:p>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sicrwydd</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Perthyn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Lles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283B454-D387-4775-8501-87D9569545DA}"/>
              </a:ext>
            </a:extLst>
          </p:cNvPr>
          <p:cNvSpPr>
            <a:spLocks noGrp="1"/>
          </p:cNvSpPr>
          <p:nvPr>
            <p:ph sz="half" idx="2"/>
          </p:nvPr>
        </p:nvSpPr>
        <p:spPr>
          <a:xfrm>
            <a:off x="6172200" y="1276710"/>
            <a:ext cx="5181600" cy="4900253"/>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A highly skilled and qualified workforce in line with regulations and formal pedagogical qualifications ensure that practitioners provide ALL children with:</a:t>
            </a:r>
          </a:p>
          <a:p>
            <a:r>
              <a:rPr lang="en-GB" dirty="0">
                <a:solidFill>
                  <a:srgbClr val="0070C0"/>
                </a:solidFill>
                <a:latin typeface="Arial" panose="020B0604020202020204" pitchFamily="34" charset="0"/>
                <a:cs typeface="Arial" panose="020B0604020202020204" pitchFamily="34" charset="0"/>
              </a:rPr>
              <a:t>Safety</a:t>
            </a:r>
          </a:p>
          <a:p>
            <a:r>
              <a:rPr lang="en-GB" dirty="0">
                <a:solidFill>
                  <a:srgbClr val="0070C0"/>
                </a:solidFill>
                <a:latin typeface="Arial" panose="020B0604020202020204" pitchFamily="34" charset="0"/>
                <a:cs typeface="Arial" panose="020B0604020202020204" pitchFamily="34" charset="0"/>
              </a:rPr>
              <a:t>Belongingness</a:t>
            </a:r>
          </a:p>
          <a:p>
            <a:r>
              <a:rPr lang="en-GB" dirty="0">
                <a:solidFill>
                  <a:srgbClr val="0070C0"/>
                </a:solidFill>
                <a:latin typeface="Arial" panose="020B0604020202020204" pitchFamily="34" charset="0"/>
                <a:cs typeface="Arial" panose="020B0604020202020204" pitchFamily="34" charset="0"/>
              </a:rPr>
              <a:t>Wellbeing </a:t>
            </a:r>
          </a:p>
          <a:p>
            <a:pPr marL="0" indent="0" algn="r">
              <a:buNone/>
            </a:pPr>
            <a:r>
              <a:rPr lang="en-GB" sz="2000" dirty="0">
                <a:latin typeface="Arial" panose="020B0604020202020204" pitchFamily="34" charset="0"/>
                <a:cs typeface="Arial" panose="020B0604020202020204" pitchFamily="34" charset="0"/>
              </a:rPr>
              <a:t>(Dardanou and </a:t>
            </a:r>
            <a:r>
              <a:rPr lang="en-GB" sz="2000" dirty="0" err="1">
                <a:latin typeface="Arial" panose="020B0604020202020204" pitchFamily="34" charset="0"/>
                <a:cs typeface="Arial" panose="020B0604020202020204" pitchFamily="34" charset="0"/>
              </a:rPr>
              <a:t>Gamst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Nergård</a:t>
            </a:r>
            <a:r>
              <a:rPr lang="en-GB" sz="200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29211044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5BC2-3C81-4141-BBD7-1AA0F1B4E4FE}"/>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Ymlyniad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Attachment</a:t>
            </a:r>
          </a:p>
        </p:txBody>
      </p:sp>
      <p:sp>
        <p:nvSpPr>
          <p:cNvPr id="4" name="Content Placeholder 3">
            <a:extLst>
              <a:ext uri="{FF2B5EF4-FFF2-40B4-BE49-F238E27FC236}">
                <a16:creationId xmlns:a16="http://schemas.microsoft.com/office/drawing/2014/main" id="{64EC317F-B805-435E-8048-AEF72EA02301}"/>
              </a:ext>
            </a:extLst>
          </p:cNvPr>
          <p:cNvSpPr>
            <a:spLocks noGrp="1"/>
          </p:cNvSpPr>
          <p:nvPr>
            <p:ph idx="1"/>
          </p:nvPr>
        </p:nvSpPr>
        <p:spPr>
          <a:xfrm>
            <a:off x="609600" y="2001327"/>
            <a:ext cx="10972800" cy="3515905"/>
          </a:xfrm>
        </p:spPr>
        <p:txBody>
          <a:bodyPr>
            <a:normAutofit/>
          </a:bodyPr>
          <a:lstStyle/>
          <a:p>
            <a:pPr marL="0" indent="0">
              <a:buNone/>
            </a:pPr>
            <a:r>
              <a:rPr lang="en-GB" sz="3200" dirty="0">
                <a:latin typeface="Arial" panose="020B0604020202020204" pitchFamily="34" charset="0"/>
                <a:cs typeface="Arial" panose="020B0604020202020204" pitchFamily="34" charset="0"/>
              </a:rPr>
              <a:t>‘Good attachment is vital for children’s short and long term emotional wellbeing and for improving mental health in childhood and adulthood. Having developed a secure attachment early in life is essential for growing healthy self-esteem and better self-reliance. Those are important skills aspects for a person’s wellbeing and resilience.’ </a:t>
            </a:r>
          </a:p>
          <a:p>
            <a:pPr marL="0" indent="0" algn="r">
              <a:buNone/>
            </a:pPr>
            <a:r>
              <a:rPr lang="en-GB" dirty="0">
                <a:latin typeface="Arial" panose="020B0604020202020204" pitchFamily="34" charset="0"/>
                <a:cs typeface="Arial" panose="020B0604020202020204" pitchFamily="34" charset="0"/>
              </a:rPr>
              <a:t> (Musgrave, 2017). </a:t>
            </a:r>
          </a:p>
        </p:txBody>
      </p:sp>
    </p:spTree>
    <p:extLst>
      <p:ext uri="{BB962C8B-B14F-4D97-AF65-F5344CB8AC3E}">
        <p14:creationId xmlns:p14="http://schemas.microsoft.com/office/powerpoint/2010/main" val="4112558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14C5E-112D-4C08-B5F7-5B9725876F4A}"/>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I gloi…</a:t>
            </a:r>
            <a:br>
              <a:rPr lang="en-GB">
                <a:solidFill>
                  <a:srgbClr val="FFFFFF"/>
                </a:solidFill>
                <a:latin typeface="Arial" panose="020B0604020202020204" pitchFamily="34" charset="0"/>
                <a:cs typeface="Arial" panose="020B0604020202020204" pitchFamily="34" charset="0"/>
              </a:rPr>
            </a:br>
            <a:r>
              <a:rPr lang="en-GB">
                <a:solidFill>
                  <a:srgbClr val="FFFFFF"/>
                </a:solidFill>
                <a:latin typeface="Arial" panose="020B0604020202020204" pitchFamily="34" charset="0"/>
                <a:cs typeface="Arial" panose="020B0604020202020204" pitchFamily="34" charset="0"/>
              </a:rPr>
              <a:t>to conclude…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09C37450-A2DE-4C75-8561-3A1C220C9D28}"/>
              </a:ext>
            </a:extLst>
          </p:cNvPr>
          <p:cNvSpPr>
            <a:spLocks noGrp="1"/>
          </p:cNvSpPr>
          <p:nvPr>
            <p:ph idx="1"/>
          </p:nvPr>
        </p:nvSpPr>
        <p:spPr>
          <a:xfrm>
            <a:off x="4447308" y="591344"/>
            <a:ext cx="6906491" cy="5585619"/>
          </a:xfrm>
        </p:spPr>
        <p:txBody>
          <a:bodyPr anchor="ctr">
            <a:normAutofit/>
          </a:bodyPr>
          <a:lstStyle/>
          <a:p>
            <a:pPr marL="0" indent="0">
              <a:buNone/>
            </a:pPr>
            <a:endParaRPr lang="en-GB" dirty="0"/>
          </a:p>
          <a:p>
            <a:pPr marL="0" indent="0">
              <a:buNone/>
            </a:pPr>
            <a:r>
              <a:rPr lang="en-GB" dirty="0"/>
              <a:t>‘All children’s experiences in early years settings should include belongingness, happiness and security as well as the ability to take part in activities which support the individual child to grow up to be a healthy, competent, respected, valued and democratic citizen.’</a:t>
            </a:r>
          </a:p>
          <a:p>
            <a:pPr marL="0" indent="0" algn="r">
              <a:buNone/>
            </a:pPr>
            <a:r>
              <a:rPr lang="en-GB" dirty="0"/>
              <a:t>(Moser </a:t>
            </a:r>
            <a:r>
              <a:rPr lang="en-GB" i="1" dirty="0"/>
              <a:t>et al., </a:t>
            </a:r>
            <a:r>
              <a:rPr lang="en-GB" dirty="0"/>
              <a:t>2017). </a:t>
            </a:r>
          </a:p>
        </p:txBody>
      </p:sp>
    </p:spTree>
    <p:extLst>
      <p:ext uri="{BB962C8B-B14F-4D97-AF65-F5344CB8AC3E}">
        <p14:creationId xmlns:p14="http://schemas.microsoft.com/office/powerpoint/2010/main" val="24027494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365128"/>
            <a:ext cx="10904095" cy="1087154"/>
          </a:xfrm>
        </p:spPr>
        <p:txBody>
          <a:bodyPr>
            <a:noAutofit/>
          </a:bodyPr>
          <a:lstStyle/>
          <a:p>
            <a:r>
              <a:rPr lang="en-GB" sz="3200" b="1" dirty="0">
                <a:latin typeface="Arial" panose="020B0604020202020204" pitchFamily="34" charset="0"/>
                <a:cs typeface="Arial" panose="020B0604020202020204" pitchFamily="34" charset="0"/>
              </a:rPr>
              <a:t>Felly, </a:t>
            </a:r>
            <a:r>
              <a:rPr lang="en-GB" sz="3200" b="1" dirty="0" err="1">
                <a:latin typeface="Arial" panose="020B0604020202020204" pitchFamily="34" charset="0"/>
                <a:cs typeface="Arial" panose="020B0604020202020204" pitchFamily="34" charset="0"/>
              </a:rPr>
              <a:t>gadewch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ni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ystyried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eto</a:t>
            </a:r>
            <a:r>
              <a:rPr lang="en-GB" sz="3200" b="1" dirty="0">
                <a:latin typeface="Arial" panose="020B0604020202020204" pitchFamily="34" charset="0"/>
                <a:cs typeface="Arial" panose="020B0604020202020204" pitchFamily="34" charset="0"/>
              </a:rPr>
              <a:t>…</a:t>
            </a:r>
            <a:r>
              <a:rPr lang="en-GB" sz="3200" b="1" dirty="0" err="1">
                <a:latin typeface="Arial" panose="020B0604020202020204" pitchFamily="34" charset="0"/>
                <a:cs typeface="Arial" panose="020B0604020202020204" pitchFamily="34" charset="0"/>
              </a:rPr>
              <a:t>rhan</a:t>
            </a:r>
            <a:r>
              <a:rPr lang="en-GB" sz="3200" b="1" dirty="0">
                <a:latin typeface="Arial" panose="020B0604020202020204" pitchFamily="34" charset="0"/>
                <a:cs typeface="Arial" panose="020B0604020202020204" pitchFamily="34" charset="0"/>
              </a:rPr>
              <a:t> 3 </a:t>
            </a:r>
            <a:r>
              <a:rPr lang="en-GB" sz="3200" b="1" dirty="0" err="1">
                <a:latin typeface="Arial" panose="020B0604020202020204" pitchFamily="34" charset="0"/>
                <a:cs typeface="Arial" panose="020B0604020202020204" pitchFamily="34" charset="0"/>
              </a:rPr>
              <a:t>o’r</a:t>
            </a:r>
            <a:r>
              <a:rPr lang="en-GB" sz="3200" b="1" dirty="0">
                <a:latin typeface="Arial" panose="020B0604020202020204" pitchFamily="34" charset="0"/>
                <a:cs typeface="Arial" panose="020B0604020202020204" pitchFamily="34" charset="0"/>
              </a:rPr>
              <a:t> portfolio.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So, let’s consider again…part 3 of the portfolio. </a:t>
            </a:r>
          </a:p>
        </p:txBody>
      </p:sp>
      <p:sp>
        <p:nvSpPr>
          <p:cNvPr id="3" name="Content Placeholder 2"/>
          <p:cNvSpPr>
            <a:spLocks noGrp="1"/>
          </p:cNvSpPr>
          <p:nvPr>
            <p:ph sz="half" idx="1"/>
          </p:nvPr>
        </p:nvSpPr>
        <p:spPr>
          <a:xfrm>
            <a:off x="449705" y="1811547"/>
            <a:ext cx="5570095" cy="3715194"/>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811547"/>
            <a:ext cx="5181600" cy="3916900"/>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21666888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3F4332-E5BF-44CC-AD1B-EAF0E7406571}"/>
              </a:ext>
            </a:extLst>
          </p:cNvPr>
          <p:cNvSpPr>
            <a:spLocks noGrp="1"/>
          </p:cNvSpPr>
          <p:nvPr>
            <p:ph type="title"/>
          </p:nvPr>
        </p:nvSpPr>
        <p:spPr>
          <a:xfrm>
            <a:off x="448574" y="365128"/>
            <a:ext cx="10905226" cy="1101364"/>
          </a:xfrm>
        </p:spPr>
        <p:txBody>
          <a:bodyPr>
            <a:normAutofit fontScale="90000"/>
          </a:bodyPr>
          <a:lstStyle/>
          <a:p>
            <a:r>
              <a:rPr lang="en-GB" b="1" dirty="0" err="1">
                <a:latin typeface="Arial" panose="020B0604020202020204" pitchFamily="34" charset="0"/>
                <a:cs typeface="Arial" panose="020B0604020202020204" pitchFamily="34" charset="0"/>
              </a:rPr>
              <a:t>Ystyriwch</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Consider…</a:t>
            </a:r>
          </a:p>
        </p:txBody>
      </p:sp>
      <p:sp>
        <p:nvSpPr>
          <p:cNvPr id="5" name="Content Placeholder 4">
            <a:extLst>
              <a:ext uri="{FF2B5EF4-FFF2-40B4-BE49-F238E27FC236}">
                <a16:creationId xmlns:a16="http://schemas.microsoft.com/office/drawing/2014/main" id="{BEF0B167-603E-4EAD-9EB2-408035C76B01}"/>
              </a:ext>
            </a:extLst>
          </p:cNvPr>
          <p:cNvSpPr>
            <a:spLocks noGrp="1"/>
          </p:cNvSpPr>
          <p:nvPr>
            <p:ph sz="half" idx="1"/>
          </p:nvPr>
        </p:nvSpPr>
        <p:spPr>
          <a:xfrm>
            <a:off x="276045" y="1604513"/>
            <a:ext cx="5743755" cy="4572450"/>
          </a:xfrm>
        </p:spPr>
        <p:txBody>
          <a:bodyPr/>
          <a:lstStyle/>
          <a:p>
            <a:pPr marL="0" indent="0">
              <a:buNone/>
            </a:pPr>
            <a:r>
              <a:rPr lang="en-GB" b="1" dirty="0" err="1">
                <a:latin typeface="Arial" panose="020B0604020202020204" pitchFamily="34" charset="0"/>
                <a:cs typeface="Arial" panose="020B0604020202020204" pitchFamily="34" charset="0"/>
              </a:rPr>
              <a:t>Ystyriwch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allech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gysylltu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eich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agwedd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dewisol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gyda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chefnogaeth</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effaith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fan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rhwydwaith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wasanaethau</a:t>
            </a:r>
            <a:r>
              <a:rPr lang="en-GB" dirty="0">
                <a:latin typeface="Arial" panose="020B0604020202020204" pitchFamily="34" charset="0"/>
                <a:cs typeface="Arial" panose="020B0604020202020204" pitchFamily="34" charset="0"/>
              </a:rPr>
              <a:t>.  </a:t>
            </a:r>
          </a:p>
        </p:txBody>
      </p:sp>
      <p:sp>
        <p:nvSpPr>
          <p:cNvPr id="6" name="Content Placeholder 5">
            <a:extLst>
              <a:ext uri="{FF2B5EF4-FFF2-40B4-BE49-F238E27FC236}">
                <a16:creationId xmlns:a16="http://schemas.microsoft.com/office/drawing/2014/main" id="{D5242CBA-08B7-4188-8D46-568E1BCA26FE}"/>
              </a:ext>
            </a:extLst>
          </p:cNvPr>
          <p:cNvSpPr>
            <a:spLocks noGrp="1"/>
          </p:cNvSpPr>
          <p:nvPr>
            <p:ph sz="half" idx="2"/>
          </p:nvPr>
        </p:nvSpPr>
        <p:spPr>
          <a:xfrm>
            <a:off x="6172200" y="1604513"/>
            <a:ext cx="5542472" cy="4572450"/>
          </a:xfrm>
        </p:spPr>
        <p:txBody>
          <a:bodyPr/>
          <a:lstStyle/>
          <a:p>
            <a:pPr marL="0" indent="0">
              <a:buNone/>
            </a:pPr>
            <a:r>
              <a:rPr lang="en-GB" b="1" dirty="0">
                <a:latin typeface="Arial" panose="020B0604020202020204" pitchFamily="34" charset="0"/>
                <a:cs typeface="Arial" panose="020B0604020202020204" pitchFamily="34" charset="0"/>
              </a:rPr>
              <a:t>Consider how you could link your chosen aspect with the support of</a:t>
            </a:r>
            <a:r>
              <a:rPr lang="en-GB" dirty="0">
                <a:latin typeface="Arial" panose="020B0604020202020204" pitchFamily="34" charset="0"/>
                <a:cs typeface="Arial" panose="020B0604020202020204" pitchFamily="34" charset="0"/>
              </a:rPr>
              <a:t>:</a:t>
            </a:r>
          </a:p>
          <a:p>
            <a:pPr marL="171450" indent="-171450"/>
            <a:r>
              <a:rPr lang="en-GB" dirty="0">
                <a:latin typeface="Arial" panose="020B0604020202020204" pitchFamily="34" charset="0"/>
                <a:cs typeface="Arial" panose="020B0604020202020204" pitchFamily="34" charset="0"/>
              </a:rPr>
              <a:t>an effective team (consider here in addition to other </a:t>
            </a:r>
            <a:r>
              <a:rPr lang="en-GB" dirty="0" err="1">
                <a:latin typeface="Arial" panose="020B0604020202020204" pitchFamily="34" charset="0"/>
                <a:cs typeface="Arial" panose="020B0604020202020204" pitchFamily="34" charset="0"/>
              </a:rPr>
              <a:t>as</a:t>
            </a:r>
            <a:r>
              <a:rPr lang="en-GB" b="1" dirty="0" err="1">
                <a:latin typeface="Arial" panose="020B0604020202020204" pitchFamily="34" charset="0"/>
                <a:cs typeface="Arial" panose="020B0604020202020204" pitchFamily="34" charset="0"/>
              </a:rPr>
              <a:t>the</a:t>
            </a:r>
            <a:r>
              <a:rPr lang="en-GB" b="1" dirty="0">
                <a:latin typeface="Arial" panose="020B0604020202020204" pitchFamily="34" charset="0"/>
                <a:cs typeface="Arial" panose="020B0604020202020204" pitchFamily="34" charset="0"/>
              </a:rPr>
              <a:t> catalytic </a:t>
            </a:r>
            <a:r>
              <a:rPr lang="en-GB" b="1" dirty="0" err="1">
                <a:latin typeface="Arial" panose="020B0604020202020204" pitchFamily="34" charset="0"/>
                <a:cs typeface="Arial" panose="020B0604020202020204" pitchFamily="34" charset="0"/>
              </a:rPr>
              <a:t>effect</a:t>
            </a:r>
            <a:r>
              <a:rPr lang="en-GB" dirty="0" err="1">
                <a:latin typeface="Arial" panose="020B0604020202020204" pitchFamily="34" charset="0"/>
                <a:cs typeface="Arial" panose="020B0604020202020204" pitchFamily="34" charset="0"/>
              </a:rPr>
              <a:t>pects</a:t>
            </a:r>
            <a:r>
              <a:rPr lang="en-GB" dirty="0">
                <a:latin typeface="Arial" panose="020B0604020202020204" pitchFamily="34" charset="0"/>
                <a:cs typeface="Arial" panose="020B0604020202020204" pitchFamily="34" charset="0"/>
              </a:rPr>
              <a:t> of effective leadership and a quality setting);</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early intervention;</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a network of services.   </a:t>
            </a:r>
          </a:p>
          <a:p>
            <a:endParaRPr lang="en-GB" dirty="0"/>
          </a:p>
        </p:txBody>
      </p:sp>
    </p:spTree>
    <p:extLst>
      <p:ext uri="{BB962C8B-B14F-4D97-AF65-F5344CB8AC3E}">
        <p14:creationId xmlns:p14="http://schemas.microsoft.com/office/powerpoint/2010/main" val="37096590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0972800" cy="4102501"/>
          </a:xfrm>
        </p:spPr>
        <p:txBody>
          <a:bodyPr>
            <a:normAutofit fontScale="47500" lnSpcReduction="20000"/>
          </a:bodyPr>
          <a:lstStyle/>
          <a:p>
            <a:pPr marL="0" indent="0">
              <a:buNone/>
            </a:pPr>
            <a:r>
              <a:rPr lang="en-GB" dirty="0"/>
              <a:t>Dardanou, M. and </a:t>
            </a:r>
            <a:r>
              <a:rPr lang="en-GB" dirty="0" err="1"/>
              <a:t>Gamst-Nergård</a:t>
            </a:r>
            <a:r>
              <a:rPr lang="en-GB" dirty="0"/>
              <a:t>, E. cited in Williams Brown, Z and </a:t>
            </a:r>
            <a:r>
              <a:rPr lang="en-GB" dirty="0" err="1"/>
              <a:t>Mander</a:t>
            </a:r>
            <a:r>
              <a:rPr lang="en-GB" dirty="0"/>
              <a:t>, S. (2021) </a:t>
            </a:r>
            <a:r>
              <a:rPr lang="en-GB" i="1" dirty="0"/>
              <a:t>Childhood and Well-being and Resilience</a:t>
            </a:r>
            <a:r>
              <a:rPr lang="en-GB" dirty="0"/>
              <a:t>. Oxon: Routledge.  </a:t>
            </a:r>
          </a:p>
          <a:p>
            <a:pPr marL="0" indent="0">
              <a:buNone/>
            </a:pPr>
            <a:r>
              <a:rPr lang="en-GB" dirty="0"/>
              <a:t>Dodge, R. </a:t>
            </a:r>
            <a:r>
              <a:rPr lang="en-GB" i="1" dirty="0"/>
              <a:t>et al. </a:t>
            </a:r>
            <a:r>
              <a:rPr lang="en-GB" dirty="0"/>
              <a:t>(2012) ‘The challenge of defining wellbeing’. </a:t>
            </a:r>
            <a:r>
              <a:rPr lang="en-GB" i="1" dirty="0"/>
              <a:t>International Journal of Wellbeing</a:t>
            </a:r>
            <a:r>
              <a:rPr lang="en-GB" dirty="0"/>
              <a:t>. 2 (3). Pp. 222-235. </a:t>
            </a:r>
          </a:p>
          <a:p>
            <a:pPr marL="0" indent="0">
              <a:buNone/>
            </a:pPr>
            <a:r>
              <a:rPr lang="en-GB" dirty="0"/>
              <a:t>Garvey, D. (2017) </a:t>
            </a:r>
            <a:r>
              <a:rPr lang="en-GB" i="1" dirty="0"/>
              <a:t>Performance Management in Early Years Settings: A practical Guide for Leaders and Managers</a:t>
            </a:r>
            <a:r>
              <a:rPr lang="en-GB" dirty="0"/>
              <a:t>. London: Jessica Kingsley Publishers.</a:t>
            </a:r>
          </a:p>
          <a:p>
            <a:pPr marL="0" indent="0">
              <a:buNone/>
            </a:pPr>
            <a:r>
              <a:rPr lang="en-GB" dirty="0"/>
              <a:t>Garvey, D. (2018) </a:t>
            </a:r>
            <a:r>
              <a:rPr lang="en-GB" i="1" dirty="0"/>
              <a:t>Nurturing Personal, Social and Emotional Development in Early Childhood</a:t>
            </a:r>
            <a:r>
              <a:rPr lang="en-GB" dirty="0"/>
              <a:t>. London: Jessica Kingsley Publishers.  </a:t>
            </a:r>
          </a:p>
          <a:p>
            <a:pPr marL="0" indent="0">
              <a:buNone/>
            </a:pPr>
            <a:r>
              <a:rPr lang="en-GB" dirty="0"/>
              <a:t>Grantham </a:t>
            </a:r>
            <a:r>
              <a:rPr lang="en-GB" dirty="0" err="1"/>
              <a:t>Caston</a:t>
            </a:r>
            <a:r>
              <a:rPr lang="en-GB" dirty="0"/>
              <a:t>, M. and </a:t>
            </a:r>
            <a:r>
              <a:rPr lang="en-GB" dirty="0" err="1"/>
              <a:t>Fontcuberta</a:t>
            </a:r>
            <a:r>
              <a:rPr lang="en-GB" dirty="0"/>
              <a:t> DiCarlo, C. (2021) Leadership Styles in Childcare Directors. </a:t>
            </a:r>
            <a:r>
              <a:rPr lang="en-GB" i="1" dirty="0"/>
              <a:t>Early Childhood Education Journal. Available at: </a:t>
            </a:r>
            <a:r>
              <a:rPr lang="en-GB" dirty="0">
                <a:hlinkClick r:id="rId2"/>
              </a:rPr>
              <a:t>https://doi.org/10.1007/s10643-021-01282-2</a:t>
            </a:r>
            <a:r>
              <a:rPr lang="en-GB" dirty="0"/>
              <a:t>   </a:t>
            </a:r>
          </a:p>
          <a:p>
            <a:pPr marL="0" indent="0">
              <a:buNone/>
            </a:pPr>
            <a:r>
              <a:rPr lang="en-GB" dirty="0"/>
              <a:t>Moser, T. </a:t>
            </a:r>
            <a:r>
              <a:rPr lang="en-GB" i="1" dirty="0"/>
              <a:t>et al. </a:t>
            </a:r>
            <a:r>
              <a:rPr lang="en-GB" dirty="0"/>
              <a:t>(2017) European </a:t>
            </a:r>
            <a:r>
              <a:rPr lang="en-GB" dirty="0" err="1"/>
              <a:t>Frameowrk</a:t>
            </a:r>
            <a:r>
              <a:rPr lang="en-GB" dirty="0"/>
              <a:t> of Quality and Wellbeing Indicators. European Union: Care Project. </a:t>
            </a:r>
          </a:p>
          <a:p>
            <a:pPr marL="0" indent="0">
              <a:buNone/>
            </a:pPr>
            <a:r>
              <a:rPr lang="en-GB" dirty="0"/>
              <a:t>Musgrave, J. (2017) </a:t>
            </a:r>
            <a:r>
              <a:rPr lang="en-GB" i="1" dirty="0"/>
              <a:t>Supporting Children’s Health and Wellbeing</a:t>
            </a:r>
            <a:r>
              <a:rPr lang="en-GB" dirty="0"/>
              <a:t>. London: Sage Publications. </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Talan, T. N., Bloom, P. J., &amp; Kelton, R. E. (2014) ‘Building the leadership capacity of early childhood directors: An evaluation of a leadership development model’. </a:t>
            </a:r>
            <a:r>
              <a:rPr lang="en-GB" i="1" dirty="0"/>
              <a:t>Early Childhood Research &amp; Practice</a:t>
            </a:r>
            <a:r>
              <a:rPr lang="en-GB" dirty="0"/>
              <a:t>, 16(1), 5231</a:t>
            </a:r>
          </a:p>
          <a:p>
            <a:pPr marL="0" indent="0">
              <a:buNone/>
            </a:pPr>
            <a:r>
              <a:rPr lang="en-GB" dirty="0"/>
              <a:t>Whalley,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pPr marL="0" indent="0">
              <a:buNone/>
            </a:pPr>
            <a:r>
              <a:rPr lang="en-GB" dirty="0"/>
              <a:t>Wiking, M. (ed). (2014) The Happy Danes: ‘Exploring the reasons behind the High Levels of Happiness in Denmark’. Copenhagen: The Happiness Research Institute. Available at:  </a:t>
            </a:r>
            <a:r>
              <a:rPr lang="en-GB" dirty="0">
                <a:hlinkClick r:id="rId3"/>
              </a:rPr>
              <a:t>https://media.wix.com/ugd/928487_7f341890e9484a279416ffbc9dc95ff4.pdf</a:t>
            </a:r>
            <a:r>
              <a:rPr lang="en-GB" dirty="0"/>
              <a:t> </a:t>
            </a:r>
          </a:p>
          <a:p>
            <a:pPr marL="0" indent="0">
              <a:buNone/>
            </a:pPr>
            <a:r>
              <a:rPr lang="en-GB" dirty="0"/>
              <a:t>Williams Brown, Z. and </a:t>
            </a:r>
            <a:r>
              <a:rPr lang="en-GB" dirty="0" err="1"/>
              <a:t>Mander</a:t>
            </a:r>
            <a:r>
              <a:rPr lang="en-GB" dirty="0"/>
              <a:t>, S. (2021) </a:t>
            </a:r>
            <a:r>
              <a:rPr lang="en-GB" i="1" dirty="0"/>
              <a:t>Childhood and Well-being and Resilience</a:t>
            </a:r>
            <a:r>
              <a:rPr lang="en-GB" dirty="0"/>
              <a:t>. Oxon: Routledge.</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4435</TotalTime>
  <Words>6688</Words>
  <Application>Microsoft Office PowerPoint</Application>
  <PresentationFormat>Widescreen</PresentationFormat>
  <Paragraphs>415</Paragraphs>
  <Slides>57</Slides>
  <Notes>41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57</vt:i4>
      </vt:variant>
    </vt:vector>
  </HeadingPairs>
  <TitlesOfParts>
    <vt:vector size="69" baseType="lpstr">
      <vt:lpstr>Myriad Pro</vt:lpstr>
      <vt:lpstr>Arial</vt:lpstr>
      <vt:lpstr>Calibri</vt:lpstr>
      <vt:lpstr>Calibri Light</vt:lpstr>
      <vt:lpstr>Lucida Sans</vt:lpstr>
      <vt:lpstr>Raleway</vt:lpstr>
      <vt:lpstr>Symbol</vt:lpstr>
      <vt:lpstr>Times</vt:lpstr>
      <vt:lpstr>Times New Roman</vt:lpstr>
      <vt:lpstr>Wingdings</vt:lpstr>
      <vt:lpstr>20140311PresentationUWTSDTemplate</vt:lpstr>
      <vt:lpstr>Office Theme</vt:lpstr>
      <vt:lpstr>PowerPoint Presentation</vt:lpstr>
      <vt:lpstr>         ECEY6009/C   Arweinyddiaeth Gatalytig: hawliau, gwydnwch a newid cymdeithasol  Catalytic Leadership: rights, resilience and social change      </vt:lpstr>
      <vt:lpstr>Adnoddau Resources</vt:lpstr>
      <vt:lpstr>Sgiliau Cyflogadwyedd/Trosglwyddadwy Employability/Transferable Skills</vt:lpstr>
      <vt:lpstr>Felly, gadewch i ni ystyried Rhan 3 o’r portfolio.  So, let’s consider Part 3 of the portfolio. </vt:lpstr>
      <vt:lpstr>Rhai awgrymiadau ar gyfer adran 3 / Some tips for section 3</vt:lpstr>
      <vt:lpstr>Heriau Heddiw              Today’s challenges</vt:lpstr>
      <vt:lpstr>Polisi Llywodraeth Cymru Welsh Government Policy </vt:lpstr>
      <vt:lpstr>You Tube Clip   </vt:lpstr>
      <vt:lpstr>PowerPoint Presentation</vt:lpstr>
      <vt:lpstr>PowerPoint Presentation</vt:lpstr>
      <vt:lpstr>PowerPoint Presentation</vt:lpstr>
      <vt:lpstr>PowerPoint Presentation</vt:lpstr>
      <vt:lpstr>PowerPoint Presentation</vt:lpstr>
      <vt:lpstr>PowerPoint Presentation</vt:lpstr>
      <vt:lpstr>ACEs</vt:lpstr>
      <vt:lpstr>Llywodraeth Cymru (2017)</vt:lpstr>
      <vt:lpstr>Welsh Government (2017)</vt:lpstr>
      <vt:lpstr>Gall ymyriadau cynnar fod… Early interventions can be…</vt:lpstr>
      <vt:lpstr>Ymyriadau a Gwasanaethau Interventions and Services</vt:lpstr>
      <vt:lpstr>Sefydliad Ymyrraeth Cynnar Early Intervention Foundation</vt:lpstr>
      <vt:lpstr>Ymyrraeth Cynnar Early Intervention</vt:lpstr>
      <vt:lpstr>Ymyrraeth Cynnar Early Intervention</vt:lpstr>
      <vt:lpstr>PowerPoint Presentation</vt:lpstr>
      <vt:lpstr>Gwasanaeth Gwybodaeth i Deuluoedd  Family Information Services - FIS</vt:lpstr>
      <vt:lpstr>Rhaglen Families First Programme</vt:lpstr>
      <vt:lpstr>Cefnogaeth magu plant /Parenting support</vt:lpstr>
      <vt:lpstr>Heriau a Rhwystrau Challenges and Barriers</vt:lpstr>
      <vt:lpstr>Criticism of early intervention in general </vt:lpstr>
      <vt:lpstr>Beirniadaeth o ymyrraeth gynnar yn gyffredinol</vt:lpstr>
      <vt:lpstr>Turner (2019)</vt:lpstr>
      <vt:lpstr>Gwasanaethau Cymorth Cynnar  Early Help Services (You Tube clips)</vt:lpstr>
      <vt:lpstr>Dewis Cymru</vt:lpstr>
      <vt:lpstr>Tasg Grwp Group Task</vt:lpstr>
      <vt:lpstr>Lles Plentynydod Childhood Wellbeing</vt:lpstr>
      <vt:lpstr>Perthnasau Cyfoedion a lles Peer Relationships and wellbeing</vt:lpstr>
      <vt:lpstr>Perthnasau a Chysylltiadau Relationships and Connections</vt:lpstr>
      <vt:lpstr>Ymyrraethau arfer sydd yn cefnogi lles a gwytnwch plant  Practice interventions that support children’s wellbeing and resilience</vt:lpstr>
      <vt:lpstr>Risg, Her a Lles  Risk, Challenge and Wellbeing</vt:lpstr>
      <vt:lpstr>Creu gwerthoedd a’r ethos cywir Creating values and the right ethos</vt:lpstr>
      <vt:lpstr>The Cs</vt:lpstr>
      <vt:lpstr>Hygge</vt:lpstr>
      <vt:lpstr>Gwytnwch a lles Resilience and wellbeing</vt:lpstr>
      <vt:lpstr>Gwytnwch – rôl yr ymareferydd Resilience – role of the practitioner</vt:lpstr>
      <vt:lpstr>Tlodi a Lles yng Nghymru Poverty and Wellbeing in Wales</vt:lpstr>
      <vt:lpstr>Tlodi Poverty</vt:lpstr>
      <vt:lpstr>Tlodi yng Nghymru Poverty in Wales</vt:lpstr>
      <vt:lpstr>PowerPoint Presentation</vt:lpstr>
      <vt:lpstr>Effaith  Covid 19  The impact</vt:lpstr>
      <vt:lpstr>Lles fel hawl i blant Wellbeing as a right to children </vt:lpstr>
      <vt:lpstr>Rôl darpariaeth gofal ac addysg cynnar i lles a gwytnwch plant  The role of care and early education provision to children’s wellbeing and resilience  </vt:lpstr>
      <vt:lpstr>The Norwegian Kindergarten (Sámi)</vt:lpstr>
      <vt:lpstr>Ymlyniad Attachment</vt:lpstr>
      <vt:lpstr>I gloi… to conclude…</vt:lpstr>
      <vt:lpstr>Felly, gadewch i ni ystyried eto…rhan 3 o’r portfolio.  So, let’s consider again…part 3 of the portfolio. </vt:lpstr>
      <vt:lpstr>Ystyriwch… Consider…</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Jessica Pitman</cp:lastModifiedBy>
  <cp:revision>24</cp:revision>
  <cp:lastPrinted>2018-05-09T13:29:31Z</cp:lastPrinted>
  <dcterms:created xsi:type="dcterms:W3CDTF">2018-05-09T13:29:04Z</dcterms:created>
  <dcterms:modified xsi:type="dcterms:W3CDTF">2023-02-10T12:52:40Z</dcterms:modified>
</cp:coreProperties>
</file>