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43"/>
  </p:notesMasterIdLst>
  <p:handoutMasterIdLst>
    <p:handoutMasterId r:id="rId44"/>
  </p:handoutMasterIdLst>
  <p:sldIdLst>
    <p:sldId id="256" r:id="rId5"/>
    <p:sldId id="266" r:id="rId6"/>
    <p:sldId id="267" r:id="rId7"/>
    <p:sldId id="272" r:id="rId8"/>
    <p:sldId id="310" r:id="rId9"/>
    <p:sldId id="273" r:id="rId10"/>
    <p:sldId id="274" r:id="rId11"/>
    <p:sldId id="311" r:id="rId12"/>
    <p:sldId id="276" r:id="rId13"/>
    <p:sldId id="277" r:id="rId14"/>
    <p:sldId id="312" r:id="rId15"/>
    <p:sldId id="280" r:id="rId16"/>
    <p:sldId id="281" r:id="rId17"/>
    <p:sldId id="282" r:id="rId18"/>
    <p:sldId id="313" r:id="rId19"/>
    <p:sldId id="323" r:id="rId20"/>
    <p:sldId id="314" r:id="rId21"/>
    <p:sldId id="315" r:id="rId22"/>
    <p:sldId id="316" r:id="rId23"/>
    <p:sldId id="317" r:id="rId24"/>
    <p:sldId id="318" r:id="rId25"/>
    <p:sldId id="319" r:id="rId26"/>
    <p:sldId id="320" r:id="rId27"/>
    <p:sldId id="321" r:id="rId28"/>
    <p:sldId id="295" r:id="rId29"/>
    <p:sldId id="296" r:id="rId30"/>
    <p:sldId id="297" r:id="rId31"/>
    <p:sldId id="300" r:id="rId32"/>
    <p:sldId id="301" r:id="rId33"/>
    <p:sldId id="302" r:id="rId34"/>
    <p:sldId id="303" r:id="rId35"/>
    <p:sldId id="306" r:id="rId36"/>
    <p:sldId id="307" r:id="rId37"/>
    <p:sldId id="308" r:id="rId38"/>
    <p:sldId id="309" r:id="rId39"/>
    <p:sldId id="324" r:id="rId40"/>
    <p:sldId id="325" r:id="rId41"/>
    <p:sldId id="262" r:id="rId42"/>
  </p:sldIdLst>
  <p:sldSz cx="16257588" cy="9144000"/>
  <p:notesSz cx="6858000" cy="9144000"/>
  <p:defaultText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6D1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inimized">
    <p:restoredLeft sz="0" autoAdjust="0"/>
    <p:restoredTop sz="0" autoAdjust="0"/>
  </p:normalViewPr>
  <p:slideViewPr>
    <p:cSldViewPr snapToGrid="0" snapToObjects="1">
      <p:cViewPr varScale="1">
        <p:scale>
          <a:sx n="20" d="100"/>
          <a:sy n="20" d="100"/>
        </p:scale>
        <p:origin x="4398" y="42"/>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snapToObjects="1">
      <p:cViewPr varScale="1">
        <p:scale>
          <a:sx n="87" d="100"/>
          <a:sy n="87" d="100"/>
        </p:scale>
        <p:origin x="3840"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6E08121-8E66-4F07-A4C3-E9E9511B6A1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4CF41125-879C-45F0-8D4C-A66B962174F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269B154-9BF4-4294-9D8C-9AE34BC34751}" type="datetimeFigureOut">
              <a:rPr lang="en-GB" smtClean="0"/>
              <a:t>26/01/2021</a:t>
            </a:fld>
            <a:endParaRPr lang="en-GB"/>
          </a:p>
        </p:txBody>
      </p:sp>
      <p:sp>
        <p:nvSpPr>
          <p:cNvPr id="4" name="Footer Placeholder 3">
            <a:extLst>
              <a:ext uri="{FF2B5EF4-FFF2-40B4-BE49-F238E27FC236}">
                <a16:creationId xmlns:a16="http://schemas.microsoft.com/office/drawing/2014/main" id="{C6827993-5E12-4383-9FB3-3CFC02FB2E8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BE3E2E5-EA93-412E-A82D-08F186A6909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C77B895-4A26-48EF-8383-3F850998AA00}" type="slidenum">
              <a:rPr lang="en-GB" smtClean="0"/>
              <a:t>‹#›</a:t>
            </a:fld>
            <a:endParaRPr lang="en-GB"/>
          </a:p>
        </p:txBody>
      </p:sp>
    </p:spTree>
    <p:extLst>
      <p:ext uri="{BB962C8B-B14F-4D97-AF65-F5344CB8AC3E}">
        <p14:creationId xmlns:p14="http://schemas.microsoft.com/office/powerpoint/2010/main" val="408258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229BE7-A07E-F243-B57A-C9D666A6AC11}" type="datetimeFigureOut">
              <a:rPr lang="en-GB" smtClean="0"/>
              <a:t>26/01/2021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3C78D4-3E6E-7541-B5CD-7881E3C09CC6}" type="slidenum">
              <a:rPr lang="en-GB" smtClean="0"/>
              <a:t>‹#›</a:t>
            </a:fld>
            <a:endParaRPr lang="en-GB"/>
          </a:p>
        </p:txBody>
      </p:sp>
    </p:spTree>
    <p:extLst>
      <p:ext uri="{BB962C8B-B14F-4D97-AF65-F5344CB8AC3E}">
        <p14:creationId xmlns:p14="http://schemas.microsoft.com/office/powerpoint/2010/main" val="291335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presentation we are going to cover certain obligations that arise during a TUPE transfer. This includes the obligation to consult, inform, as well as the duty to provide employee liability information.</a:t>
            </a:r>
          </a:p>
        </p:txBody>
      </p:sp>
      <p:sp>
        <p:nvSpPr>
          <p:cNvPr id="4" name="Slide Number Placeholder 3"/>
          <p:cNvSpPr>
            <a:spLocks noGrp="1"/>
          </p:cNvSpPr>
          <p:nvPr>
            <p:ph type="sldNum" sz="quarter" idx="5"/>
          </p:nvPr>
        </p:nvSpPr>
        <p:spPr/>
        <p:txBody>
          <a:bodyPr/>
          <a:lstStyle/>
          <a:p>
            <a:fld id="{703C78D4-3E6E-7541-B5CD-7881E3C09CC6}" type="slidenum">
              <a:rPr lang="en-GB" smtClean="0"/>
              <a:t>2</a:t>
            </a:fld>
            <a:endParaRPr lang="en-GB"/>
          </a:p>
        </p:txBody>
      </p:sp>
    </p:spTree>
    <p:extLst>
      <p:ext uri="{BB962C8B-B14F-4D97-AF65-F5344CB8AC3E}">
        <p14:creationId xmlns:p14="http://schemas.microsoft.com/office/powerpoint/2010/main" val="42728970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a:t>
            </a:fld>
            <a:endParaRPr lang="en-GB"/>
          </a:p>
        </p:txBody>
      </p:sp>
    </p:spTree>
    <p:extLst>
      <p:ext uri="{BB962C8B-B14F-4D97-AF65-F5344CB8AC3E}">
        <p14:creationId xmlns:p14="http://schemas.microsoft.com/office/powerpoint/2010/main" val="27325171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a:t>
            </a:fld>
            <a:endParaRPr lang="en-GB"/>
          </a:p>
        </p:txBody>
      </p:sp>
    </p:spTree>
    <p:extLst>
      <p:ext uri="{BB962C8B-B14F-4D97-AF65-F5344CB8AC3E}">
        <p14:creationId xmlns:p14="http://schemas.microsoft.com/office/powerpoint/2010/main" val="797752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a:t>
            </a:fld>
            <a:endParaRPr lang="en-GB"/>
          </a:p>
        </p:txBody>
      </p:sp>
    </p:spTree>
    <p:extLst>
      <p:ext uri="{BB962C8B-B14F-4D97-AF65-F5344CB8AC3E}">
        <p14:creationId xmlns:p14="http://schemas.microsoft.com/office/powerpoint/2010/main" val="27122764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6</a:t>
            </a:fld>
            <a:endParaRPr lang="en-GB"/>
          </a:p>
        </p:txBody>
      </p:sp>
    </p:spTree>
    <p:extLst>
      <p:ext uri="{BB962C8B-B14F-4D97-AF65-F5344CB8AC3E}">
        <p14:creationId xmlns:p14="http://schemas.microsoft.com/office/powerpoint/2010/main" val="26880934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7</a:t>
            </a:fld>
            <a:endParaRPr lang="en-GB"/>
          </a:p>
        </p:txBody>
      </p:sp>
    </p:spTree>
    <p:extLst>
      <p:ext uri="{BB962C8B-B14F-4D97-AF65-F5344CB8AC3E}">
        <p14:creationId xmlns:p14="http://schemas.microsoft.com/office/powerpoint/2010/main" val="26660808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8</a:t>
            </a:fld>
            <a:endParaRPr lang="en-GB"/>
          </a:p>
        </p:txBody>
      </p:sp>
    </p:spTree>
    <p:extLst>
      <p:ext uri="{BB962C8B-B14F-4D97-AF65-F5344CB8AC3E}">
        <p14:creationId xmlns:p14="http://schemas.microsoft.com/office/powerpoint/2010/main" val="3064688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9</a:t>
            </a:fld>
            <a:endParaRPr lang="en-GB"/>
          </a:p>
        </p:txBody>
      </p:sp>
    </p:spTree>
    <p:extLst>
      <p:ext uri="{BB962C8B-B14F-4D97-AF65-F5344CB8AC3E}">
        <p14:creationId xmlns:p14="http://schemas.microsoft.com/office/powerpoint/2010/main" val="41747955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10</a:t>
            </a:fld>
            <a:endParaRPr lang="en-GB"/>
          </a:p>
        </p:txBody>
      </p:sp>
    </p:spTree>
    <p:extLst>
      <p:ext uri="{BB962C8B-B14F-4D97-AF65-F5344CB8AC3E}">
        <p14:creationId xmlns:p14="http://schemas.microsoft.com/office/powerpoint/2010/main" val="18788674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11</a:t>
            </a:fld>
            <a:endParaRPr lang="en-GB"/>
          </a:p>
        </p:txBody>
      </p:sp>
    </p:spTree>
    <p:extLst>
      <p:ext uri="{BB962C8B-B14F-4D97-AF65-F5344CB8AC3E}">
        <p14:creationId xmlns:p14="http://schemas.microsoft.com/office/powerpoint/2010/main" val="16692566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12</a:t>
            </a:fld>
            <a:endParaRPr lang="en-GB"/>
          </a:p>
        </p:txBody>
      </p:sp>
    </p:spTree>
    <p:extLst>
      <p:ext uri="{BB962C8B-B14F-4D97-AF65-F5344CB8AC3E}">
        <p14:creationId xmlns:p14="http://schemas.microsoft.com/office/powerpoint/2010/main" val="6634445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13</a:t>
            </a:fld>
            <a:endParaRPr lang="en-GB"/>
          </a:p>
        </p:txBody>
      </p:sp>
    </p:spTree>
    <p:extLst>
      <p:ext uri="{BB962C8B-B14F-4D97-AF65-F5344CB8AC3E}">
        <p14:creationId xmlns:p14="http://schemas.microsoft.com/office/powerpoint/2010/main" val="1410250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14</a:t>
            </a:fld>
            <a:endParaRPr lang="en-GB"/>
          </a:p>
        </p:txBody>
      </p:sp>
    </p:spTree>
    <p:extLst>
      <p:ext uri="{BB962C8B-B14F-4D97-AF65-F5344CB8AC3E}">
        <p14:creationId xmlns:p14="http://schemas.microsoft.com/office/powerpoint/2010/main" val="18972161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15</a:t>
            </a:fld>
            <a:endParaRPr lang="en-GB"/>
          </a:p>
        </p:txBody>
      </p:sp>
    </p:spTree>
    <p:extLst>
      <p:ext uri="{BB962C8B-B14F-4D97-AF65-F5344CB8AC3E}">
        <p14:creationId xmlns:p14="http://schemas.microsoft.com/office/powerpoint/2010/main" val="16288367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16</a:t>
            </a:fld>
            <a:endParaRPr lang="en-GB"/>
          </a:p>
        </p:txBody>
      </p:sp>
    </p:spTree>
    <p:extLst>
      <p:ext uri="{BB962C8B-B14F-4D97-AF65-F5344CB8AC3E}">
        <p14:creationId xmlns:p14="http://schemas.microsoft.com/office/powerpoint/2010/main" val="12924507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17</a:t>
            </a:fld>
            <a:endParaRPr lang="en-GB"/>
          </a:p>
        </p:txBody>
      </p:sp>
    </p:spTree>
    <p:extLst>
      <p:ext uri="{BB962C8B-B14F-4D97-AF65-F5344CB8AC3E}">
        <p14:creationId xmlns:p14="http://schemas.microsoft.com/office/powerpoint/2010/main" val="41597943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19</a:t>
            </a:fld>
            <a:endParaRPr lang="en-GB"/>
          </a:p>
        </p:txBody>
      </p:sp>
    </p:spTree>
    <p:extLst>
      <p:ext uri="{BB962C8B-B14F-4D97-AF65-F5344CB8AC3E}">
        <p14:creationId xmlns:p14="http://schemas.microsoft.com/office/powerpoint/2010/main" val="2669383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20</a:t>
            </a:fld>
            <a:endParaRPr lang="en-GB"/>
          </a:p>
        </p:txBody>
      </p:sp>
    </p:spTree>
    <p:extLst>
      <p:ext uri="{BB962C8B-B14F-4D97-AF65-F5344CB8AC3E}">
        <p14:creationId xmlns:p14="http://schemas.microsoft.com/office/powerpoint/2010/main" val="8956335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21</a:t>
            </a:fld>
            <a:endParaRPr lang="en-GB"/>
          </a:p>
        </p:txBody>
      </p:sp>
    </p:spTree>
    <p:extLst>
      <p:ext uri="{BB962C8B-B14F-4D97-AF65-F5344CB8AC3E}">
        <p14:creationId xmlns:p14="http://schemas.microsoft.com/office/powerpoint/2010/main" val="27492638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22</a:t>
            </a:fld>
            <a:endParaRPr lang="en-GB"/>
          </a:p>
        </p:txBody>
      </p:sp>
    </p:spTree>
    <p:extLst>
      <p:ext uri="{BB962C8B-B14F-4D97-AF65-F5344CB8AC3E}">
        <p14:creationId xmlns:p14="http://schemas.microsoft.com/office/powerpoint/2010/main" val="39405210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23</a:t>
            </a:fld>
            <a:endParaRPr lang="en-GB"/>
          </a:p>
        </p:txBody>
      </p:sp>
    </p:spTree>
    <p:extLst>
      <p:ext uri="{BB962C8B-B14F-4D97-AF65-F5344CB8AC3E}">
        <p14:creationId xmlns:p14="http://schemas.microsoft.com/office/powerpoint/2010/main" val="1828930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24</a:t>
            </a:fld>
            <a:endParaRPr lang="en-GB"/>
          </a:p>
        </p:txBody>
      </p:sp>
    </p:spTree>
    <p:extLst>
      <p:ext uri="{BB962C8B-B14F-4D97-AF65-F5344CB8AC3E}">
        <p14:creationId xmlns:p14="http://schemas.microsoft.com/office/powerpoint/2010/main" val="26795765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25</a:t>
            </a:fld>
            <a:endParaRPr lang="en-GB"/>
          </a:p>
        </p:txBody>
      </p:sp>
    </p:spTree>
    <p:extLst>
      <p:ext uri="{BB962C8B-B14F-4D97-AF65-F5344CB8AC3E}">
        <p14:creationId xmlns:p14="http://schemas.microsoft.com/office/powerpoint/2010/main" val="17167105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26</a:t>
            </a:fld>
            <a:endParaRPr lang="en-GB"/>
          </a:p>
        </p:txBody>
      </p:sp>
    </p:spTree>
    <p:extLst>
      <p:ext uri="{BB962C8B-B14F-4D97-AF65-F5344CB8AC3E}">
        <p14:creationId xmlns:p14="http://schemas.microsoft.com/office/powerpoint/2010/main" val="9183620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27</a:t>
            </a:fld>
            <a:endParaRPr lang="en-GB"/>
          </a:p>
        </p:txBody>
      </p:sp>
    </p:spTree>
    <p:extLst>
      <p:ext uri="{BB962C8B-B14F-4D97-AF65-F5344CB8AC3E}">
        <p14:creationId xmlns:p14="http://schemas.microsoft.com/office/powerpoint/2010/main" val="25524998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28</a:t>
            </a:fld>
            <a:endParaRPr lang="en-GB"/>
          </a:p>
        </p:txBody>
      </p:sp>
    </p:spTree>
    <p:extLst>
      <p:ext uri="{BB962C8B-B14F-4D97-AF65-F5344CB8AC3E}">
        <p14:creationId xmlns:p14="http://schemas.microsoft.com/office/powerpoint/2010/main" val="23262084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29</a:t>
            </a:fld>
            <a:endParaRPr lang="en-GB"/>
          </a:p>
        </p:txBody>
      </p:sp>
    </p:spTree>
    <p:extLst>
      <p:ext uri="{BB962C8B-B14F-4D97-AF65-F5344CB8AC3E}">
        <p14:creationId xmlns:p14="http://schemas.microsoft.com/office/powerpoint/2010/main" val="26128257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30</a:t>
            </a:fld>
            <a:endParaRPr lang="en-GB"/>
          </a:p>
        </p:txBody>
      </p:sp>
    </p:spTree>
    <p:extLst>
      <p:ext uri="{BB962C8B-B14F-4D97-AF65-F5344CB8AC3E}">
        <p14:creationId xmlns:p14="http://schemas.microsoft.com/office/powerpoint/2010/main" val="42219434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31</a:t>
            </a:fld>
            <a:endParaRPr lang="en-GB"/>
          </a:p>
        </p:txBody>
      </p:sp>
    </p:spTree>
    <p:extLst>
      <p:ext uri="{BB962C8B-B14F-4D97-AF65-F5344CB8AC3E}">
        <p14:creationId xmlns:p14="http://schemas.microsoft.com/office/powerpoint/2010/main" val="392993411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32</a:t>
            </a:fld>
            <a:endParaRPr lang="en-GB"/>
          </a:p>
        </p:txBody>
      </p:sp>
    </p:spTree>
    <p:extLst>
      <p:ext uri="{BB962C8B-B14F-4D97-AF65-F5344CB8AC3E}">
        <p14:creationId xmlns:p14="http://schemas.microsoft.com/office/powerpoint/2010/main" val="415331893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33</a:t>
            </a:fld>
            <a:endParaRPr lang="en-GB"/>
          </a:p>
        </p:txBody>
      </p:sp>
    </p:spTree>
    <p:extLst>
      <p:ext uri="{BB962C8B-B14F-4D97-AF65-F5344CB8AC3E}">
        <p14:creationId xmlns:p14="http://schemas.microsoft.com/office/powerpoint/2010/main" val="257325471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34</a:t>
            </a:fld>
            <a:endParaRPr lang="en-GB"/>
          </a:p>
        </p:txBody>
      </p:sp>
    </p:spTree>
    <p:extLst>
      <p:ext uri="{BB962C8B-B14F-4D97-AF65-F5344CB8AC3E}">
        <p14:creationId xmlns:p14="http://schemas.microsoft.com/office/powerpoint/2010/main" val="172763726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35</a:t>
            </a:fld>
            <a:endParaRPr lang="en-GB"/>
          </a:p>
        </p:txBody>
      </p:sp>
    </p:spTree>
    <p:extLst>
      <p:ext uri="{BB962C8B-B14F-4D97-AF65-F5344CB8AC3E}">
        <p14:creationId xmlns:p14="http://schemas.microsoft.com/office/powerpoint/2010/main" val="136960037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36</a:t>
            </a:fld>
            <a:endParaRPr lang="en-GB"/>
          </a:p>
        </p:txBody>
      </p:sp>
    </p:spTree>
    <p:extLst>
      <p:ext uri="{BB962C8B-B14F-4D97-AF65-F5344CB8AC3E}">
        <p14:creationId xmlns:p14="http://schemas.microsoft.com/office/powerpoint/2010/main" val="43816787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37</a:t>
            </a:fld>
            <a:endParaRPr lang="en-GB"/>
          </a:p>
        </p:txBody>
      </p:sp>
    </p:spTree>
    <p:extLst>
      <p:ext uri="{BB962C8B-B14F-4D97-AF65-F5344CB8AC3E}">
        <p14:creationId xmlns:p14="http://schemas.microsoft.com/office/powerpoint/2010/main" val="32843971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cxnSp>
        <p:nvCxnSpPr>
          <p:cNvPr id="11" name="Straight Connector 10">
            <a:extLst>
              <a:ext uri="{FF2B5EF4-FFF2-40B4-BE49-F238E27FC236}">
                <a16:creationId xmlns:a16="http://schemas.microsoft.com/office/drawing/2014/main" id="{4F98E3AA-1E86-8646-8B05-137B9C861405}"/>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18810676-7FAE-AC49-8346-D249CC865932}"/>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5" name="Text Placeholder 14">
            <a:extLst>
              <a:ext uri="{FF2B5EF4-FFF2-40B4-BE49-F238E27FC236}">
                <a16:creationId xmlns:a16="http://schemas.microsoft.com/office/drawing/2014/main" id="{724F486E-DE77-1843-BD39-44AF3B3506E0}"/>
              </a:ext>
            </a:extLst>
          </p:cNvPr>
          <p:cNvSpPr>
            <a:spLocks noGrp="1"/>
          </p:cNvSpPr>
          <p:nvPr>
            <p:ph type="body" sz="quarter" idx="13"/>
          </p:nvPr>
        </p:nvSpPr>
        <p:spPr>
          <a:xfrm>
            <a:off x="638727" y="5144848"/>
            <a:ext cx="2828100"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7" name="Title 1">
            <a:extLst>
              <a:ext uri="{FF2B5EF4-FFF2-40B4-BE49-F238E27FC236}">
                <a16:creationId xmlns:a16="http://schemas.microsoft.com/office/drawing/2014/main" id="{EEC36FD5-ECBC-AF4D-9AE4-6E8B8B5399F3}"/>
              </a:ext>
            </a:extLst>
          </p:cNvPr>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8" name="Subtitle 2">
            <a:extLst>
              <a:ext uri="{FF2B5EF4-FFF2-40B4-BE49-F238E27FC236}">
                <a16:creationId xmlns:a16="http://schemas.microsoft.com/office/drawing/2014/main" id="{04D4E74E-0012-3040-949B-752A4C805B4A}"/>
              </a:ext>
            </a:extLst>
          </p:cNvPr>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D46A7401-EF49-6644-BF4B-3662228A4EEE}"/>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7">
            <a:extLst>
              <a:ext uri="{FF2B5EF4-FFF2-40B4-BE49-F238E27FC236}">
                <a16:creationId xmlns:a16="http://schemas.microsoft.com/office/drawing/2014/main" id="{A223FA4B-1028-AF49-AE1F-0F64B3D8D348}"/>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3" name="Text Placeholder 14">
            <a:extLst>
              <a:ext uri="{FF2B5EF4-FFF2-40B4-BE49-F238E27FC236}">
                <a16:creationId xmlns:a16="http://schemas.microsoft.com/office/drawing/2014/main" id="{B6D1BCC1-C66C-AE41-BC60-15F5BFC96623}"/>
              </a:ext>
            </a:extLst>
          </p:cNvPr>
          <p:cNvSpPr>
            <a:spLocks noGrp="1"/>
          </p:cNvSpPr>
          <p:nvPr>
            <p:ph type="body" sz="quarter" idx="13"/>
          </p:nvPr>
        </p:nvSpPr>
        <p:spPr>
          <a:xfrm>
            <a:off x="3180314" y="5144848"/>
            <a:ext cx="2434674"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4" name="Text Placeholder 14">
            <a:extLst>
              <a:ext uri="{FF2B5EF4-FFF2-40B4-BE49-F238E27FC236}">
                <a16:creationId xmlns:a16="http://schemas.microsoft.com/office/drawing/2014/main" id="{139757AE-9E90-4145-928E-608C85BD9064}"/>
              </a:ext>
            </a:extLst>
          </p:cNvPr>
          <p:cNvSpPr>
            <a:spLocks noGrp="1"/>
          </p:cNvSpPr>
          <p:nvPr>
            <p:ph type="body" sz="quarter" idx="14"/>
          </p:nvPr>
        </p:nvSpPr>
        <p:spPr>
          <a:xfrm>
            <a:off x="638727" y="5144848"/>
            <a:ext cx="2434674"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559998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31213-871B-F44C-9951-9B97A0A4F87B}"/>
              </a:ext>
            </a:extLst>
          </p:cNvPr>
          <p:cNvSpPr>
            <a:spLocks noGrp="1"/>
          </p:cNvSpPr>
          <p:nvPr>
            <p:ph type="title"/>
          </p:nvPr>
        </p:nvSpPr>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C8D6414B-4366-284C-8BC8-AFB7EB09D525}"/>
              </a:ext>
            </a:extLst>
          </p:cNvPr>
          <p:cNvSpPr>
            <a:spLocks noGrp="1"/>
          </p:cNvSpPr>
          <p:nvPr>
            <p:ph type="ftr" sz="quarter" idx="10"/>
          </p:nvPr>
        </p:nvSpPr>
        <p:spPr/>
        <p:txBody>
          <a:bodyPr/>
          <a:lstStyle/>
          <a:p>
            <a:r>
              <a:rPr lang="en-GB"/>
              <a:t>© 2020 Capital Law Limited</a:t>
            </a:r>
            <a:endParaRPr lang="en-GB" dirty="0"/>
          </a:p>
        </p:txBody>
      </p:sp>
      <p:sp>
        <p:nvSpPr>
          <p:cNvPr id="7" name="Text Placeholder 6">
            <a:extLst>
              <a:ext uri="{FF2B5EF4-FFF2-40B4-BE49-F238E27FC236}">
                <a16:creationId xmlns:a16="http://schemas.microsoft.com/office/drawing/2014/main" id="{EC80A52A-EFA5-8B4C-96C8-BF364FC6159B}"/>
              </a:ext>
            </a:extLst>
          </p:cNvPr>
          <p:cNvSpPr>
            <a:spLocks noGrp="1"/>
          </p:cNvSpPr>
          <p:nvPr>
            <p:ph type="body" sz="quarter" idx="11" hasCustomPrompt="1"/>
          </p:nvPr>
        </p:nvSpPr>
        <p:spPr>
          <a:xfrm>
            <a:off x="657224" y="1957388"/>
            <a:ext cx="14901864" cy="5757863"/>
          </a:xfrm>
        </p:spPr>
        <p:txBody>
          <a:bodyPr numCol="2" spcCol="360000"/>
          <a:lstStyle>
            <a:lvl1pPr marL="635000" indent="-635000">
              <a:spcAft>
                <a:spcPts val="1400"/>
              </a:spcAft>
              <a:buClr>
                <a:schemeClr val="accent3"/>
              </a:buClr>
              <a:buFont typeface="+mj-lt"/>
              <a:buNone/>
              <a:tabLst/>
              <a:defRPr sz="2400" b="0">
                <a:solidFill>
                  <a:schemeClr val="tx1"/>
                </a:solidFill>
              </a:defRPr>
            </a:lvl1pPr>
          </a:lstStyle>
          <a:p>
            <a:pPr lvl="0"/>
            <a:r>
              <a:rPr lang="en-US" dirty="0"/>
              <a:t>01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801397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Large 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8258175" y="1971347"/>
            <a:ext cx="7386638" cy="5543550"/>
          </a:xfrm>
        </p:spPr>
        <p:txBody>
          <a:bodyPr/>
          <a:lstStyle>
            <a:lvl1pPr>
              <a:spcAft>
                <a:spcPts val="1050"/>
              </a:spcAft>
              <a:defRPr sz="2400">
                <a:solidFill>
                  <a:schemeClr val="tx1"/>
                </a:solidFill>
              </a:defRPr>
            </a:lvl1pPr>
            <a:lvl2pPr marL="0" indent="0">
              <a:spcAft>
                <a:spcPts val="1050"/>
              </a:spcAft>
              <a:buFont typeface="Arial" panose="020B0604020202020204" pitchFamily="34" charset="0"/>
              <a:buNone/>
              <a:defRPr sz="2400" b="0"/>
            </a:lvl2pPr>
            <a:lvl3pPr marL="324000" indent="-324000">
              <a:spcAft>
                <a:spcPts val="1050"/>
              </a:spcAft>
              <a:defRPr sz="2400" b="0"/>
            </a:lvl3pPr>
            <a:lvl4pPr marL="342900" indent="-342900">
              <a:spcAft>
                <a:spcPts val="1050"/>
              </a:spcAft>
              <a:buFont typeface=".AppleSystemUIFont"/>
              <a:buChar char="—"/>
              <a:defRPr sz="2400" b="1"/>
            </a:lvl4pPr>
            <a:lvl5pPr>
              <a:spcAft>
                <a:spcPts val="1050"/>
              </a:spcAft>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390431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arge Title, content and logo">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10815637" y="1971347"/>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1" name="Picture Placeholder 10">
            <a:extLst>
              <a:ext uri="{FF2B5EF4-FFF2-40B4-BE49-F238E27FC236}">
                <a16:creationId xmlns:a16="http://schemas.microsoft.com/office/drawing/2014/main" id="{B30A7DD4-3CBD-F246-BC53-6BEBEA133B3A}"/>
              </a:ext>
            </a:extLst>
          </p:cNvPr>
          <p:cNvSpPr>
            <a:spLocks noGrp="1"/>
          </p:cNvSpPr>
          <p:nvPr>
            <p:ph type="pic" sz="quarter" idx="15"/>
          </p:nvPr>
        </p:nvSpPr>
        <p:spPr>
          <a:xfrm>
            <a:off x="8262257" y="2037805"/>
            <a:ext cx="2279469" cy="1534069"/>
          </a:xfrm>
        </p:spPr>
        <p:txBody>
          <a:bodyPr/>
          <a:lstStyle>
            <a:lvl1pPr>
              <a:defRPr b="0">
                <a:solidFill>
                  <a:schemeClr val="tx1"/>
                </a:solidFill>
              </a:defRPr>
            </a:lvl1pPr>
          </a:lstStyle>
          <a:p>
            <a:r>
              <a:rPr lang="en-US"/>
              <a:t>Click icon to add picture</a:t>
            </a:r>
            <a:endParaRPr lang="en-GB"/>
          </a:p>
        </p:txBody>
      </p:sp>
      <p:sp>
        <p:nvSpPr>
          <p:cNvPr id="13" name="Text Placeholder 9">
            <a:extLst>
              <a:ext uri="{FF2B5EF4-FFF2-40B4-BE49-F238E27FC236}">
                <a16:creationId xmlns:a16="http://schemas.microsoft.com/office/drawing/2014/main" id="{1DA8D82E-AEB3-3A45-A5CB-6EB9FF9F0538}"/>
              </a:ext>
            </a:extLst>
          </p:cNvPr>
          <p:cNvSpPr>
            <a:spLocks noGrp="1"/>
          </p:cNvSpPr>
          <p:nvPr>
            <p:ph type="body" sz="quarter" idx="16"/>
          </p:nvPr>
        </p:nvSpPr>
        <p:spPr>
          <a:xfrm>
            <a:off x="10815637" y="3774022"/>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4" name="Picture Placeholder 10">
            <a:extLst>
              <a:ext uri="{FF2B5EF4-FFF2-40B4-BE49-F238E27FC236}">
                <a16:creationId xmlns:a16="http://schemas.microsoft.com/office/drawing/2014/main" id="{71A40A3F-DB43-0746-9BDF-2279BF951BC4}"/>
              </a:ext>
            </a:extLst>
          </p:cNvPr>
          <p:cNvSpPr>
            <a:spLocks noGrp="1"/>
          </p:cNvSpPr>
          <p:nvPr>
            <p:ph type="pic" sz="quarter" idx="17"/>
          </p:nvPr>
        </p:nvSpPr>
        <p:spPr>
          <a:xfrm>
            <a:off x="8262257" y="3840480"/>
            <a:ext cx="2279469" cy="1534069"/>
          </a:xfrm>
        </p:spPr>
        <p:txBody>
          <a:bodyPr/>
          <a:lstStyle>
            <a:lvl1pPr>
              <a:defRPr b="0">
                <a:solidFill>
                  <a:schemeClr val="tx1"/>
                </a:solidFill>
              </a:defRPr>
            </a:lvl1pPr>
          </a:lstStyle>
          <a:p>
            <a:r>
              <a:rPr lang="en-US"/>
              <a:t>Click icon to add picture</a:t>
            </a:r>
            <a:endParaRPr lang="en-GB"/>
          </a:p>
        </p:txBody>
      </p:sp>
      <p:sp>
        <p:nvSpPr>
          <p:cNvPr id="15" name="Text Placeholder 9">
            <a:extLst>
              <a:ext uri="{FF2B5EF4-FFF2-40B4-BE49-F238E27FC236}">
                <a16:creationId xmlns:a16="http://schemas.microsoft.com/office/drawing/2014/main" id="{BB65BB96-9728-4C43-BE5A-54FDF86B3593}"/>
              </a:ext>
            </a:extLst>
          </p:cNvPr>
          <p:cNvSpPr>
            <a:spLocks noGrp="1"/>
          </p:cNvSpPr>
          <p:nvPr>
            <p:ph type="body" sz="quarter" idx="18"/>
          </p:nvPr>
        </p:nvSpPr>
        <p:spPr>
          <a:xfrm>
            <a:off x="10815637" y="5576696"/>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6" name="Picture Placeholder 10">
            <a:extLst>
              <a:ext uri="{FF2B5EF4-FFF2-40B4-BE49-F238E27FC236}">
                <a16:creationId xmlns:a16="http://schemas.microsoft.com/office/drawing/2014/main" id="{E28A0DD3-F4D7-7E4B-ABE2-85198553A9C1}"/>
              </a:ext>
            </a:extLst>
          </p:cNvPr>
          <p:cNvSpPr>
            <a:spLocks noGrp="1"/>
          </p:cNvSpPr>
          <p:nvPr>
            <p:ph type="pic" sz="quarter" idx="19"/>
          </p:nvPr>
        </p:nvSpPr>
        <p:spPr>
          <a:xfrm>
            <a:off x="8262257" y="5643154"/>
            <a:ext cx="2279469" cy="1534069"/>
          </a:xfrm>
        </p:spPr>
        <p:txBody>
          <a:bodyPr/>
          <a:lstStyle>
            <a:lvl1pPr>
              <a:defRPr b="0">
                <a:solidFill>
                  <a:schemeClr val="tx1"/>
                </a:solidFill>
              </a:defRPr>
            </a:lvl1pPr>
          </a:lstStyle>
          <a:p>
            <a:r>
              <a:rPr lang="en-US"/>
              <a:t>Click icon to add picture</a:t>
            </a:r>
            <a:endParaRPr lang="en-GB"/>
          </a:p>
        </p:txBody>
      </p:sp>
    </p:spTree>
    <p:extLst>
      <p:ext uri="{BB962C8B-B14F-4D97-AF65-F5344CB8AC3E}">
        <p14:creationId xmlns:p14="http://schemas.microsoft.com/office/powerpoint/2010/main" val="3187528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arge Title and 2 col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spcAft>
                <a:spcPts val="1050"/>
              </a:spcAft>
              <a:defRPr>
                <a:solidFill>
                  <a:schemeClr val="tx1"/>
                </a:solidFill>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spcAft>
                <a:spcPts val="1050"/>
              </a:spcAft>
              <a:defRPr>
                <a:solidFill>
                  <a:schemeClr val="tx1"/>
                </a:solidFill>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a:extLst>
              <a:ext uri="{FF2B5EF4-FFF2-40B4-BE49-F238E27FC236}">
                <a16:creationId xmlns:a16="http://schemas.microsoft.com/office/drawing/2014/main" id="{942458AB-7C60-C241-AC53-51EF607B2EC8}"/>
              </a:ext>
            </a:extLst>
          </p:cNvPr>
          <p:cNvSpPr>
            <a:spLocks noGrp="1"/>
          </p:cNvSpPr>
          <p:nvPr>
            <p:ph idx="15"/>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65160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3" y="2032412"/>
            <a:ext cx="6888730" cy="5365750"/>
          </a:xfrm>
        </p:spPr>
        <p:txBody>
          <a:bodyPr/>
          <a:lstStyle>
            <a:lvl1pPr>
              <a:lnSpc>
                <a:spcPct val="87000"/>
              </a:lnSpc>
              <a:defRPr sz="5800"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3920637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2" y="1986112"/>
            <a:ext cx="7662715" cy="5365750"/>
          </a:xfrm>
        </p:spPr>
        <p:txBody>
          <a:bodyPr/>
          <a:lstStyle>
            <a:lvl1pPr>
              <a:lnSpc>
                <a:spcPct val="87000"/>
              </a:lnSpc>
              <a:defRPr sz="6000"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2001976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a:xfrm>
            <a:off x="633685" y="8240160"/>
            <a:ext cx="5486936" cy="184666"/>
          </a:xfrm>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graph">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79449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large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58097"/>
            <a:ext cx="9964474" cy="5855035"/>
          </a:xfrm>
        </p:spPr>
        <p:txBody>
          <a:bodyPr/>
          <a:lstStyle>
            <a:lvl1pPr>
              <a:defRPr sz="3400" b="1" i="0">
                <a:solidFill>
                  <a:schemeClr val="tx1"/>
                </a:solidFill>
                <a:latin typeface="+mn-lt"/>
              </a:defRPr>
            </a:lvl1pPr>
            <a:lvl2pPr>
              <a:defRPr sz="3400" b="0" i="0">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Tree>
    <p:extLst>
      <p:ext uri="{BB962C8B-B14F-4D97-AF65-F5344CB8AC3E}">
        <p14:creationId xmlns:p14="http://schemas.microsoft.com/office/powerpoint/2010/main" val="25614615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Dvider">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bg1"/>
                </a:solidFill>
                <a:latin typeface="+mj-lt"/>
              </a:defRPr>
            </a:lvl1pPr>
          </a:lstStyle>
          <a:p>
            <a:r>
              <a:rPr lang="en-US"/>
              <a:t>Click to edit Master title style</a:t>
            </a:r>
            <a:endParaRPr lang="en-US"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0329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Dvider 2">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1257" y="2504877"/>
            <a:ext cx="10189073" cy="803297"/>
          </a:xfrm>
        </p:spPr>
        <p:txBody>
          <a:bodyPr anchor="t" anchorCtr="0"/>
          <a:lstStyle>
            <a:lvl1pPr algn="l">
              <a:lnSpc>
                <a:spcPct val="87000"/>
              </a:lnSpc>
              <a:defRPr sz="6000" b="1" i="0">
                <a:solidFill>
                  <a:schemeClr val="bg1"/>
                </a:solidFill>
                <a:latin typeface="+mj-lt"/>
              </a:defRPr>
            </a:lvl1pPr>
          </a:lstStyle>
          <a:p>
            <a:r>
              <a:rPr lang="en-US"/>
              <a:t>Click to edit Master title style</a:t>
            </a:r>
            <a:endParaRPr lang="en-US"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sp>
        <p:nvSpPr>
          <p:cNvPr id="8" name="Footer Placeholder 4">
            <a:extLst>
              <a:ext uri="{FF2B5EF4-FFF2-40B4-BE49-F238E27FC236}">
                <a16:creationId xmlns:a16="http://schemas.microsoft.com/office/drawing/2014/main" id="{5E4C052A-C4E1-3541-BA2D-FEF594B42853}"/>
              </a:ext>
            </a:extLst>
          </p:cNvPr>
          <p:cNvSpPr txBox="1">
            <a:spLocks/>
          </p:cNvSpPr>
          <p:nvPr userDrawn="1"/>
        </p:nvSpPr>
        <p:spPr>
          <a:xfrm>
            <a:off x="633685" y="8240160"/>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solidFill>
                  <a:schemeClr val="bg1"/>
                </a:solidFill>
              </a:rPr>
              <a:t>© 2020 Capital Law Limited</a:t>
            </a:r>
          </a:p>
        </p:txBody>
      </p:sp>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4524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Dvider">
    <p:bg>
      <p:bgPr>
        <a:solidFill>
          <a:srgbClr val="D6D1CA"/>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1"/>
                </a:solidFill>
              </a:defRPr>
            </a:lvl1pPr>
          </a:lstStyle>
          <a:p>
            <a:r>
              <a:rPr lang="en-GB"/>
              <a:t>© 2020 Capital Law Limited</a:t>
            </a:r>
            <a:endParaRPr lang="en-GB" dirty="0"/>
          </a:p>
        </p:txBody>
      </p:sp>
      <p:pic>
        <p:nvPicPr>
          <p:cNvPr id="11" name="Picture 10">
            <a:extLst>
              <a:ext uri="{FF2B5EF4-FFF2-40B4-BE49-F238E27FC236}">
                <a16:creationId xmlns:a16="http://schemas.microsoft.com/office/drawing/2014/main" id="{7CF09D3C-B006-5442-8D1A-4818BC22D5B2}"/>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6" name="Title 1">
            <a:extLst>
              <a:ext uri="{FF2B5EF4-FFF2-40B4-BE49-F238E27FC236}">
                <a16:creationId xmlns:a16="http://schemas.microsoft.com/office/drawing/2014/main" id="{C78B413B-295E-1D49-B228-D082B6013891}"/>
              </a:ext>
            </a:extLst>
          </p:cNvPr>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tx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2865408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31257" y="729314"/>
            <a:ext cx="4021850" cy="246221"/>
          </a:xfrm>
          <a:prstGeom prst="rect">
            <a:avLst/>
          </a:prstGeom>
        </p:spPr>
        <p:txBody>
          <a:bodyPr vert="horz" wrap="square" lIns="0" tIns="0" rIns="0" bIns="0" rtlCol="0" anchor="t">
            <a:spAutoFit/>
          </a:bodyPr>
          <a:lstStyle/>
          <a:p>
            <a:r>
              <a:rPr lang="en-US"/>
              <a:t>Click to edit Master title style</a:t>
            </a:r>
            <a:endParaRPr lang="en-US" dirty="0"/>
          </a:p>
        </p:txBody>
      </p:sp>
      <p:sp>
        <p:nvSpPr>
          <p:cNvPr id="3" name="Text Placeholder 2"/>
          <p:cNvSpPr>
            <a:spLocks noGrp="1"/>
          </p:cNvSpPr>
          <p:nvPr>
            <p:ph type="body" idx="1"/>
          </p:nvPr>
        </p:nvSpPr>
        <p:spPr>
          <a:xfrm>
            <a:off x="634249" y="1996193"/>
            <a:ext cx="3600000" cy="5801784"/>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33685" y="8240160"/>
            <a:ext cx="5486936" cy="184666"/>
          </a:xfrm>
          <a:prstGeom prst="rect">
            <a:avLst/>
          </a:prstGeom>
        </p:spPr>
        <p:txBody>
          <a:bodyPr vert="horz" lIns="0" tIns="0" rIns="0" bIns="0" rtlCol="0" anchor="ctr">
            <a:spAutoFit/>
          </a:bodyPr>
          <a:lstStyle>
            <a:lvl1pPr algn="l">
              <a:defRPr sz="1200">
                <a:solidFill>
                  <a:schemeClr val="tx1"/>
                </a:solidFill>
              </a:defRPr>
            </a:lvl1pPr>
          </a:lstStyle>
          <a:p>
            <a:r>
              <a:rPr lang="en-GB"/>
              <a:t>© 2020 Capital Law Limited</a:t>
            </a:r>
            <a:endParaRPr lang="en-GB" dirty="0"/>
          </a:p>
        </p:txBody>
      </p:sp>
      <p:cxnSp>
        <p:nvCxnSpPr>
          <p:cNvPr id="9" name="Straight Connector 8">
            <a:extLst>
              <a:ext uri="{FF2B5EF4-FFF2-40B4-BE49-F238E27FC236}">
                <a16:creationId xmlns:a16="http://schemas.microsoft.com/office/drawing/2014/main" id="{96B8CF0A-056C-954C-B7C5-5FF3D3967816}"/>
              </a:ext>
            </a:extLst>
          </p:cNvPr>
          <p:cNvCxnSpPr>
            <a:cxnSpLocks/>
          </p:cNvCxnSpPr>
          <p:nvPr userDrawn="1"/>
        </p:nvCxnSpPr>
        <p:spPr>
          <a:xfrm>
            <a:off x="631257" y="631949"/>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C77F08E-A8DE-344E-8B35-65E3BC9261F1}"/>
              </a:ext>
            </a:extLst>
          </p:cNvPr>
          <p:cNvCxnSpPr>
            <a:cxnSpLocks/>
          </p:cNvCxnSpPr>
          <p:nvPr userDrawn="1"/>
        </p:nvCxnSpPr>
        <p:spPr>
          <a:xfrm>
            <a:off x="631257" y="8506873"/>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2521631"/>
      </p:ext>
    </p:extLst>
  </p:cSld>
  <p:clrMap bg1="lt1" tx1="dk1" bg2="lt2" tx2="dk2" accent1="accent1" accent2="accent2" accent3="accent3" accent4="accent4" accent5="accent5" accent6="accent6" hlink="hlink" folHlink="folHlink"/>
  <p:sldLayoutIdLst>
    <p:sldLayoutId id="2147483661" r:id="rId1"/>
    <p:sldLayoutId id="2147483663" r:id="rId2"/>
    <p:sldLayoutId id="2147483672" r:id="rId3"/>
    <p:sldLayoutId id="2147483673" r:id="rId4"/>
    <p:sldLayoutId id="2147483674" r:id="rId5"/>
    <p:sldLayoutId id="2147483675" r:id="rId6"/>
    <p:sldLayoutId id="2147483664" r:id="rId7"/>
    <p:sldLayoutId id="2147483666" r:id="rId8"/>
    <p:sldLayoutId id="2147483662" r:id="rId9"/>
    <p:sldLayoutId id="2147483667" r:id="rId10"/>
    <p:sldLayoutId id="2147483668" r:id="rId11"/>
    <p:sldLayoutId id="2147483669" r:id="rId12"/>
    <p:sldLayoutId id="2147483670" r:id="rId13"/>
    <p:sldLayoutId id="2147483671" r:id="rId14"/>
  </p:sldLayoutIdLst>
  <p:hf sldNum="0" hdr="0" dt="0"/>
  <p:txStyles>
    <p:titleStyle>
      <a:lvl1pPr algn="l" defTabSz="1219200" rtl="0" eaLnBrk="1" latinLnBrk="0" hangingPunct="1">
        <a:lnSpc>
          <a:spcPct val="100000"/>
        </a:lnSpc>
        <a:spcBef>
          <a:spcPct val="0"/>
        </a:spcBef>
        <a:buNone/>
        <a:defRPr sz="1600" b="1" kern="1200">
          <a:solidFill>
            <a:schemeClr val="tx1"/>
          </a:solidFill>
          <a:latin typeface="+mj-lt"/>
          <a:ea typeface="+mj-ea"/>
          <a:cs typeface="+mj-cs"/>
        </a:defRPr>
      </a:lvl1pPr>
    </p:titleStyle>
    <p:bodyStyle>
      <a:lvl1pPr marL="0" indent="0" algn="l" defTabSz="1219200" rtl="0" eaLnBrk="1" latinLnBrk="0" hangingPunct="1">
        <a:lnSpc>
          <a:spcPct val="100000"/>
        </a:lnSpc>
        <a:spcBef>
          <a:spcPts val="0"/>
        </a:spcBef>
        <a:buFont typeface="Arial" panose="020B0604020202020204" pitchFamily="34" charset="0"/>
        <a:buNone/>
        <a:tabLst/>
        <a:defRPr sz="1600" b="1" kern="1200">
          <a:solidFill>
            <a:schemeClr val="accent3"/>
          </a:solidFill>
          <a:latin typeface="+mj-lt"/>
          <a:ea typeface="+mn-ea"/>
          <a:cs typeface="+mn-cs"/>
        </a:defRPr>
      </a:lvl1pPr>
      <a:lvl2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2pPr>
      <a:lvl3pPr marL="227013" indent="-227013" algn="l" defTabSz="1219200" rtl="0" eaLnBrk="1" latinLnBrk="0" hangingPunct="1">
        <a:lnSpc>
          <a:spcPct val="100000"/>
        </a:lnSpc>
        <a:spcBef>
          <a:spcPts val="0"/>
        </a:spcBef>
        <a:buFont typeface=".AppleSystemUIFont"/>
        <a:buChar char="—"/>
        <a:tabLst/>
        <a:defRPr sz="1600" b="1" kern="1200">
          <a:solidFill>
            <a:schemeClr val="tx1"/>
          </a:solidFill>
          <a:latin typeface="+mj-lt"/>
          <a:ea typeface="+mn-ea"/>
          <a:cs typeface="+mn-cs"/>
        </a:defRPr>
      </a:lvl3pPr>
      <a:lvl4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4pPr>
      <a:lvl5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5pPr>
      <a:lvl6pPr marL="33528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4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20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6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14">
            <a:extLst>
              <a:ext uri="{FF2B5EF4-FFF2-40B4-BE49-F238E27FC236}">
                <a16:creationId xmlns:a16="http://schemas.microsoft.com/office/drawing/2014/main" id="{1C054990-3DEC-1D48-B481-BDA2E40A450C}"/>
              </a:ext>
            </a:extLst>
          </p:cNvPr>
          <p:cNvSpPr>
            <a:spLocks noGrp="1"/>
          </p:cNvSpPr>
          <p:nvPr>
            <p:ph type="ftr" sz="quarter" idx="11"/>
          </p:nvPr>
        </p:nvSpPr>
        <p:spPr/>
        <p:txBody>
          <a:bodyPr/>
          <a:lstStyle/>
          <a:p>
            <a:r>
              <a:rPr lang="en-GB"/>
              <a:t>© 2020 Capital Law Limited</a:t>
            </a:r>
            <a:endParaRPr lang="en-GB" dirty="0"/>
          </a:p>
        </p:txBody>
      </p:sp>
      <p:sp>
        <p:nvSpPr>
          <p:cNvPr id="14" name="Title 20">
            <a:extLst>
              <a:ext uri="{FF2B5EF4-FFF2-40B4-BE49-F238E27FC236}">
                <a16:creationId xmlns:a16="http://schemas.microsoft.com/office/drawing/2014/main" id="{AD87713C-B03A-4F9C-896E-85FA4571F440}"/>
              </a:ext>
            </a:extLst>
          </p:cNvPr>
          <p:cNvSpPr>
            <a:spLocks noGrp="1"/>
          </p:cNvSpPr>
          <p:nvPr>
            <p:ph type="ctrTitle"/>
          </p:nvPr>
        </p:nvSpPr>
        <p:spPr>
          <a:xfrm>
            <a:off x="633685" y="2497166"/>
            <a:ext cx="8168098" cy="2038635"/>
          </a:xfrm>
        </p:spPr>
        <p:txBody>
          <a:bodyPr/>
          <a:lstStyle/>
          <a:p>
            <a:r>
              <a:rPr lang="en-GB" dirty="0"/>
              <a:t>Employment Law</a:t>
            </a:r>
            <a:br>
              <a:rPr lang="en-GB" dirty="0"/>
            </a:br>
            <a:r>
              <a:rPr lang="en-GB" dirty="0"/>
              <a:t>MA/PGDip in HRM</a:t>
            </a:r>
            <a:br>
              <a:rPr lang="en-GB" dirty="0"/>
            </a:br>
            <a:r>
              <a:rPr lang="en-GB" dirty="0"/>
              <a:t>- Level 7</a:t>
            </a:r>
          </a:p>
        </p:txBody>
      </p:sp>
      <p:pic>
        <p:nvPicPr>
          <p:cNvPr id="6" name="Picture 2" descr="University of Wales Trinity Saint David (@UWTSD) | Twitter">
            <a:extLst>
              <a:ext uri="{FF2B5EF4-FFF2-40B4-BE49-F238E27FC236}">
                <a16:creationId xmlns:a16="http://schemas.microsoft.com/office/drawing/2014/main" id="{9954FBA4-6ED6-4CDC-903D-AAADB43C22C4}"/>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9086945" y="1520136"/>
            <a:ext cx="3603228" cy="360322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4DDF95F2-E744-4F0A-96F1-403EBF1C9FD1}"/>
              </a:ext>
            </a:extLst>
          </p:cNvPr>
          <p:cNvPicPr>
            <a:picLocks noChangeAspect="1"/>
          </p:cNvPicPr>
          <p:nvPr/>
        </p:nvPicPr>
        <p:blipFill>
          <a:blip r:embed="rId3"/>
          <a:stretch>
            <a:fillRect/>
          </a:stretch>
        </p:blipFill>
        <p:spPr>
          <a:xfrm>
            <a:off x="12343219" y="2437763"/>
            <a:ext cx="3048264" cy="1475360"/>
          </a:xfrm>
          <a:prstGeom prst="rect">
            <a:avLst/>
          </a:prstGeom>
        </p:spPr>
      </p:pic>
    </p:spTree>
    <p:extLst>
      <p:ext uri="{BB962C8B-B14F-4D97-AF65-F5344CB8AC3E}">
        <p14:creationId xmlns:p14="http://schemas.microsoft.com/office/powerpoint/2010/main" val="2133515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14">
            <a:extLst>
              <a:ext uri="{FF2B5EF4-FFF2-40B4-BE49-F238E27FC236}">
                <a16:creationId xmlns:a16="http://schemas.microsoft.com/office/drawing/2014/main" id="{1C054990-3DEC-1D48-B481-BDA2E40A450C}"/>
              </a:ext>
            </a:extLst>
          </p:cNvPr>
          <p:cNvSpPr>
            <a:spLocks noGrp="1"/>
          </p:cNvSpPr>
          <p:nvPr>
            <p:ph type="ftr" sz="quarter" idx="11"/>
          </p:nvPr>
        </p:nvSpPr>
        <p:spPr/>
        <p:txBody>
          <a:bodyPr/>
          <a:lstStyle/>
          <a:p>
            <a:r>
              <a:rPr lang="en-GB"/>
              <a:t>© 2020 Capital Law Limited</a:t>
            </a:r>
            <a:endParaRPr lang="en-GB" dirty="0"/>
          </a:p>
        </p:txBody>
      </p:sp>
      <p:sp>
        <p:nvSpPr>
          <p:cNvPr id="17" name="Text Placeholder 16">
            <a:extLst>
              <a:ext uri="{FF2B5EF4-FFF2-40B4-BE49-F238E27FC236}">
                <a16:creationId xmlns:a16="http://schemas.microsoft.com/office/drawing/2014/main" id="{A58AD08F-CB7E-6542-A5E3-B09DB09D43A9}"/>
              </a:ext>
            </a:extLst>
          </p:cNvPr>
          <p:cNvSpPr>
            <a:spLocks noGrp="1"/>
          </p:cNvSpPr>
          <p:nvPr>
            <p:ph type="body" sz="quarter" idx="12"/>
          </p:nvPr>
        </p:nvSpPr>
        <p:spPr/>
        <p:txBody>
          <a:bodyPr/>
          <a:lstStyle/>
          <a:p>
            <a:r>
              <a:rPr lang="en-GB" dirty="0"/>
              <a:t>26.01.2021</a:t>
            </a:r>
          </a:p>
        </p:txBody>
      </p:sp>
      <p:sp>
        <p:nvSpPr>
          <p:cNvPr id="13" name="Text Placeholder 12">
            <a:extLst>
              <a:ext uri="{FF2B5EF4-FFF2-40B4-BE49-F238E27FC236}">
                <a16:creationId xmlns:a16="http://schemas.microsoft.com/office/drawing/2014/main" id="{CD1298E1-C826-6246-8156-3DD0153072B1}"/>
              </a:ext>
            </a:extLst>
          </p:cNvPr>
          <p:cNvSpPr>
            <a:spLocks noGrp="1"/>
          </p:cNvSpPr>
          <p:nvPr>
            <p:ph type="body" sz="quarter" idx="14"/>
          </p:nvPr>
        </p:nvSpPr>
        <p:spPr>
          <a:xfrm>
            <a:off x="638727" y="5117552"/>
            <a:ext cx="2434674" cy="1230313"/>
          </a:xfrm>
        </p:spPr>
        <p:txBody>
          <a:bodyPr/>
          <a:lstStyle/>
          <a:p>
            <a:r>
              <a:rPr lang="en-GB" dirty="0"/>
              <a:t>David Sheppard</a:t>
            </a:r>
          </a:p>
          <a:p>
            <a:r>
              <a:rPr lang="en-GB" b="0" dirty="0">
                <a:solidFill>
                  <a:schemeClr val="tx1"/>
                </a:solidFill>
              </a:rPr>
              <a:t>Senior Associate</a:t>
            </a:r>
          </a:p>
          <a:p>
            <a:r>
              <a:rPr lang="en-GB" b="0" dirty="0">
                <a:solidFill>
                  <a:schemeClr val="tx1"/>
                </a:solidFill>
              </a:rPr>
              <a:t>Employment </a:t>
            </a:r>
          </a:p>
          <a:p>
            <a:r>
              <a:rPr lang="en-GB" b="0" dirty="0">
                <a:solidFill>
                  <a:schemeClr val="tx1"/>
                </a:solidFill>
              </a:rPr>
              <a:t>Capital Law Ltd</a:t>
            </a:r>
          </a:p>
          <a:p>
            <a:endParaRPr lang="en-GB" dirty="0"/>
          </a:p>
        </p:txBody>
      </p:sp>
      <p:sp>
        <p:nvSpPr>
          <p:cNvPr id="14" name="Title 20">
            <a:extLst>
              <a:ext uri="{FF2B5EF4-FFF2-40B4-BE49-F238E27FC236}">
                <a16:creationId xmlns:a16="http://schemas.microsoft.com/office/drawing/2014/main" id="{9477C585-E566-4A76-855D-194796C0D196}"/>
              </a:ext>
            </a:extLst>
          </p:cNvPr>
          <p:cNvSpPr>
            <a:spLocks noGrp="1"/>
          </p:cNvSpPr>
          <p:nvPr>
            <p:ph type="ctrTitle"/>
          </p:nvPr>
        </p:nvSpPr>
        <p:spPr>
          <a:xfrm>
            <a:off x="644012" y="3083246"/>
            <a:ext cx="8168098" cy="679545"/>
          </a:xfrm>
        </p:spPr>
        <p:txBody>
          <a:bodyPr/>
          <a:lstStyle/>
          <a:p>
            <a:r>
              <a:rPr lang="en-GB" dirty="0"/>
              <a:t>Employment law</a:t>
            </a:r>
          </a:p>
        </p:txBody>
      </p:sp>
      <p:sp>
        <p:nvSpPr>
          <p:cNvPr id="16" name="Subtitle 22">
            <a:extLst>
              <a:ext uri="{FF2B5EF4-FFF2-40B4-BE49-F238E27FC236}">
                <a16:creationId xmlns:a16="http://schemas.microsoft.com/office/drawing/2014/main" id="{E5F6AA8F-D304-4790-A5F8-5F9AF3EDA985}"/>
              </a:ext>
            </a:extLst>
          </p:cNvPr>
          <p:cNvSpPr>
            <a:spLocks noGrp="1"/>
          </p:cNvSpPr>
          <p:nvPr>
            <p:ph type="subTitle" idx="1"/>
          </p:nvPr>
        </p:nvSpPr>
        <p:spPr>
          <a:xfrm>
            <a:off x="633685" y="3781729"/>
            <a:ext cx="8157142" cy="679545"/>
          </a:xfrm>
        </p:spPr>
        <p:txBody>
          <a:bodyPr/>
          <a:lstStyle/>
          <a:p>
            <a:r>
              <a:rPr lang="en-GB" dirty="0"/>
              <a:t>TUPE Part 2</a:t>
            </a:r>
          </a:p>
        </p:txBody>
      </p:sp>
    </p:spTree>
    <p:extLst>
      <p:ext uri="{BB962C8B-B14F-4D97-AF65-F5344CB8AC3E}">
        <p14:creationId xmlns:p14="http://schemas.microsoft.com/office/powerpoint/2010/main" val="1514679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4F634F5-4CEA-8944-A4CF-0D701A22E1D5}"/>
              </a:ext>
            </a:extLst>
          </p:cNvPr>
          <p:cNvSpPr>
            <a:spLocks noGrp="1"/>
          </p:cNvSpPr>
          <p:nvPr>
            <p:ph type="title"/>
          </p:nvPr>
        </p:nvSpPr>
        <p:spPr>
          <a:xfrm>
            <a:off x="631257" y="729314"/>
            <a:ext cx="4021850" cy="246221"/>
          </a:xfrm>
        </p:spPr>
        <p:txBody>
          <a:bodyPr/>
          <a:lstStyle/>
          <a:p>
            <a:r>
              <a:rPr lang="en-GB" dirty="0"/>
              <a:t>Agenda</a:t>
            </a:r>
          </a:p>
        </p:txBody>
      </p:sp>
      <p:sp>
        <p:nvSpPr>
          <p:cNvPr id="2" name="Footer Placeholder 1">
            <a:extLst>
              <a:ext uri="{FF2B5EF4-FFF2-40B4-BE49-F238E27FC236}">
                <a16:creationId xmlns:a16="http://schemas.microsoft.com/office/drawing/2014/main" id="{8C9C4223-71BA-EE42-8977-9EA02C4F28B8}"/>
              </a:ext>
            </a:extLst>
          </p:cNvPr>
          <p:cNvSpPr>
            <a:spLocks noGrp="1"/>
          </p:cNvSpPr>
          <p:nvPr>
            <p:ph type="ftr" sz="quarter" idx="10"/>
          </p:nvPr>
        </p:nvSpPr>
        <p:spPr/>
        <p:txBody>
          <a:bodyPr/>
          <a:lstStyle/>
          <a:p>
            <a:r>
              <a:rPr lang="en-GB"/>
              <a:t>© 2020 Capital Law Limited</a:t>
            </a:r>
            <a:endParaRPr lang="en-GB" dirty="0"/>
          </a:p>
        </p:txBody>
      </p:sp>
      <p:sp>
        <p:nvSpPr>
          <p:cNvPr id="9" name="Text Placeholder 8">
            <a:extLst>
              <a:ext uri="{FF2B5EF4-FFF2-40B4-BE49-F238E27FC236}">
                <a16:creationId xmlns:a16="http://schemas.microsoft.com/office/drawing/2014/main" id="{28B216CC-4118-CC4D-BC42-F6B9C33CF96A}"/>
              </a:ext>
            </a:extLst>
          </p:cNvPr>
          <p:cNvSpPr>
            <a:spLocks noGrp="1"/>
          </p:cNvSpPr>
          <p:nvPr>
            <p:ph type="body" sz="quarter" idx="11"/>
          </p:nvPr>
        </p:nvSpPr>
        <p:spPr>
          <a:xfrm>
            <a:off x="657224" y="1957388"/>
            <a:ext cx="14901864" cy="4689071"/>
          </a:xfrm>
        </p:spPr>
        <p:txBody>
          <a:bodyPr spcCol="360000"/>
          <a:lstStyle/>
          <a:p>
            <a:pPr>
              <a:spcAft>
                <a:spcPts val="1400"/>
              </a:spcAft>
            </a:pPr>
            <a:r>
              <a:rPr lang="en-GB" dirty="0">
                <a:solidFill>
                  <a:schemeClr val="accent3"/>
                </a:solidFill>
              </a:rPr>
              <a:t>01</a:t>
            </a:r>
            <a:r>
              <a:rPr lang="en-GB" dirty="0"/>
              <a:t> 	Obligation to inform</a:t>
            </a:r>
          </a:p>
          <a:p>
            <a:r>
              <a:rPr lang="en-GB" dirty="0">
                <a:solidFill>
                  <a:schemeClr val="accent3"/>
                </a:solidFill>
              </a:rPr>
              <a:t>02 </a:t>
            </a:r>
            <a:r>
              <a:rPr lang="en-GB" dirty="0"/>
              <a:t>	Employee representatives</a:t>
            </a:r>
          </a:p>
          <a:p>
            <a:r>
              <a:rPr lang="en-GB" dirty="0">
                <a:solidFill>
                  <a:schemeClr val="accent3"/>
                </a:solidFill>
              </a:rPr>
              <a:t>03</a:t>
            </a:r>
            <a:r>
              <a:rPr lang="en-GB" dirty="0"/>
              <a:t>	What information is to be given</a:t>
            </a:r>
          </a:p>
          <a:p>
            <a:r>
              <a:rPr lang="en-GB" dirty="0">
                <a:solidFill>
                  <a:schemeClr val="accent3"/>
                </a:solidFill>
              </a:rPr>
              <a:t>04</a:t>
            </a:r>
            <a:r>
              <a:rPr lang="en-GB" dirty="0"/>
              <a:t>	Obligation to consult</a:t>
            </a:r>
          </a:p>
          <a:p>
            <a:r>
              <a:rPr lang="en-GB" dirty="0">
                <a:solidFill>
                  <a:schemeClr val="accent3"/>
                </a:solidFill>
              </a:rPr>
              <a:t>05 </a:t>
            </a:r>
            <a:r>
              <a:rPr lang="en-GB" dirty="0"/>
              <a:t>	Special circumstances</a:t>
            </a:r>
          </a:p>
          <a:p>
            <a:r>
              <a:rPr lang="en-GB" dirty="0">
                <a:solidFill>
                  <a:schemeClr val="accent3"/>
                </a:solidFill>
              </a:rPr>
              <a:t>06 </a:t>
            </a:r>
            <a:r>
              <a:rPr lang="en-GB" dirty="0"/>
              <a:t>	Employee liability information</a:t>
            </a:r>
          </a:p>
          <a:p>
            <a:r>
              <a:rPr lang="en-GB" dirty="0">
                <a:solidFill>
                  <a:srgbClr val="FF0000"/>
                </a:solidFill>
              </a:rPr>
              <a:t>07</a:t>
            </a:r>
            <a:r>
              <a:rPr lang="en-GB" dirty="0"/>
              <a:t>	TUPE indemnities</a:t>
            </a:r>
          </a:p>
          <a:p>
            <a:endParaRPr lang="en-GB" dirty="0"/>
          </a:p>
          <a:p>
            <a:endParaRPr lang="en-GB" dirty="0"/>
          </a:p>
        </p:txBody>
      </p:sp>
    </p:spTree>
    <p:extLst>
      <p:ext uri="{BB962C8B-B14F-4D97-AF65-F5344CB8AC3E}">
        <p14:creationId xmlns:p14="http://schemas.microsoft.com/office/powerpoint/2010/main" val="527911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5BD3E-28B2-42FE-9393-35C4A476B35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AF61F37-B308-4A8D-A578-41C06BD608CE}"/>
              </a:ext>
            </a:extLst>
          </p:cNvPr>
          <p:cNvSpPr>
            <a:spLocks noGrp="1"/>
          </p:cNvSpPr>
          <p:nvPr>
            <p:ph idx="1"/>
          </p:nvPr>
        </p:nvSpPr>
        <p:spPr>
          <a:xfrm>
            <a:off x="633573" y="1972385"/>
            <a:ext cx="5794523" cy="5855035"/>
          </a:xfrm>
        </p:spPr>
        <p:txBody>
          <a:bodyPr/>
          <a:lstStyle/>
          <a:p>
            <a:r>
              <a:rPr lang="en-GB" b="1" dirty="0"/>
              <a:t>01</a:t>
            </a:r>
          </a:p>
          <a:p>
            <a:r>
              <a:rPr lang="en-GB" b="1" dirty="0"/>
              <a:t>Obligation to inform </a:t>
            </a:r>
          </a:p>
        </p:txBody>
      </p:sp>
      <p:sp>
        <p:nvSpPr>
          <p:cNvPr id="4" name="Footer Placeholder 3">
            <a:extLst>
              <a:ext uri="{FF2B5EF4-FFF2-40B4-BE49-F238E27FC236}">
                <a16:creationId xmlns:a16="http://schemas.microsoft.com/office/drawing/2014/main" id="{B5AD93CC-32A1-4A47-9F50-89FD22E2DDD1}"/>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5F1274C6-901E-415B-9A46-907F93D31DAD}"/>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E5D0893-4DEC-444B-8854-851945196A17}"/>
              </a:ext>
            </a:extLst>
          </p:cNvPr>
          <p:cNvSpPr>
            <a:spLocks noGrp="1"/>
          </p:cNvSpPr>
          <p:nvPr>
            <p:ph type="body" sz="quarter" idx="14"/>
          </p:nvPr>
        </p:nvSpPr>
        <p:spPr>
          <a:xfrm>
            <a:off x="5363570" y="719174"/>
            <a:ext cx="10536072" cy="6680260"/>
          </a:xfrm>
        </p:spPr>
        <p:txBody>
          <a:bodyPr/>
          <a:lstStyle/>
          <a:p>
            <a:pPr marL="342900" indent="-342900">
              <a:buFont typeface="Georgia" panose="02040502050405020303" pitchFamily="18" charset="0"/>
              <a:buChar char="─"/>
            </a:pPr>
            <a:r>
              <a:rPr lang="en-GB" b="0" dirty="0"/>
              <a:t>TUPE requires the transferor and transferee to </a:t>
            </a:r>
            <a:r>
              <a:rPr lang="en-GB" dirty="0"/>
              <a:t>inform</a:t>
            </a:r>
            <a:r>
              <a:rPr lang="en-GB" b="0" dirty="0"/>
              <a:t> their respective “</a:t>
            </a:r>
            <a:r>
              <a:rPr lang="en-GB" dirty="0"/>
              <a:t>affected employees”</a:t>
            </a:r>
            <a:r>
              <a:rPr lang="en-GB" b="0" dirty="0"/>
              <a:t> that a transfer is to take place, the legal, economic and social implications of the transfer, and any measures which they envisage might be taken</a:t>
            </a:r>
          </a:p>
          <a:p>
            <a:r>
              <a:rPr lang="en-GB" dirty="0"/>
              <a:t>Minimum information to be provided:</a:t>
            </a:r>
          </a:p>
          <a:p>
            <a:pPr marL="457200" lvl="1" indent="-457200">
              <a:buAutoNum type="arabicParenR"/>
            </a:pPr>
            <a:r>
              <a:rPr lang="en-GB" b="1" dirty="0"/>
              <a:t>The fact a transfer is to take place, the date or proposed date of the transfer and the reasons for it</a:t>
            </a:r>
          </a:p>
          <a:p>
            <a:pPr marL="457200" lvl="1" indent="-457200">
              <a:buAutoNum type="arabicParenR"/>
            </a:pPr>
            <a:r>
              <a:rPr lang="en-GB" b="1" dirty="0"/>
              <a:t>The legal, economic and social implications of the transfer for the affected employees</a:t>
            </a:r>
            <a:r>
              <a:rPr lang="en-GB" b="0" dirty="0"/>
              <a:t> = usually confirmation their employment transfers and terms continued.  Employees usually informe</a:t>
            </a:r>
            <a:r>
              <a:rPr lang="en-GB" dirty="0"/>
              <a:t>d of their right to object the consequences of objecting</a:t>
            </a:r>
            <a:endParaRPr lang="en-GB" b="0" dirty="0"/>
          </a:p>
          <a:p>
            <a:pPr marL="457200" lvl="1" indent="-457200">
              <a:buAutoNum type="arabicParenR"/>
            </a:pPr>
            <a:r>
              <a:rPr lang="en-GB" dirty="0"/>
              <a:t>Any “</a:t>
            </a:r>
            <a:r>
              <a:rPr lang="en-GB" b="1" dirty="0"/>
              <a:t>measures</a:t>
            </a:r>
            <a:r>
              <a:rPr lang="en-GB" dirty="0"/>
              <a:t>” the employer envisages taking in connection with the transfer in relation to its affected employees, or confirmation no measures are envisaged</a:t>
            </a:r>
          </a:p>
          <a:p>
            <a:pPr marL="457200" lvl="1" indent="-457200">
              <a:buAutoNum type="arabicParenR"/>
            </a:pPr>
            <a:r>
              <a:rPr lang="en-GB" b="1" dirty="0"/>
              <a:t>If the employer is the transferor, any measures it envisages the transferee will take</a:t>
            </a:r>
            <a:r>
              <a:rPr lang="en-GB" b="0" dirty="0"/>
              <a:t> in connection with the transfer in relation to the transferring employees, or confirmation no such measures are envisaged </a:t>
            </a:r>
          </a:p>
          <a:p>
            <a:pPr marL="457200" lvl="1" indent="-457200">
              <a:buAutoNum type="arabicParenR"/>
            </a:pPr>
            <a:r>
              <a:rPr lang="en-GB" dirty="0"/>
              <a:t>Confirmation of the number of agency workers used by the employer, the parts of the business using agency workers and the type of  work they do</a:t>
            </a:r>
            <a:endParaRPr lang="en-GB" b="0" dirty="0"/>
          </a:p>
          <a:p>
            <a:pPr marL="457200" lvl="1" indent="-457200">
              <a:buAutoNum type="arabicParenR"/>
            </a:pPr>
            <a:endParaRPr lang="en-GB" b="0" dirty="0"/>
          </a:p>
          <a:p>
            <a:pPr marL="457200" lvl="1" indent="-457200">
              <a:buAutoNum type="arabicParenR"/>
            </a:pPr>
            <a:endParaRPr lang="en-GB" b="0" dirty="0"/>
          </a:p>
        </p:txBody>
      </p:sp>
    </p:spTree>
    <p:extLst>
      <p:ext uri="{BB962C8B-B14F-4D97-AF65-F5344CB8AC3E}">
        <p14:creationId xmlns:p14="http://schemas.microsoft.com/office/powerpoint/2010/main" val="3552832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5BD3E-28B2-42FE-9393-35C4A476B35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AF61F37-B308-4A8D-A578-41C06BD608CE}"/>
              </a:ext>
            </a:extLst>
          </p:cNvPr>
          <p:cNvSpPr>
            <a:spLocks noGrp="1"/>
          </p:cNvSpPr>
          <p:nvPr>
            <p:ph idx="1"/>
          </p:nvPr>
        </p:nvSpPr>
        <p:spPr>
          <a:xfrm>
            <a:off x="633573" y="1972385"/>
            <a:ext cx="5794523" cy="5855035"/>
          </a:xfrm>
        </p:spPr>
        <p:txBody>
          <a:bodyPr/>
          <a:lstStyle/>
          <a:p>
            <a:r>
              <a:rPr lang="en-GB" b="1" dirty="0"/>
              <a:t>01</a:t>
            </a:r>
          </a:p>
          <a:p>
            <a:r>
              <a:rPr lang="en-GB" b="1" dirty="0"/>
              <a:t>Obligation to inform </a:t>
            </a:r>
          </a:p>
        </p:txBody>
      </p:sp>
      <p:sp>
        <p:nvSpPr>
          <p:cNvPr id="4" name="Footer Placeholder 3">
            <a:extLst>
              <a:ext uri="{FF2B5EF4-FFF2-40B4-BE49-F238E27FC236}">
                <a16:creationId xmlns:a16="http://schemas.microsoft.com/office/drawing/2014/main" id="{B5AD93CC-32A1-4A47-9F50-89FD22E2DDD1}"/>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5F1274C6-901E-415B-9A46-907F93D31DAD}"/>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E5D0893-4DEC-444B-8854-851945196A17}"/>
              </a:ext>
            </a:extLst>
          </p:cNvPr>
          <p:cNvSpPr>
            <a:spLocks noGrp="1"/>
          </p:cNvSpPr>
          <p:nvPr>
            <p:ph type="body" sz="quarter" idx="14"/>
          </p:nvPr>
        </p:nvSpPr>
        <p:spPr>
          <a:xfrm>
            <a:off x="6728346" y="816742"/>
            <a:ext cx="9171295" cy="6423076"/>
          </a:xfrm>
        </p:spPr>
        <p:txBody>
          <a:bodyPr/>
          <a:lstStyle/>
          <a:p>
            <a:pPr marL="342900" indent="-342900">
              <a:buFont typeface="Georgia" panose="02040502050405020303" pitchFamily="18" charset="0"/>
              <a:buChar char="─"/>
            </a:pPr>
            <a:r>
              <a:rPr lang="en-GB" b="0" dirty="0"/>
              <a:t>No prescribed deadline to provide the information</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Must be “</a:t>
            </a:r>
            <a:r>
              <a:rPr lang="en-GB" dirty="0"/>
              <a:t>long enough to enable the employer of any affected employees to consult..” (aka “in good time before”)</a:t>
            </a:r>
          </a:p>
          <a:p>
            <a:pPr marL="342900" indent="-342900">
              <a:buFont typeface="Georgia" panose="02040502050405020303" pitchFamily="18" charset="0"/>
              <a:buChar char="─"/>
            </a:pPr>
            <a:r>
              <a:rPr lang="en-GB" b="0" dirty="0"/>
              <a:t>Duration depends on if duty to consult is triggered</a:t>
            </a:r>
          </a:p>
          <a:p>
            <a:pPr marL="342900" indent="-342900">
              <a:buFont typeface="Georgia" panose="02040502050405020303" pitchFamily="18" charset="0"/>
              <a:buChar char="─"/>
            </a:pPr>
            <a:r>
              <a:rPr lang="en-GB" dirty="0"/>
              <a:t>if no measures envisaged pre-transfer</a:t>
            </a:r>
            <a:r>
              <a:rPr lang="en-GB" b="0" dirty="0"/>
              <a:t> = no legal obligation to consult = information can be provided shortly prior to transfer</a:t>
            </a:r>
          </a:p>
          <a:p>
            <a:pPr marL="342900" indent="-342900">
              <a:buFont typeface="Georgia" panose="02040502050405020303" pitchFamily="18" charset="0"/>
              <a:buChar char="─"/>
            </a:pPr>
            <a:r>
              <a:rPr lang="en-GB" b="0" dirty="0"/>
              <a:t>Balancing act between need to properly inform employees and maintain transparency and good employee relations v need to keep business transfer commercially confidential</a:t>
            </a:r>
          </a:p>
        </p:txBody>
      </p:sp>
    </p:spTree>
    <p:extLst>
      <p:ext uri="{BB962C8B-B14F-4D97-AF65-F5344CB8AC3E}">
        <p14:creationId xmlns:p14="http://schemas.microsoft.com/office/powerpoint/2010/main" val="88428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95EBE-EF05-4D96-84C1-B77A9E0CBDF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D570606-4247-477D-BCA1-0D7AF7637D8F}"/>
              </a:ext>
            </a:extLst>
          </p:cNvPr>
          <p:cNvSpPr>
            <a:spLocks noGrp="1"/>
          </p:cNvSpPr>
          <p:nvPr>
            <p:ph idx="1"/>
          </p:nvPr>
        </p:nvSpPr>
        <p:spPr/>
        <p:txBody>
          <a:bodyPr/>
          <a:lstStyle/>
          <a:p>
            <a:r>
              <a:rPr lang="en-GB" b="1" dirty="0"/>
              <a:t>01</a:t>
            </a:r>
          </a:p>
          <a:p>
            <a:r>
              <a:rPr lang="en-GB" b="1" dirty="0"/>
              <a:t>Obligation to inform – “affected employees”</a:t>
            </a:r>
          </a:p>
        </p:txBody>
      </p:sp>
      <p:sp>
        <p:nvSpPr>
          <p:cNvPr id="4" name="Footer Placeholder 3">
            <a:extLst>
              <a:ext uri="{FF2B5EF4-FFF2-40B4-BE49-F238E27FC236}">
                <a16:creationId xmlns:a16="http://schemas.microsoft.com/office/drawing/2014/main" id="{CEF407E2-85C2-4FB9-B46F-CA7EF1020C0A}"/>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241768E-8C25-4630-B7D0-A921BBCD2C0F}"/>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49AC5BD1-D277-475C-81EF-C88079674389}"/>
              </a:ext>
            </a:extLst>
          </p:cNvPr>
          <p:cNvSpPr>
            <a:spLocks noGrp="1"/>
          </p:cNvSpPr>
          <p:nvPr>
            <p:ph type="body" sz="quarter" idx="14"/>
          </p:nvPr>
        </p:nvSpPr>
        <p:spPr>
          <a:xfrm>
            <a:off x="7191731" y="974532"/>
            <a:ext cx="8323102" cy="5543550"/>
          </a:xfrm>
        </p:spPr>
        <p:txBody>
          <a:bodyPr/>
          <a:lstStyle/>
          <a:p>
            <a:pPr marL="342900" indent="-342900">
              <a:buFont typeface="Georgia" panose="02040502050405020303" pitchFamily="18" charset="0"/>
              <a:buChar char="─"/>
            </a:pPr>
            <a:r>
              <a:rPr lang="en-GB" b="0" dirty="0"/>
              <a:t>“</a:t>
            </a:r>
            <a:r>
              <a:rPr lang="en-GB" dirty="0"/>
              <a:t>Affected employees</a:t>
            </a:r>
            <a:r>
              <a:rPr lang="en-GB" b="0" dirty="0"/>
              <a:t>” = "any employees of the transferor or the transferee who may be affected by the transfer or may be affected by measures taken in connection with it". </a:t>
            </a:r>
          </a:p>
          <a:p>
            <a:pPr marL="342900" indent="-342900">
              <a:buFont typeface="Georgia" panose="02040502050405020303" pitchFamily="18" charset="0"/>
              <a:buChar char="─"/>
            </a:pPr>
            <a:r>
              <a:rPr lang="en-GB" b="0" dirty="0"/>
              <a:t>BEIS Guidance identifies the following possible categories of affected employees:</a:t>
            </a:r>
          </a:p>
          <a:p>
            <a:pPr marL="457200" indent="-457200">
              <a:buAutoNum type="arabicParenR"/>
            </a:pPr>
            <a:r>
              <a:rPr lang="en-GB" b="0" dirty="0"/>
              <a:t>Employees of the transferor who are to be transferred (see “assigned” from Part 1) </a:t>
            </a:r>
          </a:p>
          <a:p>
            <a:pPr marL="457200" indent="-457200">
              <a:buAutoNum type="arabicParenR"/>
            </a:pPr>
            <a:r>
              <a:rPr lang="en-GB" b="0" dirty="0"/>
              <a:t>Employees of the transferor who are not being transferred to the transferee but whose jobs may be affected by the transfer out of part of the transferor’s business</a:t>
            </a:r>
          </a:p>
          <a:p>
            <a:pPr marL="457200" indent="-457200">
              <a:buAutoNum type="arabicParenR"/>
            </a:pPr>
            <a:r>
              <a:rPr lang="en-GB" b="0" dirty="0"/>
              <a:t>Employees of the transferee whose jobs may be affected as a result of the transfer into the transferee’s business </a:t>
            </a:r>
          </a:p>
          <a:p>
            <a:r>
              <a:rPr lang="en-GB" dirty="0"/>
              <a:t>Transferor/transferee only obliged to inform their own affected employees prior to the transfer</a:t>
            </a:r>
          </a:p>
          <a:p>
            <a:r>
              <a:rPr lang="en-GB" dirty="0"/>
              <a:t>In practice – transferor/</a:t>
            </a:r>
            <a:r>
              <a:rPr lang="en-GB" dirty="0" err="1"/>
              <a:t>ree</a:t>
            </a:r>
            <a:r>
              <a:rPr lang="en-GB" dirty="0"/>
              <a:t> often prepare joint communications for transferring employees before the transfer (</a:t>
            </a:r>
            <a:r>
              <a:rPr lang="en-GB" b="0" dirty="0" err="1"/>
              <a:t>e.g</a:t>
            </a:r>
            <a:r>
              <a:rPr lang="en-GB" b="0" dirty="0"/>
              <a:t> FAQs, factsheets, group meetings etc)</a:t>
            </a:r>
            <a:endParaRPr lang="en-GB" dirty="0"/>
          </a:p>
        </p:txBody>
      </p:sp>
    </p:spTree>
    <p:extLst>
      <p:ext uri="{BB962C8B-B14F-4D97-AF65-F5344CB8AC3E}">
        <p14:creationId xmlns:p14="http://schemas.microsoft.com/office/powerpoint/2010/main" val="31797732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D8052-8535-451C-86F8-7815EDAEEA2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4049782-498B-4F93-B365-02A9EB602976}"/>
              </a:ext>
            </a:extLst>
          </p:cNvPr>
          <p:cNvSpPr>
            <a:spLocks noGrp="1"/>
          </p:cNvSpPr>
          <p:nvPr>
            <p:ph idx="1"/>
          </p:nvPr>
        </p:nvSpPr>
        <p:spPr/>
        <p:txBody>
          <a:bodyPr/>
          <a:lstStyle/>
          <a:p>
            <a:r>
              <a:rPr lang="en-GB" b="1" dirty="0"/>
              <a:t>02</a:t>
            </a:r>
          </a:p>
          <a:p>
            <a:r>
              <a:rPr lang="en-GB" b="1" dirty="0"/>
              <a:t>Appropriate representatives</a:t>
            </a:r>
          </a:p>
        </p:txBody>
      </p:sp>
      <p:sp>
        <p:nvSpPr>
          <p:cNvPr id="4" name="Footer Placeholder 3">
            <a:extLst>
              <a:ext uri="{FF2B5EF4-FFF2-40B4-BE49-F238E27FC236}">
                <a16:creationId xmlns:a16="http://schemas.microsoft.com/office/drawing/2014/main" id="{7CB375E4-47D3-45AD-AAEC-EE970F002252}"/>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7D73518-6BF1-4C8A-8B44-F204F334944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7EC1581-7831-4A8B-ADE4-6C536F75B0AD}"/>
              </a:ext>
            </a:extLst>
          </p:cNvPr>
          <p:cNvSpPr>
            <a:spLocks noGrp="1"/>
          </p:cNvSpPr>
          <p:nvPr>
            <p:ph type="body" sz="quarter" idx="14"/>
          </p:nvPr>
        </p:nvSpPr>
        <p:spPr>
          <a:xfrm>
            <a:off x="8237377" y="1765495"/>
            <a:ext cx="7386638" cy="6268813"/>
          </a:xfrm>
        </p:spPr>
        <p:txBody>
          <a:bodyPr/>
          <a:lstStyle/>
          <a:p>
            <a:pPr marL="342900" indent="-342900">
              <a:buFont typeface="Georgia" panose="02040502050405020303" pitchFamily="18" charset="0"/>
              <a:buChar char="─"/>
            </a:pPr>
            <a:r>
              <a:rPr lang="en-GB" b="0" dirty="0"/>
              <a:t>Primary duty to inform not the affected employees directly, but their “</a:t>
            </a:r>
            <a:r>
              <a:rPr lang="en-GB" dirty="0"/>
              <a:t>appropriate representatives”</a:t>
            </a:r>
          </a:p>
          <a:p>
            <a:pPr marL="342900" indent="-342900">
              <a:buFont typeface="Georgia" panose="02040502050405020303" pitchFamily="18" charset="0"/>
              <a:buChar char="─"/>
            </a:pPr>
            <a:r>
              <a:rPr lang="en-GB" b="0" dirty="0"/>
              <a:t>Information must be provided by being delivered to an address provided by each appropriate representative</a:t>
            </a:r>
          </a:p>
          <a:p>
            <a:pPr marL="342900" indent="-342900">
              <a:buFont typeface="Georgia" panose="02040502050405020303" pitchFamily="18" charset="0"/>
              <a:buChar char="─"/>
            </a:pPr>
            <a:r>
              <a:rPr lang="en-GB" b="0" dirty="0"/>
              <a:t>If the appropriate representatives are a trade union, must be sent by post to the union’s head or main office</a:t>
            </a:r>
          </a:p>
          <a:p>
            <a:pPr marL="342900" indent="-342900">
              <a:buFont typeface="Georgia" panose="02040502050405020303" pitchFamily="18" charset="0"/>
              <a:buChar char="─"/>
            </a:pPr>
            <a:r>
              <a:rPr lang="en-GB" b="0" dirty="0"/>
              <a:t>Usually emailed and posted at the same time</a:t>
            </a:r>
          </a:p>
        </p:txBody>
      </p:sp>
    </p:spTree>
    <p:extLst>
      <p:ext uri="{BB962C8B-B14F-4D97-AF65-F5344CB8AC3E}">
        <p14:creationId xmlns:p14="http://schemas.microsoft.com/office/powerpoint/2010/main" val="30942051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D8052-8535-451C-86F8-7815EDAEEA2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4049782-498B-4F93-B365-02A9EB602976}"/>
              </a:ext>
            </a:extLst>
          </p:cNvPr>
          <p:cNvSpPr>
            <a:spLocks noGrp="1"/>
          </p:cNvSpPr>
          <p:nvPr>
            <p:ph idx="1"/>
          </p:nvPr>
        </p:nvSpPr>
        <p:spPr/>
        <p:txBody>
          <a:bodyPr/>
          <a:lstStyle/>
          <a:p>
            <a:r>
              <a:rPr lang="en-GB" b="1" dirty="0"/>
              <a:t>02</a:t>
            </a:r>
          </a:p>
          <a:p>
            <a:r>
              <a:rPr lang="en-GB" b="1" dirty="0"/>
              <a:t>Appropriate representatives</a:t>
            </a:r>
          </a:p>
        </p:txBody>
      </p:sp>
      <p:sp>
        <p:nvSpPr>
          <p:cNvPr id="4" name="Footer Placeholder 3">
            <a:extLst>
              <a:ext uri="{FF2B5EF4-FFF2-40B4-BE49-F238E27FC236}">
                <a16:creationId xmlns:a16="http://schemas.microsoft.com/office/drawing/2014/main" id="{7CB375E4-47D3-45AD-AAEC-EE970F002252}"/>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7D73518-6BF1-4C8A-8B44-F204F334944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7EC1581-7831-4A8B-ADE4-6C536F75B0AD}"/>
              </a:ext>
            </a:extLst>
          </p:cNvPr>
          <p:cNvSpPr>
            <a:spLocks noGrp="1"/>
          </p:cNvSpPr>
          <p:nvPr>
            <p:ph type="body" sz="quarter" idx="14"/>
          </p:nvPr>
        </p:nvSpPr>
        <p:spPr>
          <a:xfrm>
            <a:off x="6537278" y="1220753"/>
            <a:ext cx="8759190" cy="6268813"/>
          </a:xfrm>
        </p:spPr>
        <p:txBody>
          <a:bodyPr/>
          <a:lstStyle/>
          <a:p>
            <a:endParaRPr lang="en-GB" b="0" dirty="0"/>
          </a:p>
          <a:p>
            <a:pPr marL="342900" indent="-342900">
              <a:buFont typeface="Georgia" panose="02040502050405020303" pitchFamily="18" charset="0"/>
              <a:buChar char="─"/>
            </a:pPr>
            <a:r>
              <a:rPr lang="en-GB" b="0" dirty="0"/>
              <a:t>If an employer recognises a trade union in respect of any affected employees, it must inform and, if relevant, consult representatives of that union.</a:t>
            </a:r>
          </a:p>
          <a:p>
            <a:pPr marL="342900" indent="-342900">
              <a:buFont typeface="Georgia" panose="02040502050405020303" pitchFamily="18" charset="0"/>
              <a:buChar char="─"/>
            </a:pPr>
            <a:r>
              <a:rPr lang="en-GB" dirty="0"/>
              <a:t>If no union</a:t>
            </a:r>
            <a:r>
              <a:rPr lang="en-GB" b="0" dirty="0"/>
              <a:t> in respect of any of the affected employees is recognised, employer will choose either:</a:t>
            </a:r>
          </a:p>
          <a:p>
            <a:pPr marL="457200" indent="-457200">
              <a:buAutoNum type="arabicParenR"/>
            </a:pPr>
            <a:r>
              <a:rPr lang="en-GB" b="0" dirty="0"/>
              <a:t>employee representatives previously appointed or elected by the affected employees </a:t>
            </a:r>
            <a:r>
              <a:rPr lang="en-GB" dirty="0"/>
              <a:t>and have authority to receive information and be consulted on their behalf in connection with the transfer; or</a:t>
            </a:r>
          </a:p>
          <a:p>
            <a:pPr marL="457200" indent="-457200">
              <a:buAutoNum type="arabicParenR"/>
            </a:pPr>
            <a:r>
              <a:rPr lang="en-GB" dirty="0"/>
              <a:t>(more often) employee representatives elected by the affected employees for TUPE purposes</a:t>
            </a:r>
          </a:p>
          <a:p>
            <a:r>
              <a:rPr lang="en-GB" b="0" dirty="0"/>
              <a:t>Possible for employers to have to inform a union in respect of certain categories of affected employees, and inform elected representatives for other categories if union not recognised for those roles/parts of the business (e.g. shop floor workers and office workers have different reps, unions etc)</a:t>
            </a:r>
          </a:p>
        </p:txBody>
      </p:sp>
    </p:spTree>
    <p:extLst>
      <p:ext uri="{BB962C8B-B14F-4D97-AF65-F5344CB8AC3E}">
        <p14:creationId xmlns:p14="http://schemas.microsoft.com/office/powerpoint/2010/main" val="14940851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96FD1-507B-47C0-9CC5-774C70AB47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21526D5-793A-4A3B-BF69-6641464C0368}"/>
              </a:ext>
            </a:extLst>
          </p:cNvPr>
          <p:cNvSpPr>
            <a:spLocks noGrp="1"/>
          </p:cNvSpPr>
          <p:nvPr>
            <p:ph idx="1"/>
          </p:nvPr>
        </p:nvSpPr>
        <p:spPr/>
        <p:txBody>
          <a:bodyPr/>
          <a:lstStyle/>
          <a:p>
            <a:r>
              <a:rPr lang="en-GB" b="1" dirty="0"/>
              <a:t>02</a:t>
            </a:r>
          </a:p>
          <a:p>
            <a:r>
              <a:rPr lang="en-GB" b="1" dirty="0"/>
              <a:t>Appropriate representatives - elections</a:t>
            </a:r>
          </a:p>
        </p:txBody>
      </p:sp>
      <p:sp>
        <p:nvSpPr>
          <p:cNvPr id="4" name="Footer Placeholder 3">
            <a:extLst>
              <a:ext uri="{FF2B5EF4-FFF2-40B4-BE49-F238E27FC236}">
                <a16:creationId xmlns:a16="http://schemas.microsoft.com/office/drawing/2014/main" id="{CAE77D68-9FCB-46EB-8D06-9816FC637D05}"/>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18955AA8-6AE3-4102-BB1C-B9C43DDEC8A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122B47C3-522A-4BEB-9007-963C254F746D}"/>
              </a:ext>
            </a:extLst>
          </p:cNvPr>
          <p:cNvSpPr>
            <a:spLocks noGrp="1"/>
          </p:cNvSpPr>
          <p:nvPr>
            <p:ph type="body" sz="quarter" idx="14"/>
          </p:nvPr>
        </p:nvSpPr>
        <p:spPr>
          <a:xfrm>
            <a:off x="6701051" y="1097642"/>
            <a:ext cx="8690840" cy="6443339"/>
          </a:xfrm>
        </p:spPr>
        <p:txBody>
          <a:bodyPr/>
          <a:lstStyle/>
          <a:p>
            <a:pPr marL="342900" indent="-342900">
              <a:buFont typeface="Georgia" panose="02040502050405020303" pitchFamily="18" charset="0"/>
              <a:buChar char="─"/>
            </a:pPr>
            <a:r>
              <a:rPr lang="en-GB" b="0" dirty="0"/>
              <a:t>The employer must make arrangements that are reasonably practicable to ensure that the election is fair.</a:t>
            </a:r>
          </a:p>
          <a:p>
            <a:pPr marL="342900" indent="-342900">
              <a:buFont typeface="Georgia" panose="02040502050405020303" pitchFamily="18" charset="0"/>
              <a:buChar char="─"/>
            </a:pPr>
            <a:r>
              <a:rPr lang="en-GB" b="0" dirty="0"/>
              <a:t>The employer determines the number of representatives.</a:t>
            </a:r>
          </a:p>
          <a:p>
            <a:pPr marL="342900" indent="-342900">
              <a:buFont typeface="Georgia" panose="02040502050405020303" pitchFamily="18" charset="0"/>
              <a:buChar char="─"/>
            </a:pPr>
            <a:r>
              <a:rPr lang="en-GB" b="0" dirty="0"/>
              <a:t> The employer should ensure that there are sufficient representatives to represent the interests of all the affected employees.</a:t>
            </a:r>
          </a:p>
          <a:p>
            <a:pPr marL="342900" indent="-342900">
              <a:buFont typeface="Georgia" panose="02040502050405020303" pitchFamily="18" charset="0"/>
              <a:buChar char="─"/>
            </a:pPr>
            <a:r>
              <a:rPr lang="en-GB" b="0" dirty="0"/>
              <a:t>The employer must determine whether different classes of affected employee will have their own representatives or whether the representatives will represent affected employees as a whole.</a:t>
            </a:r>
          </a:p>
          <a:p>
            <a:pPr marL="342900" indent="-342900">
              <a:buFont typeface="Georgia" panose="02040502050405020303" pitchFamily="18" charset="0"/>
              <a:buChar char="─"/>
            </a:pPr>
            <a:r>
              <a:rPr lang="en-GB" b="0" dirty="0"/>
              <a:t>In smaller organisations, a handful of reps should usually be sufficient.  For larger/ multisite organisations, employers should consider drawing up various “constituencies” and identify the number of reps for each constituency, based on job role and location (e.g. create a constituency which groups employees with similar roles and/or locations)</a:t>
            </a:r>
          </a:p>
          <a:p>
            <a:r>
              <a:rPr lang="en-GB" dirty="0" err="1"/>
              <a:t>E.g</a:t>
            </a:r>
            <a:r>
              <a:rPr lang="en-GB" dirty="0"/>
              <a:t> 10 reps required for factory floor operatives; 5 reps required for office/administrative roles</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17264324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9F7F7-7AEF-456C-B557-B703BDFC2C3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EB3F486-0617-494C-9D06-4D71EB2C77A7}"/>
              </a:ext>
            </a:extLst>
          </p:cNvPr>
          <p:cNvSpPr>
            <a:spLocks noGrp="1"/>
          </p:cNvSpPr>
          <p:nvPr>
            <p:ph idx="1"/>
          </p:nvPr>
        </p:nvSpPr>
        <p:spPr/>
        <p:txBody>
          <a:bodyPr/>
          <a:lstStyle/>
          <a:p>
            <a:r>
              <a:rPr lang="en-GB" b="1" dirty="0"/>
              <a:t>02</a:t>
            </a:r>
          </a:p>
          <a:p>
            <a:r>
              <a:rPr lang="en-GB" b="1" dirty="0"/>
              <a:t>Appropriate representatives - elections</a:t>
            </a:r>
          </a:p>
          <a:p>
            <a:endParaRPr lang="en-GB" dirty="0"/>
          </a:p>
        </p:txBody>
      </p:sp>
      <p:sp>
        <p:nvSpPr>
          <p:cNvPr id="4" name="Footer Placeholder 3">
            <a:extLst>
              <a:ext uri="{FF2B5EF4-FFF2-40B4-BE49-F238E27FC236}">
                <a16:creationId xmlns:a16="http://schemas.microsoft.com/office/drawing/2014/main" id="{552C619E-D038-4F04-AB6D-827ABEA4850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90BADE0A-B4F7-405D-8CFB-D26AC4648983}"/>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7D0FA5B-7113-42A6-8CD6-BD745B2F2FB2}"/>
              </a:ext>
            </a:extLst>
          </p:cNvPr>
          <p:cNvSpPr>
            <a:spLocks noGrp="1"/>
          </p:cNvSpPr>
          <p:nvPr>
            <p:ph type="body" sz="quarter" idx="14"/>
          </p:nvPr>
        </p:nvSpPr>
        <p:spPr>
          <a:xfrm>
            <a:off x="7965021" y="1220753"/>
            <a:ext cx="7386638" cy="5543550"/>
          </a:xfrm>
        </p:spPr>
        <p:txBody>
          <a:bodyPr/>
          <a:lstStyle/>
          <a:p>
            <a:pPr marL="342900" indent="-342900">
              <a:buFont typeface="Georgia" panose="02040502050405020303" pitchFamily="18" charset="0"/>
              <a:buChar char="─"/>
            </a:pPr>
            <a:r>
              <a:rPr lang="en-GB" b="0" dirty="0"/>
              <a:t>All candidates for election must be “</a:t>
            </a:r>
            <a:r>
              <a:rPr lang="en-GB" dirty="0"/>
              <a:t>affected employees”</a:t>
            </a:r>
            <a:r>
              <a:rPr lang="en-GB" b="0" dirty="0"/>
              <a:t> on the date of the election.</a:t>
            </a:r>
          </a:p>
          <a:p>
            <a:pPr marL="342900" indent="-342900">
              <a:buFont typeface="Georgia" panose="02040502050405020303" pitchFamily="18" charset="0"/>
              <a:buChar char="─"/>
            </a:pPr>
            <a:r>
              <a:rPr lang="en-GB" b="0" dirty="0"/>
              <a:t>No affected employee should be unreasonably excluded from standing for election if they wish to do so.</a:t>
            </a:r>
          </a:p>
          <a:p>
            <a:pPr marL="342900" indent="-342900">
              <a:buFont typeface="Georgia" panose="02040502050405020303" pitchFamily="18" charset="0"/>
              <a:buChar char="─"/>
            </a:pPr>
            <a:r>
              <a:rPr lang="en-GB" b="0" dirty="0"/>
              <a:t>All affected employees on the date of the election are entitled to vote for candidates to be representatives.</a:t>
            </a:r>
          </a:p>
          <a:p>
            <a:pPr marL="342900" indent="-342900">
              <a:buFont typeface="Georgia" panose="02040502050405020303" pitchFamily="18" charset="0"/>
              <a:buChar char="─"/>
            </a:pPr>
            <a:r>
              <a:rPr lang="en-GB" b="0" dirty="0"/>
              <a:t>Employees are entitled to vote for as many candidates as there are representatives to be elected to represent them for their particular class of employee (</a:t>
            </a:r>
            <a:r>
              <a:rPr lang="en-GB" dirty="0"/>
              <a:t>e.g. employee has 2 votes if their constituency has 2 representatives</a:t>
            </a:r>
            <a:r>
              <a:rPr lang="en-GB" b="0" dirty="0"/>
              <a:t>).</a:t>
            </a:r>
          </a:p>
          <a:p>
            <a:pPr marL="342900" indent="-342900">
              <a:buFont typeface="Georgia" panose="02040502050405020303" pitchFamily="18" charset="0"/>
              <a:buChar char="─"/>
            </a:pPr>
            <a:r>
              <a:rPr lang="en-GB" b="0" dirty="0"/>
              <a:t>As far as reasonably practicable voting should be in secret and that the votes given at the election should be accurately counted – can be paper ballots or electronic voting (provided software meeting these requirements and secrecy of votes are ensured)</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6040680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9F7F7-7AEF-456C-B557-B703BDFC2C3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EB3F486-0617-494C-9D06-4D71EB2C77A7}"/>
              </a:ext>
            </a:extLst>
          </p:cNvPr>
          <p:cNvSpPr>
            <a:spLocks noGrp="1"/>
          </p:cNvSpPr>
          <p:nvPr>
            <p:ph idx="1"/>
          </p:nvPr>
        </p:nvSpPr>
        <p:spPr/>
        <p:txBody>
          <a:bodyPr/>
          <a:lstStyle/>
          <a:p>
            <a:r>
              <a:rPr lang="en-GB" b="1" dirty="0"/>
              <a:t>02</a:t>
            </a:r>
          </a:p>
          <a:p>
            <a:r>
              <a:rPr lang="en-GB" b="1" dirty="0"/>
              <a:t>Appropriate representatives – elections in practice</a:t>
            </a:r>
          </a:p>
          <a:p>
            <a:endParaRPr lang="en-GB" dirty="0"/>
          </a:p>
        </p:txBody>
      </p:sp>
      <p:sp>
        <p:nvSpPr>
          <p:cNvPr id="4" name="Footer Placeholder 3">
            <a:extLst>
              <a:ext uri="{FF2B5EF4-FFF2-40B4-BE49-F238E27FC236}">
                <a16:creationId xmlns:a16="http://schemas.microsoft.com/office/drawing/2014/main" id="{552C619E-D038-4F04-AB6D-827ABEA4850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90BADE0A-B4F7-405D-8CFB-D26AC4648983}"/>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7D0FA5B-7113-42A6-8CD6-BD745B2F2FB2}"/>
              </a:ext>
            </a:extLst>
          </p:cNvPr>
          <p:cNvSpPr>
            <a:spLocks noGrp="1"/>
          </p:cNvSpPr>
          <p:nvPr>
            <p:ph type="body" sz="quarter" idx="14"/>
          </p:nvPr>
        </p:nvSpPr>
        <p:spPr>
          <a:xfrm>
            <a:off x="7042245" y="729314"/>
            <a:ext cx="8309414" cy="5543550"/>
          </a:xfrm>
        </p:spPr>
        <p:txBody>
          <a:bodyPr/>
          <a:lstStyle/>
          <a:p>
            <a:pPr marL="342900" indent="-342900">
              <a:buFont typeface="Georgia" panose="02040502050405020303" pitchFamily="18" charset="0"/>
              <a:buChar char="─"/>
            </a:pPr>
            <a:r>
              <a:rPr lang="en-GB" b="0" dirty="0"/>
              <a:t>Responsibility on the employer to inform affected employees of the need for candidates to be reps for TUPE, consider constituencies and rep numbers, arrange secret ballot of all affected employees= </a:t>
            </a:r>
            <a:r>
              <a:rPr lang="en-GB" dirty="0"/>
              <a:t>cumbersome and time consuming, and complex for larger organisations </a:t>
            </a:r>
          </a:p>
          <a:p>
            <a:pPr marL="342900" indent="-342900">
              <a:buFont typeface="Georgia" panose="02040502050405020303" pitchFamily="18" charset="0"/>
              <a:buChar char="─"/>
            </a:pPr>
            <a:endParaRPr lang="en-GB" dirty="0"/>
          </a:p>
          <a:p>
            <a:pPr marL="342900" indent="-342900">
              <a:buFont typeface="Georgia" panose="02040502050405020303" pitchFamily="18" charset="0"/>
              <a:buChar char="─"/>
            </a:pPr>
            <a:r>
              <a:rPr lang="en-GB" dirty="0"/>
              <a:t>In practice – employers avoid requirement for ballot by having several rep positions for each constituency: less likely the number of candidates stepping forward outnumbers the number of rep vacancies, meaning no election needed to decide appointments</a:t>
            </a:r>
          </a:p>
          <a:p>
            <a:pPr marL="342900" indent="-342900">
              <a:buFont typeface="Georgia" panose="02040502050405020303" pitchFamily="18" charset="0"/>
              <a:buChar char="─"/>
            </a:pPr>
            <a:r>
              <a:rPr lang="en-GB" b="0" dirty="0"/>
              <a:t>Also, employers often make clear from the start that the same information will be provided directly to employees as to representatives.  No reps required if:</a:t>
            </a:r>
          </a:p>
          <a:p>
            <a:pPr marL="457200" indent="-457200">
              <a:buAutoNum type="alphaLcParenBoth"/>
            </a:pPr>
            <a:r>
              <a:rPr lang="en-GB" b="0" dirty="0"/>
              <a:t>Employer invited employees to elect reps; and</a:t>
            </a:r>
          </a:p>
          <a:p>
            <a:pPr marL="457200" indent="-457200">
              <a:buAutoNum type="alphaLcParenBoth"/>
            </a:pPr>
            <a:r>
              <a:rPr lang="en-GB" b="0" dirty="0"/>
              <a:t>Employees fail to elect any reps within a reasonable time = </a:t>
            </a:r>
            <a:r>
              <a:rPr lang="en-GB" dirty="0"/>
              <a:t>employer can give information to affected employees directly to comply with TUPE</a:t>
            </a: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37689480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F216A-C700-4750-A94A-F904DAF70E1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5C99CF-D3F0-41CB-9B14-8233AA737B86}"/>
              </a:ext>
            </a:extLst>
          </p:cNvPr>
          <p:cNvSpPr>
            <a:spLocks noGrp="1"/>
          </p:cNvSpPr>
          <p:nvPr>
            <p:ph idx="1"/>
          </p:nvPr>
        </p:nvSpPr>
        <p:spPr/>
        <p:txBody>
          <a:bodyPr/>
          <a:lstStyle/>
          <a:p>
            <a:r>
              <a:rPr lang="en-GB" b="1" dirty="0"/>
              <a:t>03</a:t>
            </a:r>
          </a:p>
          <a:p>
            <a:r>
              <a:rPr lang="en-GB" b="1" dirty="0"/>
              <a:t>What information is to be given</a:t>
            </a:r>
          </a:p>
        </p:txBody>
      </p:sp>
      <p:sp>
        <p:nvSpPr>
          <p:cNvPr id="4" name="Footer Placeholder 3">
            <a:extLst>
              <a:ext uri="{FF2B5EF4-FFF2-40B4-BE49-F238E27FC236}">
                <a16:creationId xmlns:a16="http://schemas.microsoft.com/office/drawing/2014/main" id="{CB359B64-7D03-4CEA-92E7-9F02B9E99B42}"/>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E2D5DAEA-6FF8-44AB-98D4-048F923C3624}"/>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7D0E06BD-6BBC-4DF4-9F8C-ED7FD6D0FC14}"/>
              </a:ext>
            </a:extLst>
          </p:cNvPr>
          <p:cNvSpPr>
            <a:spLocks noGrp="1"/>
          </p:cNvSpPr>
          <p:nvPr>
            <p:ph type="body" sz="quarter" idx="14"/>
          </p:nvPr>
        </p:nvSpPr>
        <p:spPr>
          <a:xfrm>
            <a:off x="8258175" y="1800225"/>
            <a:ext cx="7386638" cy="5543550"/>
          </a:xfrm>
        </p:spPr>
        <p:txBody>
          <a:bodyPr/>
          <a:lstStyle/>
          <a:p>
            <a:pPr marL="342900" indent="-342900">
              <a:buFont typeface="Georgia" panose="02040502050405020303" pitchFamily="18" charset="0"/>
              <a:buChar char="─"/>
            </a:pPr>
            <a:r>
              <a:rPr lang="en-GB" b="0" dirty="0"/>
              <a:t>The representatives (or employees if no election/union) should be informed of:</a:t>
            </a:r>
          </a:p>
          <a:p>
            <a:pPr marL="457200" indent="-457200">
              <a:buAutoNum type="arabicParenR"/>
            </a:pPr>
            <a:r>
              <a:rPr lang="en-GB" b="0" dirty="0"/>
              <a:t>the fact that they will be transferred, the date (or proposed date) when it is to take place and the reason(s) for it</a:t>
            </a:r>
          </a:p>
          <a:p>
            <a:pPr marL="457200" indent="-457200">
              <a:buAutoNum type="arabicParenR"/>
            </a:pPr>
            <a:r>
              <a:rPr lang="en-GB" b="0" dirty="0"/>
              <a:t>the legal, economic and social implications of the transfer for the affected employees</a:t>
            </a:r>
          </a:p>
          <a:p>
            <a:pPr marL="342900" indent="-342900">
              <a:buFont typeface="Georgia" panose="02040502050405020303" pitchFamily="18" charset="0"/>
              <a:buChar char="─"/>
            </a:pPr>
            <a:r>
              <a:rPr lang="en-GB" b="0" dirty="0"/>
              <a:t>Case law has confirmed that the employer is only obliged to provide information on what, in its "genuine belief", are the legal, economic and social implications of the transfer</a:t>
            </a:r>
          </a:p>
          <a:p>
            <a:pPr marL="342900" indent="-342900">
              <a:buFont typeface="Georgia" panose="02040502050405020303" pitchFamily="18" charset="0"/>
              <a:buChar char="─"/>
            </a:pPr>
            <a:r>
              <a:rPr lang="en-GB" b="0" dirty="0"/>
              <a:t>There is no requirement that the employer needs to provide the representatives with information about the employees' right to object, but is usually provided in practice.</a:t>
            </a:r>
          </a:p>
        </p:txBody>
      </p:sp>
    </p:spTree>
    <p:extLst>
      <p:ext uri="{BB962C8B-B14F-4D97-AF65-F5344CB8AC3E}">
        <p14:creationId xmlns:p14="http://schemas.microsoft.com/office/powerpoint/2010/main" val="8924152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88403-1861-45E7-B8D3-6270B5C2D18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32BBD29-F782-46E9-A600-3C9C062B5C0E}"/>
              </a:ext>
            </a:extLst>
          </p:cNvPr>
          <p:cNvSpPr>
            <a:spLocks noGrp="1"/>
          </p:cNvSpPr>
          <p:nvPr>
            <p:ph idx="1"/>
          </p:nvPr>
        </p:nvSpPr>
        <p:spPr/>
        <p:txBody>
          <a:bodyPr/>
          <a:lstStyle/>
          <a:p>
            <a:r>
              <a:rPr lang="en-GB" b="1" dirty="0"/>
              <a:t>03</a:t>
            </a:r>
          </a:p>
          <a:p>
            <a:r>
              <a:rPr lang="en-GB" b="1" dirty="0"/>
              <a:t>What information is to be given</a:t>
            </a:r>
          </a:p>
          <a:p>
            <a:r>
              <a:rPr lang="en-GB" b="1" dirty="0"/>
              <a:t>- legal, economic, and social implications</a:t>
            </a:r>
          </a:p>
          <a:p>
            <a:endParaRPr lang="en-GB" dirty="0"/>
          </a:p>
        </p:txBody>
      </p:sp>
      <p:sp>
        <p:nvSpPr>
          <p:cNvPr id="4" name="Footer Placeholder 3">
            <a:extLst>
              <a:ext uri="{FF2B5EF4-FFF2-40B4-BE49-F238E27FC236}">
                <a16:creationId xmlns:a16="http://schemas.microsoft.com/office/drawing/2014/main" id="{ACA135A0-632E-4015-8957-3E4F9B1B31F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4794F5F1-6CEB-4762-9705-339CC9F7C4B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7223518-4732-49AD-B09B-E992400CD7EC}"/>
              </a:ext>
            </a:extLst>
          </p:cNvPr>
          <p:cNvSpPr>
            <a:spLocks noGrp="1"/>
          </p:cNvSpPr>
          <p:nvPr>
            <p:ph type="body" sz="quarter" idx="14"/>
          </p:nvPr>
        </p:nvSpPr>
        <p:spPr>
          <a:xfrm>
            <a:off x="7928072" y="1550625"/>
            <a:ext cx="7386638" cy="5543550"/>
          </a:xfrm>
        </p:spPr>
        <p:txBody>
          <a:bodyPr/>
          <a:lstStyle/>
          <a:p>
            <a:pPr marL="342900" indent="-342900">
              <a:buFont typeface="Georgia" panose="02040502050405020303" pitchFamily="18" charset="0"/>
              <a:buChar char="─"/>
            </a:pPr>
            <a:r>
              <a:rPr lang="en-GB" dirty="0"/>
              <a:t>The legal implications: </a:t>
            </a:r>
            <a:r>
              <a:rPr lang="en-GB" b="0" dirty="0"/>
              <a:t>could include whether TUPE is likely to apply, the potential effect of TUPE and the impact on the employees' legal rights, whether contractual or statutory. This would include any proposed changes to the employees' terms.</a:t>
            </a:r>
          </a:p>
          <a:p>
            <a:pPr marL="342900" indent="-342900">
              <a:buFont typeface="Georgia" panose="02040502050405020303" pitchFamily="18" charset="0"/>
              <a:buChar char="─"/>
            </a:pPr>
            <a:r>
              <a:rPr lang="en-GB" dirty="0"/>
              <a:t>The economic implications: </a:t>
            </a:r>
            <a:r>
              <a:rPr lang="en-GB" b="0" dirty="0"/>
              <a:t>could include any potential effect on the employees' pay, benefits or the amount of work they might expect (if they are hourly paid), and possibly sufficient information about the potential transferee to enable the employees to assess its "worth" e.g. how financially secure it is.</a:t>
            </a:r>
          </a:p>
          <a:p>
            <a:pPr marL="342900" indent="-342900">
              <a:buFont typeface="Georgia" panose="02040502050405020303" pitchFamily="18" charset="0"/>
              <a:buChar char="─"/>
            </a:pPr>
            <a:r>
              <a:rPr lang="en-GB" dirty="0"/>
              <a:t>The social implications: </a:t>
            </a:r>
            <a:r>
              <a:rPr lang="en-GB" b="0" dirty="0"/>
              <a:t>might be information about a change in working hours, shift patterns or, where the transferee intends to move the business, information about the new location such as house prices, details of schools etc</a:t>
            </a:r>
          </a:p>
        </p:txBody>
      </p:sp>
    </p:spTree>
    <p:extLst>
      <p:ext uri="{BB962C8B-B14F-4D97-AF65-F5344CB8AC3E}">
        <p14:creationId xmlns:p14="http://schemas.microsoft.com/office/powerpoint/2010/main" val="35000842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08AFF-BF2D-4FAD-917F-AFB960C2561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0E0FC2A-10D2-414D-AD66-95A258BC2A2D}"/>
              </a:ext>
            </a:extLst>
          </p:cNvPr>
          <p:cNvSpPr>
            <a:spLocks noGrp="1"/>
          </p:cNvSpPr>
          <p:nvPr>
            <p:ph idx="1"/>
          </p:nvPr>
        </p:nvSpPr>
        <p:spPr/>
        <p:txBody>
          <a:bodyPr/>
          <a:lstStyle/>
          <a:p>
            <a:r>
              <a:rPr lang="en-GB" b="1" dirty="0"/>
              <a:t>03</a:t>
            </a:r>
          </a:p>
          <a:p>
            <a:r>
              <a:rPr lang="en-GB" b="1" dirty="0"/>
              <a:t>What information is to be given</a:t>
            </a:r>
          </a:p>
          <a:p>
            <a:r>
              <a:rPr lang="en-GB" b="1" dirty="0"/>
              <a:t>- Envisaged measures</a:t>
            </a:r>
          </a:p>
        </p:txBody>
      </p:sp>
      <p:sp>
        <p:nvSpPr>
          <p:cNvPr id="4" name="Footer Placeholder 3">
            <a:extLst>
              <a:ext uri="{FF2B5EF4-FFF2-40B4-BE49-F238E27FC236}">
                <a16:creationId xmlns:a16="http://schemas.microsoft.com/office/drawing/2014/main" id="{ABB0FCD4-E1C8-4D56-8A10-C407034DE897}"/>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B9211289-B595-4982-B756-15E7F59F9044}"/>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12B9F02C-C445-4E72-8FBC-83D2C2C9586E}"/>
              </a:ext>
            </a:extLst>
          </p:cNvPr>
          <p:cNvSpPr>
            <a:spLocks noGrp="1"/>
          </p:cNvSpPr>
          <p:nvPr>
            <p:ph type="body" sz="quarter" idx="14"/>
          </p:nvPr>
        </p:nvSpPr>
        <p:spPr>
          <a:xfrm>
            <a:off x="6987654" y="946053"/>
            <a:ext cx="8657159" cy="5543550"/>
          </a:xfrm>
        </p:spPr>
        <p:txBody>
          <a:bodyPr/>
          <a:lstStyle/>
          <a:p>
            <a:pPr marL="342900" indent="-342900">
              <a:buFont typeface="Georgia" panose="02040502050405020303" pitchFamily="18" charset="0"/>
              <a:buChar char="─"/>
            </a:pPr>
            <a:r>
              <a:rPr lang="en-GB" b="0" dirty="0"/>
              <a:t>The measures which the employer envisages it will take in connection with the transfer in relation to "any affected employees" or, if no measures are to be taken, that fact. </a:t>
            </a:r>
          </a:p>
          <a:p>
            <a:pPr marL="342900" indent="-342900">
              <a:buFont typeface="Georgia" panose="02040502050405020303" pitchFamily="18" charset="0"/>
              <a:buChar char="─"/>
            </a:pPr>
            <a:r>
              <a:rPr lang="en-GB" b="0" dirty="0"/>
              <a:t>The transferor must also provide information about any measures that the </a:t>
            </a:r>
            <a:r>
              <a:rPr lang="en-GB" dirty="0"/>
              <a:t>transferee envisages</a:t>
            </a:r>
            <a:r>
              <a:rPr lang="en-GB" b="0" dirty="0"/>
              <a:t> it will take in relation to the transferring employees in connection with the transfer or, if the transferee envisages taking no measures, that fact.</a:t>
            </a:r>
          </a:p>
          <a:p>
            <a:pPr marL="342900" indent="-342900">
              <a:buFont typeface="Georgia" panose="02040502050405020303" pitchFamily="18" charset="0"/>
              <a:buChar char="─"/>
            </a:pPr>
            <a:r>
              <a:rPr lang="en-GB" dirty="0"/>
              <a:t>The transferee has an obligation to provide the information to the transferor in time before the transfer to allow the transferor to perform its obligation to give the relevant information to the union/employee representatives =  known as “the measures letter”</a:t>
            </a:r>
          </a:p>
          <a:p>
            <a:pPr marL="342900" indent="-342900">
              <a:buFont typeface="Georgia" panose="02040502050405020303" pitchFamily="18" charset="0"/>
              <a:buChar char="─"/>
            </a:pPr>
            <a:r>
              <a:rPr lang="en-GB" b="0" dirty="0"/>
              <a:t>“Envisages" indicates the formulation of some definite plan/proposal which the employer intends to implement because of the TUPE transfer = </a:t>
            </a:r>
            <a:r>
              <a:rPr lang="en-GB" dirty="0"/>
              <a:t>measures not limited to changes to contract/restructures (e.g. admin changes covered – change in pay day etc)</a:t>
            </a:r>
          </a:p>
          <a:p>
            <a:pPr marL="342900" indent="-342900">
              <a:buFont typeface="Georgia" panose="02040502050405020303" pitchFamily="18" charset="0"/>
              <a:buChar char="─"/>
            </a:pPr>
            <a:endParaRPr lang="en-GB" dirty="0"/>
          </a:p>
        </p:txBody>
      </p:sp>
    </p:spTree>
    <p:extLst>
      <p:ext uri="{BB962C8B-B14F-4D97-AF65-F5344CB8AC3E}">
        <p14:creationId xmlns:p14="http://schemas.microsoft.com/office/powerpoint/2010/main" val="16626423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A14C5-EB65-4C3C-94A3-D36F81A619D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06AF990-A78E-46B2-AF31-4034993DF7A9}"/>
              </a:ext>
            </a:extLst>
          </p:cNvPr>
          <p:cNvSpPr>
            <a:spLocks noGrp="1"/>
          </p:cNvSpPr>
          <p:nvPr>
            <p:ph idx="1"/>
          </p:nvPr>
        </p:nvSpPr>
        <p:spPr/>
        <p:txBody>
          <a:bodyPr/>
          <a:lstStyle/>
          <a:p>
            <a:r>
              <a:rPr lang="en-GB" b="1" dirty="0"/>
              <a:t>04</a:t>
            </a:r>
          </a:p>
          <a:p>
            <a:r>
              <a:rPr lang="en-GB" b="1" dirty="0"/>
              <a:t>The obligation to consult</a:t>
            </a:r>
          </a:p>
        </p:txBody>
      </p:sp>
      <p:sp>
        <p:nvSpPr>
          <p:cNvPr id="4" name="Footer Placeholder 3">
            <a:extLst>
              <a:ext uri="{FF2B5EF4-FFF2-40B4-BE49-F238E27FC236}">
                <a16:creationId xmlns:a16="http://schemas.microsoft.com/office/drawing/2014/main" id="{702F6E21-3FE1-41CB-8751-084E69DFA41E}"/>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D1DC712-EF45-47D3-8CE3-D7A848DCC8E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0F1D51EB-C8E6-4F1C-A58B-DA1A31844A82}"/>
              </a:ext>
            </a:extLst>
          </p:cNvPr>
          <p:cNvSpPr>
            <a:spLocks noGrp="1"/>
          </p:cNvSpPr>
          <p:nvPr>
            <p:ph type="body" sz="quarter" idx="14"/>
          </p:nvPr>
        </p:nvSpPr>
        <p:spPr>
          <a:xfrm>
            <a:off x="6632986" y="958325"/>
            <a:ext cx="8875349" cy="5543550"/>
          </a:xfrm>
        </p:spPr>
        <p:txBody>
          <a:bodyPr/>
          <a:lstStyle/>
          <a:p>
            <a:pPr marL="342900" indent="-342900">
              <a:buFont typeface="Georgia" panose="02040502050405020303" pitchFamily="18" charset="0"/>
              <a:buChar char="─"/>
            </a:pPr>
            <a:r>
              <a:rPr lang="en-GB" b="0" dirty="0"/>
              <a:t>The obligation to consult is triggered if the relevant employer envisages that, in connection with the transfer, </a:t>
            </a:r>
            <a:r>
              <a:rPr lang="en-GB" dirty="0"/>
              <a:t>it will be taking measures in relation to any of its affected employees</a:t>
            </a:r>
            <a:r>
              <a:rPr lang="en-GB" b="0" dirty="0"/>
              <a:t>.</a:t>
            </a:r>
          </a:p>
          <a:p>
            <a:pPr marL="342900" indent="-342900">
              <a:buFont typeface="Georgia" panose="02040502050405020303" pitchFamily="18" charset="0"/>
              <a:buChar char="─"/>
            </a:pPr>
            <a:r>
              <a:rPr lang="en-GB" b="0" dirty="0"/>
              <a:t>“Envisages“: the formulation of some definite plan/proposal which the employer intends to implement because of the TUPE transfer.</a:t>
            </a:r>
          </a:p>
          <a:p>
            <a:pPr marL="342900" indent="-342900">
              <a:buFont typeface="Georgia" panose="02040502050405020303" pitchFamily="18" charset="0"/>
              <a:buChar char="─"/>
            </a:pPr>
            <a:r>
              <a:rPr lang="en-GB" b="0" dirty="0"/>
              <a:t> The employer does not need to consult trade unions and/or elected representatives on measures which are merely a possibility where there has been no actual/ contingent decision to put them into effect, or which have no causal or time connection with the TUPE transfer itself. </a:t>
            </a:r>
          </a:p>
          <a:p>
            <a:pPr marL="342900" indent="-342900">
              <a:buFont typeface="Georgia" panose="02040502050405020303" pitchFamily="18" charset="0"/>
              <a:buChar char="─"/>
            </a:pPr>
            <a:r>
              <a:rPr lang="en-GB" b="0" dirty="0"/>
              <a:t>The word "measures" includes a positive act or omission by the employer.</a:t>
            </a:r>
          </a:p>
          <a:p>
            <a:endParaRPr lang="en-GB" b="0" dirty="0"/>
          </a:p>
        </p:txBody>
      </p:sp>
    </p:spTree>
    <p:extLst>
      <p:ext uri="{BB962C8B-B14F-4D97-AF65-F5344CB8AC3E}">
        <p14:creationId xmlns:p14="http://schemas.microsoft.com/office/powerpoint/2010/main" val="5170024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A14C5-EB65-4C3C-94A3-D36F81A619D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06AF990-A78E-46B2-AF31-4034993DF7A9}"/>
              </a:ext>
            </a:extLst>
          </p:cNvPr>
          <p:cNvSpPr>
            <a:spLocks noGrp="1"/>
          </p:cNvSpPr>
          <p:nvPr>
            <p:ph idx="1"/>
          </p:nvPr>
        </p:nvSpPr>
        <p:spPr/>
        <p:txBody>
          <a:bodyPr/>
          <a:lstStyle/>
          <a:p>
            <a:r>
              <a:rPr lang="en-GB" b="1" dirty="0"/>
              <a:t>04</a:t>
            </a:r>
          </a:p>
          <a:p>
            <a:r>
              <a:rPr lang="en-GB" b="1" dirty="0"/>
              <a:t>The obligation to consult</a:t>
            </a:r>
          </a:p>
        </p:txBody>
      </p:sp>
      <p:sp>
        <p:nvSpPr>
          <p:cNvPr id="4" name="Footer Placeholder 3">
            <a:extLst>
              <a:ext uri="{FF2B5EF4-FFF2-40B4-BE49-F238E27FC236}">
                <a16:creationId xmlns:a16="http://schemas.microsoft.com/office/drawing/2014/main" id="{702F6E21-3FE1-41CB-8751-084E69DFA41E}"/>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D1DC712-EF45-47D3-8CE3-D7A848DCC8E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0F1D51EB-C8E6-4F1C-A58B-DA1A31844A82}"/>
              </a:ext>
            </a:extLst>
          </p:cNvPr>
          <p:cNvSpPr>
            <a:spLocks noGrp="1"/>
          </p:cNvSpPr>
          <p:nvPr>
            <p:ph type="body" sz="quarter" idx="14"/>
          </p:nvPr>
        </p:nvSpPr>
        <p:spPr>
          <a:xfrm>
            <a:off x="6632986" y="958325"/>
            <a:ext cx="8875349" cy="5543550"/>
          </a:xfrm>
        </p:spPr>
        <p:txBody>
          <a:bodyPr/>
          <a:lstStyle/>
          <a:p>
            <a:pPr marL="342900" indent="-342900">
              <a:buFont typeface="Georgia" panose="02040502050405020303" pitchFamily="18" charset="0"/>
              <a:buChar char="─"/>
            </a:pPr>
            <a:r>
              <a:rPr lang="en-GB" dirty="0"/>
              <a:t>Transferor under no obligation consult transferring employees about measures envisaged by the transferee taking place post-transfer</a:t>
            </a:r>
          </a:p>
          <a:p>
            <a:endParaRPr lang="en-GB" dirty="0"/>
          </a:p>
          <a:p>
            <a:pPr marL="342900" indent="-342900">
              <a:buFont typeface="Georgia" panose="02040502050405020303" pitchFamily="18" charset="0"/>
              <a:buChar char="─"/>
            </a:pPr>
            <a:r>
              <a:rPr lang="en-GB" dirty="0"/>
              <a:t>Transferee under no obligation to consult with transferring employees pre-transfer</a:t>
            </a:r>
          </a:p>
          <a:p>
            <a:endParaRPr lang="en-GB" dirty="0"/>
          </a:p>
          <a:p>
            <a:pPr marL="342900" indent="-342900">
              <a:buFont typeface="Georgia" panose="02040502050405020303" pitchFamily="18" charset="0"/>
              <a:buChar char="─"/>
            </a:pPr>
            <a:r>
              <a:rPr lang="en-GB" dirty="0"/>
              <a:t>Transferor must consult its employees if it envisages taking its own measures in relation to its employees connected to the transfer</a:t>
            </a:r>
          </a:p>
          <a:p>
            <a:endParaRPr lang="en-GB" dirty="0"/>
          </a:p>
          <a:p>
            <a:pPr marL="342900" indent="-342900">
              <a:buFont typeface="Georgia" panose="02040502050405020303" pitchFamily="18" charset="0"/>
              <a:buChar char="─"/>
            </a:pPr>
            <a:r>
              <a:rPr lang="en-GB" dirty="0"/>
              <a:t>Transferee must consult if it envisages taking its own measures in relation to its pre-transfer employees connected to the transfer</a:t>
            </a:r>
          </a:p>
          <a:p>
            <a:pPr marL="342900" indent="-342900">
              <a:buFont typeface="Georgia" panose="02040502050405020303" pitchFamily="18" charset="0"/>
              <a:buChar char="─"/>
            </a:pPr>
            <a:r>
              <a:rPr lang="en-GB" b="0" dirty="0"/>
              <a:t>In practice, transferor and transferee will often jointly communicate with transferring employees in the lead up to the transfer over and above their TUPE obligations to ensure a smooth transition</a:t>
            </a:r>
          </a:p>
          <a:p>
            <a:endParaRPr lang="en-GB" b="0" dirty="0"/>
          </a:p>
        </p:txBody>
      </p:sp>
    </p:spTree>
    <p:extLst>
      <p:ext uri="{BB962C8B-B14F-4D97-AF65-F5344CB8AC3E}">
        <p14:creationId xmlns:p14="http://schemas.microsoft.com/office/powerpoint/2010/main" val="16350737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FD0F3-820E-44D8-82D4-166493AB7E2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B897BB1-BFD0-4D7C-8158-4CBDF45ECE96}"/>
              </a:ext>
            </a:extLst>
          </p:cNvPr>
          <p:cNvSpPr>
            <a:spLocks noGrp="1"/>
          </p:cNvSpPr>
          <p:nvPr>
            <p:ph idx="1"/>
          </p:nvPr>
        </p:nvSpPr>
        <p:spPr/>
        <p:txBody>
          <a:bodyPr/>
          <a:lstStyle/>
          <a:p>
            <a:r>
              <a:rPr lang="en-GB" b="1" dirty="0"/>
              <a:t>04</a:t>
            </a:r>
          </a:p>
          <a:p>
            <a:r>
              <a:rPr lang="en-GB" b="1" dirty="0"/>
              <a:t>The obligation to consult	</a:t>
            </a:r>
          </a:p>
        </p:txBody>
      </p:sp>
      <p:sp>
        <p:nvSpPr>
          <p:cNvPr id="4" name="Footer Placeholder 3">
            <a:extLst>
              <a:ext uri="{FF2B5EF4-FFF2-40B4-BE49-F238E27FC236}">
                <a16:creationId xmlns:a16="http://schemas.microsoft.com/office/drawing/2014/main" id="{4A4E2539-E63F-4695-9CB6-A6C77DD0F04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43610415-E575-4578-B22D-D6702D7FE8D9}"/>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5C16AE20-3F55-4774-936F-71F1ED3B1E72}"/>
              </a:ext>
            </a:extLst>
          </p:cNvPr>
          <p:cNvSpPr>
            <a:spLocks noGrp="1"/>
          </p:cNvSpPr>
          <p:nvPr>
            <p:ph type="body" sz="quarter" idx="14"/>
          </p:nvPr>
        </p:nvSpPr>
        <p:spPr>
          <a:xfrm>
            <a:off x="8128794" y="1684744"/>
            <a:ext cx="7386638" cy="5543550"/>
          </a:xfrm>
        </p:spPr>
        <p:txBody>
          <a:bodyPr/>
          <a:lstStyle/>
          <a:p>
            <a:pPr marL="342900" indent="-342900">
              <a:buFont typeface="Georgia" panose="02040502050405020303" pitchFamily="18" charset="0"/>
              <a:buChar char="─"/>
            </a:pPr>
            <a:r>
              <a:rPr lang="en-GB" b="0" dirty="0"/>
              <a:t>“</a:t>
            </a:r>
            <a:r>
              <a:rPr lang="en-GB" dirty="0"/>
              <a:t>Consultation</a:t>
            </a:r>
            <a:r>
              <a:rPr lang="en-GB" b="0" dirty="0"/>
              <a:t>” = more than just giving the representatives the opportunity to state their views: it must be with a view to seeking their agreement to the measures. Thus the employer must negotiate concerning any measures in good faith and without a closed mind.  </a:t>
            </a:r>
          </a:p>
          <a:p>
            <a:pPr marL="342900" indent="-342900">
              <a:buFont typeface="Georgia" panose="02040502050405020303" pitchFamily="18" charset="0"/>
              <a:buChar char="─"/>
            </a:pPr>
            <a:r>
              <a:rPr lang="en-GB" dirty="0"/>
              <a:t>BUT – no obligation on the employer to reach agreement regarding measures</a:t>
            </a:r>
          </a:p>
          <a:p>
            <a:pPr marL="342900" indent="-342900">
              <a:buFont typeface="Georgia" panose="02040502050405020303" pitchFamily="18" charset="0"/>
              <a:buChar char="─"/>
            </a:pPr>
            <a:endParaRPr lang="en-GB" dirty="0"/>
          </a:p>
          <a:p>
            <a:pPr marL="342900" indent="-342900">
              <a:buFont typeface="Georgia" panose="02040502050405020303" pitchFamily="18" charset="0"/>
              <a:buChar char="─"/>
            </a:pPr>
            <a:r>
              <a:rPr lang="en-GB" b="0" dirty="0"/>
              <a:t>Transferor can agree to allow the transferee to access and consult with transferring employees </a:t>
            </a:r>
            <a:r>
              <a:rPr lang="en-GB" dirty="0"/>
              <a:t>before</a:t>
            </a:r>
            <a:r>
              <a:rPr lang="en-GB" b="0" dirty="0"/>
              <a:t> transfer for </a:t>
            </a:r>
            <a:r>
              <a:rPr lang="en-GB" dirty="0"/>
              <a:t>collective redundancy consultation purposes</a:t>
            </a:r>
            <a:r>
              <a:rPr lang="en-GB" b="0" dirty="0"/>
              <a:t> – to be covered next week</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12720558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38DFC-56C6-497A-997C-6A895DBA0027}"/>
              </a:ext>
            </a:extLst>
          </p:cNvPr>
          <p:cNvSpPr>
            <a:spLocks noGrp="1"/>
          </p:cNvSpPr>
          <p:nvPr>
            <p:ph type="ctrTitle"/>
          </p:nvPr>
        </p:nvSpPr>
        <p:spPr>
          <a:xfrm>
            <a:off x="631257" y="2504877"/>
            <a:ext cx="10189073" cy="2409890"/>
          </a:xfrm>
        </p:spPr>
        <p:txBody>
          <a:bodyPr/>
          <a:lstStyle/>
          <a:p>
            <a:r>
              <a:rPr lang="en-GB" dirty="0"/>
              <a:t>Exercise 1 – who needs to be informed, consulted and when and by whom?</a:t>
            </a:r>
          </a:p>
        </p:txBody>
      </p:sp>
    </p:spTree>
    <p:extLst>
      <p:ext uri="{BB962C8B-B14F-4D97-AF65-F5344CB8AC3E}">
        <p14:creationId xmlns:p14="http://schemas.microsoft.com/office/powerpoint/2010/main" val="39534083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7D41-F53A-4215-9F89-8EF3351BF4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E4873F-5C2C-4D8C-8DDC-7717B506A1F6}"/>
              </a:ext>
            </a:extLst>
          </p:cNvPr>
          <p:cNvSpPr>
            <a:spLocks noGrp="1"/>
          </p:cNvSpPr>
          <p:nvPr>
            <p:ph idx="1"/>
          </p:nvPr>
        </p:nvSpPr>
        <p:spPr/>
        <p:txBody>
          <a:bodyPr/>
          <a:lstStyle/>
          <a:p>
            <a:r>
              <a:rPr lang="en-GB" b="1" dirty="0"/>
              <a:t>05</a:t>
            </a:r>
          </a:p>
          <a:p>
            <a:r>
              <a:rPr lang="en-GB" b="1" dirty="0"/>
              <a:t>Claims and special circumstances defence </a:t>
            </a:r>
          </a:p>
        </p:txBody>
      </p:sp>
      <p:sp>
        <p:nvSpPr>
          <p:cNvPr id="4" name="Footer Placeholder 3">
            <a:extLst>
              <a:ext uri="{FF2B5EF4-FFF2-40B4-BE49-F238E27FC236}">
                <a16:creationId xmlns:a16="http://schemas.microsoft.com/office/drawing/2014/main" id="{0FFE6745-F77B-4FFF-BE7D-A17648F9C9B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3C401E-B5B8-4C6A-BE41-E59EE14A188D}"/>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6EDC268-32F5-49FC-8FE1-B6F89477E7B2}"/>
              </a:ext>
            </a:extLst>
          </p:cNvPr>
          <p:cNvSpPr>
            <a:spLocks noGrp="1"/>
          </p:cNvSpPr>
          <p:nvPr>
            <p:ph type="body" sz="quarter" idx="14"/>
          </p:nvPr>
        </p:nvSpPr>
        <p:spPr>
          <a:xfrm>
            <a:off x="7656394" y="974532"/>
            <a:ext cx="7859038" cy="5543550"/>
          </a:xfrm>
        </p:spPr>
        <p:txBody>
          <a:bodyPr/>
          <a:lstStyle/>
          <a:p>
            <a:r>
              <a:rPr lang="en-GB" dirty="0"/>
              <a:t>If employer fails to inform (and consult if applicable) with appropriate representatives under TUPE = liable for claims</a:t>
            </a:r>
          </a:p>
          <a:p>
            <a:pPr marL="342900" indent="-342900">
              <a:buFont typeface="Arial" panose="020B0604020202020204" pitchFamily="34" charset="0"/>
              <a:buChar char="•"/>
            </a:pPr>
            <a:r>
              <a:rPr lang="en-GB" b="0" dirty="0"/>
              <a:t>If there is a failure to allow an election or ensure a proper election of reps = </a:t>
            </a:r>
            <a:r>
              <a:rPr lang="en-GB" dirty="0"/>
              <a:t>claims brought by any affected employee to whom the failure related</a:t>
            </a:r>
            <a:r>
              <a:rPr lang="en-GB" b="0" dirty="0"/>
              <a:t> (e.g. failure to facilitate rep election for non-unionised office staff = office staff can bring claims)</a:t>
            </a:r>
          </a:p>
          <a:p>
            <a:pPr marL="342900" indent="-342900">
              <a:buFont typeface="Arial" panose="020B0604020202020204" pitchFamily="34" charset="0"/>
              <a:buChar char="•"/>
            </a:pPr>
            <a:r>
              <a:rPr lang="en-GB" b="0" dirty="0"/>
              <a:t>If there is a failure to properly inform or consult with the reps = </a:t>
            </a:r>
            <a:r>
              <a:rPr lang="en-GB" dirty="0"/>
              <a:t>claim brought by the reps to whom the failure related on behalf of the affected employees they represent</a:t>
            </a:r>
          </a:p>
          <a:p>
            <a:pPr marL="342900" indent="-342900">
              <a:buFont typeface="Arial" panose="020B0604020202020204" pitchFamily="34" charset="0"/>
              <a:buChar char="•"/>
            </a:pPr>
            <a:r>
              <a:rPr lang="en-GB" b="0" dirty="0"/>
              <a:t>If there is a failure to properly inform or consult a trade union  = </a:t>
            </a:r>
            <a:r>
              <a:rPr lang="en-GB" dirty="0"/>
              <a:t>claim brought by the relevant trade union</a:t>
            </a:r>
          </a:p>
          <a:p>
            <a:pPr marL="342900" indent="-342900">
              <a:buFont typeface="Arial" panose="020B0604020202020204" pitchFamily="34" charset="0"/>
              <a:buChar char="•"/>
            </a:pPr>
            <a:r>
              <a:rPr lang="en-GB" b="0" dirty="0"/>
              <a:t>For any situations where there are no reps or unions in place of affected employees = </a:t>
            </a:r>
            <a:r>
              <a:rPr lang="en-GB" dirty="0"/>
              <a:t>claims brought by the affected employees individually or as a group claim</a:t>
            </a:r>
            <a:endParaRPr lang="en-GB" b="0" dirty="0"/>
          </a:p>
        </p:txBody>
      </p:sp>
    </p:spTree>
    <p:extLst>
      <p:ext uri="{BB962C8B-B14F-4D97-AF65-F5344CB8AC3E}">
        <p14:creationId xmlns:p14="http://schemas.microsoft.com/office/powerpoint/2010/main" val="29828477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7D41-F53A-4215-9F89-8EF3351BF4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E4873F-5C2C-4D8C-8DDC-7717B506A1F6}"/>
              </a:ext>
            </a:extLst>
          </p:cNvPr>
          <p:cNvSpPr>
            <a:spLocks noGrp="1"/>
          </p:cNvSpPr>
          <p:nvPr>
            <p:ph idx="1"/>
          </p:nvPr>
        </p:nvSpPr>
        <p:spPr/>
        <p:txBody>
          <a:bodyPr/>
          <a:lstStyle/>
          <a:p>
            <a:r>
              <a:rPr lang="en-GB" b="1" dirty="0"/>
              <a:t>05</a:t>
            </a:r>
          </a:p>
          <a:p>
            <a:r>
              <a:rPr lang="en-GB" b="1" dirty="0"/>
              <a:t>Claims and special circumstances defence </a:t>
            </a:r>
          </a:p>
        </p:txBody>
      </p:sp>
      <p:sp>
        <p:nvSpPr>
          <p:cNvPr id="4" name="Footer Placeholder 3">
            <a:extLst>
              <a:ext uri="{FF2B5EF4-FFF2-40B4-BE49-F238E27FC236}">
                <a16:creationId xmlns:a16="http://schemas.microsoft.com/office/drawing/2014/main" id="{0FFE6745-F77B-4FFF-BE7D-A17648F9C9B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3C401E-B5B8-4C6A-BE41-E59EE14A188D}"/>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6EDC268-32F5-49FC-8FE1-B6F89477E7B2}"/>
              </a:ext>
            </a:extLst>
          </p:cNvPr>
          <p:cNvSpPr>
            <a:spLocks noGrp="1"/>
          </p:cNvSpPr>
          <p:nvPr>
            <p:ph type="body" sz="quarter" idx="14"/>
          </p:nvPr>
        </p:nvSpPr>
        <p:spPr>
          <a:xfrm>
            <a:off x="7300913" y="974532"/>
            <a:ext cx="8214519" cy="5543550"/>
          </a:xfrm>
        </p:spPr>
        <p:txBody>
          <a:bodyPr/>
          <a:lstStyle/>
          <a:p>
            <a:pPr marL="342900" indent="-342900">
              <a:buFont typeface="Arial" panose="020B0604020202020204" pitchFamily="34" charset="0"/>
              <a:buChar char="•"/>
            </a:pPr>
            <a:r>
              <a:rPr lang="en-GB" b="0" dirty="0"/>
              <a:t>If claim successful, remedy=</a:t>
            </a:r>
          </a:p>
          <a:p>
            <a:pPr marL="457200" indent="-457200">
              <a:buAutoNum type="arabicParenR"/>
            </a:pPr>
            <a:r>
              <a:rPr lang="en-GB" b="0" dirty="0"/>
              <a:t>Declaration by tribunal the complaint is well-founded; and</a:t>
            </a:r>
          </a:p>
          <a:p>
            <a:pPr marL="457200" indent="-457200">
              <a:buAutoNum type="arabicParenR"/>
            </a:pPr>
            <a:r>
              <a:rPr lang="en-GB" dirty="0"/>
              <a:t>“appropriate compensation“</a:t>
            </a:r>
          </a:p>
          <a:p>
            <a:pPr marL="342900" indent="-342900">
              <a:buFont typeface="Arial" panose="020B0604020202020204" pitchFamily="34" charset="0"/>
              <a:buChar char="•"/>
            </a:pPr>
            <a:r>
              <a:rPr lang="en-GB" b="0" dirty="0"/>
              <a:t>If claim against transferor successful =</a:t>
            </a:r>
          </a:p>
          <a:p>
            <a:pPr marL="342900" indent="-342900">
              <a:buFont typeface="Arial" panose="020B0604020202020204" pitchFamily="34" charset="0"/>
              <a:buChar char="•"/>
            </a:pPr>
            <a:r>
              <a:rPr lang="en-GB" b="0" dirty="0"/>
              <a:t>Order for compensation issued against transferor, </a:t>
            </a:r>
            <a:r>
              <a:rPr lang="en-GB" dirty="0"/>
              <a:t>BUT</a:t>
            </a:r>
            <a:r>
              <a:rPr lang="en-GB" b="0" dirty="0"/>
              <a:t> </a:t>
            </a:r>
            <a:r>
              <a:rPr lang="en-GB" dirty="0"/>
              <a:t>transferor and transferee are jointly liable</a:t>
            </a:r>
          </a:p>
          <a:p>
            <a:pPr marL="342900" indent="-342900">
              <a:buFont typeface="Arial" panose="020B0604020202020204" pitchFamily="34" charset="0"/>
              <a:buChar char="•"/>
            </a:pPr>
            <a:r>
              <a:rPr lang="en-GB" b="0" dirty="0"/>
              <a:t>Also, if failure to comply due to transferee’s failure to provide sufficient measures information to the transferor – </a:t>
            </a:r>
            <a:r>
              <a:rPr lang="en-GB" dirty="0"/>
              <a:t>tribunal can specify amount of compensation payable by transferee – could be 100% liability on transferee depending on level of fault</a:t>
            </a:r>
          </a:p>
          <a:p>
            <a:pPr marL="342900" indent="-342900">
              <a:buFont typeface="Arial" panose="020B0604020202020204" pitchFamily="34" charset="0"/>
              <a:buChar char="•"/>
            </a:pPr>
            <a:r>
              <a:rPr lang="en-GB" b="0" dirty="0"/>
              <a:t>If claim against transferee successful = only transferee is liable</a:t>
            </a:r>
          </a:p>
          <a:p>
            <a:r>
              <a:rPr lang="en-GB" dirty="0"/>
              <a:t>Incentive on transferee to ensure transferor conducts pre-transfer informing and consultation properly = joint meetings/FAQs etc</a:t>
            </a:r>
          </a:p>
        </p:txBody>
      </p:sp>
    </p:spTree>
    <p:extLst>
      <p:ext uri="{BB962C8B-B14F-4D97-AF65-F5344CB8AC3E}">
        <p14:creationId xmlns:p14="http://schemas.microsoft.com/office/powerpoint/2010/main" val="30384235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7D41-F53A-4215-9F89-8EF3351BF4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E4873F-5C2C-4D8C-8DDC-7717B506A1F6}"/>
              </a:ext>
            </a:extLst>
          </p:cNvPr>
          <p:cNvSpPr>
            <a:spLocks noGrp="1"/>
          </p:cNvSpPr>
          <p:nvPr>
            <p:ph idx="1"/>
          </p:nvPr>
        </p:nvSpPr>
        <p:spPr/>
        <p:txBody>
          <a:bodyPr/>
          <a:lstStyle/>
          <a:p>
            <a:r>
              <a:rPr lang="en-GB" b="1" dirty="0"/>
              <a:t>05</a:t>
            </a:r>
          </a:p>
          <a:p>
            <a:r>
              <a:rPr lang="en-GB" b="1" dirty="0"/>
              <a:t>Claims and special circumstances defence </a:t>
            </a:r>
          </a:p>
        </p:txBody>
      </p:sp>
      <p:sp>
        <p:nvSpPr>
          <p:cNvPr id="4" name="Footer Placeholder 3">
            <a:extLst>
              <a:ext uri="{FF2B5EF4-FFF2-40B4-BE49-F238E27FC236}">
                <a16:creationId xmlns:a16="http://schemas.microsoft.com/office/drawing/2014/main" id="{0FFE6745-F77B-4FFF-BE7D-A17648F9C9B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3C401E-B5B8-4C6A-BE41-E59EE14A188D}"/>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6EDC268-32F5-49FC-8FE1-B6F89477E7B2}"/>
              </a:ext>
            </a:extLst>
          </p:cNvPr>
          <p:cNvSpPr>
            <a:spLocks noGrp="1"/>
          </p:cNvSpPr>
          <p:nvPr>
            <p:ph type="body" sz="quarter" idx="14"/>
          </p:nvPr>
        </p:nvSpPr>
        <p:spPr>
          <a:xfrm>
            <a:off x="7300913" y="974532"/>
            <a:ext cx="8214519" cy="5543550"/>
          </a:xfrm>
        </p:spPr>
        <p:txBody>
          <a:bodyPr/>
          <a:lstStyle/>
          <a:p>
            <a:r>
              <a:rPr lang="en-GB" b="0" dirty="0"/>
              <a:t>“Appropriate compensation”</a:t>
            </a:r>
          </a:p>
          <a:p>
            <a:r>
              <a:rPr lang="en-GB" b="0" dirty="0"/>
              <a:t>= a sum which is just and equitable having regard to the seriousness of the failure to comply</a:t>
            </a:r>
          </a:p>
          <a:p>
            <a:r>
              <a:rPr lang="en-GB" dirty="0"/>
              <a:t>Maximum compensation = 13 weeks pay based on actual pay, not capped, for each affected employee bringing a claim (or represented by the union/rep)</a:t>
            </a:r>
          </a:p>
          <a:p>
            <a:r>
              <a:rPr lang="en-GB" dirty="0"/>
              <a:t>13 weeks pay = usually a starting point, reduced based on level of compliance with the requirements of TUPE and mitigating factors </a:t>
            </a:r>
          </a:p>
          <a:p>
            <a:r>
              <a:rPr lang="en-GB" b="0" dirty="0"/>
              <a:t>Technical breaches can result in reduced compensation payments</a:t>
            </a:r>
          </a:p>
          <a:p>
            <a:r>
              <a:rPr lang="en-GB" dirty="0"/>
              <a:t>Potential huge liability for large scale transfers of employees = 1/4 of annual payroll costs</a:t>
            </a:r>
          </a:p>
          <a:p>
            <a:endParaRPr lang="en-GB" b="0" dirty="0"/>
          </a:p>
          <a:p>
            <a:endParaRPr lang="en-GB" b="0" dirty="0"/>
          </a:p>
        </p:txBody>
      </p:sp>
    </p:spTree>
    <p:extLst>
      <p:ext uri="{BB962C8B-B14F-4D97-AF65-F5344CB8AC3E}">
        <p14:creationId xmlns:p14="http://schemas.microsoft.com/office/powerpoint/2010/main" val="42506936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7D41-F53A-4215-9F89-8EF3351BF4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E4873F-5C2C-4D8C-8DDC-7717B506A1F6}"/>
              </a:ext>
            </a:extLst>
          </p:cNvPr>
          <p:cNvSpPr>
            <a:spLocks noGrp="1"/>
          </p:cNvSpPr>
          <p:nvPr>
            <p:ph idx="1"/>
          </p:nvPr>
        </p:nvSpPr>
        <p:spPr/>
        <p:txBody>
          <a:bodyPr/>
          <a:lstStyle/>
          <a:p>
            <a:r>
              <a:rPr lang="en-GB" b="1" dirty="0"/>
              <a:t>05</a:t>
            </a:r>
          </a:p>
          <a:p>
            <a:r>
              <a:rPr lang="en-GB" b="1" dirty="0"/>
              <a:t>Claims and special circumstances defence </a:t>
            </a:r>
          </a:p>
        </p:txBody>
      </p:sp>
      <p:sp>
        <p:nvSpPr>
          <p:cNvPr id="4" name="Footer Placeholder 3">
            <a:extLst>
              <a:ext uri="{FF2B5EF4-FFF2-40B4-BE49-F238E27FC236}">
                <a16:creationId xmlns:a16="http://schemas.microsoft.com/office/drawing/2014/main" id="{0FFE6745-F77B-4FFF-BE7D-A17648F9C9B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3C401E-B5B8-4C6A-BE41-E59EE14A188D}"/>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6EDC268-32F5-49FC-8FE1-B6F89477E7B2}"/>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An employer has a defence for failure to inform or consult if it can show that there were special circumstances making it not reasonably practicable for information to be given or consultation to take place, and that it had done the  its best to comply in the circumstances. However, this defence is likely to be construed very narrowly.</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Commercial confidentiality is not necessarily regarded as being a sufficient reason to make the defence available. </a:t>
            </a:r>
          </a:p>
          <a:p>
            <a:pPr marL="342900" indent="-342900">
              <a:buFont typeface="Georgia" panose="02040502050405020303" pitchFamily="18" charset="0"/>
              <a:buChar char="─"/>
            </a:pPr>
            <a:r>
              <a:rPr lang="en-GB" b="0" dirty="0"/>
              <a:t>Informing and consultation timetable should be planned as part of sale process</a:t>
            </a:r>
          </a:p>
        </p:txBody>
      </p:sp>
    </p:spTree>
    <p:extLst>
      <p:ext uri="{BB962C8B-B14F-4D97-AF65-F5344CB8AC3E}">
        <p14:creationId xmlns:p14="http://schemas.microsoft.com/office/powerpoint/2010/main" val="40618057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8456A-D895-4693-9240-AE15791EEDC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F1647B7-218C-4407-9B68-AAA98B795B73}"/>
              </a:ext>
            </a:extLst>
          </p:cNvPr>
          <p:cNvSpPr>
            <a:spLocks noGrp="1"/>
          </p:cNvSpPr>
          <p:nvPr>
            <p:ph idx="1"/>
          </p:nvPr>
        </p:nvSpPr>
        <p:spPr/>
        <p:txBody>
          <a:bodyPr/>
          <a:lstStyle/>
          <a:p>
            <a:r>
              <a:rPr lang="en-GB" b="1" dirty="0"/>
              <a:t>05</a:t>
            </a:r>
          </a:p>
          <a:p>
            <a:r>
              <a:rPr lang="en-GB" b="1" dirty="0"/>
              <a:t>Claims and special circumstances defence </a:t>
            </a:r>
          </a:p>
        </p:txBody>
      </p:sp>
      <p:sp>
        <p:nvSpPr>
          <p:cNvPr id="4" name="Footer Placeholder 3">
            <a:extLst>
              <a:ext uri="{FF2B5EF4-FFF2-40B4-BE49-F238E27FC236}">
                <a16:creationId xmlns:a16="http://schemas.microsoft.com/office/drawing/2014/main" id="{B9D27C8E-7B21-47FE-AC7F-59E1E9CC8C83}"/>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B5EA85DC-46B6-4801-AA27-9CBA3AFCA34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5E64B07D-598E-4515-AF34-246DD17044AC}"/>
              </a:ext>
            </a:extLst>
          </p:cNvPr>
          <p:cNvSpPr>
            <a:spLocks noGrp="1"/>
          </p:cNvSpPr>
          <p:nvPr>
            <p:ph type="body" sz="quarter" idx="14"/>
          </p:nvPr>
        </p:nvSpPr>
        <p:spPr>
          <a:xfrm>
            <a:off x="8258175" y="1659862"/>
            <a:ext cx="7386638" cy="5855035"/>
          </a:xfrm>
        </p:spPr>
        <p:txBody>
          <a:bodyPr/>
          <a:lstStyle/>
          <a:p>
            <a:r>
              <a:rPr lang="en-GB" dirty="0"/>
              <a:t>Unison v Somerset Council</a:t>
            </a:r>
          </a:p>
          <a:p>
            <a:pPr marL="342900" indent="-342900">
              <a:buFont typeface="Georgia" panose="02040502050405020303" pitchFamily="18" charset="0"/>
              <a:buChar char="─"/>
            </a:pPr>
            <a:r>
              <a:rPr lang="en-GB" b="0" dirty="0"/>
              <a:t>Special circumstances defence was successfully established. </a:t>
            </a:r>
          </a:p>
          <a:p>
            <a:pPr marL="342900" indent="-342900">
              <a:buFont typeface="Georgia" panose="02040502050405020303" pitchFamily="18" charset="0"/>
              <a:buChar char="─"/>
            </a:pPr>
            <a:r>
              <a:rPr lang="en-GB" b="0" dirty="0"/>
              <a:t>The EAT refused to overturn a tribunal's findings that the rapid sequence of events, imminent deadline and the possibility that the whole transaction might collapse were special circumstances making it not reasonably practicable to consult about a measure which arose shortly before the transfer.</a:t>
            </a:r>
          </a:p>
          <a:p>
            <a:pPr marL="342900" indent="-342900">
              <a:buFont typeface="Georgia" panose="02040502050405020303" pitchFamily="18" charset="0"/>
              <a:buChar char="─"/>
            </a:pPr>
            <a:r>
              <a:rPr lang="en-GB" b="0" dirty="0"/>
              <a:t>BUT, generally even if full compliance is not possible, employers should comply as far as reasonably practicable.  </a:t>
            </a:r>
            <a:r>
              <a:rPr lang="en-GB" dirty="0"/>
              <a:t>Very rare for special circumstances defence to fully remove liability</a:t>
            </a:r>
            <a:r>
              <a:rPr lang="en-GB" b="0" dirty="0"/>
              <a:t> </a:t>
            </a: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37528751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787CC-7D8C-4DF9-B68A-835C24852C1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CFB91D6-71C6-42B5-B336-A25483691A51}"/>
              </a:ext>
            </a:extLst>
          </p:cNvPr>
          <p:cNvSpPr>
            <a:spLocks noGrp="1"/>
          </p:cNvSpPr>
          <p:nvPr>
            <p:ph idx="1"/>
          </p:nvPr>
        </p:nvSpPr>
        <p:spPr/>
        <p:txBody>
          <a:bodyPr/>
          <a:lstStyle/>
          <a:p>
            <a:r>
              <a:rPr lang="en-GB" b="1" dirty="0"/>
              <a:t>05</a:t>
            </a:r>
          </a:p>
          <a:p>
            <a:r>
              <a:rPr lang="en-GB" b="1" dirty="0"/>
              <a:t>Claims and special circumstances defence:</a:t>
            </a:r>
          </a:p>
          <a:p>
            <a:endParaRPr lang="en-GB" b="1" dirty="0"/>
          </a:p>
          <a:p>
            <a:r>
              <a:rPr lang="en-GB" b="1" dirty="0"/>
              <a:t>Businesses with fewer than 10 employees</a:t>
            </a:r>
          </a:p>
        </p:txBody>
      </p:sp>
      <p:sp>
        <p:nvSpPr>
          <p:cNvPr id="4" name="Footer Placeholder 3">
            <a:extLst>
              <a:ext uri="{FF2B5EF4-FFF2-40B4-BE49-F238E27FC236}">
                <a16:creationId xmlns:a16="http://schemas.microsoft.com/office/drawing/2014/main" id="{579739FD-6643-44C0-ABCD-8330AA9FB9D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278CDEA-D902-4DFD-BE98-C46F17842102}"/>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8F28DC1-5EEF-4116-B5CE-29B2177D2FE7}"/>
              </a:ext>
            </a:extLst>
          </p:cNvPr>
          <p:cNvSpPr>
            <a:spLocks noGrp="1"/>
          </p:cNvSpPr>
          <p:nvPr>
            <p:ph type="body" sz="quarter" idx="14"/>
          </p:nvPr>
        </p:nvSpPr>
        <p:spPr/>
        <p:txBody>
          <a:bodyPr/>
          <a:lstStyle/>
          <a:p>
            <a:pPr marL="342900" indent="-342900">
              <a:buFont typeface="Georgia" panose="02040502050405020303" pitchFamily="18" charset="0"/>
              <a:buChar char="─"/>
            </a:pPr>
            <a:r>
              <a:rPr lang="en-GB" dirty="0"/>
              <a:t>Microbusiness exemption in force since 2014</a:t>
            </a:r>
          </a:p>
          <a:p>
            <a:pPr marL="342900" indent="-342900">
              <a:buFont typeface="Georgia" panose="02040502050405020303" pitchFamily="18" charset="0"/>
              <a:buChar char="─"/>
            </a:pPr>
            <a:r>
              <a:rPr lang="en-GB" b="0" dirty="0"/>
              <a:t>Applies to employers with fewer than 10 employees </a:t>
            </a:r>
            <a:r>
              <a:rPr lang="en-GB" dirty="0"/>
              <a:t>at the date the obligation to inform under TUPE arises</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No requirement to inform/consult with or arrange election of employee representatives if there is no recognised trade union or pre-existing employee representatives of the affected employees</a:t>
            </a:r>
          </a:p>
          <a:p>
            <a:endParaRPr lang="en-GB" dirty="0"/>
          </a:p>
          <a:p>
            <a:r>
              <a:rPr lang="en-GB" dirty="0"/>
              <a:t>BUT: employer must still inform and consult with each individual affected employee</a:t>
            </a:r>
            <a:r>
              <a:rPr lang="en-GB" b="0" dirty="0"/>
              <a:t> </a:t>
            </a:r>
          </a:p>
        </p:txBody>
      </p:sp>
    </p:spTree>
    <p:extLst>
      <p:ext uri="{BB962C8B-B14F-4D97-AF65-F5344CB8AC3E}">
        <p14:creationId xmlns:p14="http://schemas.microsoft.com/office/powerpoint/2010/main" val="40007140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65561-9534-411C-A82E-0DFDE8496F7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608BF93-6528-4CD8-B526-9B02FD977314}"/>
              </a:ext>
            </a:extLst>
          </p:cNvPr>
          <p:cNvSpPr>
            <a:spLocks noGrp="1"/>
          </p:cNvSpPr>
          <p:nvPr>
            <p:ph idx="1"/>
          </p:nvPr>
        </p:nvSpPr>
        <p:spPr/>
        <p:txBody>
          <a:bodyPr/>
          <a:lstStyle/>
          <a:p>
            <a:r>
              <a:rPr lang="en-GB" b="1"/>
              <a:t>06</a:t>
            </a:r>
          </a:p>
          <a:p>
            <a:r>
              <a:rPr lang="en-GB" b="1" dirty="0"/>
              <a:t>Employee liability obligation</a:t>
            </a:r>
          </a:p>
        </p:txBody>
      </p:sp>
      <p:sp>
        <p:nvSpPr>
          <p:cNvPr id="4" name="Footer Placeholder 3">
            <a:extLst>
              <a:ext uri="{FF2B5EF4-FFF2-40B4-BE49-F238E27FC236}">
                <a16:creationId xmlns:a16="http://schemas.microsoft.com/office/drawing/2014/main" id="{3011766E-6AD6-456F-84B4-A1C49E8108DE}"/>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0B334FC-3567-4A10-B0B0-AFB79DB0E920}"/>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4892EFCF-7B80-4478-BF1F-8EC49433178F}"/>
              </a:ext>
            </a:extLst>
          </p:cNvPr>
          <p:cNvSpPr>
            <a:spLocks noGrp="1"/>
          </p:cNvSpPr>
          <p:nvPr>
            <p:ph type="body" sz="quarter" idx="14"/>
          </p:nvPr>
        </p:nvSpPr>
        <p:spPr>
          <a:xfrm>
            <a:off x="8237377" y="1691043"/>
            <a:ext cx="7386638" cy="5543550"/>
          </a:xfrm>
        </p:spPr>
        <p:txBody>
          <a:bodyPr/>
          <a:lstStyle/>
          <a:p>
            <a:pPr marL="342900" indent="-342900">
              <a:buFont typeface="Georgia" panose="02040502050405020303" pitchFamily="18" charset="0"/>
              <a:buChar char="─"/>
            </a:pPr>
            <a:r>
              <a:rPr lang="en-GB" b="0" dirty="0"/>
              <a:t>TUPE requires the transferor to provide the transferee with certain information about the transferring employees - as </a:t>
            </a:r>
            <a:r>
              <a:rPr lang="en-GB" dirty="0"/>
              <a:t>employee liability information or ELI</a:t>
            </a:r>
          </a:p>
          <a:p>
            <a:pPr marL="342900" indent="-342900">
              <a:buFont typeface="Georgia" panose="02040502050405020303" pitchFamily="18" charset="0"/>
              <a:buChar char="─"/>
            </a:pPr>
            <a:r>
              <a:rPr lang="en-GB" b="0" dirty="0"/>
              <a:t>The transferor should provide ELI about all transferring employees, including those on maternity and sick leave.</a:t>
            </a:r>
          </a:p>
          <a:p>
            <a:endParaRPr lang="en-GB" b="0" dirty="0"/>
          </a:p>
          <a:p>
            <a:pPr marL="342900" indent="-342900">
              <a:buFont typeface="Georgia" panose="02040502050405020303" pitchFamily="18" charset="0"/>
              <a:buChar char="─"/>
            </a:pPr>
            <a:r>
              <a:rPr lang="en-GB" b="0" dirty="0"/>
              <a:t>Employees that would have transferred if they had not been dismissed pre-transfer due to the transfer (and not an ETO reason) should also be included in the ELI</a:t>
            </a: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6519468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DBFAB-9AC7-47A4-A509-C2722DCB697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4D79383-8D5C-43BC-966F-42EEB3240E5A}"/>
              </a:ext>
            </a:extLst>
          </p:cNvPr>
          <p:cNvSpPr>
            <a:spLocks noGrp="1"/>
          </p:cNvSpPr>
          <p:nvPr>
            <p:ph idx="1"/>
          </p:nvPr>
        </p:nvSpPr>
        <p:spPr/>
        <p:txBody>
          <a:bodyPr/>
          <a:lstStyle/>
          <a:p>
            <a:r>
              <a:rPr lang="en-GB" b="1" dirty="0"/>
              <a:t>06</a:t>
            </a:r>
          </a:p>
          <a:p>
            <a:r>
              <a:rPr lang="en-GB" b="1" dirty="0"/>
              <a:t>What minimum ELI information needs to be provided?</a:t>
            </a:r>
          </a:p>
        </p:txBody>
      </p:sp>
      <p:sp>
        <p:nvSpPr>
          <p:cNvPr id="4" name="Footer Placeholder 3">
            <a:extLst>
              <a:ext uri="{FF2B5EF4-FFF2-40B4-BE49-F238E27FC236}">
                <a16:creationId xmlns:a16="http://schemas.microsoft.com/office/drawing/2014/main" id="{F74DFB6D-125B-4DDF-8972-E5AAB9908B92}"/>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F74C2E6E-3800-4F46-9653-7020BBF6F8C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AE58399D-F37D-411F-96C8-2270F4906E1A}"/>
              </a:ext>
            </a:extLst>
          </p:cNvPr>
          <p:cNvSpPr>
            <a:spLocks noGrp="1"/>
          </p:cNvSpPr>
          <p:nvPr>
            <p:ph type="body" sz="quarter" idx="14"/>
          </p:nvPr>
        </p:nvSpPr>
        <p:spPr>
          <a:xfrm>
            <a:off x="8258175" y="1800225"/>
            <a:ext cx="7386638" cy="5543550"/>
          </a:xfrm>
        </p:spPr>
        <p:txBody>
          <a:bodyPr/>
          <a:lstStyle/>
          <a:p>
            <a:pPr marL="342900" indent="-342900">
              <a:buFont typeface="Georgia" panose="02040502050405020303" pitchFamily="18" charset="0"/>
              <a:buChar char="─"/>
            </a:pPr>
            <a:r>
              <a:rPr lang="en-GB" b="0" dirty="0"/>
              <a:t>The identity and age of the employees who will transfer (do not need to provide their address).</a:t>
            </a:r>
          </a:p>
          <a:p>
            <a:pPr marL="342900" indent="-342900">
              <a:buFont typeface="Georgia" panose="02040502050405020303" pitchFamily="18" charset="0"/>
              <a:buChar char="─"/>
            </a:pPr>
            <a:r>
              <a:rPr lang="en-GB" b="0" dirty="0"/>
              <a:t>Particulars of employment that an employer is obliged to give to an employee under section 1 of the Employment Rights Act 1996.</a:t>
            </a:r>
          </a:p>
          <a:p>
            <a:pPr marL="342900" indent="-342900">
              <a:buFont typeface="Georgia" panose="02040502050405020303" pitchFamily="18" charset="0"/>
              <a:buChar char="─"/>
            </a:pPr>
            <a:r>
              <a:rPr lang="en-GB" b="0" dirty="0"/>
              <a:t>Any disciplinary proceedings taken against an employee or grievance brought by an employee in the previous two years</a:t>
            </a:r>
          </a:p>
          <a:p>
            <a:pPr marL="342900" indent="-342900">
              <a:buFont typeface="Georgia" panose="02040502050405020303" pitchFamily="18" charset="0"/>
              <a:buChar char="─"/>
            </a:pPr>
            <a:r>
              <a:rPr lang="en-GB" b="0" dirty="0"/>
              <a:t>Any legal actions taken by those employees against the transferor in the previous two years, and any such potential legal actions where the transferor has reasonable grounds to believe such actions might occur.</a:t>
            </a:r>
          </a:p>
          <a:p>
            <a:pPr marL="342900" indent="-342900">
              <a:buFont typeface="Georgia" panose="02040502050405020303" pitchFamily="18" charset="0"/>
              <a:buChar char="─"/>
            </a:pPr>
            <a:r>
              <a:rPr lang="en-GB" b="0" dirty="0"/>
              <a:t>Information on any collective agreements affecting those employees which will still have effect after the transfer.</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18355797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DEFDC-7F75-46A9-A7CB-760B1084A8C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4974C68-C2F5-472F-92D5-99E5F50066B8}"/>
              </a:ext>
            </a:extLst>
          </p:cNvPr>
          <p:cNvSpPr>
            <a:spLocks noGrp="1"/>
          </p:cNvSpPr>
          <p:nvPr>
            <p:ph idx="1"/>
          </p:nvPr>
        </p:nvSpPr>
        <p:spPr/>
        <p:txBody>
          <a:bodyPr/>
          <a:lstStyle/>
          <a:p>
            <a:r>
              <a:rPr lang="en-GB" b="1" dirty="0"/>
              <a:t>06</a:t>
            </a:r>
          </a:p>
          <a:p>
            <a:r>
              <a:rPr lang="en-GB" b="1" dirty="0"/>
              <a:t>How is information to be provided?</a:t>
            </a:r>
          </a:p>
          <a:p>
            <a:endParaRPr lang="en-GB" dirty="0"/>
          </a:p>
        </p:txBody>
      </p:sp>
      <p:sp>
        <p:nvSpPr>
          <p:cNvPr id="4" name="Footer Placeholder 3">
            <a:extLst>
              <a:ext uri="{FF2B5EF4-FFF2-40B4-BE49-F238E27FC236}">
                <a16:creationId xmlns:a16="http://schemas.microsoft.com/office/drawing/2014/main" id="{50D572A1-6BCA-4706-8F7D-0800C1B680C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0BF4FA2E-268E-4455-9068-53451A7F2FEA}"/>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DA53E433-72DA-4BE4-BB79-25F58F0099B1}"/>
              </a:ext>
            </a:extLst>
          </p:cNvPr>
          <p:cNvSpPr>
            <a:spLocks noGrp="1"/>
          </p:cNvSpPr>
          <p:nvPr>
            <p:ph type="body" sz="quarter" idx="14"/>
          </p:nvPr>
        </p:nvSpPr>
        <p:spPr>
          <a:xfrm>
            <a:off x="8128794" y="1856096"/>
            <a:ext cx="7516019" cy="5658801"/>
          </a:xfrm>
        </p:spPr>
        <p:txBody>
          <a:bodyPr/>
          <a:lstStyle/>
          <a:p>
            <a:pPr marL="342900" indent="-342900">
              <a:buFont typeface="Georgia" panose="02040502050405020303" pitchFamily="18" charset="0"/>
              <a:buChar char="─"/>
            </a:pPr>
            <a:r>
              <a:rPr lang="en-GB" b="0" dirty="0"/>
              <a:t>Information must be provided in writing or in other forms which are "readily accessible" to the transferee (e.g. electronic data rooms, physical inspection)</a:t>
            </a:r>
          </a:p>
          <a:p>
            <a:pPr marL="342900" indent="-342900">
              <a:buFont typeface="Georgia" panose="02040502050405020303" pitchFamily="18" charset="0"/>
              <a:buChar char="─"/>
            </a:pPr>
            <a:r>
              <a:rPr lang="en-GB" b="0" dirty="0"/>
              <a:t>Guidance suggests that it may be possible to send computer data files or provide access to the transferee's data storage </a:t>
            </a:r>
          </a:p>
          <a:p>
            <a:pPr marL="342900" indent="-342900">
              <a:buFont typeface="Georgia" panose="02040502050405020303" pitchFamily="18" charset="0"/>
              <a:buChar char="─"/>
            </a:pPr>
            <a:r>
              <a:rPr lang="en-GB" b="0" dirty="0"/>
              <a:t>The transferor could supply staff handbooks, sample contracts or collective agreements. </a:t>
            </a:r>
          </a:p>
          <a:p>
            <a:pPr marL="342900" indent="-342900">
              <a:buFont typeface="Georgia" panose="02040502050405020303" pitchFamily="18" charset="0"/>
              <a:buChar char="─"/>
            </a:pPr>
            <a:r>
              <a:rPr lang="en-GB" dirty="0"/>
              <a:t>The information has to be correct as at a specified date not more than 14 days before the date on which the information is notified to the transferee.</a:t>
            </a:r>
          </a:p>
          <a:p>
            <a:pPr marL="342900" indent="-342900">
              <a:buFont typeface="Georgia" panose="02040502050405020303" pitchFamily="18" charset="0"/>
              <a:buChar char="─"/>
            </a:pPr>
            <a:r>
              <a:rPr lang="en-GB" dirty="0"/>
              <a:t>In practice: due diligence by the transferee means it will obtain much more information about employees than the minimum ELI</a:t>
            </a:r>
          </a:p>
          <a:p>
            <a:endParaRPr lang="en-GB" b="0" dirty="0"/>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4487859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628F8-338F-42F5-BB58-D8661F63F3F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339C3C9-D098-49EE-B886-64B64C462405}"/>
              </a:ext>
            </a:extLst>
          </p:cNvPr>
          <p:cNvSpPr>
            <a:spLocks noGrp="1"/>
          </p:cNvSpPr>
          <p:nvPr>
            <p:ph idx="1"/>
          </p:nvPr>
        </p:nvSpPr>
        <p:spPr/>
        <p:txBody>
          <a:bodyPr/>
          <a:lstStyle/>
          <a:p>
            <a:r>
              <a:rPr lang="en-GB" b="1" dirty="0"/>
              <a:t>06</a:t>
            </a:r>
          </a:p>
          <a:p>
            <a:r>
              <a:rPr lang="en-GB" b="1" dirty="0"/>
              <a:t>When should the ELI be provided?</a:t>
            </a:r>
          </a:p>
        </p:txBody>
      </p:sp>
      <p:sp>
        <p:nvSpPr>
          <p:cNvPr id="4" name="Footer Placeholder 3">
            <a:extLst>
              <a:ext uri="{FF2B5EF4-FFF2-40B4-BE49-F238E27FC236}">
                <a16:creationId xmlns:a16="http://schemas.microsoft.com/office/drawing/2014/main" id="{5592B62A-275D-44F8-9DCC-A0ED36622CB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008762F8-8A87-4DE5-B9C8-B20BEF706CE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DB7C7313-9383-431C-8A35-B1A9B75E6BF0}"/>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The information should be given </a:t>
            </a:r>
            <a:r>
              <a:rPr lang="en-GB" dirty="0"/>
              <a:t>not less than 28 days before the transfer</a:t>
            </a:r>
            <a:r>
              <a:rPr lang="en-GB" b="0" dirty="0"/>
              <a:t> or, if special circumstances make this not reasonably practicable, as soon as reasonably practicable.</a:t>
            </a:r>
          </a:p>
          <a:p>
            <a:pPr marL="342900" indent="-342900">
              <a:buFont typeface="Georgia" panose="02040502050405020303" pitchFamily="18" charset="0"/>
              <a:buChar char="─"/>
            </a:pPr>
            <a:r>
              <a:rPr lang="en-GB" b="0" dirty="0"/>
              <a:t>Whether it was reasonably practicable will depend on the circumstances.</a:t>
            </a:r>
          </a:p>
          <a:p>
            <a:pPr marL="342900" indent="-342900">
              <a:buFont typeface="Georgia" panose="02040502050405020303" pitchFamily="18" charset="0"/>
              <a:buChar char="─"/>
            </a:pPr>
            <a:r>
              <a:rPr lang="en-GB" b="0" dirty="0"/>
              <a:t>Once the information has been provided, the transferor must provide written notification of any changes.</a:t>
            </a:r>
          </a:p>
          <a:p>
            <a:pPr marL="342900" indent="-342900">
              <a:buFont typeface="Georgia" panose="02040502050405020303" pitchFamily="18" charset="0"/>
              <a:buChar char="─"/>
            </a:pPr>
            <a:r>
              <a:rPr lang="en-GB" b="0" dirty="0"/>
              <a:t>There is no timescale for providing notification of any changes – presumably as soon as practicable </a:t>
            </a:r>
          </a:p>
        </p:txBody>
      </p:sp>
    </p:spTree>
    <p:extLst>
      <p:ext uri="{BB962C8B-B14F-4D97-AF65-F5344CB8AC3E}">
        <p14:creationId xmlns:p14="http://schemas.microsoft.com/office/powerpoint/2010/main" val="18073843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D8086-7241-4883-BD09-948B1F38AC2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F5CC975-8BDD-4E06-814B-45CC7F10AACC}"/>
              </a:ext>
            </a:extLst>
          </p:cNvPr>
          <p:cNvSpPr>
            <a:spLocks noGrp="1"/>
          </p:cNvSpPr>
          <p:nvPr>
            <p:ph idx="1"/>
          </p:nvPr>
        </p:nvSpPr>
        <p:spPr/>
        <p:txBody>
          <a:bodyPr/>
          <a:lstStyle/>
          <a:p>
            <a:r>
              <a:rPr lang="en-GB" b="1" dirty="0"/>
              <a:t>06</a:t>
            </a:r>
          </a:p>
          <a:p>
            <a:r>
              <a:rPr lang="en-GB" b="1" dirty="0"/>
              <a:t>ELI and Due diligence process</a:t>
            </a:r>
          </a:p>
        </p:txBody>
      </p:sp>
      <p:sp>
        <p:nvSpPr>
          <p:cNvPr id="4" name="Footer Placeholder 3">
            <a:extLst>
              <a:ext uri="{FF2B5EF4-FFF2-40B4-BE49-F238E27FC236}">
                <a16:creationId xmlns:a16="http://schemas.microsoft.com/office/drawing/2014/main" id="{1F3D8B31-2880-4E49-97DB-D3DE734BE96B}"/>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F5AB5A22-C2B6-4EB0-A3DF-B19799872F06}"/>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7AF56E9C-4F39-4ED7-B79D-71F2A0F7EDDE}"/>
              </a:ext>
            </a:extLst>
          </p:cNvPr>
          <p:cNvSpPr>
            <a:spLocks noGrp="1"/>
          </p:cNvSpPr>
          <p:nvPr>
            <p:ph type="body" sz="quarter" idx="14"/>
          </p:nvPr>
        </p:nvSpPr>
        <p:spPr>
          <a:xfrm>
            <a:off x="7867496" y="1853450"/>
            <a:ext cx="7756407" cy="6764964"/>
          </a:xfrm>
        </p:spPr>
        <p:txBody>
          <a:bodyPr/>
          <a:lstStyle/>
          <a:p>
            <a:pPr marL="342900" indent="-342900">
              <a:buFont typeface="Georgia" panose="02040502050405020303" pitchFamily="18" charset="0"/>
              <a:buChar char="─"/>
            </a:pPr>
            <a:r>
              <a:rPr lang="en-GB" b="0" dirty="0"/>
              <a:t>The employee liability information does not need to be anonymised as TUPE requires employees’ identities to be provided</a:t>
            </a:r>
          </a:p>
          <a:p>
            <a:pPr marL="342900" indent="-342900">
              <a:buFont typeface="Georgia" panose="02040502050405020303" pitchFamily="18" charset="0"/>
              <a:buChar char="─"/>
            </a:pPr>
            <a:r>
              <a:rPr lang="en-GB" b="0" dirty="0"/>
              <a:t>But - the ELI is unlikely to contain all of the information that the transferee will need in regards to the transferring employees</a:t>
            </a:r>
          </a:p>
          <a:p>
            <a:pPr marL="342900" indent="-342900">
              <a:buFont typeface="Georgia" panose="02040502050405020303" pitchFamily="18" charset="0"/>
              <a:buChar char="─"/>
            </a:pPr>
            <a:r>
              <a:rPr lang="en-GB" b="0" dirty="0"/>
              <a:t>Therefore the transferee will still require additional information about the transferring employees as part of the due diligence exercise.</a:t>
            </a:r>
          </a:p>
          <a:p>
            <a:pPr marL="342900" indent="-342900">
              <a:buFont typeface="Georgia" panose="02040502050405020303" pitchFamily="18" charset="0"/>
              <a:buChar char="─"/>
            </a:pPr>
            <a:r>
              <a:rPr lang="en-GB" b="0" dirty="0"/>
              <a:t>The additional information will still have to be anonymised to comply with Data Protection rules</a:t>
            </a: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22230350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19255-9A04-4571-90C2-9DB377ADB65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3151FFA-ADD2-4EB8-81E1-62E101E04AE1}"/>
              </a:ext>
            </a:extLst>
          </p:cNvPr>
          <p:cNvSpPr>
            <a:spLocks noGrp="1"/>
          </p:cNvSpPr>
          <p:nvPr>
            <p:ph idx="1"/>
          </p:nvPr>
        </p:nvSpPr>
        <p:spPr/>
        <p:txBody>
          <a:bodyPr/>
          <a:lstStyle/>
          <a:p>
            <a:r>
              <a:rPr lang="en-GB" b="1" dirty="0"/>
              <a:t>Due diligence process</a:t>
            </a:r>
          </a:p>
          <a:p>
            <a:endParaRPr lang="en-GB" dirty="0"/>
          </a:p>
        </p:txBody>
      </p:sp>
      <p:sp>
        <p:nvSpPr>
          <p:cNvPr id="4" name="Footer Placeholder 3">
            <a:extLst>
              <a:ext uri="{FF2B5EF4-FFF2-40B4-BE49-F238E27FC236}">
                <a16:creationId xmlns:a16="http://schemas.microsoft.com/office/drawing/2014/main" id="{EF7C2D0C-85FA-4809-95A2-CEF0C49ED01F}"/>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86FCC09A-9E5B-4965-A3B0-6820DC087146}"/>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191733C-785F-4491-A09B-E0114CCFC7CC}"/>
              </a:ext>
            </a:extLst>
          </p:cNvPr>
          <p:cNvSpPr>
            <a:spLocks noGrp="1"/>
          </p:cNvSpPr>
          <p:nvPr>
            <p:ph type="body" sz="quarter" idx="14"/>
          </p:nvPr>
        </p:nvSpPr>
        <p:spPr>
          <a:xfrm>
            <a:off x="7792872" y="2004062"/>
            <a:ext cx="7558787" cy="5543550"/>
          </a:xfrm>
        </p:spPr>
        <p:txBody>
          <a:bodyPr/>
          <a:lstStyle/>
          <a:p>
            <a:r>
              <a:rPr lang="en-GB" b="0" dirty="0"/>
              <a:t>There are two ways in which the information process can be handled:</a:t>
            </a:r>
          </a:p>
          <a:p>
            <a:pPr marL="342900" indent="-342900">
              <a:buFont typeface="Georgia" panose="02040502050405020303" pitchFamily="18" charset="0"/>
              <a:buChar char="─"/>
            </a:pPr>
            <a:r>
              <a:rPr lang="en-GB" b="0" dirty="0"/>
              <a:t>The ELI could be provided at the same time as the due diligence information</a:t>
            </a:r>
          </a:p>
          <a:p>
            <a:pPr marL="342900" indent="-342900">
              <a:buFont typeface="Georgia" panose="02040502050405020303" pitchFamily="18" charset="0"/>
              <a:buChar char="─"/>
            </a:pPr>
            <a:r>
              <a:rPr lang="en-GB" b="0" dirty="0"/>
              <a:t>The due diligence information is provided in the normal way, and then the ELI is provided later (but at least 28 days before the transfer). This is rare in practice</a:t>
            </a:r>
          </a:p>
          <a:p>
            <a:endParaRPr lang="en-GB" b="0" dirty="0"/>
          </a:p>
        </p:txBody>
      </p:sp>
    </p:spTree>
    <p:extLst>
      <p:ext uri="{BB962C8B-B14F-4D97-AF65-F5344CB8AC3E}">
        <p14:creationId xmlns:p14="http://schemas.microsoft.com/office/powerpoint/2010/main" val="2847465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83A78-1626-4881-B45F-EDD797EFEB6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440AB62-11CF-4879-A94F-8C46A4C1E8C6}"/>
              </a:ext>
            </a:extLst>
          </p:cNvPr>
          <p:cNvSpPr>
            <a:spLocks noGrp="1"/>
          </p:cNvSpPr>
          <p:nvPr>
            <p:ph idx="1"/>
          </p:nvPr>
        </p:nvSpPr>
        <p:spPr/>
        <p:txBody>
          <a:bodyPr/>
          <a:lstStyle/>
          <a:p>
            <a:r>
              <a:rPr lang="en-GB" b="1" dirty="0"/>
              <a:t>06</a:t>
            </a:r>
          </a:p>
          <a:p>
            <a:r>
              <a:rPr lang="en-GB" b="1" dirty="0"/>
              <a:t>Failure to provide ELI</a:t>
            </a:r>
          </a:p>
          <a:p>
            <a:endParaRPr lang="en-GB" dirty="0"/>
          </a:p>
        </p:txBody>
      </p:sp>
      <p:sp>
        <p:nvSpPr>
          <p:cNvPr id="4" name="Footer Placeholder 3">
            <a:extLst>
              <a:ext uri="{FF2B5EF4-FFF2-40B4-BE49-F238E27FC236}">
                <a16:creationId xmlns:a16="http://schemas.microsoft.com/office/drawing/2014/main" id="{B7FDDF97-B060-4F50-9244-124049B30FAF}"/>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DBE547ED-50D3-4864-ADB4-5834A0196BC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3033D3EA-AFB6-4B18-8C58-79FBDFCC3220}"/>
              </a:ext>
            </a:extLst>
          </p:cNvPr>
          <p:cNvSpPr>
            <a:spLocks noGrp="1"/>
          </p:cNvSpPr>
          <p:nvPr>
            <p:ph type="body" sz="quarter" idx="14"/>
          </p:nvPr>
        </p:nvSpPr>
        <p:spPr>
          <a:xfrm>
            <a:off x="7300913" y="1972385"/>
            <a:ext cx="8323102" cy="5543550"/>
          </a:xfrm>
        </p:spPr>
        <p:txBody>
          <a:bodyPr/>
          <a:lstStyle/>
          <a:p>
            <a:pPr marL="342900" indent="-342900">
              <a:buFont typeface="Georgia" panose="02040502050405020303" pitchFamily="18" charset="0"/>
              <a:buChar char="─"/>
            </a:pPr>
            <a:r>
              <a:rPr lang="en-GB" b="0" dirty="0"/>
              <a:t>If the transferor does not provide the relevant employee information (or, presumably, does not provide all of the relevant information or provides the information after the deadline, or the ELI is inaccurate), the </a:t>
            </a:r>
            <a:r>
              <a:rPr lang="en-GB" dirty="0"/>
              <a:t>transferee can bring a claim to the ET within three months of the date of the transfer</a:t>
            </a:r>
          </a:p>
          <a:p>
            <a:pPr marL="342900" indent="-342900">
              <a:buFont typeface="Georgia" panose="02040502050405020303" pitchFamily="18" charset="0"/>
              <a:buChar char="─"/>
            </a:pPr>
            <a:r>
              <a:rPr lang="en-GB" b="0" dirty="0"/>
              <a:t>Rare example of a claim in the tribunal brought by an employer against another employer</a:t>
            </a:r>
          </a:p>
          <a:p>
            <a:pPr marL="342900" indent="-342900">
              <a:buFont typeface="Georgia" panose="02040502050405020303" pitchFamily="18" charset="0"/>
              <a:buChar char="─"/>
            </a:pPr>
            <a:r>
              <a:rPr lang="en-GB" b="0" dirty="0"/>
              <a:t>The tribunal can order that the transferor pays the transferee an amount the tribunal considers just and equitable, having regard to the transferee's loss, any contractually agreed terms between the parties</a:t>
            </a:r>
          </a:p>
          <a:p>
            <a:pPr marL="342900" indent="-342900">
              <a:buFont typeface="Georgia" panose="02040502050405020303" pitchFamily="18" charset="0"/>
              <a:buChar char="─"/>
            </a:pPr>
            <a:r>
              <a:rPr lang="en-GB" dirty="0"/>
              <a:t>Compensation subject to a minimum of £500 for each employee whose information was not provided (or was inaccurate/incomplete) (unless just and equitable to award lesser sum)</a:t>
            </a:r>
          </a:p>
          <a:p>
            <a:endParaRPr lang="en-GB" dirty="0"/>
          </a:p>
        </p:txBody>
      </p:sp>
    </p:spTree>
    <p:extLst>
      <p:ext uri="{BB962C8B-B14F-4D97-AF65-F5344CB8AC3E}">
        <p14:creationId xmlns:p14="http://schemas.microsoft.com/office/powerpoint/2010/main" val="27480061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20903-4BD5-4BE7-B7DA-C08DF98737A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5DA3470-739D-4249-A76E-7517B17124B8}"/>
              </a:ext>
            </a:extLst>
          </p:cNvPr>
          <p:cNvSpPr>
            <a:spLocks noGrp="1"/>
          </p:cNvSpPr>
          <p:nvPr>
            <p:ph idx="1"/>
          </p:nvPr>
        </p:nvSpPr>
        <p:spPr/>
        <p:txBody>
          <a:bodyPr/>
          <a:lstStyle/>
          <a:p>
            <a:r>
              <a:rPr lang="en-GB" b="1" dirty="0"/>
              <a:t>06</a:t>
            </a:r>
          </a:p>
          <a:p>
            <a:r>
              <a:rPr lang="en-GB" b="1" dirty="0"/>
              <a:t>ELI and Due diligence: key issues</a:t>
            </a:r>
          </a:p>
        </p:txBody>
      </p:sp>
      <p:sp>
        <p:nvSpPr>
          <p:cNvPr id="4" name="Footer Placeholder 3">
            <a:extLst>
              <a:ext uri="{FF2B5EF4-FFF2-40B4-BE49-F238E27FC236}">
                <a16:creationId xmlns:a16="http://schemas.microsoft.com/office/drawing/2014/main" id="{457C5050-C178-4DCF-8339-28DC5A6592B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16575315-E1D5-4E82-94BB-26F46770D41F}"/>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AF44B721-36AC-4BED-88B6-40BE80532EB7}"/>
              </a:ext>
            </a:extLst>
          </p:cNvPr>
          <p:cNvSpPr>
            <a:spLocks noGrp="1"/>
          </p:cNvSpPr>
          <p:nvPr>
            <p:ph type="body" sz="quarter" idx="14"/>
          </p:nvPr>
        </p:nvSpPr>
        <p:spPr>
          <a:xfrm>
            <a:off x="8128794" y="1842448"/>
            <a:ext cx="7516019" cy="5672449"/>
          </a:xfrm>
        </p:spPr>
        <p:txBody>
          <a:bodyPr/>
          <a:lstStyle/>
          <a:p>
            <a:pPr marL="342900" indent="-342900">
              <a:buFont typeface="Georgia" panose="02040502050405020303" pitchFamily="18" charset="0"/>
              <a:buChar char="─"/>
            </a:pPr>
            <a:r>
              <a:rPr lang="en-GB" b="0" dirty="0"/>
              <a:t>The buyer is likely to request a full list of the employees, apprentices, consultants, contractors or agency workers providing regular services to the target.</a:t>
            </a:r>
          </a:p>
          <a:p>
            <a:pPr marL="342900" indent="-342900">
              <a:buFont typeface="Georgia" panose="02040502050405020303" pitchFamily="18" charset="0"/>
              <a:buChar char="─"/>
            </a:pPr>
            <a:r>
              <a:rPr lang="en-GB" b="0" dirty="0"/>
              <a:t>The buyer will want individual profiles of key management and copies of employment contracts with directors and any other key employees.</a:t>
            </a:r>
          </a:p>
          <a:p>
            <a:pPr marL="342900" indent="-342900">
              <a:buFont typeface="Georgia" panose="02040502050405020303" pitchFamily="18" charset="0"/>
              <a:buChar char="─"/>
            </a:pPr>
            <a:r>
              <a:rPr lang="en-GB" b="0" dirty="0"/>
              <a:t>Standard terms of employment</a:t>
            </a:r>
          </a:p>
          <a:p>
            <a:pPr marL="342900" indent="-342900">
              <a:buFont typeface="Georgia" panose="02040502050405020303" pitchFamily="18" charset="0"/>
              <a:buChar char="─"/>
            </a:pPr>
            <a:r>
              <a:rPr lang="en-GB" b="0" dirty="0"/>
              <a:t>Details of all contractual and discretionary benefits</a:t>
            </a:r>
          </a:p>
          <a:p>
            <a:pPr marL="342900" indent="-342900">
              <a:buFont typeface="Georgia" panose="02040502050405020303" pitchFamily="18" charset="0"/>
              <a:buChar char="─"/>
            </a:pPr>
            <a:r>
              <a:rPr lang="en-GB" b="0" dirty="0"/>
              <a:t>Holiday pay, bonuses and commission.</a:t>
            </a:r>
          </a:p>
          <a:p>
            <a:pPr marL="342900" indent="-342900">
              <a:buFont typeface="Georgia" panose="02040502050405020303" pitchFamily="18" charset="0"/>
              <a:buChar char="─"/>
            </a:pPr>
            <a:r>
              <a:rPr lang="en-GB" b="0" dirty="0"/>
              <a:t>The obligation to keep and produce records to establish that employees have received the national minimum wage transfers to the transferee. The buyer should consider seeking anonymised pay records from the transferor at the due diligence stage. </a:t>
            </a:r>
          </a:p>
        </p:txBody>
      </p:sp>
    </p:spTree>
    <p:extLst>
      <p:ext uri="{BB962C8B-B14F-4D97-AF65-F5344CB8AC3E}">
        <p14:creationId xmlns:p14="http://schemas.microsoft.com/office/powerpoint/2010/main" val="24567730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23458-B3F9-40AC-ADE6-7889BD8BA72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41F638F-EDF0-4F4C-A3F2-B16E51566EFD}"/>
              </a:ext>
            </a:extLst>
          </p:cNvPr>
          <p:cNvSpPr>
            <a:spLocks noGrp="1"/>
          </p:cNvSpPr>
          <p:nvPr>
            <p:ph idx="1"/>
          </p:nvPr>
        </p:nvSpPr>
        <p:spPr/>
        <p:txBody>
          <a:bodyPr/>
          <a:lstStyle/>
          <a:p>
            <a:r>
              <a:rPr lang="en-GB" b="1" dirty="0"/>
              <a:t>06</a:t>
            </a:r>
          </a:p>
          <a:p>
            <a:r>
              <a:rPr lang="en-GB" b="1" dirty="0"/>
              <a:t>Due diligence - key issues </a:t>
            </a:r>
            <a:r>
              <a:rPr lang="en-GB" b="1" dirty="0" err="1"/>
              <a:t>cont</a:t>
            </a:r>
            <a:r>
              <a:rPr lang="en-GB" b="1" dirty="0"/>
              <a:t>…</a:t>
            </a:r>
          </a:p>
          <a:p>
            <a:endParaRPr lang="en-GB" dirty="0"/>
          </a:p>
        </p:txBody>
      </p:sp>
      <p:sp>
        <p:nvSpPr>
          <p:cNvPr id="4" name="Footer Placeholder 3">
            <a:extLst>
              <a:ext uri="{FF2B5EF4-FFF2-40B4-BE49-F238E27FC236}">
                <a16:creationId xmlns:a16="http://schemas.microsoft.com/office/drawing/2014/main" id="{F4E87E62-E5E6-4F41-A82A-BD6ACB2C0052}"/>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787FFCA-B0E1-4D5C-8F1F-87E245A2D38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FEF1F2C0-88E7-43C0-BB15-4995EE604F11}"/>
              </a:ext>
            </a:extLst>
          </p:cNvPr>
          <p:cNvSpPr>
            <a:spLocks noGrp="1"/>
          </p:cNvSpPr>
          <p:nvPr>
            <p:ph type="body" sz="quarter" idx="14"/>
          </p:nvPr>
        </p:nvSpPr>
        <p:spPr>
          <a:xfrm>
            <a:off x="8128794" y="1800225"/>
            <a:ext cx="7516019" cy="5543550"/>
          </a:xfrm>
        </p:spPr>
        <p:txBody>
          <a:bodyPr/>
          <a:lstStyle/>
          <a:p>
            <a:pPr marL="342900" indent="-342900">
              <a:buFont typeface="Georgia" panose="02040502050405020303" pitchFamily="18" charset="0"/>
              <a:buChar char="─"/>
            </a:pPr>
            <a:r>
              <a:rPr lang="en-GB" b="0" dirty="0"/>
              <a:t>Employee share incentive arrangements </a:t>
            </a:r>
          </a:p>
          <a:p>
            <a:pPr marL="342900" indent="-342900">
              <a:buFont typeface="Georgia" panose="02040502050405020303" pitchFamily="18" charset="0"/>
              <a:buChar char="─"/>
            </a:pPr>
            <a:r>
              <a:rPr lang="en-GB" b="0" dirty="0"/>
              <a:t>Details of the pensions provision made by the seller including the types of pension</a:t>
            </a:r>
          </a:p>
          <a:p>
            <a:pPr marL="342900" indent="-342900">
              <a:buFont typeface="Georgia" panose="02040502050405020303" pitchFamily="18" charset="0"/>
              <a:buChar char="─"/>
            </a:pPr>
            <a:r>
              <a:rPr lang="en-GB" b="0" dirty="0"/>
              <a:t>The buyer will require details of any redundancy or severance policy.</a:t>
            </a:r>
          </a:p>
          <a:p>
            <a:pPr marL="342900" indent="-342900">
              <a:buFont typeface="Georgia" panose="02040502050405020303" pitchFamily="18" charset="0"/>
              <a:buChar char="─"/>
            </a:pPr>
            <a:r>
              <a:rPr lang="en-GB" b="0" dirty="0"/>
              <a:t>Details of any employee who has been or is expected to be absent from work for more than a specified period, say three months, in the last 12 months who has or may have a statutory or contractual right to return to work.</a:t>
            </a:r>
          </a:p>
          <a:p>
            <a:pPr marL="342900" indent="-342900">
              <a:buFont typeface="Georgia" panose="02040502050405020303" pitchFamily="18" charset="0"/>
              <a:buChar char="─"/>
            </a:pPr>
            <a:r>
              <a:rPr lang="en-GB" b="0" dirty="0"/>
              <a:t>Details of key directors and employees who have left during a specified period before completion.</a:t>
            </a:r>
          </a:p>
          <a:p>
            <a:pPr marL="342900" indent="-342900">
              <a:buFont typeface="Georgia" panose="02040502050405020303" pitchFamily="18" charset="0"/>
              <a:buChar char="─"/>
            </a:pPr>
            <a:r>
              <a:rPr lang="en-GB" b="0" dirty="0"/>
              <a:t>Copies and details of agreements, arrangements and codes of practice between the company and any trade union or other representative body of employees.</a:t>
            </a:r>
          </a:p>
        </p:txBody>
      </p:sp>
    </p:spTree>
    <p:extLst>
      <p:ext uri="{BB962C8B-B14F-4D97-AF65-F5344CB8AC3E}">
        <p14:creationId xmlns:p14="http://schemas.microsoft.com/office/powerpoint/2010/main" val="668753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A9CFE-89B1-40B7-97D3-DDC19A14DF7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9483FC7-927E-454E-A1B8-8E2662699D63}"/>
              </a:ext>
            </a:extLst>
          </p:cNvPr>
          <p:cNvSpPr>
            <a:spLocks noGrp="1"/>
          </p:cNvSpPr>
          <p:nvPr>
            <p:ph idx="1"/>
          </p:nvPr>
        </p:nvSpPr>
        <p:spPr/>
        <p:txBody>
          <a:bodyPr/>
          <a:lstStyle/>
          <a:p>
            <a:r>
              <a:rPr lang="en-GB" b="1" dirty="0"/>
              <a:t>06</a:t>
            </a:r>
          </a:p>
          <a:p>
            <a:r>
              <a:rPr lang="en-GB" b="1" dirty="0"/>
              <a:t>Due diligence key issues </a:t>
            </a:r>
            <a:r>
              <a:rPr lang="en-GB" b="1" dirty="0" err="1"/>
              <a:t>cont</a:t>
            </a:r>
            <a:r>
              <a:rPr lang="en-GB" b="1" dirty="0"/>
              <a:t>…</a:t>
            </a:r>
          </a:p>
          <a:p>
            <a:endParaRPr lang="en-GB" dirty="0"/>
          </a:p>
        </p:txBody>
      </p:sp>
      <p:sp>
        <p:nvSpPr>
          <p:cNvPr id="4" name="Footer Placeholder 3">
            <a:extLst>
              <a:ext uri="{FF2B5EF4-FFF2-40B4-BE49-F238E27FC236}">
                <a16:creationId xmlns:a16="http://schemas.microsoft.com/office/drawing/2014/main" id="{FA731F04-3A3A-4C31-BE15-9D14034EACA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633E024D-0D27-47EA-BD67-7B21E61044FF}"/>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B361CA86-DEAF-4574-8F2F-2A56889FFE0E}"/>
              </a:ext>
            </a:extLst>
          </p:cNvPr>
          <p:cNvSpPr>
            <a:spLocks noGrp="1"/>
          </p:cNvSpPr>
          <p:nvPr>
            <p:ph type="body" sz="quarter" idx="14"/>
          </p:nvPr>
        </p:nvSpPr>
        <p:spPr>
          <a:xfrm>
            <a:off x="7956645" y="1800225"/>
            <a:ext cx="7558787" cy="5543550"/>
          </a:xfrm>
        </p:spPr>
        <p:txBody>
          <a:bodyPr/>
          <a:lstStyle/>
          <a:p>
            <a:pPr marL="342900" indent="-342900">
              <a:buFont typeface="Georgia" panose="02040502050405020303" pitchFamily="18" charset="0"/>
              <a:buChar char="─"/>
            </a:pPr>
            <a:r>
              <a:rPr lang="en-GB" b="0" dirty="0"/>
              <a:t>Anonymised details of trade union membership and history of any labour disputes during a specified period.</a:t>
            </a:r>
          </a:p>
          <a:p>
            <a:pPr marL="342900" indent="-342900">
              <a:buFont typeface="Georgia" panose="02040502050405020303" pitchFamily="18" charset="0"/>
              <a:buChar char="─"/>
            </a:pPr>
            <a:r>
              <a:rPr lang="en-GB" b="0" dirty="0"/>
              <a:t>Details of all employees dismissed within a specified period, and any potential constructive dismissals.</a:t>
            </a:r>
          </a:p>
          <a:p>
            <a:pPr marL="342900" indent="-342900">
              <a:buFont typeface="Georgia" panose="02040502050405020303" pitchFamily="18" charset="0"/>
              <a:buChar char="─"/>
            </a:pPr>
            <a:r>
              <a:rPr lang="en-GB" b="0" dirty="0"/>
              <a:t>Details of any existing/threatened proceedings by former, current employee, trade union or employee representative, including details of any outstanding employment tribunal claims.</a:t>
            </a:r>
          </a:p>
          <a:p>
            <a:pPr marL="342900" indent="-342900">
              <a:buFont typeface="Georgia" panose="02040502050405020303" pitchFamily="18" charset="0"/>
              <a:buChar char="─"/>
            </a:pPr>
            <a:r>
              <a:rPr lang="en-GB" b="0" dirty="0"/>
              <a:t>There is a trend of buyers seeking information in regards to the target’s workplace culture.</a:t>
            </a:r>
          </a:p>
          <a:p>
            <a:pPr marL="342900" indent="-342900">
              <a:buFont typeface="Georgia" panose="02040502050405020303" pitchFamily="18" charset="0"/>
              <a:buChar char="─"/>
            </a:pPr>
            <a:r>
              <a:rPr lang="en-GB" b="0" dirty="0"/>
              <a:t>The buyer is likely to want details of any accidents within a specified period</a:t>
            </a:r>
          </a:p>
          <a:p>
            <a:pPr marL="342900" indent="-342900">
              <a:buFont typeface="Georgia" panose="02040502050405020303" pitchFamily="18" charset="0"/>
              <a:buChar char="─"/>
            </a:pPr>
            <a:r>
              <a:rPr lang="en-GB" b="0" dirty="0"/>
              <a:t>It may be helpful for the buyer to have details of any inspection reports, prosecutions, violations or health and safety notices within a specified period.</a:t>
            </a: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23882551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8FA86-7AB2-4A4A-A455-74714720F7F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83C24EE-7846-4A2F-8571-AA42C1B1EFDC}"/>
              </a:ext>
            </a:extLst>
          </p:cNvPr>
          <p:cNvSpPr>
            <a:spLocks noGrp="1"/>
          </p:cNvSpPr>
          <p:nvPr>
            <p:ph idx="1"/>
          </p:nvPr>
        </p:nvSpPr>
        <p:spPr/>
        <p:txBody>
          <a:bodyPr/>
          <a:lstStyle/>
          <a:p>
            <a:r>
              <a:rPr lang="en-GB" b="1" dirty="0"/>
              <a:t>06</a:t>
            </a:r>
          </a:p>
          <a:p>
            <a:r>
              <a:rPr lang="en-GB" b="1" dirty="0"/>
              <a:t>Due diligence key issues </a:t>
            </a:r>
            <a:r>
              <a:rPr lang="en-GB" b="1" dirty="0" err="1"/>
              <a:t>cont</a:t>
            </a:r>
            <a:r>
              <a:rPr lang="en-GB" b="1" dirty="0"/>
              <a:t>…</a:t>
            </a:r>
          </a:p>
          <a:p>
            <a:endParaRPr lang="en-GB" dirty="0"/>
          </a:p>
        </p:txBody>
      </p:sp>
      <p:sp>
        <p:nvSpPr>
          <p:cNvPr id="4" name="Footer Placeholder 3">
            <a:extLst>
              <a:ext uri="{FF2B5EF4-FFF2-40B4-BE49-F238E27FC236}">
                <a16:creationId xmlns:a16="http://schemas.microsoft.com/office/drawing/2014/main" id="{B45177F4-546F-48FA-AC6C-42E27230DCF7}"/>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9AAE7973-A63C-422F-BA9E-56CB26455199}"/>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8584A5F1-5D0A-441E-AF9B-F6F7A9E09C7B}"/>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The buyer will want details of EHRC investigations within a specified period.</a:t>
            </a:r>
          </a:p>
          <a:p>
            <a:pPr marL="342900" indent="-342900">
              <a:buFont typeface="Georgia" panose="02040502050405020303" pitchFamily="18" charset="0"/>
              <a:buChar char="─"/>
            </a:pPr>
            <a:r>
              <a:rPr lang="en-GB" b="0" dirty="0"/>
              <a:t>A buyer will want to assess any anti-bribery and corruption procedures currently in place and carry out risk-sensitive due diligence to identify bribery risks posed by key personnel. </a:t>
            </a:r>
          </a:p>
          <a:p>
            <a:pPr marL="342900" indent="-342900">
              <a:buFont typeface="Georgia" panose="02040502050405020303" pitchFamily="18" charset="0"/>
              <a:buChar char="─"/>
            </a:pPr>
            <a:r>
              <a:rPr lang="en-GB" b="0" dirty="0"/>
              <a:t>Will need to know which employees have limited leave to remain in the UK and that the seller carried out right to work checks in respect of its employees.</a:t>
            </a:r>
          </a:p>
          <a:p>
            <a:pPr marL="342900" indent="-342900">
              <a:buFont typeface="Georgia" panose="02040502050405020303" pitchFamily="18" charset="0"/>
              <a:buChar char="─"/>
            </a:pPr>
            <a:r>
              <a:rPr lang="en-GB" b="0" dirty="0"/>
              <a:t>The buyer will need to know whether the seller holds, or has held, a sponsor licence and whether any employees are currently sponsored under the immigration points based system.</a:t>
            </a:r>
          </a:p>
        </p:txBody>
      </p:sp>
    </p:spTree>
    <p:extLst>
      <p:ext uri="{BB962C8B-B14F-4D97-AF65-F5344CB8AC3E}">
        <p14:creationId xmlns:p14="http://schemas.microsoft.com/office/powerpoint/2010/main" val="1413296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8FA86-7AB2-4A4A-A455-74714720F7F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83C24EE-7846-4A2F-8571-AA42C1B1EFDC}"/>
              </a:ext>
            </a:extLst>
          </p:cNvPr>
          <p:cNvSpPr>
            <a:spLocks noGrp="1"/>
          </p:cNvSpPr>
          <p:nvPr>
            <p:ph idx="1"/>
          </p:nvPr>
        </p:nvSpPr>
        <p:spPr/>
        <p:txBody>
          <a:bodyPr/>
          <a:lstStyle/>
          <a:p>
            <a:r>
              <a:rPr lang="en-GB" b="1" dirty="0"/>
              <a:t>07</a:t>
            </a:r>
          </a:p>
          <a:p>
            <a:r>
              <a:rPr lang="en-GB" b="1" dirty="0"/>
              <a:t>TUPE indemnities</a:t>
            </a:r>
          </a:p>
          <a:p>
            <a:endParaRPr lang="en-GB" dirty="0"/>
          </a:p>
        </p:txBody>
      </p:sp>
      <p:sp>
        <p:nvSpPr>
          <p:cNvPr id="4" name="Footer Placeholder 3">
            <a:extLst>
              <a:ext uri="{FF2B5EF4-FFF2-40B4-BE49-F238E27FC236}">
                <a16:creationId xmlns:a16="http://schemas.microsoft.com/office/drawing/2014/main" id="{B45177F4-546F-48FA-AC6C-42E27230DCF7}"/>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9AAE7973-A63C-422F-BA9E-56CB26455199}"/>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8584A5F1-5D0A-441E-AF9B-F6F7A9E09C7B}"/>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“Indemnity” – a contractual provision in which one party agrees to pay financial compensation for any loss suffered by another party</a:t>
            </a:r>
          </a:p>
          <a:p>
            <a:pPr marL="342900" indent="-342900">
              <a:buFont typeface="Georgia" panose="02040502050405020303" pitchFamily="18" charset="0"/>
              <a:buChar char="─"/>
            </a:pPr>
            <a:r>
              <a:rPr lang="en-GB" b="0" dirty="0"/>
              <a:t>TUPE creates adverse consequences to parties of commercial business sales, primarily the transferee</a:t>
            </a:r>
          </a:p>
          <a:p>
            <a:pPr marL="342900" indent="-342900">
              <a:buFont typeface="Georgia" panose="02040502050405020303" pitchFamily="18" charset="0"/>
              <a:buChar char="─"/>
            </a:pPr>
            <a:r>
              <a:rPr lang="en-GB" b="0" dirty="0"/>
              <a:t>Depending on bargaining position on the parties, commercial sale agreements include provisions which mitigate risks of TUPE liabilities</a:t>
            </a:r>
          </a:p>
        </p:txBody>
      </p:sp>
    </p:spTree>
    <p:extLst>
      <p:ext uri="{BB962C8B-B14F-4D97-AF65-F5344CB8AC3E}">
        <p14:creationId xmlns:p14="http://schemas.microsoft.com/office/powerpoint/2010/main" val="19213659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8FA86-7AB2-4A4A-A455-74714720F7F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83C24EE-7846-4A2F-8571-AA42C1B1EFDC}"/>
              </a:ext>
            </a:extLst>
          </p:cNvPr>
          <p:cNvSpPr>
            <a:spLocks noGrp="1"/>
          </p:cNvSpPr>
          <p:nvPr>
            <p:ph idx="1"/>
          </p:nvPr>
        </p:nvSpPr>
        <p:spPr/>
        <p:txBody>
          <a:bodyPr/>
          <a:lstStyle/>
          <a:p>
            <a:r>
              <a:rPr lang="en-GB" b="1" dirty="0"/>
              <a:t>07</a:t>
            </a:r>
          </a:p>
          <a:p>
            <a:r>
              <a:rPr lang="en-GB" b="1" dirty="0"/>
              <a:t>TUPE indemnities</a:t>
            </a:r>
          </a:p>
          <a:p>
            <a:endParaRPr lang="en-GB" dirty="0"/>
          </a:p>
        </p:txBody>
      </p:sp>
      <p:sp>
        <p:nvSpPr>
          <p:cNvPr id="4" name="Footer Placeholder 3">
            <a:extLst>
              <a:ext uri="{FF2B5EF4-FFF2-40B4-BE49-F238E27FC236}">
                <a16:creationId xmlns:a16="http://schemas.microsoft.com/office/drawing/2014/main" id="{B45177F4-546F-48FA-AC6C-42E27230DCF7}"/>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9AAE7973-A63C-422F-BA9E-56CB26455199}"/>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8584A5F1-5D0A-441E-AF9B-F6F7A9E09C7B}"/>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Common indemnities:</a:t>
            </a:r>
          </a:p>
          <a:p>
            <a:pPr marL="666900" lvl="2" indent="-342900">
              <a:buFont typeface="Georgia" panose="02040502050405020303" pitchFamily="18" charset="0"/>
              <a:buChar char="─"/>
            </a:pPr>
            <a:r>
              <a:rPr lang="en-GB" b="1" dirty="0"/>
              <a:t>Transferor confirms only those employees listed in the agreement will be transferring to the transferee.  Transferor indemnifies transferee for liabilities arising from any employees transferring and not on the list</a:t>
            </a:r>
          </a:p>
          <a:p>
            <a:pPr marL="666900" lvl="2" indent="-342900">
              <a:buFont typeface="Georgia" panose="02040502050405020303" pitchFamily="18" charset="0"/>
              <a:buChar char="─"/>
            </a:pPr>
            <a:r>
              <a:rPr lang="en-GB" dirty="0"/>
              <a:t>Transferor indemnifies transferee for all employee liabilities arising up to the transfer date: means transferor will pay transferee for any claims against the transferee in relation to pre-transfer actions (</a:t>
            </a:r>
            <a:r>
              <a:rPr lang="en-GB" dirty="0" err="1"/>
              <a:t>e.g</a:t>
            </a:r>
            <a:r>
              <a:rPr lang="en-GB" dirty="0"/>
              <a:t> unpaid wages, unfair dismissal, discrimination)</a:t>
            </a:r>
          </a:p>
          <a:p>
            <a:pPr marL="666900" lvl="2" indent="-342900">
              <a:buFont typeface="Georgia" panose="02040502050405020303" pitchFamily="18" charset="0"/>
              <a:buChar char="─"/>
            </a:pPr>
            <a:r>
              <a:rPr lang="en-GB" dirty="0"/>
              <a:t>Parties indemnify each other for any failure to comply with informing and consultation obligations: share of liability based on respective fault, rather than joint and several </a:t>
            </a:r>
            <a:r>
              <a:rPr lang="en-GB" b="0" dirty="0"/>
              <a:t> </a:t>
            </a:r>
          </a:p>
        </p:txBody>
      </p:sp>
    </p:spTree>
    <p:extLst>
      <p:ext uri="{BB962C8B-B14F-4D97-AF65-F5344CB8AC3E}">
        <p14:creationId xmlns:p14="http://schemas.microsoft.com/office/powerpoint/2010/main" val="13638819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3685" y="1813785"/>
            <a:ext cx="10383945" cy="6426375"/>
          </a:xfrm>
        </p:spPr>
        <p:txBody>
          <a:bodyPr/>
          <a:lstStyle/>
          <a:p>
            <a:r>
              <a:rPr lang="en-GB" dirty="0"/>
              <a:t>Thank you for listening </a:t>
            </a:r>
            <a:br>
              <a:rPr lang="en-GB" dirty="0"/>
            </a:br>
            <a:r>
              <a:rPr lang="en-GB" dirty="0"/>
              <a:t>Any questions?</a:t>
            </a:r>
          </a:p>
        </p:txBody>
      </p:sp>
      <p:sp>
        <p:nvSpPr>
          <p:cNvPr id="2" name="Footer Placeholder 1">
            <a:extLst>
              <a:ext uri="{FF2B5EF4-FFF2-40B4-BE49-F238E27FC236}">
                <a16:creationId xmlns:a16="http://schemas.microsoft.com/office/drawing/2014/main" id="{01A2935B-6BF3-4552-AB14-6D823ABBC0F6}"/>
              </a:ext>
            </a:extLst>
          </p:cNvPr>
          <p:cNvSpPr>
            <a:spLocks noGrp="1"/>
          </p:cNvSpPr>
          <p:nvPr>
            <p:ph type="ftr" sz="quarter" idx="11"/>
          </p:nvPr>
        </p:nvSpPr>
        <p:spPr/>
        <p:txBody>
          <a:bodyPr/>
          <a:lstStyle/>
          <a:p>
            <a:r>
              <a:rPr lang="en-GB"/>
              <a:t>© 2020 Capital Law Limited</a:t>
            </a:r>
            <a:endParaRPr lang="en-GB" dirty="0"/>
          </a:p>
        </p:txBody>
      </p:sp>
    </p:spTree>
    <p:extLst>
      <p:ext uri="{BB962C8B-B14F-4D97-AF65-F5344CB8AC3E}">
        <p14:creationId xmlns:p14="http://schemas.microsoft.com/office/powerpoint/2010/main" val="845535603"/>
      </p:ext>
    </p:extLst>
  </p:cSld>
  <p:clrMapOvr>
    <a:masterClrMapping/>
  </p:clrMapOvr>
</p:sld>
</file>

<file path=ppt/theme/theme1.xml><?xml version="1.0" encoding="utf-8"?>
<a:theme xmlns:a="http://schemas.openxmlformats.org/drawingml/2006/main" name="Office Theme">
  <a:themeElements>
    <a:clrScheme name="Custom 33">
      <a:dk1>
        <a:srgbClr val="000000"/>
      </a:dk1>
      <a:lt1>
        <a:srgbClr val="FFFFFF"/>
      </a:lt1>
      <a:dk2>
        <a:srgbClr val="F2F2F2"/>
      </a:dk2>
      <a:lt2>
        <a:srgbClr val="FFFFFF"/>
      </a:lt2>
      <a:accent1>
        <a:srgbClr val="5B6670"/>
      </a:accent1>
      <a:accent2>
        <a:srgbClr val="FFBA40"/>
      </a:accent2>
      <a:accent3>
        <a:srgbClr val="E63200"/>
      </a:accent3>
      <a:accent4>
        <a:srgbClr val="656D78"/>
      </a:accent4>
      <a:accent5>
        <a:srgbClr val="26A3A8"/>
      </a:accent5>
      <a:accent6>
        <a:srgbClr val="8F9E52"/>
      </a:accent6>
      <a:hlink>
        <a:srgbClr val="000000"/>
      </a:hlink>
      <a:folHlink>
        <a:srgbClr val="000000"/>
      </a:folHlink>
    </a:clrScheme>
    <a:fontScheme name="Georgia">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6E236BB5-96D6-45E2-B3F9-04B6235318D2}" vid="{5017343E-A41F-4E89-B6B2-5234F1A91A2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DA58350210E814BBEB002AE780B8382" ma:contentTypeVersion="2" ma:contentTypeDescription="Create a new document." ma:contentTypeScope="" ma:versionID="0d7670dfd3053a0b857462f57913296d">
  <xsd:schema xmlns:xsd="http://www.w3.org/2001/XMLSchema" xmlns:xs="http://www.w3.org/2001/XMLSchema" xmlns:p="http://schemas.microsoft.com/office/2006/metadata/properties" xmlns:ns2="b1041cbb-386b-44f6-b641-02b5dbaf478b" targetNamespace="http://schemas.microsoft.com/office/2006/metadata/properties" ma:root="true" ma:fieldsID="b076f893fd7b201a350ddb804499dcd1" ns2:_="">
    <xsd:import namespace="b1041cbb-386b-44f6-b641-02b5dbaf478b"/>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1041cbb-386b-44f6-b641-02b5dbaf478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11913EE-67E5-4CCE-884D-817D165959F0}">
  <ds:schemaRefs>
    <ds:schemaRef ds:uri="http://schemas.microsoft.com/office/2006/documentManagement/types"/>
    <ds:schemaRef ds:uri="http://purl.org/dc/elements/1.1/"/>
    <ds:schemaRef ds:uri="http://schemas.openxmlformats.org/package/2006/metadata/core-properties"/>
    <ds:schemaRef ds:uri="http://schemas.microsoft.com/sharepoint/v3"/>
    <ds:schemaRef ds:uri="http://www.w3.org/XML/1998/namespace"/>
    <ds:schemaRef ds:uri="5389037c-82e7-4319-bd05-1c84d74f92b1"/>
    <ds:schemaRef ds:uri="http://schemas.microsoft.com/office/infopath/2007/PartnerControls"/>
    <ds:schemaRef ds:uri="8cb76f67-c174-4761-adfd-49df54013293"/>
    <ds:schemaRef ds:uri="http://schemas.microsoft.com/office/2006/metadata/properties"/>
    <ds:schemaRef ds:uri="http://purl.org/dc/dcmitype/"/>
    <ds:schemaRef ds:uri="http://purl.org/dc/terms/"/>
  </ds:schemaRefs>
</ds:datastoreItem>
</file>

<file path=customXml/itemProps2.xml><?xml version="1.0" encoding="utf-8"?>
<ds:datastoreItem xmlns:ds="http://schemas.openxmlformats.org/officeDocument/2006/customXml" ds:itemID="{0BBD2FDB-584E-4CAA-BD0E-028304EBB050}">
  <ds:schemaRefs>
    <ds:schemaRef ds:uri="http://schemas.microsoft.com/sharepoint/v3/contenttype/forms"/>
  </ds:schemaRefs>
</ds:datastoreItem>
</file>

<file path=customXml/itemProps3.xml><?xml version="1.0" encoding="utf-8"?>
<ds:datastoreItem xmlns:ds="http://schemas.openxmlformats.org/officeDocument/2006/customXml" ds:itemID="{AD2AB124-4E4F-469E-8F00-4C93CD8EED7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1041cbb-386b-44f6-b641-02b5dbaf47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1379</TotalTime>
  <Words>4209</Words>
  <Application>Microsoft Office PowerPoint</Application>
  <PresentationFormat>Custom</PresentationFormat>
  <Paragraphs>327</Paragraphs>
  <Slides>38</Slides>
  <Notes>35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.AppleSystemUIFont</vt:lpstr>
      <vt:lpstr>Arial</vt:lpstr>
      <vt:lpstr>Calibri</vt:lpstr>
      <vt:lpstr>Georgia</vt:lpstr>
      <vt:lpstr>Office Theme</vt:lpstr>
      <vt:lpstr>Employment Law MA/PGDip in HRM - Level 7</vt:lpstr>
      <vt:lpstr>Employment law</vt:lpstr>
      <vt:lpstr>Agenda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Exercise 1 – who needs to be informed, consulted and when and by whom?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 for listening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Heading</dc:title>
  <dc:creator>Dale Pulling</dc:creator>
  <cp:lastModifiedBy>Julie Thomas</cp:lastModifiedBy>
  <cp:revision>29</cp:revision>
  <cp:lastPrinted>2018-02-15T23:48:39Z</cp:lastPrinted>
  <dcterms:created xsi:type="dcterms:W3CDTF">2019-12-31T10:44:14Z</dcterms:created>
  <dcterms:modified xsi:type="dcterms:W3CDTF">2021-01-26T14:23:52Z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0x010100FDA58350210E814BBEB002AE780B8382</vt:lpwstr>
  </property>
</Properties>
</file>