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handoutMasterIdLst>
    <p:handoutMasterId r:id="rId17"/>
  </p:handoutMasterIdLst>
  <p:sldIdLst>
    <p:sldId id="281" r:id="rId2"/>
    <p:sldId id="288" r:id="rId3"/>
    <p:sldId id="298" r:id="rId4"/>
    <p:sldId id="268" r:id="rId5"/>
    <p:sldId id="295" r:id="rId6"/>
    <p:sldId id="286" r:id="rId7"/>
    <p:sldId id="285" r:id="rId8"/>
    <p:sldId id="297" r:id="rId9"/>
    <p:sldId id="289" r:id="rId10"/>
    <p:sldId id="290" r:id="rId11"/>
    <p:sldId id="292" r:id="rId12"/>
    <p:sldId id="293" r:id="rId13"/>
    <p:sldId id="299" r:id="rId14"/>
    <p:sldId id="29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sEf3njukqdlQYy/Zj6DoJA==" hashData="O9S3haTt6sHD8aSKAMnU5fyQSLM8ua3cVT8jyXfNRGBe8vfX6Np1z+JBqsjfpXNg+l/1vwuZHLRpQyuYwjC/1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3023" autoAdjust="0"/>
  </p:normalViewPr>
  <p:slideViewPr>
    <p:cSldViewPr snapToGrid="0">
      <p:cViewPr varScale="1">
        <p:scale>
          <a:sx n="57" d="100"/>
          <a:sy n="57" d="100"/>
        </p:scale>
        <p:origin x="1038" y="66"/>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21/08/2020</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21/08/2020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lnSpc>
                <a:spcPct val="100000"/>
              </a:lnSpc>
              <a:buFont typeface="Arial" panose="020B0604020202020204" pitchFamily="34" charset="0"/>
              <a:buNone/>
            </a:pPr>
            <a:r>
              <a:rPr lang="en-GB" altLang="en-US" sz="1100" dirty="0" smtClean="0">
                <a:latin typeface="Arial" panose="020B0604020202020204" pitchFamily="34" charset="0"/>
                <a:cs typeface="Arial" panose="020B0604020202020204" pitchFamily="34" charset="0"/>
              </a:rPr>
              <a:t>Objectives:</a:t>
            </a:r>
          </a:p>
          <a:p>
            <a:pPr marL="0" indent="0" eaLnBrk="1" hangingPunct="1">
              <a:lnSpc>
                <a:spcPct val="100000"/>
              </a:lnSpc>
              <a:buFont typeface="Arial" panose="020B0604020202020204" pitchFamily="34" charset="0"/>
              <a:buNone/>
            </a:pPr>
            <a:endParaRPr lang="en-GB" altLang="en-US" sz="1100" dirty="0" smtClean="0">
              <a:latin typeface="Arial" panose="020B0604020202020204" pitchFamily="34" charset="0"/>
              <a:cs typeface="Arial" panose="020B0604020202020204" pitchFamily="34" charset="0"/>
            </a:endParaRPr>
          </a:p>
          <a:p>
            <a:pPr marL="171450" indent="-171450" eaLnBrk="1" hangingPunct="1">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Outline what a  PCR is and its process</a:t>
            </a:r>
          </a:p>
          <a:p>
            <a:pPr marL="171450" indent="-171450" eaLnBrk="1" hangingPunct="1">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State</a:t>
            </a:r>
            <a:r>
              <a:rPr lang="en-GB" altLang="en-US" sz="1100" baseline="0" dirty="0" smtClean="0">
                <a:latin typeface="Arial" panose="020B0604020202020204" pitchFamily="34" charset="0"/>
                <a:cs typeface="Arial" panose="020B0604020202020204" pitchFamily="34" charset="0"/>
              </a:rPr>
              <a:t> the difference between PCR and RFS</a:t>
            </a:r>
            <a:endParaRPr lang="en-GB" altLang="en-US" sz="1100" dirty="0" smtClean="0">
              <a:latin typeface="Arial" panose="020B0604020202020204" pitchFamily="34" charset="0"/>
              <a:cs typeface="Arial" panose="020B0604020202020204" pitchFamily="34" charset="0"/>
            </a:endParaRPr>
          </a:p>
          <a:p>
            <a:pPr marL="171450" indent="-171450" eaLnBrk="1" hangingPunct="1">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Outline the sequence of events leading to the issue of a summons</a:t>
            </a:r>
          </a:p>
          <a:p>
            <a:pPr marL="171450" indent="-171450" eaLnBrk="1" hangingPunct="1">
              <a:lnSpc>
                <a:spcPct val="100000"/>
              </a:lnSpc>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Identify the stages in the process of reporting for summons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309123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US" altLang="en-US" sz="1100" b="0" dirty="0" smtClean="0">
                <a:latin typeface="Arial" panose="020B0604020202020204" pitchFamily="34" charset="0"/>
                <a:cs typeface="Arial" panose="020B0604020202020204" pitchFamily="34" charset="0"/>
              </a:rPr>
              <a:t>From April 2017, Postal Charge &amp; Requisition was introduced. These replace the summons process, ending the requirement to lay information before the court to issue a summons. </a:t>
            </a:r>
          </a:p>
          <a:p>
            <a:pPr eaLnBrk="1" hangingPunct="1">
              <a:lnSpc>
                <a:spcPct val="100000"/>
              </a:lnSpc>
            </a:pPr>
            <a:endParaRPr lang="en-US" altLang="en-US" sz="1100" b="0" dirty="0" smtClean="0">
              <a:latin typeface="Arial" panose="020B0604020202020204" pitchFamily="34" charset="0"/>
              <a:cs typeface="Arial" panose="020B0604020202020204" pitchFamily="34" charset="0"/>
            </a:endParaRPr>
          </a:p>
          <a:p>
            <a:pPr eaLnBrk="1" hangingPunct="1">
              <a:lnSpc>
                <a:spcPct val="100000"/>
              </a:lnSpc>
            </a:pPr>
            <a:r>
              <a:rPr lang="en-US" altLang="en-US" sz="1100" b="0" dirty="0" smtClean="0">
                <a:latin typeface="Arial" panose="020B0604020202020204" pitchFamily="34" charset="0"/>
                <a:cs typeface="Arial" panose="020B0604020202020204" pitchFamily="34" charset="0"/>
              </a:rPr>
              <a:t>Section 29 and 30 of the Criminal Justice Act 2003</a:t>
            </a:r>
          </a:p>
          <a:p>
            <a:pPr eaLnBrk="1" hangingPunct="1">
              <a:lnSpc>
                <a:spcPct val="100000"/>
              </a:lnSpc>
            </a:pPr>
            <a:endParaRPr lang="en-US" altLang="en-US" sz="1100" b="0" dirty="0" smtClean="0">
              <a:latin typeface="Arial" panose="020B0604020202020204" pitchFamily="34" charset="0"/>
              <a:cs typeface="Arial" panose="020B0604020202020204" pitchFamily="34" charset="0"/>
            </a:endParaRPr>
          </a:p>
          <a:p>
            <a:pPr marL="0" indent="0">
              <a:lnSpc>
                <a:spcPct val="100000"/>
              </a:lnSpc>
              <a:buFont typeface="Arial" panose="020B0604020202020204" pitchFamily="34" charset="0"/>
              <a:buNone/>
            </a:pPr>
            <a:r>
              <a:rPr lang="en-GB" altLang="en-US" sz="1100" b="0" dirty="0" smtClean="0">
                <a:latin typeface="Arial" panose="020B0604020202020204" pitchFamily="34" charset="0"/>
                <a:cs typeface="Arial" panose="020B0604020202020204" pitchFamily="34" charset="0"/>
              </a:rPr>
              <a:t>PCR is used for crime detections,  and most traffic offences</a:t>
            </a:r>
          </a:p>
          <a:p>
            <a:pPr marL="0" indent="0">
              <a:lnSpc>
                <a:spcPct val="100000"/>
              </a:lnSpc>
              <a:buFont typeface="Arial" panose="020B0604020202020204" pitchFamily="34" charset="0"/>
              <a:buNone/>
            </a:pPr>
            <a:endParaRPr lang="en-GB" altLang="en-US" sz="1100" b="0" dirty="0" smtClean="0">
              <a:latin typeface="Arial" panose="020B0604020202020204" pitchFamily="34" charset="0"/>
              <a:cs typeface="Arial" panose="020B0604020202020204" pitchFamily="34" charset="0"/>
            </a:endParaRPr>
          </a:p>
          <a:p>
            <a:pPr marL="0" indent="0">
              <a:lnSpc>
                <a:spcPct val="100000"/>
              </a:lnSpc>
              <a:buFont typeface="Arial" panose="020B0604020202020204" pitchFamily="34" charset="0"/>
              <a:buNone/>
            </a:pPr>
            <a:r>
              <a:rPr lang="en-GB" altLang="en-US" sz="1100" b="0" dirty="0" smtClean="0">
                <a:latin typeface="Arial" panose="020B0604020202020204" pitchFamily="34" charset="0"/>
                <a:cs typeface="Arial" panose="020B0604020202020204" pitchFamily="34" charset="0"/>
              </a:rPr>
              <a:t>No requirement for offender to attend court and can plead guilty by post or can prosecute in absence known as ‘proof in absence’ in most cases</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South</a:t>
            </a:r>
            <a:r>
              <a:rPr lang="en-GB" sz="1100" baseline="0" dirty="0" smtClean="0">
                <a:latin typeface="Arial" panose="020B0604020202020204" pitchFamily="34" charset="0"/>
                <a:cs typeface="Arial" panose="020B0604020202020204" pitchFamily="34" charset="0"/>
              </a:rPr>
              <a:t> Wales Police use this process – Please see </a:t>
            </a:r>
            <a:r>
              <a:rPr lang="en-GB" sz="1100" dirty="0" smtClean="0">
                <a:latin typeface="Arial" panose="020B0604020202020204" pitchFamily="34" charset="0"/>
                <a:cs typeface="Arial" panose="020B0604020202020204" pitchFamily="34" charset="0"/>
              </a:rPr>
              <a:t>Handout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710948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kern="1200" dirty="0" smtClean="0">
              <a:solidFill>
                <a:schemeClr val="tx1"/>
              </a:solidFill>
              <a:effectLst/>
              <a:latin typeface="+mn-lt"/>
              <a:ea typeface="+mn-ea"/>
              <a:cs typeface="+mn-cs"/>
            </a:endParaRPr>
          </a:p>
          <a:p>
            <a:endParaRPr lang="en-GB" sz="1200" b="1"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GWENT</a:t>
            </a:r>
            <a:r>
              <a:rPr lang="en-GB" sz="1200" b="1" kern="1200" dirty="0" smtClean="0">
                <a:solidFill>
                  <a:schemeClr val="tx1"/>
                </a:solidFill>
                <a:effectLst/>
                <a:latin typeface="+mn-lt"/>
                <a:ea typeface="+mn-ea"/>
                <a:cs typeface="+mn-cs"/>
              </a:rPr>
              <a:t>: ***Hand Out PDF/WORD</a:t>
            </a:r>
            <a:endParaRPr lang="en-GB" sz="1200" b="1" kern="1200" dirty="0" smtClean="0">
              <a:solidFill>
                <a:schemeClr val="tx1"/>
              </a:solidFill>
              <a:effectLst/>
              <a:latin typeface="+mn-lt"/>
              <a:ea typeface="+mn-ea"/>
              <a:cs typeface="+mn-cs"/>
            </a:endParaRPr>
          </a:p>
          <a:p>
            <a:endParaRPr lang="en-GB" sz="1200" b="1" kern="1200" dirty="0" smtClean="0">
              <a:solidFill>
                <a:schemeClr val="tx1"/>
              </a:solidFill>
              <a:effectLst/>
              <a:latin typeface="+mn-lt"/>
              <a:ea typeface="+mn-ea"/>
              <a:cs typeface="+mn-cs"/>
            </a:endParaRPr>
          </a:p>
          <a:p>
            <a:r>
              <a:rPr lang="en-GB" sz="1200" b="1" u="sng" kern="1200" dirty="0" smtClean="0">
                <a:solidFill>
                  <a:schemeClr val="tx1"/>
                </a:solidFill>
                <a:effectLst/>
                <a:latin typeface="+mn-lt"/>
                <a:ea typeface="+mn-ea"/>
                <a:cs typeface="+mn-cs"/>
              </a:rPr>
              <a:t>Postal Charge Requisition</a:t>
            </a:r>
            <a:r>
              <a:rPr lang="en-GB" sz="1200" b="0" u="none" kern="1200" baseline="0" dirty="0" smtClean="0">
                <a:solidFill>
                  <a:schemeClr val="tx1"/>
                </a:solidFill>
                <a:effectLst/>
                <a:latin typeface="+mn-lt"/>
                <a:ea typeface="+mn-ea"/>
                <a:cs typeface="+mn-cs"/>
              </a:rPr>
              <a:t> - </a:t>
            </a:r>
            <a:r>
              <a:rPr lang="en-GB" sz="1200" kern="1200" dirty="0" smtClean="0">
                <a:solidFill>
                  <a:schemeClr val="tx1"/>
                </a:solidFill>
                <a:effectLst/>
                <a:latin typeface="+mn-lt"/>
                <a:ea typeface="+mn-ea"/>
                <a:cs typeface="+mn-cs"/>
              </a:rPr>
              <a:t>PCR is used only for crime when a person attends a police station as a Voluntary Attendee or whether a person is Released Under Investigation or for CPS advice for minor crime. These would be known as Green case files, which are slow time and are enough for a PCR. </a:t>
            </a:r>
          </a:p>
          <a:p>
            <a:r>
              <a:rPr lang="en-GB" sz="1200" kern="1200" dirty="0" smtClean="0">
                <a:solidFill>
                  <a:schemeClr val="tx1"/>
                </a:solidFill>
                <a:effectLst/>
                <a:latin typeface="+mn-lt"/>
                <a:ea typeface="+mn-ea"/>
                <a:cs typeface="+mn-cs"/>
              </a:rPr>
              <a:t>The process involves the officer in case will notify PS Steve O’Brien or PS Tom Delaney of the case they have. The Sergeants will build the charges (once the OIC has stated the circumstances of the offence), they will pass this to their admin team who will notify the OIC that a PCR has then been sent to suspect. The OIC will then submit a PCR file through Niche. If the suspect is a youth, then the OIC will have to carry out a personal service of the PCR, this will include the OIC attending at the offender’s address and personally serving the PCR upon the offender and then completing the PCR file. All youth offences are now PCR.</a:t>
            </a:r>
          </a:p>
          <a:p>
            <a:r>
              <a:rPr lang="en-GB" sz="1200" kern="1200" dirty="0" smtClean="0">
                <a:solidFill>
                  <a:schemeClr val="tx1"/>
                </a:solidFill>
                <a:effectLst/>
                <a:latin typeface="+mn-lt"/>
                <a:ea typeface="+mn-ea"/>
                <a:cs typeface="+mn-cs"/>
              </a:rPr>
              <a:t>A point to note is that there are Traffic offences that fall into the crime bracket, which are known as the 4 D’s to the department.</a:t>
            </a:r>
          </a:p>
          <a:p>
            <a:pPr lvl="0"/>
            <a:r>
              <a:rPr lang="en-GB" sz="1200" b="1" kern="1200" dirty="0" smtClean="0">
                <a:solidFill>
                  <a:schemeClr val="tx1"/>
                </a:solidFill>
                <a:effectLst/>
                <a:latin typeface="+mn-lt"/>
                <a:ea typeface="+mn-ea"/>
                <a:cs typeface="+mn-cs"/>
              </a:rPr>
              <a:t>Drink Driving </a:t>
            </a:r>
            <a:r>
              <a:rPr lang="en-GB" sz="1200" kern="1200" dirty="0" smtClean="0">
                <a:solidFill>
                  <a:schemeClr val="tx1"/>
                </a:solidFill>
                <a:effectLst/>
                <a:latin typeface="+mn-lt"/>
                <a:ea typeface="+mn-ea"/>
                <a:cs typeface="+mn-cs"/>
              </a:rPr>
              <a:t>(mostly a charge in the </a:t>
            </a:r>
            <a:r>
              <a:rPr lang="en-GB" sz="1200" kern="1200" dirty="0" smtClean="0">
                <a:solidFill>
                  <a:schemeClr val="tx1"/>
                </a:solidFill>
                <a:effectLst/>
                <a:latin typeface="+mn-lt"/>
                <a:ea typeface="+mn-ea"/>
                <a:cs typeface="+mn-cs"/>
              </a:rPr>
              <a:t>custody  </a:t>
            </a:r>
            <a:r>
              <a:rPr lang="en-GB" sz="1200" kern="1200" dirty="0" smtClean="0">
                <a:solidFill>
                  <a:schemeClr val="tx1"/>
                </a:solidFill>
                <a:effectLst/>
                <a:latin typeface="+mn-lt"/>
                <a:ea typeface="+mn-ea"/>
                <a:cs typeface="+mn-cs"/>
              </a:rPr>
              <a:t>unit, but certain circumstances may apply).</a:t>
            </a:r>
            <a:endParaRPr lang="en-GB" dirty="0" smtClean="0">
              <a:effectLst/>
            </a:endParaRPr>
          </a:p>
          <a:p>
            <a:pPr lvl="0"/>
            <a:r>
              <a:rPr lang="en-GB" sz="1200" b="1" kern="1200" dirty="0" smtClean="0">
                <a:solidFill>
                  <a:schemeClr val="tx1"/>
                </a:solidFill>
                <a:effectLst/>
                <a:latin typeface="+mn-lt"/>
                <a:ea typeface="+mn-ea"/>
                <a:cs typeface="+mn-cs"/>
              </a:rPr>
              <a:t>Disqualified Driving.</a:t>
            </a:r>
            <a:endParaRPr lang="en-GB" b="1" dirty="0" smtClean="0">
              <a:effectLst/>
            </a:endParaRPr>
          </a:p>
          <a:p>
            <a:pPr lvl="0"/>
            <a:r>
              <a:rPr lang="en-GB" sz="1200" b="1" kern="1200" dirty="0" smtClean="0">
                <a:solidFill>
                  <a:schemeClr val="tx1"/>
                </a:solidFill>
                <a:effectLst/>
                <a:latin typeface="+mn-lt"/>
                <a:ea typeface="+mn-ea"/>
                <a:cs typeface="+mn-cs"/>
              </a:rPr>
              <a:t>Dangerous Driving.</a:t>
            </a:r>
            <a:endParaRPr lang="en-GB" b="1" dirty="0" smtClean="0">
              <a:effectLst/>
            </a:endParaRPr>
          </a:p>
          <a:p>
            <a:pPr lvl="0"/>
            <a:r>
              <a:rPr lang="en-GB" sz="1200" b="1" kern="1200" dirty="0" smtClean="0">
                <a:solidFill>
                  <a:schemeClr val="tx1"/>
                </a:solidFill>
                <a:effectLst/>
                <a:latin typeface="+mn-lt"/>
                <a:ea typeface="+mn-ea"/>
                <a:cs typeface="+mn-cs"/>
              </a:rPr>
              <a:t>Drug Driving.</a:t>
            </a:r>
            <a:endParaRPr lang="en-GB" b="1" dirty="0" smtClean="0">
              <a:effectLst/>
            </a:endParaRPr>
          </a:p>
          <a:p>
            <a:r>
              <a:rPr lang="en-GB" sz="1200" kern="1200" dirty="0" smtClean="0">
                <a:solidFill>
                  <a:schemeClr val="tx1"/>
                </a:solidFill>
                <a:effectLst/>
                <a:latin typeface="+mn-lt"/>
                <a:ea typeface="+mn-ea"/>
                <a:cs typeface="+mn-cs"/>
              </a:rPr>
              <a:t>The PCR process is being reviewed in September, allowing LPU Sergeants authorising the OIC to refer the file to the PCR Team. This will allow the LPU Sgts to authorise a PCR when one of their officers completes the VA process.</a:t>
            </a:r>
          </a:p>
          <a:p>
            <a:endParaRPr lang="en-GB"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SOUTH WALES POLICE:</a:t>
            </a:r>
          </a:p>
          <a:p>
            <a:endParaRPr lang="en-GB" sz="1200" b="1" kern="1200" dirty="0" smtClean="0">
              <a:solidFill>
                <a:schemeClr val="tx1"/>
              </a:solidFill>
              <a:effectLst/>
              <a:latin typeface="+mn-lt"/>
              <a:ea typeface="+mn-ea"/>
              <a:cs typeface="+mn-cs"/>
            </a:endParaRPr>
          </a:p>
          <a:p>
            <a:pPr marL="0" indent="0">
              <a:lnSpc>
                <a:spcPct val="100000"/>
              </a:lnSpc>
              <a:buFont typeface="Arial" panose="020B0604020202020204" pitchFamily="34" charset="0"/>
              <a:buNone/>
            </a:pPr>
            <a:r>
              <a:rPr lang="en-GB" altLang="en-US" sz="1200" b="0" dirty="0" smtClean="0">
                <a:latin typeface="Arial" panose="020B0604020202020204" pitchFamily="34" charset="0"/>
                <a:cs typeface="Arial" panose="020B0604020202020204" pitchFamily="34" charset="0"/>
              </a:rPr>
              <a:t>Examples:</a:t>
            </a:r>
          </a:p>
          <a:p>
            <a:pPr marL="228600" indent="-228600">
              <a:lnSpc>
                <a:spcPct val="100000"/>
              </a:lnSpc>
              <a:buFont typeface="Arial" panose="020B0604020202020204" pitchFamily="34" charset="0"/>
              <a:buAutoNum type="arabicPeriod"/>
            </a:pPr>
            <a:r>
              <a:rPr lang="en-GB" altLang="en-US" sz="1200" b="0" baseline="0" dirty="0" smtClean="0">
                <a:latin typeface="Arial" panose="020B0604020202020204" pitchFamily="34" charset="0"/>
                <a:cs typeface="Arial" panose="020B0604020202020204" pitchFamily="34" charset="0"/>
              </a:rPr>
              <a:t>Following ‘Released Under Investigation’ (RUI) if decision is made to charge (this could include those taken from custody to hospital for treatment) </a:t>
            </a:r>
          </a:p>
          <a:p>
            <a:pPr marL="228600" indent="-228600">
              <a:lnSpc>
                <a:spcPct val="100000"/>
              </a:lnSpc>
              <a:buFont typeface="Arial" panose="020B0604020202020204" pitchFamily="34" charset="0"/>
              <a:buAutoNum type="arabicPeriod"/>
            </a:pPr>
            <a:r>
              <a:rPr lang="en-GB" altLang="en-US" sz="1200" b="0" baseline="0" dirty="0" smtClean="0">
                <a:latin typeface="Arial" panose="020B0604020202020204" pitchFamily="34" charset="0"/>
                <a:cs typeface="Arial" panose="020B0604020202020204" pitchFamily="34" charset="0"/>
              </a:rPr>
              <a:t>Following RUI, if suspect does not take up offer of an out of court disposal (e.g. voluntary attendance, caution Restorative Intervention etc.) </a:t>
            </a:r>
          </a:p>
          <a:p>
            <a:pPr marL="228600" indent="-228600">
              <a:lnSpc>
                <a:spcPct val="100000"/>
              </a:lnSpc>
              <a:buFont typeface="Arial" panose="020B0604020202020204" pitchFamily="34" charset="0"/>
              <a:buAutoNum type="arabicPeriod"/>
            </a:pPr>
            <a:r>
              <a:rPr lang="en-GB" altLang="en-US" sz="1200" b="0" baseline="0" dirty="0" smtClean="0">
                <a:latin typeface="Arial" panose="020B0604020202020204" pitchFamily="34" charset="0"/>
                <a:cs typeface="Arial" panose="020B0604020202020204" pitchFamily="34" charset="0"/>
              </a:rPr>
              <a:t>Following voluntary attendance </a:t>
            </a:r>
          </a:p>
          <a:p>
            <a:pPr marL="228600" indent="-228600">
              <a:lnSpc>
                <a:spcPct val="100000"/>
              </a:lnSpc>
              <a:buFont typeface="Arial" panose="020B0604020202020204" pitchFamily="34" charset="0"/>
              <a:buAutoNum type="arabicPeriod"/>
            </a:pPr>
            <a:r>
              <a:rPr lang="en-GB" altLang="en-US" sz="1200" b="0" baseline="0" dirty="0" smtClean="0">
                <a:latin typeface="Arial" panose="020B0604020202020204" pitchFamily="34" charset="0"/>
                <a:cs typeface="Arial" panose="020B0604020202020204" pitchFamily="34" charset="0"/>
              </a:rPr>
              <a:t>Following ‘Released on bail’ if decision to charge is made prior to bail return date</a:t>
            </a:r>
          </a:p>
          <a:p>
            <a:pPr marL="228600" indent="-228600">
              <a:lnSpc>
                <a:spcPct val="100000"/>
              </a:lnSpc>
              <a:buFont typeface="Arial" panose="020B0604020202020204" pitchFamily="34" charset="0"/>
              <a:buAutoNum type="arabicPeriod"/>
            </a:pPr>
            <a:r>
              <a:rPr lang="en-GB" altLang="en-US" sz="1200" b="0" baseline="0" dirty="0" smtClean="0">
                <a:latin typeface="Arial" panose="020B0604020202020204" pitchFamily="34" charset="0"/>
                <a:cs typeface="Arial" panose="020B0604020202020204" pitchFamily="34" charset="0"/>
              </a:rPr>
              <a:t>Following offence being witnessed by a police officer and no need to interview </a:t>
            </a:r>
            <a:endParaRPr lang="en-GB" altLang="en-US" sz="1200" b="0" dirty="0" smtClean="0">
              <a:latin typeface="Arial" panose="020B0604020202020204" pitchFamily="34" charset="0"/>
              <a:cs typeface="Arial" panose="020B0604020202020204" pitchFamily="34" charset="0"/>
            </a:endParaRPr>
          </a:p>
          <a:p>
            <a:endParaRPr lang="en-GB" sz="1200" b="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TOR</a:t>
            </a:r>
          </a:p>
          <a:p>
            <a:endParaRPr lang="en-GB" sz="1200" b="1" kern="1200" dirty="0" smtClean="0">
              <a:solidFill>
                <a:schemeClr val="tx1"/>
              </a:solidFill>
              <a:effectLst/>
              <a:latin typeface="+mn-lt"/>
              <a:ea typeface="+mn-ea"/>
              <a:cs typeface="+mn-cs"/>
            </a:endParaRPr>
          </a:p>
          <a:p>
            <a:r>
              <a:rPr lang="en-GB" sz="1200" b="0" kern="1200" dirty="0" smtClean="0">
                <a:solidFill>
                  <a:schemeClr val="tx1"/>
                </a:solidFill>
                <a:effectLst/>
                <a:latin typeface="+mn-lt"/>
                <a:ea typeface="+mn-ea"/>
                <a:cs typeface="+mn-cs"/>
              </a:rPr>
              <a:t>The wording on Traffic</a:t>
            </a:r>
            <a:r>
              <a:rPr lang="en-GB" sz="1200" b="0" kern="1200" baseline="0" dirty="0" smtClean="0">
                <a:solidFill>
                  <a:schemeClr val="tx1"/>
                </a:solidFill>
                <a:effectLst/>
                <a:latin typeface="+mn-lt"/>
                <a:ea typeface="+mn-ea"/>
                <a:cs typeface="+mn-cs"/>
              </a:rPr>
              <a:t> Offence Reports now states PROSECUTION instead of Summons, and the wording has been changed recently.</a:t>
            </a:r>
          </a:p>
          <a:p>
            <a:endParaRPr lang="en-GB" sz="1200" b="0" kern="1200" baseline="0" dirty="0" smtClean="0">
              <a:solidFill>
                <a:schemeClr val="tx1"/>
              </a:solidFill>
              <a:effectLst/>
              <a:latin typeface="+mn-lt"/>
              <a:ea typeface="+mn-ea"/>
              <a:cs typeface="+mn-cs"/>
            </a:endParaRPr>
          </a:p>
          <a:p>
            <a:r>
              <a:rPr lang="en-GB" sz="1200" b="0" kern="1200" baseline="0" dirty="0" smtClean="0">
                <a:solidFill>
                  <a:schemeClr val="tx1"/>
                </a:solidFill>
                <a:effectLst/>
                <a:latin typeface="+mn-lt"/>
                <a:ea typeface="+mn-ea"/>
                <a:cs typeface="+mn-cs"/>
              </a:rPr>
              <a:t>Give PCR Handout  - Explain that Gwent and SWP have a variance in process and that there is further information on their Intranet e.g. BOB</a:t>
            </a:r>
            <a:endParaRPr lang="en-GB" sz="1200" b="0" kern="1200" dirty="0" smtClean="0">
              <a:solidFill>
                <a:schemeClr val="tx1"/>
              </a:solidFill>
              <a:effectLst/>
              <a:latin typeface="+mn-lt"/>
              <a:ea typeface="+mn-ea"/>
              <a:cs typeface="+mn-cs"/>
            </a:endParaRPr>
          </a:p>
          <a:p>
            <a:endParaRPr lang="en-GB" sz="1200" b="1"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75039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pPr>
            <a:r>
              <a:rPr lang="en-GB" altLang="en-US" sz="1100" b="0" dirty="0" smtClean="0">
                <a:latin typeface="Arial" panose="020B0604020202020204" pitchFamily="34" charset="0"/>
                <a:cs typeface="Arial" panose="020B0604020202020204" pitchFamily="34" charset="0"/>
              </a:rPr>
              <a:t>WHAT IS A SUMMONS?</a:t>
            </a:r>
          </a:p>
          <a:p>
            <a:pPr eaLnBrk="1" hangingPunct="1">
              <a:lnSpc>
                <a:spcPct val="100000"/>
              </a:lnSpc>
            </a:pPr>
            <a:endParaRPr lang="en-GB" altLang="en-US" sz="1100" b="0" dirty="0" smtClean="0">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smtClean="0">
                <a:latin typeface="Arial" panose="020B0604020202020204" pitchFamily="34" charset="0"/>
                <a:cs typeface="Arial" panose="020B0604020202020204" pitchFamily="34" charset="0"/>
              </a:rPr>
              <a:t>A summons orders a person to attend court and in some cases, it is used as an alternative to arrest.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100" dirty="0" smtClean="0">
                <a:latin typeface="Arial" panose="020B0604020202020204" pitchFamily="34" charset="0"/>
                <a:cs typeface="Arial" panose="020B0604020202020204" pitchFamily="34" charset="0"/>
              </a:rPr>
              <a:t>A summons does not necessarily indicate that an individual has committed an offence - they may not be accused or suspected of an offence, or the offence may only be minor.   </a:t>
            </a:r>
          </a:p>
          <a:p>
            <a:pPr marL="171450" indent="-171450" eaLnBrk="1" hangingPunct="1">
              <a:lnSpc>
                <a:spcPct val="100000"/>
              </a:lnSpc>
              <a:buFont typeface="Arial" panose="020B0604020202020204" pitchFamily="34" charset="0"/>
              <a:buChar char="•"/>
            </a:pPr>
            <a:r>
              <a:rPr lang="en-GB" altLang="en-US" sz="1100" b="0" dirty="0" smtClean="0">
                <a:latin typeface="Arial" panose="020B0604020202020204" pitchFamily="34" charset="0"/>
                <a:cs typeface="Arial" panose="020B0604020202020204" pitchFamily="34" charset="0"/>
              </a:rPr>
              <a:t>It is a written order signed by a Magistrate (Justice of the Peace) or Magistrates Clerk, </a:t>
            </a:r>
          </a:p>
          <a:p>
            <a:pPr marL="171450" indent="-171450" eaLnBrk="1" hangingPunct="1">
              <a:lnSpc>
                <a:spcPct val="100000"/>
              </a:lnSpc>
              <a:buFont typeface="Arial" panose="020B0604020202020204" pitchFamily="34" charset="0"/>
              <a:buChar char="•"/>
            </a:pPr>
            <a:r>
              <a:rPr lang="en-GB" altLang="en-US" sz="1100" b="0" dirty="0" smtClean="0">
                <a:latin typeface="Arial" panose="020B0604020202020204" pitchFamily="34" charset="0"/>
                <a:cs typeface="Arial" panose="020B0604020202020204" pitchFamily="34" charset="0"/>
              </a:rPr>
              <a:t>Addressed to the accused person, </a:t>
            </a:r>
          </a:p>
          <a:p>
            <a:pPr marL="171450" indent="-171450" eaLnBrk="1" hangingPunct="1">
              <a:lnSpc>
                <a:spcPct val="100000"/>
              </a:lnSpc>
              <a:buFont typeface="Arial" panose="020B0604020202020204" pitchFamily="34" charset="0"/>
              <a:buChar char="•"/>
            </a:pPr>
            <a:r>
              <a:rPr lang="en-GB" altLang="en-US" sz="1100" b="0" dirty="0" smtClean="0">
                <a:latin typeface="Arial" panose="020B0604020202020204" pitchFamily="34" charset="0"/>
                <a:cs typeface="Arial" panose="020B0604020202020204" pitchFamily="34" charset="0"/>
              </a:rPr>
              <a:t>Directing them to appear at a specified time and date to answer the offence(s) or in relation to PCR paperwork to plead by post and consequences of failing to do so</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1479729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lnSpc>
                <a:spcPct val="100000"/>
              </a:lnSpc>
              <a:buFont typeface="Arial" panose="020B0604020202020204" pitchFamily="34" charset="0"/>
              <a:buNone/>
            </a:pPr>
            <a:r>
              <a:rPr lang="en-GB" altLang="en-US" sz="1100" dirty="0" smtClean="0">
                <a:latin typeface="Arial" panose="020B0604020202020204" pitchFamily="34" charset="0"/>
              </a:rPr>
              <a:t>POCLAROC is a best practise model used for reporting for summons</a:t>
            </a:r>
          </a:p>
          <a:p>
            <a:pPr marL="171450" indent="-171450" eaLnBrk="1" hangingPunct="1">
              <a:lnSpc>
                <a:spcPct val="100000"/>
              </a:lnSpc>
              <a:buFont typeface="Arial" panose="020B0604020202020204" pitchFamily="34" charset="0"/>
              <a:buChar char="•"/>
            </a:pPr>
            <a:endParaRPr lang="en-GB" altLang="en-US" sz="1100" dirty="0" smtClean="0">
              <a:latin typeface="Arial" panose="020B0604020202020204" pitchFamily="34" charset="0"/>
            </a:endParaRPr>
          </a:p>
          <a:p>
            <a:pPr marL="171450" indent="-171450" eaLnBrk="1" hangingPunct="1">
              <a:lnSpc>
                <a:spcPct val="100000"/>
              </a:lnSpc>
              <a:buFont typeface="Arial" panose="020B0604020202020204" pitchFamily="34" charset="0"/>
              <a:buChar char="•"/>
            </a:pPr>
            <a:r>
              <a:rPr lang="en-GB" altLang="en-US" sz="1100" dirty="0" smtClean="0">
                <a:latin typeface="Arial" panose="020B0604020202020204" pitchFamily="34" charset="0"/>
              </a:rPr>
              <a:t>A person is seen committing offence or information / allegation is received that they have committed offence. When pointing out offence use simple language don’t quote Act &amp; Section</a:t>
            </a:r>
          </a:p>
          <a:p>
            <a:pPr marL="171450" indent="-171450" eaLnBrk="1" hangingPunct="1">
              <a:lnSpc>
                <a:spcPct val="100000"/>
              </a:lnSpc>
              <a:buFont typeface="Arial" panose="020B0604020202020204" pitchFamily="34" charset="0"/>
              <a:buChar char="•"/>
            </a:pPr>
            <a:r>
              <a:rPr lang="en-GB" altLang="en-US" sz="1100" dirty="0" smtClean="0">
                <a:latin typeface="Arial" panose="020B0604020202020204" pitchFamily="34" charset="0"/>
              </a:rPr>
              <a:t>After when caution comply with PACE “You are not under arrest - do not have to remain with me.”</a:t>
            </a:r>
          </a:p>
          <a:p>
            <a:pPr marL="171450" indent="-171450" eaLnBrk="1" hangingPunct="1">
              <a:lnSpc>
                <a:spcPct val="100000"/>
              </a:lnSpc>
              <a:buFont typeface="Arial" panose="020B0604020202020204" pitchFamily="34" charset="0"/>
              <a:buChar char="•"/>
            </a:pPr>
            <a:r>
              <a:rPr lang="en-GB" altLang="en-US" sz="1100" dirty="0" smtClean="0">
                <a:latin typeface="Arial" panose="020B0604020202020204" pitchFamily="34" charset="0"/>
              </a:rPr>
              <a:t>Make a note of the reply person makes after caution</a:t>
            </a:r>
          </a:p>
          <a:p>
            <a:pPr marL="171450" indent="-171450" eaLnBrk="1" hangingPunct="1">
              <a:lnSpc>
                <a:spcPct val="100000"/>
              </a:lnSpc>
              <a:buFont typeface="Arial" panose="020B0604020202020204" pitchFamily="34" charset="0"/>
              <a:buChar char="•"/>
            </a:pPr>
            <a:r>
              <a:rPr lang="en-GB" altLang="en-US" sz="1100" dirty="0" smtClean="0">
                <a:latin typeface="Arial" panose="020B0604020202020204" pitchFamily="34" charset="0"/>
              </a:rPr>
              <a:t>Deal with the offence as you see fit &amp; having regard for the offence being dealt with I.e. FPN VDRS HO/RT1 Summons</a:t>
            </a:r>
          </a:p>
          <a:p>
            <a:pPr marL="171450" indent="-171450" eaLnBrk="1" hangingPunct="1">
              <a:lnSpc>
                <a:spcPct val="100000"/>
              </a:lnSpc>
              <a:buFont typeface="Arial" panose="020B0604020202020204" pitchFamily="34" charset="0"/>
              <a:buChar char="•"/>
            </a:pPr>
            <a:r>
              <a:rPr lang="en-GB" altLang="en-US" sz="1100" dirty="0" smtClean="0">
                <a:latin typeface="Arial" panose="020B0604020202020204" pitchFamily="34" charset="0"/>
              </a:rPr>
              <a:t>Questions - may constitute an interview</a:t>
            </a:r>
          </a:p>
          <a:p>
            <a:pPr marL="171450" indent="-171450" eaLnBrk="1" hangingPunct="1">
              <a:lnSpc>
                <a:spcPct val="100000"/>
              </a:lnSpc>
              <a:buFont typeface="Arial" panose="020B0604020202020204" pitchFamily="34" charset="0"/>
              <a:buChar char="•"/>
            </a:pPr>
            <a:r>
              <a:rPr lang="en-GB" altLang="en-US" sz="1100" dirty="0" smtClean="0">
                <a:latin typeface="Arial" panose="020B0604020202020204" pitchFamily="34" charset="0"/>
              </a:rPr>
              <a:t>Report - Caution - Note reply in PNB</a:t>
            </a:r>
          </a:p>
          <a:p>
            <a:pPr marL="171450" indent="-171450" eaLnBrk="1" hangingPunct="1">
              <a:lnSpc>
                <a:spcPct val="100000"/>
              </a:lnSpc>
              <a:buFont typeface="Arial" panose="020B0604020202020204" pitchFamily="34" charset="0"/>
              <a:buChar char="•"/>
            </a:pPr>
            <a:r>
              <a:rPr lang="en-GB" altLang="en-US" sz="1100" dirty="0" smtClean="0">
                <a:latin typeface="Arial" panose="020B0604020202020204" pitchFamily="34" charset="0"/>
              </a:rPr>
              <a:t>DO NOT ASK ANY FURTHER QUESTIONS - NOT EVEN “Do you understand?”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111859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smtClean="0">
                <a:latin typeface="Arial" panose="020B0604020202020204" pitchFamily="34" charset="0"/>
                <a:cs typeface="Arial" panose="020B0604020202020204" pitchFamily="34" charset="0"/>
              </a:rPr>
              <a:t>The sequence of events leading to the issue of a </a:t>
            </a:r>
            <a:r>
              <a:rPr lang="en-GB" sz="1100" b="1" dirty="0" smtClean="0">
                <a:latin typeface="Arial" panose="020B0604020202020204" pitchFamily="34" charset="0"/>
                <a:cs typeface="Arial" panose="020B0604020202020204" pitchFamily="34" charset="0"/>
              </a:rPr>
              <a:t>defendant summons </a:t>
            </a:r>
            <a:r>
              <a:rPr lang="en-GB" sz="1100" dirty="0" smtClean="0">
                <a:latin typeface="Arial" panose="020B0604020202020204" pitchFamily="34" charset="0"/>
                <a:cs typeface="Arial" panose="020B0604020202020204" pitchFamily="34" charset="0"/>
              </a:rPr>
              <a:t>can be broken down as follows: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 person is seen committing an offence, or an allegation is made that the person has committed an offence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 police officer informs the offender that he or she will be reported for the offence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 police officer completes a pocket notebook entry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 written report is submitted to a supervisory officer. </a:t>
            </a:r>
          </a:p>
          <a:p>
            <a:pPr marL="171450" indent="-171450">
              <a:buFont typeface="Arial" panose="020B0604020202020204" pitchFamily="34" charset="0"/>
              <a:buChar char="•"/>
              <a:defRPr/>
            </a:pPr>
            <a:r>
              <a:rPr lang="en-GB" sz="1100" dirty="0" smtClean="0">
                <a:latin typeface="Arial" panose="020B0604020202020204" pitchFamily="34" charset="0"/>
                <a:cs typeface="Arial" panose="020B0604020202020204" pitchFamily="34" charset="0"/>
              </a:rPr>
              <a:t>A decision is made whether to prosecute, caution or take no further action. If the decision is made to prosecute, an application is made for a summons</a:t>
            </a:r>
            <a:endParaRPr lang="en-US" altLang="en-US" sz="1100" b="1" dirty="0" smtClean="0">
              <a:latin typeface="Arial" panose="020B0604020202020204" pitchFamily="34" charset="0"/>
              <a:cs typeface="Arial" panose="020B0604020202020204" pitchFamily="34" charset="0"/>
            </a:endParaRPr>
          </a:p>
          <a:p>
            <a:pPr eaLnBrk="1" hangingPunct="1">
              <a:defRPr/>
            </a:pPr>
            <a:endParaRPr lang="en-US" altLang="en-US" sz="1100" b="1"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The information required for a summons includes: full name &amp; address (including post code), date of birth, wherever possible, a national insurance number. </a:t>
            </a:r>
          </a:p>
          <a:p>
            <a:pPr eaLnBrk="1" hangingPunct="1">
              <a:defRPr/>
            </a:pPr>
            <a:r>
              <a:rPr lang="en-US" altLang="en-US" sz="1100" dirty="0" smtClean="0">
                <a:latin typeface="Arial" panose="020B0604020202020204" pitchFamily="34" charset="0"/>
                <a:cs typeface="Arial" panose="020B0604020202020204" pitchFamily="34" charset="0"/>
              </a:rPr>
              <a:t>The address can be a private or business address - it must be where person will be for a sufficiently long period to enable summons to be served, or at which another specified person will accept the summons on behalf of the accused.</a:t>
            </a:r>
          </a:p>
          <a:p>
            <a:endParaRPr lang="en-GB" sz="1200"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548199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smtClean="0">
                <a:latin typeface="Arial" panose="020B0604020202020204" pitchFamily="34" charset="0"/>
              </a:rPr>
              <a:t>A summons for an offence committed by a corporation may be served by delivering it at, or sending it to, the registered office of the corporation</a:t>
            </a:r>
          </a:p>
          <a:p>
            <a:pPr eaLnBrk="1" hangingPunct="1"/>
            <a:endParaRPr lang="en-GB" altLang="en-US" sz="1100" dirty="0" smtClean="0">
              <a:latin typeface="Arial" panose="020B0604020202020204" pitchFamily="34" charset="0"/>
            </a:endParaRPr>
          </a:p>
          <a:p>
            <a:pPr eaLnBrk="1" hangingPunct="1"/>
            <a:r>
              <a:rPr lang="en-GB" altLang="en-US" sz="1100" dirty="0" smtClean="0">
                <a:latin typeface="Arial" panose="020B0604020202020204" pitchFamily="34" charset="0"/>
              </a:rPr>
              <a:t>If a court has no proof that the person named in the summons has received it and they do not appear at court then the process has to be repeated</a:t>
            </a:r>
          </a:p>
          <a:p>
            <a:pPr eaLnBrk="1" hangingPunct="1"/>
            <a:endParaRPr lang="en-GB" altLang="en-US" dirty="0" smtClean="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2976197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is not much difference:</a:t>
            </a:r>
          </a:p>
          <a:p>
            <a:endParaRPr lang="en-GB" dirty="0" smtClean="0"/>
          </a:p>
          <a:p>
            <a:pPr marL="228600" indent="-228600">
              <a:buAutoNum type="arabicPeriod"/>
            </a:pPr>
            <a:r>
              <a:rPr lang="en-GB" baseline="0" dirty="0" smtClean="0"/>
              <a:t>The wording to the suspect: Instead of ‘I AM REPORTING YOU FOR SUMMONS…’ you say ‘I AM REPORTING YOU FOR PROSECUTION FOR THE OFFENCE OF…’</a:t>
            </a:r>
          </a:p>
          <a:p>
            <a:pPr marL="228600" indent="-228600">
              <a:buAutoNum type="arabicPeriod"/>
            </a:pPr>
            <a:r>
              <a:rPr lang="en-GB" baseline="0" dirty="0" smtClean="0"/>
              <a:t>Admin is different: The Prosecutor does not lay the case before the Magistrate for the Magistrate to authorise the suspect attend court</a:t>
            </a:r>
          </a:p>
          <a:p>
            <a:pPr marL="228600" indent="-228600">
              <a:buAutoNum type="arabicPeriod"/>
            </a:pPr>
            <a:r>
              <a:rPr lang="en-GB" baseline="0" dirty="0" smtClean="0"/>
              <a:t>The police CJU will send a letter telling the suspect to attend court</a:t>
            </a:r>
          </a:p>
          <a:p>
            <a:pPr marL="228600" indent="-228600">
              <a:buAutoNum type="arabicPeriod"/>
            </a:pPr>
            <a:r>
              <a:rPr lang="en-GB" baseline="0" dirty="0" smtClean="0"/>
              <a:t>This process will cut down on court and CPS/Police time, and make the process more cost effective and more work effective.</a:t>
            </a:r>
          </a:p>
          <a:p>
            <a:pPr marL="228600" indent="-228600">
              <a:buAutoNum type="arabicPeriod"/>
            </a:pPr>
            <a:r>
              <a:rPr lang="en-GB" baseline="0" dirty="0" smtClean="0"/>
              <a:t>Ultimately, the end result is the same.</a:t>
            </a:r>
          </a:p>
          <a:p>
            <a:pPr marL="228600" indent="-228600">
              <a:buAutoNum type="arabicPeriod"/>
            </a:pPr>
            <a:r>
              <a:rPr lang="en-GB" baseline="0" dirty="0" smtClean="0"/>
              <a:t>Officers are required on BCU to use the PCR process</a:t>
            </a:r>
          </a:p>
          <a:p>
            <a:pPr marL="0" indent="0">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870566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smtClean="0">
                <a:latin typeface="Arial" panose="020B0604020202020204" pitchFamily="34" charset="0"/>
                <a:cs typeface="Arial" panose="020B0604020202020204" pitchFamily="34" charset="0"/>
              </a:rPr>
              <a:t>Penalty Notices for Disorder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Under the Criminal Justice and Police Act 2001, the PND scheme provides the police and certain accredited individuals with a swift, out-of-court disposal to deal with low level, anti-social and nuisance suspected offending for adult offenders.    </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Section 2 of the Criminal Justice and Police Act 2001 provides that a constable may give a penalty notice in respect of a penalty offence to an offender aged 18 or over. They offer the opportunity to discharge any liability by paying a penalty on the spot thus avoiding an appearance at court or other method of disposal.</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penalty fines are; </a:t>
            </a:r>
          </a:p>
          <a:p>
            <a:pPr>
              <a:lnSpc>
                <a:spcPct val="100000"/>
              </a:lnSpc>
            </a:pPr>
            <a:r>
              <a:rPr lang="en-GB" sz="1100" dirty="0" smtClean="0">
                <a:latin typeface="Arial" panose="020B0604020202020204" pitchFamily="34" charset="0"/>
                <a:cs typeface="Arial" panose="020B0604020202020204" pitchFamily="34" charset="0"/>
              </a:rPr>
              <a:t>£90</a:t>
            </a:r>
          </a:p>
          <a:p>
            <a:pPr>
              <a:lnSpc>
                <a:spcPct val="100000"/>
              </a:lnSpc>
            </a:pPr>
            <a:r>
              <a:rPr lang="en-GB" sz="1100" dirty="0" smtClean="0">
                <a:latin typeface="Arial" panose="020B0604020202020204" pitchFamily="34" charset="0"/>
                <a:cs typeface="Arial" panose="020B0604020202020204" pitchFamily="34" charset="0"/>
              </a:rPr>
              <a:t>£60</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Section 4 of the Criminal Justice and Police Act 2001 states that the person who has received a penalty notice can, instead of paying the penalty, request to be tried for the alleged offence.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Section 5 of the Criminal Justice and Police Act 2001 prevents proceedings being brought for an offence for which a penalty notice has been issued for a period of 21 days, unless within that period the recipient asks for a trial. It provides that where payment of the penalty is made no proceedings may be brought.</a:t>
            </a:r>
          </a:p>
          <a:p>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942687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Examples of penalty offences </a:t>
            </a:r>
          </a:p>
          <a:p>
            <a:endParaRPr lang="en-GB" dirty="0" smtClean="0"/>
          </a:p>
          <a:p>
            <a:r>
              <a:rPr lang="en-GB" dirty="0" smtClean="0"/>
              <a:t>There</a:t>
            </a:r>
            <a:r>
              <a:rPr lang="en-GB" baseline="0" dirty="0" smtClean="0"/>
              <a:t> is a comprehensive list of offences for which a PND can be issued, please see handout. </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9004876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A PND should </a:t>
            </a:r>
            <a:r>
              <a:rPr lang="en-GB" sz="1200" b="0" i="1" u="none" strike="noStrike" kern="1200" baseline="0" dirty="0" smtClean="0">
                <a:solidFill>
                  <a:schemeClr val="tx1"/>
                </a:solidFill>
                <a:latin typeface="+mn-lt"/>
                <a:ea typeface="+mn-ea"/>
                <a:cs typeface="+mn-cs"/>
              </a:rPr>
              <a:t>not </a:t>
            </a:r>
            <a:r>
              <a:rPr lang="en-GB" sz="1200" b="0" i="0" u="none" strike="noStrike" kern="1200" baseline="0" dirty="0" smtClean="0">
                <a:solidFill>
                  <a:schemeClr val="tx1"/>
                </a:solidFill>
                <a:latin typeface="+mn-lt"/>
                <a:ea typeface="+mn-ea"/>
                <a:cs typeface="+mn-cs"/>
              </a:rPr>
              <a:t>be given where the nature of the offence is too serious. Constables should consider the harm caused or intended and any aggravating or mitigating factors as well as the impact upon the victim.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All serious offences should be considered for charge as only a court has the suitable powers to deal appropriately with the offending behaviour. </a:t>
            </a:r>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34257646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8079875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ask:</a:t>
            </a:r>
            <a:r>
              <a:rPr lang="en-GB" baseline="0" dirty="0" smtClean="0"/>
              <a:t> </a:t>
            </a:r>
          </a:p>
          <a:p>
            <a:r>
              <a:rPr lang="en-GB" dirty="0" smtClean="0"/>
              <a:t>What things do you need to be aware of when dealing with suspects for anything we have learnt today?</a:t>
            </a:r>
          </a:p>
          <a:p>
            <a:endParaRPr lang="en-GB" dirty="0" smtClean="0"/>
          </a:p>
          <a:p>
            <a:r>
              <a:rPr lang="en-GB" dirty="0" smtClean="0"/>
              <a:t>List will not be exhaustive,</a:t>
            </a:r>
            <a:r>
              <a:rPr lang="en-GB" baseline="0" dirty="0" smtClean="0"/>
              <a:t> and trainer to lead discussion:</a:t>
            </a:r>
          </a:p>
          <a:p>
            <a:endParaRPr lang="en-GB" baseline="0" dirty="0" smtClean="0"/>
          </a:p>
          <a:p>
            <a:r>
              <a:rPr lang="en-GB" baseline="0" dirty="0" smtClean="0"/>
              <a:t>Vulnerability</a:t>
            </a:r>
          </a:p>
          <a:p>
            <a:r>
              <a:rPr lang="en-GB" dirty="0" smtClean="0"/>
              <a:t>Understanding</a:t>
            </a:r>
          </a:p>
          <a:p>
            <a:r>
              <a:rPr lang="en-GB" dirty="0" smtClean="0"/>
              <a:t>Language barrier</a:t>
            </a:r>
          </a:p>
          <a:p>
            <a:r>
              <a:rPr lang="en-GB" dirty="0" smtClean="0"/>
              <a:t>Legal requirements</a:t>
            </a:r>
          </a:p>
          <a:p>
            <a:r>
              <a:rPr lang="en-GB" dirty="0" smtClean="0"/>
              <a:t>Appropriate adults</a:t>
            </a:r>
          </a:p>
          <a:p>
            <a:r>
              <a:rPr lang="en-GB" dirty="0" smtClean="0"/>
              <a:t>Addictions</a:t>
            </a:r>
          </a:p>
          <a:p>
            <a:r>
              <a:rPr lang="en-GB" dirty="0" smtClean="0"/>
              <a:t>File process</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2929357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4029681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21/08/2020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21/08/2020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21/08/2020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21/08/2020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21/08/2020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21/08/2020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1383141"/>
            <a:ext cx="4551903" cy="3724096"/>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Postal Charge </a:t>
            </a:r>
          </a:p>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Requisition</a:t>
            </a:r>
          </a:p>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&amp; </a:t>
            </a:r>
          </a:p>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PND </a:t>
            </a:r>
          </a:p>
          <a:p>
            <a:r>
              <a:rPr lang="en-GB" sz="2000" dirty="0" smtClean="0">
                <a:solidFill>
                  <a:schemeClr val="bg1"/>
                </a:solidFill>
                <a:latin typeface="Tahoma" panose="020B0604030504040204" pitchFamily="34" charset="0"/>
                <a:ea typeface="Tahoma" panose="020B0604030504040204" pitchFamily="34" charset="0"/>
                <a:cs typeface="Tahoma" panose="020B0604030504040204" pitchFamily="34" charset="0"/>
              </a:rPr>
              <a:t>Subtitle</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1600" dirty="0" smtClean="0">
                <a:solidFill>
                  <a:schemeClr val="bg1"/>
                </a:solidFill>
                <a:latin typeface="Tahoma" panose="020B0604030504040204" pitchFamily="34" charset="0"/>
                <a:ea typeface="Tahoma" panose="020B0604030504040204" pitchFamily="34" charset="0"/>
                <a:cs typeface="Tahoma" panose="020B0604030504040204" pitchFamily="34" charset="0"/>
              </a:rPr>
              <a:t>Speaker</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spTree>
    <p:extLst>
      <p:ext uri="{BB962C8B-B14F-4D97-AF65-F5344CB8AC3E}">
        <p14:creationId xmlns:p14="http://schemas.microsoft.com/office/powerpoint/2010/main" val="398145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066690" y="869706"/>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Postal Charge Requisition (PCR)</a:t>
            </a:r>
            <a:endParaRPr lang="en-GB" sz="3600" b="1" dirty="0">
              <a:solidFill>
                <a:schemeClr val="bg1"/>
              </a:solidFill>
            </a:endParaRPr>
          </a:p>
        </p:txBody>
      </p:sp>
      <p:pic>
        <p:nvPicPr>
          <p:cNvPr id="3" name="Picture 2"/>
          <p:cNvPicPr>
            <a:picLocks noChangeAspect="1"/>
          </p:cNvPicPr>
          <p:nvPr/>
        </p:nvPicPr>
        <p:blipFill>
          <a:blip r:embed="rId4"/>
          <a:stretch>
            <a:fillRect/>
          </a:stretch>
        </p:blipFill>
        <p:spPr>
          <a:xfrm>
            <a:off x="1796716" y="2609848"/>
            <a:ext cx="4052887" cy="2138613"/>
          </a:xfrm>
          <a:prstGeom prst="rect">
            <a:avLst/>
          </a:prstGeom>
          <a:ln>
            <a:solidFill>
              <a:schemeClr val="tx1"/>
            </a:solidFill>
          </a:ln>
        </p:spPr>
      </p:pic>
      <p:pic>
        <p:nvPicPr>
          <p:cNvPr id="6" name="Picture 5"/>
          <p:cNvPicPr>
            <a:picLocks noChangeAspect="1"/>
          </p:cNvPicPr>
          <p:nvPr/>
        </p:nvPicPr>
        <p:blipFill>
          <a:blip r:embed="rId5"/>
          <a:stretch>
            <a:fillRect/>
          </a:stretch>
        </p:blipFill>
        <p:spPr>
          <a:xfrm>
            <a:off x="6552044" y="1671886"/>
            <a:ext cx="3041135" cy="4014536"/>
          </a:xfrm>
          <a:prstGeom prst="rect">
            <a:avLst/>
          </a:prstGeom>
        </p:spPr>
      </p:pic>
    </p:spTree>
    <p:extLst>
      <p:ext uri="{BB962C8B-B14F-4D97-AF65-F5344CB8AC3E}">
        <p14:creationId xmlns:p14="http://schemas.microsoft.com/office/powerpoint/2010/main" val="394213036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599" cy="597401"/>
          </a:xfrm>
          <a:solidFill>
            <a:srgbClr val="002060"/>
          </a:solidFill>
        </p:spPr>
        <p:txBody>
          <a:bodyPr>
            <a:noAutofit/>
          </a:bodyPr>
          <a:lstStyle/>
          <a:p>
            <a:pPr algn="ctr"/>
            <a:r>
              <a:rPr lang="en-GB" b="1" dirty="0" smtClean="0">
                <a:solidFill>
                  <a:schemeClr val="bg1"/>
                </a:solidFill>
              </a:rPr>
              <a:t>Postal Charge Requisition</a:t>
            </a:r>
            <a:endParaRPr lang="en-GB" b="1" dirty="0">
              <a:solidFill>
                <a:schemeClr val="bg1"/>
              </a:solidFill>
            </a:endParaRPr>
          </a:p>
        </p:txBody>
      </p:sp>
      <p:sp>
        <p:nvSpPr>
          <p:cNvPr id="3" name="Content Placeholder 2"/>
          <p:cNvSpPr>
            <a:spLocks noGrp="1"/>
          </p:cNvSpPr>
          <p:nvPr>
            <p:ph sz="half" idx="1"/>
          </p:nvPr>
        </p:nvSpPr>
        <p:spPr>
          <a:xfrm>
            <a:off x="561474" y="1219200"/>
            <a:ext cx="5458326" cy="4957763"/>
          </a:xfrm>
        </p:spPr>
        <p:txBody>
          <a:bodyPr/>
          <a:lstStyle/>
          <a:p>
            <a:pPr marL="0" indent="0">
              <a:buNone/>
            </a:pPr>
            <a:r>
              <a:rPr lang="en-GB" dirty="0" smtClean="0"/>
              <a:t>South Wales Police Process</a:t>
            </a:r>
          </a:p>
          <a:p>
            <a:pPr marL="514350" indent="-514350">
              <a:buAutoNum type="arabicPeriod"/>
            </a:pPr>
            <a:r>
              <a:rPr lang="en-GB" dirty="0" smtClean="0"/>
              <a:t>At scene or Released Under Investigation/Bail/VA</a:t>
            </a:r>
          </a:p>
          <a:p>
            <a:pPr marL="514350" indent="-514350">
              <a:buAutoNum type="arabicPeriod"/>
            </a:pPr>
            <a:r>
              <a:rPr lang="en-GB" dirty="0" smtClean="0"/>
              <a:t>Decision made to charge for offence/s</a:t>
            </a:r>
          </a:p>
          <a:p>
            <a:pPr marL="514350" indent="-514350">
              <a:buAutoNum type="arabicPeriod"/>
            </a:pPr>
            <a:r>
              <a:rPr lang="en-GB" dirty="0" smtClean="0"/>
              <a:t>Hub or Shift Sergeant to update rational to charge</a:t>
            </a:r>
          </a:p>
          <a:p>
            <a:pPr marL="514350" indent="-514350">
              <a:buAutoNum type="arabicPeriod"/>
            </a:pPr>
            <a:r>
              <a:rPr lang="en-GB" dirty="0" smtClean="0"/>
              <a:t>Custody based Sergeant to authorise charge</a:t>
            </a:r>
          </a:p>
          <a:p>
            <a:pPr marL="514350" indent="-514350">
              <a:buAutoNum type="arabicPeriod"/>
            </a:pPr>
            <a:r>
              <a:rPr lang="en-GB" dirty="0" smtClean="0"/>
              <a:t>Work flow case file through NICHE to Criminal Justice Unit</a:t>
            </a:r>
          </a:p>
        </p:txBody>
      </p:sp>
      <p:sp>
        <p:nvSpPr>
          <p:cNvPr id="4" name="Content Placeholder 3"/>
          <p:cNvSpPr>
            <a:spLocks noGrp="1"/>
          </p:cNvSpPr>
          <p:nvPr>
            <p:ph sz="half" idx="2"/>
          </p:nvPr>
        </p:nvSpPr>
        <p:spPr>
          <a:xfrm>
            <a:off x="6172200" y="1219200"/>
            <a:ext cx="5181599" cy="4957763"/>
          </a:xfrm>
        </p:spPr>
        <p:txBody>
          <a:bodyPr/>
          <a:lstStyle/>
          <a:p>
            <a:pPr marL="0" indent="0">
              <a:buNone/>
            </a:pPr>
            <a:r>
              <a:rPr lang="en-GB" dirty="0" smtClean="0"/>
              <a:t>Gwent </a:t>
            </a:r>
            <a:r>
              <a:rPr lang="en-GB" dirty="0" smtClean="0"/>
              <a:t>Police Process</a:t>
            </a:r>
            <a:endParaRPr lang="en-GB" dirty="0" smtClean="0"/>
          </a:p>
          <a:p>
            <a:pPr marL="514350" indent="-514350">
              <a:buAutoNum type="arabicPeriod"/>
            </a:pPr>
            <a:r>
              <a:rPr lang="en-GB" dirty="0" smtClean="0"/>
              <a:t>Released Under Investigation/VA/Bail</a:t>
            </a:r>
          </a:p>
          <a:p>
            <a:pPr marL="514350" indent="-514350">
              <a:buAutoNum type="arabicPeriod"/>
            </a:pPr>
            <a:r>
              <a:rPr lang="en-GB" dirty="0" smtClean="0"/>
              <a:t>OIC to notify one of two sergeants of circumstances; they will build the charge</a:t>
            </a:r>
          </a:p>
          <a:p>
            <a:pPr marL="514350" indent="-514350">
              <a:buAutoNum type="arabicPeriod"/>
            </a:pPr>
            <a:r>
              <a:rPr lang="en-GB" dirty="0" smtClean="0"/>
              <a:t>Admin team will send out PCR and notify the OIC</a:t>
            </a:r>
          </a:p>
          <a:p>
            <a:pPr marL="514350" indent="-514350">
              <a:buAutoNum type="arabicPeriod"/>
            </a:pPr>
            <a:r>
              <a:rPr lang="en-GB" dirty="0" smtClean="0"/>
              <a:t>OIC to submit file via NICHE</a:t>
            </a:r>
          </a:p>
          <a:p>
            <a:pPr marL="514350" indent="-514350">
              <a:buAutoNum type="arabicPeriod"/>
            </a:pPr>
            <a:r>
              <a:rPr lang="en-GB" dirty="0" smtClean="0"/>
              <a:t>Traffic has a 4D process (See Handout)</a:t>
            </a:r>
          </a:p>
          <a:p>
            <a:pPr marL="0" indent="0">
              <a:buNone/>
            </a:pPr>
            <a:endParaRPr lang="en-GB" dirty="0"/>
          </a:p>
        </p:txBody>
      </p:sp>
    </p:spTree>
    <p:extLst>
      <p:ext uri="{BB962C8B-B14F-4D97-AF65-F5344CB8AC3E}">
        <p14:creationId xmlns:p14="http://schemas.microsoft.com/office/powerpoint/2010/main" val="247332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additive="base">
                                        <p:cTn id="4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 calcmode="lin" valueType="num">
                                      <p:cBhvr additive="base">
                                        <p:cTn id="6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 calcmode="lin" valueType="num">
                                      <p:cBhvr additive="base">
                                        <p:cTn id="6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4">
                                            <p:txEl>
                                              <p:pRg st="5" end="5"/>
                                            </p:txEl>
                                          </p:spTgt>
                                        </p:tgtEl>
                                        <p:attrNameLst>
                                          <p:attrName>style.visibility</p:attrName>
                                        </p:attrNameLst>
                                      </p:cBhvr>
                                      <p:to>
                                        <p:strVal val="visible"/>
                                      </p:to>
                                    </p:set>
                                    <p:anim calcmode="lin" valueType="num">
                                      <p:cBhvr additive="base">
                                        <p:cTn id="7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149643" y="385011"/>
            <a:ext cx="7652084" cy="584775"/>
          </a:xfrm>
          <a:prstGeom prst="rect">
            <a:avLst/>
          </a:prstGeom>
          <a:solidFill>
            <a:srgbClr val="002060"/>
          </a:solidFill>
        </p:spPr>
        <p:txBody>
          <a:bodyPr wrap="square" rtlCol="0">
            <a:spAutoFit/>
          </a:bodyPr>
          <a:lstStyle/>
          <a:p>
            <a:pPr algn="ctr"/>
            <a:r>
              <a:rPr lang="en-GB" sz="3200" b="1" dirty="0" smtClean="0">
                <a:solidFill>
                  <a:schemeClr val="bg1"/>
                </a:solidFill>
              </a:rPr>
              <a:t>What is a summons? </a:t>
            </a:r>
            <a:endParaRPr lang="en-GB" sz="3200" b="1" dirty="0">
              <a:solidFill>
                <a:schemeClr val="bg1"/>
              </a:solidFill>
            </a:endParaRPr>
          </a:p>
        </p:txBody>
      </p:sp>
      <p:sp>
        <p:nvSpPr>
          <p:cNvPr id="8" name="Rectangle 3"/>
          <p:cNvSpPr txBox="1">
            <a:spLocks noChangeArrowheads="1"/>
          </p:cNvSpPr>
          <p:nvPr/>
        </p:nvSpPr>
        <p:spPr bwMode="auto">
          <a:xfrm>
            <a:off x="2410055" y="1547302"/>
            <a:ext cx="7391672" cy="41230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ts val="0"/>
              </a:spcBef>
              <a:spcAft>
                <a:spcPts val="1800"/>
              </a:spcAft>
              <a:buChar char="•"/>
              <a:defRPr sz="2400">
                <a:solidFill>
                  <a:schemeClr val="tx1"/>
                </a:solidFill>
                <a:latin typeface="+mn-lt"/>
                <a:ea typeface="+mn-ea"/>
                <a:cs typeface="+mn-cs"/>
              </a:defRPr>
            </a:lvl1pPr>
            <a:lvl2pPr marL="742950" indent="-285750" algn="l" rtl="0" eaLnBrk="0" fontAlgn="base" hangingPunct="0">
              <a:spcBef>
                <a:spcPts val="0"/>
              </a:spcBef>
              <a:spcAft>
                <a:spcPts val="1800"/>
              </a:spcAft>
              <a:buChar char="–"/>
              <a:defRPr sz="2400">
                <a:solidFill>
                  <a:schemeClr val="tx1"/>
                </a:solidFill>
                <a:latin typeface="+mn-lt"/>
              </a:defRPr>
            </a:lvl2pPr>
            <a:lvl3pPr marL="1143000" indent="-228600" algn="l" rtl="0" eaLnBrk="0" fontAlgn="base" hangingPunct="0">
              <a:spcBef>
                <a:spcPts val="0"/>
              </a:spcBef>
              <a:spcAft>
                <a:spcPts val="180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US" altLang="en-US" sz="2800" b="0" i="0" u="none" strike="noStrike" kern="0" cap="none" spc="0" normalizeH="0" baseline="0" noProof="0" dirty="0" smtClean="0">
                <a:ln>
                  <a:noFill/>
                </a:ln>
                <a:solidFill>
                  <a:srgbClr val="000000"/>
                </a:solidFill>
                <a:effectLst/>
                <a:uLnTx/>
                <a:uFillTx/>
                <a:latin typeface="Arial"/>
                <a:ea typeface="+mn-ea"/>
                <a:cs typeface="+mn-cs"/>
              </a:rPr>
              <a:t>It is a written order signed by a justice, magistrate or clerk of the court addressed to the accused person, directing them to appear at a specified time and place to answer the offence(s) detailed in it </a:t>
            </a:r>
          </a:p>
          <a:p>
            <a:pPr marL="0" marR="0" lvl="0" indent="0" algn="ctr" defTabSz="914400" rtl="0" eaLnBrk="1" fontAlgn="base" latinLnBrk="0" hangingPunct="1">
              <a:lnSpc>
                <a:spcPct val="100000"/>
              </a:lnSpc>
              <a:spcBef>
                <a:spcPct val="0"/>
              </a:spcBef>
              <a:spcAft>
                <a:spcPts val="1800"/>
              </a:spcAft>
              <a:buClrTx/>
              <a:buSzTx/>
              <a:buFontTx/>
              <a:buNone/>
              <a:tabLst/>
              <a:defRPr/>
            </a:pPr>
            <a:endParaRPr kumimoji="0" lang="en-US" altLang="en-US" sz="28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US" altLang="en-US" sz="2800" b="0" i="0" u="none" strike="noStrike" kern="0" cap="none" spc="0" normalizeH="0" baseline="0" noProof="0" dirty="0" smtClean="0">
                <a:ln>
                  <a:noFill/>
                </a:ln>
                <a:solidFill>
                  <a:srgbClr val="000000"/>
                </a:solidFill>
                <a:effectLst/>
                <a:uLnTx/>
                <a:uFillTx/>
                <a:latin typeface="Arial"/>
                <a:ea typeface="+mn-ea"/>
                <a:cs typeface="+mn-cs"/>
              </a:rPr>
              <a:t>(or to give evidence or to produce exhibits)</a:t>
            </a:r>
            <a:endParaRPr kumimoji="0" lang="en-GB" altLang="en-US" sz="2800" b="0" i="0" u="none" strike="noStrike" kern="0" cap="none" spc="0" normalizeH="0" baseline="0" noProof="0" dirty="0" smtClean="0">
              <a:ln>
                <a:noFill/>
              </a:ln>
              <a:solidFill>
                <a:srgbClr val="000000"/>
              </a:solidFill>
              <a:effectLst/>
              <a:uLnTx/>
              <a:uFillTx/>
              <a:latin typeface="Arial"/>
              <a:ea typeface="+mn-ea"/>
              <a:cs typeface="+mn-cs"/>
            </a:endParaRPr>
          </a:p>
        </p:txBody>
      </p:sp>
      <p:pic>
        <p:nvPicPr>
          <p:cNvPr id="9" name="Picture 8"/>
          <p:cNvPicPr>
            <a:picLocks noChangeAspect="1"/>
          </p:cNvPicPr>
          <p:nvPr/>
        </p:nvPicPr>
        <p:blipFill>
          <a:blip r:embed="rId4"/>
          <a:stretch>
            <a:fillRect/>
          </a:stretch>
        </p:blipFill>
        <p:spPr>
          <a:xfrm>
            <a:off x="9673389" y="3047130"/>
            <a:ext cx="1935107" cy="1676453"/>
          </a:xfrm>
          <a:prstGeom prst="rect">
            <a:avLst/>
          </a:prstGeom>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149643" y="160421"/>
            <a:ext cx="7652084" cy="584775"/>
          </a:xfrm>
          <a:prstGeom prst="rect">
            <a:avLst/>
          </a:prstGeom>
          <a:solidFill>
            <a:srgbClr val="002060"/>
          </a:solidFill>
        </p:spPr>
        <p:txBody>
          <a:bodyPr wrap="square" rtlCol="0">
            <a:spAutoFit/>
          </a:bodyPr>
          <a:lstStyle/>
          <a:p>
            <a:pPr algn="ctr"/>
            <a:r>
              <a:rPr lang="en-GB" sz="3200" b="1" dirty="0" smtClean="0">
                <a:solidFill>
                  <a:schemeClr val="bg1"/>
                </a:solidFill>
              </a:rPr>
              <a:t>POCLAROC </a:t>
            </a:r>
            <a:endParaRPr lang="en-GB" sz="3200" b="1" dirty="0">
              <a:solidFill>
                <a:schemeClr val="bg1"/>
              </a:solidFill>
            </a:endParaRPr>
          </a:p>
        </p:txBody>
      </p:sp>
      <p:graphicFrame>
        <p:nvGraphicFramePr>
          <p:cNvPr id="3" name="Table 2"/>
          <p:cNvGraphicFramePr>
            <a:graphicFrameLocks noGrp="1"/>
          </p:cNvGraphicFramePr>
          <p:nvPr>
            <p:extLst>
              <p:ext uri="{D42A27DB-BD31-4B8C-83A1-F6EECF244321}">
                <p14:modId xmlns:p14="http://schemas.microsoft.com/office/powerpoint/2010/main" val="3132985646"/>
              </p:ext>
            </p:extLst>
          </p:nvPr>
        </p:nvGraphicFramePr>
        <p:xfrm>
          <a:off x="1655380" y="1024760"/>
          <a:ext cx="8146348" cy="4634595"/>
        </p:xfrm>
        <a:graphic>
          <a:graphicData uri="http://schemas.openxmlformats.org/drawingml/2006/table">
            <a:tbl>
              <a:tblPr firstRow="1">
                <a:tableStyleId>{00A15C55-8517-42AA-B614-E9B94910E393}</a:tableStyleId>
              </a:tblPr>
              <a:tblGrid>
                <a:gridCol w="677917">
                  <a:extLst>
                    <a:ext uri="{9D8B030D-6E8A-4147-A177-3AD203B41FA5}">
                      <a16:colId xmlns:a16="http://schemas.microsoft.com/office/drawing/2014/main" val="3555286029"/>
                    </a:ext>
                  </a:extLst>
                </a:gridCol>
                <a:gridCol w="2561837">
                  <a:extLst>
                    <a:ext uri="{9D8B030D-6E8A-4147-A177-3AD203B41FA5}">
                      <a16:colId xmlns:a16="http://schemas.microsoft.com/office/drawing/2014/main" val="1767525350"/>
                    </a:ext>
                  </a:extLst>
                </a:gridCol>
                <a:gridCol w="4906594">
                  <a:extLst>
                    <a:ext uri="{9D8B030D-6E8A-4147-A177-3AD203B41FA5}">
                      <a16:colId xmlns:a16="http://schemas.microsoft.com/office/drawing/2014/main" val="367138461"/>
                    </a:ext>
                  </a:extLst>
                </a:gridCol>
              </a:tblGrid>
              <a:tr h="428355">
                <a:tc>
                  <a:txBody>
                    <a:bodyPr/>
                    <a:lstStyle/>
                    <a:p>
                      <a:endParaRPr lang="en-GB" dirty="0"/>
                    </a:p>
                  </a:txBody>
                  <a:tcPr>
                    <a:solidFill>
                      <a:schemeClr val="accent4">
                        <a:lumMod val="20000"/>
                        <a:lumOff val="80000"/>
                      </a:schemeClr>
                    </a:solidFill>
                  </a:tcPr>
                </a:tc>
                <a:tc>
                  <a:txBody>
                    <a:bodyPr/>
                    <a:lstStyle/>
                    <a:p>
                      <a:endParaRPr lang="en-GB"/>
                    </a:p>
                  </a:txBody>
                  <a:tcPr>
                    <a:solidFill>
                      <a:schemeClr val="accent4">
                        <a:lumMod val="20000"/>
                        <a:lumOff val="80000"/>
                      </a:schemeClr>
                    </a:solidFill>
                  </a:tcPr>
                </a:tc>
                <a:tc>
                  <a:txBody>
                    <a:bodyPr/>
                    <a:lstStyle/>
                    <a:p>
                      <a:endParaRPr lang="en-GB" dirty="0"/>
                    </a:p>
                  </a:txBody>
                  <a:tcPr>
                    <a:solidFill>
                      <a:schemeClr val="accent4">
                        <a:lumMod val="20000"/>
                        <a:lumOff val="80000"/>
                      </a:schemeClr>
                    </a:solidFill>
                  </a:tcPr>
                </a:tc>
                <a:extLst>
                  <a:ext uri="{0D108BD9-81ED-4DB2-BD59-A6C34878D82A}">
                    <a16:rowId xmlns:a16="http://schemas.microsoft.com/office/drawing/2014/main" val="3443159036"/>
                  </a:ext>
                </a:extLst>
              </a:tr>
              <a:tr h="741680">
                <a:tc>
                  <a:txBody>
                    <a:bodyPr/>
                    <a:lstStyle/>
                    <a:p>
                      <a:pPr algn="ctr"/>
                      <a:r>
                        <a:rPr lang="en-GB" sz="2400" b="1" dirty="0" smtClean="0">
                          <a:solidFill>
                            <a:srgbClr val="FF0000"/>
                          </a:solidFill>
                        </a:rPr>
                        <a:t>P</a:t>
                      </a:r>
                      <a:endParaRPr lang="en-GB" sz="2400" b="1" dirty="0">
                        <a:solidFill>
                          <a:srgbClr val="FF0000"/>
                        </a:solidFill>
                      </a:endParaRPr>
                    </a:p>
                    <a:p>
                      <a:pPr algn="ctr"/>
                      <a:r>
                        <a:rPr lang="en-GB" sz="2400" b="1" dirty="0" smtClean="0">
                          <a:solidFill>
                            <a:srgbClr val="FF0000"/>
                          </a:solidFill>
                        </a:rPr>
                        <a:t>O</a:t>
                      </a:r>
                      <a:endParaRPr lang="en-GB" sz="2400" b="1" dirty="0">
                        <a:solidFill>
                          <a:srgbClr val="FF0000"/>
                        </a:solidFill>
                      </a:endParaRPr>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smtClean="0"/>
                        <a:t>Point out the Offence</a:t>
                      </a:r>
                    </a:p>
                    <a:p>
                      <a:endParaRPr lang="en-GB" dirty="0"/>
                    </a:p>
                  </a:txBody>
                  <a:tcPr>
                    <a:solidFill>
                      <a:schemeClr val="accent4">
                        <a:lumMod val="20000"/>
                        <a:lumOff val="80000"/>
                      </a:schemeClr>
                    </a:solidFill>
                  </a:tcPr>
                </a:tc>
                <a:tc>
                  <a:txBody>
                    <a:bodyPr/>
                    <a:lstStyle/>
                    <a:p>
                      <a:r>
                        <a:rPr lang="en-GB" sz="1800" b="1" dirty="0" smtClean="0"/>
                        <a:t>Use simple language</a:t>
                      </a:r>
                    </a:p>
                    <a:p>
                      <a:r>
                        <a:rPr lang="en-GB" sz="1800" b="1" dirty="0" smtClean="0"/>
                        <a:t>Do not use act &amp; section </a:t>
                      </a:r>
                    </a:p>
                  </a:txBody>
                  <a:tcPr>
                    <a:solidFill>
                      <a:schemeClr val="accent4">
                        <a:lumMod val="20000"/>
                        <a:lumOff val="80000"/>
                      </a:schemeClr>
                    </a:solidFill>
                  </a:tcPr>
                </a:tc>
                <a:extLst>
                  <a:ext uri="{0D108BD9-81ED-4DB2-BD59-A6C34878D82A}">
                    <a16:rowId xmlns:a16="http://schemas.microsoft.com/office/drawing/2014/main" val="3454964228"/>
                  </a:ext>
                </a:extLst>
              </a:tr>
              <a:tr h="370840">
                <a:tc>
                  <a:txBody>
                    <a:bodyPr/>
                    <a:lstStyle/>
                    <a:p>
                      <a:pPr algn="ctr"/>
                      <a:r>
                        <a:rPr lang="en-GB" sz="2400" b="1" dirty="0" smtClean="0">
                          <a:solidFill>
                            <a:srgbClr val="FF0000"/>
                          </a:solidFill>
                        </a:rPr>
                        <a:t>C</a:t>
                      </a:r>
                      <a:endParaRPr lang="en-GB" sz="2400" b="1" dirty="0">
                        <a:solidFill>
                          <a:srgbClr val="FF0000"/>
                        </a:solidFill>
                      </a:endParaRPr>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smtClean="0"/>
                        <a:t>Caution</a:t>
                      </a:r>
                    </a:p>
                    <a:p>
                      <a:endParaRPr lang="en-GB" dirty="0"/>
                    </a:p>
                  </a:txBody>
                  <a:tcPr>
                    <a:solidFill>
                      <a:schemeClr val="accent4">
                        <a:lumMod val="20000"/>
                        <a:lumOff val="80000"/>
                      </a:schemeClr>
                    </a:solidFill>
                  </a:tcPr>
                </a:tc>
                <a:tc>
                  <a:txBody>
                    <a:bodyPr/>
                    <a:lstStyle/>
                    <a:p>
                      <a:r>
                        <a:rPr lang="en-GB" sz="1800" b="1" dirty="0" smtClean="0"/>
                        <a:t>Use ‘When’ caution</a:t>
                      </a:r>
                    </a:p>
                    <a:p>
                      <a:r>
                        <a:rPr lang="en-GB" sz="1800" b="1" dirty="0" smtClean="0"/>
                        <a:t>Note reply</a:t>
                      </a:r>
                    </a:p>
                  </a:txBody>
                  <a:tcPr>
                    <a:solidFill>
                      <a:schemeClr val="accent4">
                        <a:lumMod val="20000"/>
                        <a:lumOff val="80000"/>
                      </a:schemeClr>
                    </a:solidFill>
                  </a:tcPr>
                </a:tc>
                <a:extLst>
                  <a:ext uri="{0D108BD9-81ED-4DB2-BD59-A6C34878D82A}">
                    <a16:rowId xmlns:a16="http://schemas.microsoft.com/office/drawing/2014/main" val="1837163595"/>
                  </a:ext>
                </a:extLst>
              </a:tr>
              <a:tr h="370840">
                <a:tc>
                  <a:txBody>
                    <a:bodyPr/>
                    <a:lstStyle/>
                    <a:p>
                      <a:pPr algn="ctr"/>
                      <a:r>
                        <a:rPr lang="en-GB" sz="2400" b="1" dirty="0" smtClean="0">
                          <a:solidFill>
                            <a:srgbClr val="FF0000"/>
                          </a:solidFill>
                        </a:rPr>
                        <a:t>L</a:t>
                      </a:r>
                      <a:endParaRPr lang="en-GB" sz="2400" b="1" dirty="0">
                        <a:solidFill>
                          <a:srgbClr val="FF0000"/>
                        </a:solidFill>
                      </a:endParaRPr>
                    </a:p>
                  </a:txBody>
                  <a:tcPr>
                    <a:solidFill>
                      <a:schemeClr val="accent4">
                        <a:lumMod val="20000"/>
                        <a:lumOff val="80000"/>
                      </a:schemeClr>
                    </a:solidFill>
                  </a:tcPr>
                </a:tc>
                <a:tc>
                  <a:txBody>
                    <a:bodyPr/>
                    <a:lstStyle/>
                    <a:p>
                      <a:r>
                        <a:rPr lang="en-GB" b="1" dirty="0" err="1" smtClean="0"/>
                        <a:t>Legals</a:t>
                      </a:r>
                      <a:endParaRPr lang="en-GB" b="1" dirty="0"/>
                    </a:p>
                  </a:txBody>
                  <a:tcPr>
                    <a:solidFill>
                      <a:schemeClr val="accent4">
                        <a:lumMod val="20000"/>
                        <a:lumOff val="80000"/>
                      </a:schemeClr>
                    </a:solidFill>
                  </a:tcPr>
                </a:tc>
                <a:tc>
                  <a:txBody>
                    <a:bodyPr/>
                    <a:lstStyle/>
                    <a:p>
                      <a:r>
                        <a:rPr lang="en-GB" sz="1800" b="1" dirty="0" smtClean="0"/>
                        <a:t>Tell them, they are not under arrest</a:t>
                      </a:r>
                    </a:p>
                    <a:p>
                      <a:r>
                        <a:rPr lang="en-GB" sz="1800" b="1" dirty="0" smtClean="0"/>
                        <a:t>Not obliged to stay with you</a:t>
                      </a:r>
                    </a:p>
                  </a:txBody>
                  <a:tcPr>
                    <a:solidFill>
                      <a:schemeClr val="accent4">
                        <a:lumMod val="20000"/>
                        <a:lumOff val="80000"/>
                      </a:schemeClr>
                    </a:solidFill>
                  </a:tcPr>
                </a:tc>
                <a:extLst>
                  <a:ext uri="{0D108BD9-81ED-4DB2-BD59-A6C34878D82A}">
                    <a16:rowId xmlns:a16="http://schemas.microsoft.com/office/drawing/2014/main" val="1835631090"/>
                  </a:ext>
                </a:extLst>
              </a:tr>
              <a:tr h="370840">
                <a:tc>
                  <a:txBody>
                    <a:bodyPr/>
                    <a:lstStyle/>
                    <a:p>
                      <a:pPr algn="ctr"/>
                      <a:r>
                        <a:rPr lang="en-GB" sz="2400" b="1" dirty="0" smtClean="0">
                          <a:solidFill>
                            <a:srgbClr val="FF0000"/>
                          </a:solidFill>
                        </a:rPr>
                        <a:t>A</a:t>
                      </a:r>
                      <a:endParaRPr lang="en-GB" sz="2400" b="1" dirty="0">
                        <a:solidFill>
                          <a:srgbClr val="FF0000"/>
                        </a:solidFill>
                      </a:endParaRPr>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smtClean="0"/>
                        <a:t>Admin</a:t>
                      </a:r>
                    </a:p>
                  </a:txBody>
                  <a:tcPr>
                    <a:solidFill>
                      <a:schemeClr val="accent4">
                        <a:lumMod val="20000"/>
                        <a:lumOff val="80000"/>
                      </a:schemeClr>
                    </a:solidFill>
                  </a:tcPr>
                </a:tc>
                <a:tc>
                  <a:txBody>
                    <a:bodyPr/>
                    <a:lstStyle/>
                    <a:p>
                      <a:r>
                        <a:rPr lang="en-GB" sz="1800" b="1" dirty="0" smtClean="0"/>
                        <a:t>Obtain details, name &amp; address etc.</a:t>
                      </a:r>
                    </a:p>
                    <a:p>
                      <a:r>
                        <a:rPr lang="en-GB" sz="1800" b="1" dirty="0" smtClean="0"/>
                        <a:t>Complete paperwork</a:t>
                      </a:r>
                    </a:p>
                  </a:txBody>
                  <a:tcPr>
                    <a:solidFill>
                      <a:schemeClr val="accent4">
                        <a:lumMod val="20000"/>
                        <a:lumOff val="80000"/>
                      </a:schemeClr>
                    </a:solidFill>
                  </a:tcPr>
                </a:tc>
                <a:extLst>
                  <a:ext uri="{0D108BD9-81ED-4DB2-BD59-A6C34878D82A}">
                    <a16:rowId xmlns:a16="http://schemas.microsoft.com/office/drawing/2014/main" val="775801512"/>
                  </a:ext>
                </a:extLst>
              </a:tr>
              <a:tr h="741680">
                <a:tc>
                  <a:txBody>
                    <a:bodyPr/>
                    <a:lstStyle/>
                    <a:p>
                      <a:pPr algn="ctr"/>
                      <a:r>
                        <a:rPr lang="en-GB" sz="2400" b="1" dirty="0" smtClean="0">
                          <a:solidFill>
                            <a:srgbClr val="FF0000"/>
                          </a:solidFill>
                        </a:rPr>
                        <a:t>R</a:t>
                      </a:r>
                      <a:endParaRPr lang="en-GB" sz="2400" b="1" dirty="0">
                        <a:solidFill>
                          <a:srgbClr val="FF0000"/>
                        </a:solidFill>
                      </a:endParaRPr>
                    </a:p>
                    <a:p>
                      <a:pPr algn="ctr"/>
                      <a:r>
                        <a:rPr lang="en-GB" sz="2400" b="1" dirty="0" smtClean="0">
                          <a:solidFill>
                            <a:srgbClr val="FF0000"/>
                          </a:solidFill>
                        </a:rPr>
                        <a:t>O</a:t>
                      </a:r>
                      <a:endParaRPr lang="en-GB" sz="2400" b="1" dirty="0">
                        <a:solidFill>
                          <a:srgbClr val="FF0000"/>
                        </a:solidFill>
                      </a:endParaRPr>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smtClean="0"/>
                        <a:t>Report for Offence</a:t>
                      </a:r>
                    </a:p>
                    <a:p>
                      <a:endParaRPr lang="en-GB" dirty="0"/>
                    </a:p>
                  </a:txBody>
                  <a:tcPr>
                    <a:solidFill>
                      <a:schemeClr val="accent4">
                        <a:lumMod val="20000"/>
                        <a:lumOff val="80000"/>
                      </a:schemeClr>
                    </a:solidFill>
                  </a:tcPr>
                </a:tc>
                <a:tc>
                  <a:txBody>
                    <a:bodyPr/>
                    <a:lstStyle/>
                    <a:p>
                      <a:endParaRPr lang="en-GB" dirty="0"/>
                    </a:p>
                  </a:txBody>
                  <a:tcPr>
                    <a:solidFill>
                      <a:schemeClr val="accent4">
                        <a:lumMod val="20000"/>
                        <a:lumOff val="80000"/>
                      </a:schemeClr>
                    </a:solidFill>
                  </a:tcPr>
                </a:tc>
                <a:extLst>
                  <a:ext uri="{0D108BD9-81ED-4DB2-BD59-A6C34878D82A}">
                    <a16:rowId xmlns:a16="http://schemas.microsoft.com/office/drawing/2014/main" val="525901628"/>
                  </a:ext>
                </a:extLst>
              </a:tr>
              <a:tr h="370840">
                <a:tc>
                  <a:txBody>
                    <a:bodyPr/>
                    <a:lstStyle/>
                    <a:p>
                      <a:pPr algn="ctr"/>
                      <a:r>
                        <a:rPr lang="en-GB" sz="2400" b="1" dirty="0" smtClean="0">
                          <a:solidFill>
                            <a:srgbClr val="FF0000"/>
                          </a:solidFill>
                        </a:rPr>
                        <a:t>C</a:t>
                      </a:r>
                      <a:endParaRPr lang="en-GB" sz="2400" b="1" dirty="0">
                        <a:solidFill>
                          <a:srgbClr val="FF0000"/>
                        </a:solidFill>
                      </a:endParaRPr>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smtClean="0"/>
                        <a:t>Caution </a:t>
                      </a:r>
                    </a:p>
                    <a:p>
                      <a:endParaRPr lang="en-GB" dirty="0"/>
                    </a:p>
                  </a:txBody>
                  <a:tcPr>
                    <a:solidFill>
                      <a:schemeClr val="accent4">
                        <a:lumMod val="20000"/>
                        <a:lumOff val="80000"/>
                      </a:schemeClr>
                    </a:solidFill>
                  </a:tcPr>
                </a:tc>
                <a:tc>
                  <a:txBody>
                    <a:bodyPr/>
                    <a:lstStyle/>
                    <a:p>
                      <a:r>
                        <a:rPr lang="en-GB" sz="1800" b="1" dirty="0" smtClean="0"/>
                        <a:t>Use ‘Now’ caution, No more questions </a:t>
                      </a:r>
                      <a:endParaRPr lang="en-GB" dirty="0"/>
                    </a:p>
                  </a:txBody>
                  <a:tcPr>
                    <a:solidFill>
                      <a:schemeClr val="accent4">
                        <a:lumMod val="20000"/>
                        <a:lumOff val="80000"/>
                      </a:schemeClr>
                    </a:solidFill>
                  </a:tcPr>
                </a:tc>
                <a:extLst>
                  <a:ext uri="{0D108BD9-81ED-4DB2-BD59-A6C34878D82A}">
                    <a16:rowId xmlns:a16="http://schemas.microsoft.com/office/drawing/2014/main" val="3483677245"/>
                  </a:ext>
                </a:extLst>
              </a:tr>
            </a:tbl>
          </a:graphicData>
        </a:graphic>
      </p:graphicFrame>
      <p:sp>
        <p:nvSpPr>
          <p:cNvPr id="8" name="AutoShape 12"/>
          <p:cNvSpPr>
            <a:spLocks noChangeArrowheads="1"/>
          </p:cNvSpPr>
          <p:nvPr/>
        </p:nvSpPr>
        <p:spPr bwMode="auto">
          <a:xfrm rot="10800000">
            <a:off x="8683740" y="3549738"/>
            <a:ext cx="935038" cy="429710"/>
          </a:xfrm>
          <a:custGeom>
            <a:avLst/>
            <a:gdLst>
              <a:gd name="T0" fmla="*/ 2147483647 w 21600"/>
              <a:gd name="T1" fmla="*/ 0 h 21600"/>
              <a:gd name="T2" fmla="*/ 0 w 21600"/>
              <a:gd name="T3" fmla="*/ 2147483647 h 21600"/>
              <a:gd name="T4" fmla="*/ 2147483647 w 21600"/>
              <a:gd name="T5" fmla="*/ 2147483647 h 21600"/>
              <a:gd name="T6" fmla="*/ 2147483647 w 21600"/>
              <a:gd name="T7" fmla="*/ 2147483647 h 21600"/>
              <a:gd name="T8" fmla="*/ 17694720 60000 65536"/>
              <a:gd name="T9" fmla="*/ 11796480 60000 65536"/>
              <a:gd name="T10" fmla="*/ 5898240 60000 65536"/>
              <a:gd name="T11" fmla="*/ 0 60000 65536"/>
              <a:gd name="T12" fmla="*/ 3375 w 21600"/>
              <a:gd name="T13" fmla="*/ 5400 h 21600"/>
              <a:gd name="T14" fmla="*/ 18900 w 21600"/>
              <a:gd name="T15" fmla="*/ 16200 h 21600"/>
            </a:gdLst>
            <a:ahLst/>
            <a:cxnLst>
              <a:cxn ang="T8">
                <a:pos x="T0" y="T1"/>
              </a:cxn>
              <a:cxn ang="T9">
                <a:pos x="T2" y="T3"/>
              </a:cxn>
              <a:cxn ang="T10">
                <a:pos x="T4" y="T5"/>
              </a:cxn>
              <a:cxn ang="T11">
                <a:pos x="T6" y="T7"/>
              </a:cxn>
            </a:cxnLst>
            <a:rect l="T12" t="T13" r="T14" b="T15"/>
            <a:pathLst>
              <a:path w="21600" h="21600">
                <a:moveTo>
                  <a:pt x="16200" y="0"/>
                </a:moveTo>
                <a:lnTo>
                  <a:pt x="16200" y="5400"/>
                </a:lnTo>
                <a:lnTo>
                  <a:pt x="3375" y="5400"/>
                </a:lnTo>
                <a:lnTo>
                  <a:pt x="3375" y="16200"/>
                </a:lnTo>
                <a:lnTo>
                  <a:pt x="16200" y="16200"/>
                </a:lnTo>
                <a:lnTo>
                  <a:pt x="16200" y="21600"/>
                </a:lnTo>
                <a:lnTo>
                  <a:pt x="21600" y="10800"/>
                </a:lnTo>
                <a:lnTo>
                  <a:pt x="16200" y="0"/>
                </a:lnTo>
                <a:close/>
              </a:path>
              <a:path w="21600" h="21600">
                <a:moveTo>
                  <a:pt x="1350" y="5400"/>
                </a:moveTo>
                <a:lnTo>
                  <a:pt x="1350" y="16200"/>
                </a:lnTo>
                <a:lnTo>
                  <a:pt x="2700" y="16200"/>
                </a:lnTo>
                <a:lnTo>
                  <a:pt x="2700" y="5400"/>
                </a:lnTo>
                <a:lnTo>
                  <a:pt x="1350" y="5400"/>
                </a:lnTo>
                <a:close/>
              </a:path>
              <a:path w="21600" h="21600">
                <a:moveTo>
                  <a:pt x="0" y="5400"/>
                </a:moveTo>
                <a:lnTo>
                  <a:pt x="0" y="16200"/>
                </a:lnTo>
                <a:lnTo>
                  <a:pt x="675" y="16200"/>
                </a:lnTo>
                <a:lnTo>
                  <a:pt x="675" y="5400"/>
                </a:lnTo>
                <a:lnTo>
                  <a:pt x="0" y="5400"/>
                </a:lnTo>
                <a:close/>
              </a:path>
            </a:pathLst>
          </a:custGeom>
          <a:solidFill>
            <a:schemeClr val="accent2">
              <a:lumMod val="40000"/>
              <a:lumOff val="60000"/>
            </a:schemeClr>
          </a:solidFill>
          <a:ln w="9525">
            <a:solidFill>
              <a:schemeClr val="tx1"/>
            </a:solidFill>
            <a:miter lim="800000"/>
            <a:headEnd/>
            <a:tailEnd/>
          </a:ln>
          <a:effectLst/>
          <a:extLst/>
        </p:spPr>
        <p:txBody>
          <a:bodyPr wrap="none" anchor="ctr"/>
          <a:lstStyle/>
          <a:p>
            <a:endParaRPr lang="en-GB"/>
          </a:p>
        </p:txBody>
      </p:sp>
      <p:sp>
        <p:nvSpPr>
          <p:cNvPr id="9" name="Text Box 10"/>
          <p:cNvSpPr txBox="1">
            <a:spLocks noChangeArrowheads="1"/>
          </p:cNvSpPr>
          <p:nvPr/>
        </p:nvSpPr>
        <p:spPr bwMode="auto">
          <a:xfrm>
            <a:off x="10006679" y="3102873"/>
            <a:ext cx="1943583" cy="1323439"/>
          </a:xfrm>
          <a:prstGeom prst="rect">
            <a:avLst/>
          </a:prstGeom>
          <a:solidFill>
            <a:schemeClr val="accent2">
              <a:lumMod val="40000"/>
              <a:lumOff val="60000"/>
            </a:schemeClr>
          </a:solidFill>
          <a:ln w="9525">
            <a:solidFill>
              <a:schemeClr val="tx1"/>
            </a:solidFill>
            <a:miter lim="800000"/>
            <a:headEnd/>
            <a:tailEnd/>
          </a:ln>
          <a:effectLs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GB" altLang="en-US" sz="1600" dirty="0">
                <a:latin typeface="Comic Sans MS" panose="030F0702030302020204" pitchFamily="66" charset="0"/>
              </a:rPr>
              <a:t>If you conduct an interview, record questions and answers verbatim here!</a:t>
            </a:r>
          </a:p>
        </p:txBody>
      </p:sp>
    </p:spTree>
    <p:extLst>
      <p:ext uri="{BB962C8B-B14F-4D97-AF65-F5344CB8AC3E}">
        <p14:creationId xmlns:p14="http://schemas.microsoft.com/office/powerpoint/2010/main" val="1665564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2" name="Organization Chart 3"/>
          <p:cNvGrpSpPr>
            <a:grpSpLocks/>
          </p:cNvGrpSpPr>
          <p:nvPr/>
        </p:nvGrpSpPr>
        <p:grpSpPr bwMode="auto">
          <a:xfrm>
            <a:off x="2337538" y="1357536"/>
            <a:ext cx="8229600" cy="4349750"/>
            <a:chOff x="1134" y="1272"/>
            <a:chExt cx="2592" cy="2448"/>
          </a:xfrm>
        </p:grpSpPr>
        <p:cxnSp>
          <p:nvCxnSpPr>
            <p:cNvPr id="3" name="_s1028"/>
            <p:cNvCxnSpPr>
              <a:cxnSpLocks noChangeShapeType="1"/>
              <a:stCxn id="13" idx="1"/>
              <a:endCxn id="12" idx="2"/>
            </p:cNvCxnSpPr>
            <p:nvPr/>
          </p:nvCxnSpPr>
          <p:spPr bwMode="auto">
            <a:xfrm rot="10800000">
              <a:off x="2718" y="3288"/>
              <a:ext cx="144" cy="289"/>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4" name="_s1029"/>
            <p:cNvCxnSpPr>
              <a:cxnSpLocks noChangeShapeType="1"/>
              <a:stCxn id="12" idx="1"/>
              <a:endCxn id="11" idx="2"/>
            </p:cNvCxnSpPr>
            <p:nvPr/>
          </p:nvCxnSpPr>
          <p:spPr bwMode="auto">
            <a:xfrm rot="10800000">
              <a:off x="2142" y="2856"/>
              <a:ext cx="144" cy="288"/>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5" name="_s1030"/>
            <p:cNvCxnSpPr>
              <a:cxnSpLocks noChangeShapeType="1"/>
              <a:stCxn id="11" idx="1"/>
              <a:endCxn id="10" idx="2"/>
            </p:cNvCxnSpPr>
            <p:nvPr/>
          </p:nvCxnSpPr>
          <p:spPr bwMode="auto">
            <a:xfrm rot="10800000">
              <a:off x="1566" y="2424"/>
              <a:ext cx="144" cy="288"/>
            </a:xfrm>
            <a:prstGeom prst="bentConnector2">
              <a:avLst/>
            </a:prstGeom>
            <a:noFill/>
            <a:ln w="28575">
              <a:solidFill>
                <a:srgbClr val="000000"/>
              </a:solidFill>
              <a:miter lim="800000"/>
              <a:headEnd/>
              <a:tailEnd/>
            </a:ln>
            <a:extLst>
              <a:ext uri="{909E8E84-426E-40DD-AFC4-6F175D3DCCD1}">
                <a14:hiddenFill xmlns:a14="http://schemas.microsoft.com/office/drawing/2010/main">
                  <a:noFill/>
                </a14:hiddenFill>
              </a:ext>
            </a:extLst>
          </p:spPr>
        </p:cxnSp>
        <p:cxnSp>
          <p:nvCxnSpPr>
            <p:cNvPr id="6" name="_s1031"/>
            <p:cNvCxnSpPr>
              <a:cxnSpLocks noChangeShapeType="1"/>
              <a:stCxn id="10" idx="0"/>
              <a:endCxn id="9" idx="2"/>
            </p:cNvCxnSpPr>
            <p:nvPr/>
          </p:nvCxnSpPr>
          <p:spPr bwMode="auto">
            <a:xfrm rot="16200000">
              <a:off x="1495" y="2063"/>
              <a:ext cx="144" cy="1"/>
            </a:xfrm>
            <a:prstGeom prst="straightConnector1">
              <a:avLst/>
            </a:prstGeom>
            <a:noFill/>
            <a:ln w="28575">
              <a:solidFill>
                <a:srgbClr val="000000"/>
              </a:solidFill>
              <a:round/>
              <a:headEnd/>
              <a:tailEnd/>
            </a:ln>
            <a:extLst>
              <a:ext uri="{909E8E84-426E-40DD-AFC4-6F175D3DCCD1}">
                <a14:hiddenFill xmlns:a14="http://schemas.microsoft.com/office/drawing/2010/main">
                  <a:noFill/>
                </a14:hiddenFill>
              </a:ext>
            </a:extLst>
          </p:spPr>
        </p:cxnSp>
        <p:cxnSp>
          <p:nvCxnSpPr>
            <p:cNvPr id="7" name="_s1032"/>
            <p:cNvCxnSpPr>
              <a:cxnSpLocks noChangeShapeType="1"/>
              <a:stCxn id="9" idx="0"/>
              <a:endCxn id="8" idx="2"/>
            </p:cNvCxnSpPr>
            <p:nvPr/>
          </p:nvCxnSpPr>
          <p:spPr bwMode="auto">
            <a:xfrm rot="16200000">
              <a:off x="1495" y="1631"/>
              <a:ext cx="144" cy="1"/>
            </a:xfrm>
            <a:prstGeom prst="straightConnector1">
              <a:avLst/>
            </a:prstGeom>
            <a:noFill/>
            <a:ln w="28575">
              <a:solidFill>
                <a:srgbClr val="000000"/>
              </a:solidFill>
              <a:round/>
              <a:headEnd/>
              <a:tailEnd/>
            </a:ln>
            <a:extLst>
              <a:ext uri="{909E8E84-426E-40DD-AFC4-6F175D3DCCD1}">
                <a14:hiddenFill xmlns:a14="http://schemas.microsoft.com/office/drawing/2010/main">
                  <a:noFill/>
                </a14:hiddenFill>
              </a:ext>
            </a:extLst>
          </p:spPr>
        </p:cxnSp>
        <p:sp>
          <p:nvSpPr>
            <p:cNvPr id="8" name="_s1033"/>
            <p:cNvSpPr>
              <a:spLocks noChangeArrowheads="1"/>
            </p:cNvSpPr>
            <p:nvPr/>
          </p:nvSpPr>
          <p:spPr bwMode="auto">
            <a:xfrm>
              <a:off x="1134" y="1272"/>
              <a:ext cx="864" cy="288"/>
            </a:xfrm>
            <a:prstGeom prst="roundRect">
              <a:avLst>
                <a:gd name="adj" fmla="val 16667"/>
              </a:avLst>
            </a:prstGeom>
            <a:solidFill>
              <a:srgbClr val="BBE0E3"/>
            </a:solidFill>
            <a:ln w="9525">
              <a:solidFill>
                <a:srgbClr val="000000"/>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smtClean="0">
                  <a:ln>
                    <a:noFill/>
                  </a:ln>
                  <a:solidFill>
                    <a:srgbClr val="000000"/>
                  </a:solidFill>
                  <a:effectLst/>
                  <a:latin typeface="Arial" panose="020B0604020202020204" pitchFamily="34" charset="0"/>
                </a:rPr>
                <a:t>Summary Offence Occurs</a:t>
              </a:r>
              <a:endParaRPr kumimoji="0" lang="en-GB" altLang="en-US" sz="1300" b="0" i="0" u="none" strike="noStrike" cap="none" normalizeH="0" baseline="0" smtClean="0">
                <a:ln>
                  <a:noFill/>
                </a:ln>
                <a:solidFill>
                  <a:srgbClr val="000000"/>
                </a:solidFill>
                <a:effectLst/>
                <a:latin typeface="Arial" panose="020B0604020202020204" pitchFamily="34" charset="0"/>
              </a:endParaRPr>
            </a:p>
          </p:txBody>
        </p:sp>
        <p:sp>
          <p:nvSpPr>
            <p:cNvPr id="9" name="_s1034"/>
            <p:cNvSpPr>
              <a:spLocks noChangeArrowheads="1"/>
            </p:cNvSpPr>
            <p:nvPr/>
          </p:nvSpPr>
          <p:spPr bwMode="auto">
            <a:xfrm>
              <a:off x="1134" y="1704"/>
              <a:ext cx="864" cy="288"/>
            </a:xfrm>
            <a:prstGeom prst="roundRect">
              <a:avLst>
                <a:gd name="adj" fmla="val 16667"/>
              </a:avLst>
            </a:prstGeom>
            <a:solidFill>
              <a:srgbClr val="BBE0E3"/>
            </a:solidFill>
            <a:ln w="9525">
              <a:solidFill>
                <a:srgbClr val="000000"/>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smtClean="0">
                  <a:ln>
                    <a:noFill/>
                  </a:ln>
                  <a:solidFill>
                    <a:srgbClr val="000000"/>
                  </a:solidFill>
                  <a:effectLst/>
                  <a:latin typeface="Arial" panose="020B0604020202020204" pitchFamily="34" charset="0"/>
                </a:rPr>
                <a:t>Report offender (‘now’ caution)</a:t>
              </a:r>
              <a:endParaRPr kumimoji="0" lang="en-GB" altLang="en-US" sz="1300" b="0" i="0" u="none" strike="noStrike" cap="none" normalizeH="0" baseline="0" smtClean="0">
                <a:ln>
                  <a:noFill/>
                </a:ln>
                <a:solidFill>
                  <a:srgbClr val="000000"/>
                </a:solidFill>
                <a:effectLst/>
                <a:latin typeface="Arial" panose="020B0604020202020204" pitchFamily="34" charset="0"/>
              </a:endParaRPr>
            </a:p>
          </p:txBody>
        </p:sp>
        <p:sp>
          <p:nvSpPr>
            <p:cNvPr id="10" name="_s1035"/>
            <p:cNvSpPr>
              <a:spLocks noChangeArrowheads="1"/>
            </p:cNvSpPr>
            <p:nvPr/>
          </p:nvSpPr>
          <p:spPr bwMode="auto">
            <a:xfrm>
              <a:off x="1134" y="2136"/>
              <a:ext cx="864" cy="288"/>
            </a:xfrm>
            <a:prstGeom prst="roundRect">
              <a:avLst>
                <a:gd name="adj" fmla="val 16667"/>
              </a:avLst>
            </a:prstGeom>
            <a:solidFill>
              <a:srgbClr val="BBE0E3"/>
            </a:solidFill>
            <a:ln w="9525">
              <a:solidFill>
                <a:srgbClr val="000000"/>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smtClean="0">
                  <a:ln>
                    <a:noFill/>
                  </a:ln>
                  <a:solidFill>
                    <a:srgbClr val="000000"/>
                  </a:solidFill>
                  <a:effectLst/>
                  <a:latin typeface="Arial" panose="020B0604020202020204" pitchFamily="34" charset="0"/>
                </a:rPr>
                <a:t>Complete process file</a:t>
              </a:r>
              <a:endParaRPr kumimoji="0" lang="en-GB" altLang="en-US" sz="1300" b="0" i="0" u="none" strike="noStrike" cap="none" normalizeH="0" baseline="0" smtClean="0">
                <a:ln>
                  <a:noFill/>
                </a:ln>
                <a:solidFill>
                  <a:srgbClr val="000000"/>
                </a:solidFill>
                <a:effectLst/>
                <a:latin typeface="Arial" panose="020B0604020202020204" pitchFamily="34" charset="0"/>
              </a:endParaRPr>
            </a:p>
          </p:txBody>
        </p:sp>
        <p:sp>
          <p:nvSpPr>
            <p:cNvPr id="11" name="_s1036"/>
            <p:cNvSpPr>
              <a:spLocks noChangeArrowheads="1"/>
            </p:cNvSpPr>
            <p:nvPr/>
          </p:nvSpPr>
          <p:spPr bwMode="auto">
            <a:xfrm>
              <a:off x="1710" y="2568"/>
              <a:ext cx="864" cy="288"/>
            </a:xfrm>
            <a:prstGeom prst="roundRect">
              <a:avLst>
                <a:gd name="adj" fmla="val 16667"/>
              </a:avLst>
            </a:prstGeom>
            <a:solidFill>
              <a:srgbClr val="BBE0E3"/>
            </a:solidFill>
            <a:ln w="9525">
              <a:solidFill>
                <a:srgbClr val="000000"/>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smtClean="0">
                  <a:ln>
                    <a:noFill/>
                  </a:ln>
                  <a:solidFill>
                    <a:srgbClr val="000000"/>
                  </a:solidFill>
                  <a:effectLst/>
                  <a:latin typeface="Arial" panose="020B0604020202020204" pitchFamily="34" charset="0"/>
                </a:rPr>
                <a:t>Decision made to prosecute</a:t>
              </a:r>
              <a:endParaRPr kumimoji="0" lang="en-GB" altLang="en-US" sz="1300" b="0" i="0" u="none" strike="noStrike" cap="none" normalizeH="0" baseline="0" smtClean="0">
                <a:ln>
                  <a:noFill/>
                </a:ln>
                <a:solidFill>
                  <a:srgbClr val="000000"/>
                </a:solidFill>
                <a:effectLst/>
                <a:latin typeface="Arial" panose="020B0604020202020204" pitchFamily="34" charset="0"/>
              </a:endParaRPr>
            </a:p>
          </p:txBody>
        </p:sp>
        <p:sp>
          <p:nvSpPr>
            <p:cNvPr id="12" name="_s1037"/>
            <p:cNvSpPr>
              <a:spLocks noChangeArrowheads="1"/>
            </p:cNvSpPr>
            <p:nvPr/>
          </p:nvSpPr>
          <p:spPr bwMode="auto">
            <a:xfrm>
              <a:off x="2286" y="3000"/>
              <a:ext cx="864" cy="288"/>
            </a:xfrm>
            <a:prstGeom prst="roundRect">
              <a:avLst>
                <a:gd name="adj" fmla="val 16667"/>
              </a:avLst>
            </a:prstGeom>
            <a:solidFill>
              <a:srgbClr val="BBE0E3"/>
            </a:solidFill>
            <a:ln w="9525">
              <a:solidFill>
                <a:srgbClr val="000000"/>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smtClean="0">
                  <a:ln>
                    <a:noFill/>
                  </a:ln>
                  <a:solidFill>
                    <a:srgbClr val="000000"/>
                  </a:solidFill>
                  <a:effectLst/>
                  <a:latin typeface="Arial" panose="020B0604020202020204" pitchFamily="34" charset="0"/>
                </a:rPr>
                <a:t>Information laid for summons</a:t>
              </a:r>
              <a:endParaRPr kumimoji="0" lang="en-GB" altLang="en-US" sz="1300" b="0" i="0" u="none" strike="noStrike" cap="none" normalizeH="0" baseline="0" smtClean="0">
                <a:ln>
                  <a:noFill/>
                </a:ln>
                <a:solidFill>
                  <a:srgbClr val="000000"/>
                </a:solidFill>
                <a:effectLst/>
                <a:latin typeface="Arial" panose="020B0604020202020204" pitchFamily="34" charset="0"/>
              </a:endParaRPr>
            </a:p>
          </p:txBody>
        </p:sp>
        <p:sp>
          <p:nvSpPr>
            <p:cNvPr id="13" name="_s1038"/>
            <p:cNvSpPr>
              <a:spLocks noChangeArrowheads="1"/>
            </p:cNvSpPr>
            <p:nvPr/>
          </p:nvSpPr>
          <p:spPr bwMode="auto">
            <a:xfrm>
              <a:off x="2862" y="3432"/>
              <a:ext cx="864" cy="288"/>
            </a:xfrm>
            <a:prstGeom prst="roundRect">
              <a:avLst>
                <a:gd name="adj" fmla="val 16667"/>
              </a:avLst>
            </a:prstGeom>
            <a:solidFill>
              <a:srgbClr val="BBE0E3"/>
            </a:solidFill>
            <a:ln w="9525">
              <a:solidFill>
                <a:srgbClr val="000000"/>
              </a:solidFill>
              <a:round/>
              <a:headEnd/>
              <a:tailEnd/>
            </a:ln>
          </p:spPr>
          <p:txBody>
            <a:bodyPr vert="horz" wrap="none" lIns="0" tIns="0" rIns="0" bIns="0" numCol="1" anchor="ctr"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300" b="0" i="0" u="none" strike="noStrike" cap="none" normalizeH="0" baseline="0" smtClean="0">
                  <a:ln>
                    <a:noFill/>
                  </a:ln>
                  <a:solidFill>
                    <a:srgbClr val="000000"/>
                  </a:solidFill>
                  <a:effectLst/>
                  <a:latin typeface="Arial" panose="020B0604020202020204" pitchFamily="34" charset="0"/>
                </a:rPr>
                <a:t>Summons issued</a:t>
              </a:r>
              <a:endParaRPr kumimoji="0" lang="en-GB" altLang="en-US" sz="1300" b="0" i="0" u="none" strike="noStrike" cap="none" normalizeH="0" baseline="0" smtClean="0">
                <a:ln>
                  <a:noFill/>
                </a:ln>
                <a:solidFill>
                  <a:srgbClr val="000000"/>
                </a:solidFill>
                <a:effectLst/>
                <a:latin typeface="Arial" panose="020B0604020202020204" pitchFamily="34" charset="0"/>
              </a:endParaRPr>
            </a:p>
          </p:txBody>
        </p:sp>
      </p:grpSp>
      <p:sp>
        <p:nvSpPr>
          <p:cNvPr id="14" name="TextBox 13"/>
          <p:cNvSpPr txBox="1"/>
          <p:nvPr/>
        </p:nvSpPr>
        <p:spPr>
          <a:xfrm>
            <a:off x="1842101" y="260106"/>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Obtaining a Summons</a:t>
            </a:r>
            <a:endParaRPr lang="en-GB" sz="36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a:xfrm>
            <a:off x="1860885" y="1479635"/>
            <a:ext cx="8229600" cy="478472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200000"/>
              </a:lnSpc>
              <a:buNone/>
            </a:pPr>
            <a:r>
              <a:rPr lang="en-GB" altLang="en-US" sz="2400" dirty="0" smtClean="0"/>
              <a:t>Posting it to last known or usual place of abode or any other address given by the person for this purpose </a:t>
            </a:r>
          </a:p>
          <a:p>
            <a:pPr marL="0" indent="0" algn="ctr">
              <a:lnSpc>
                <a:spcPct val="200000"/>
              </a:lnSpc>
              <a:buNone/>
            </a:pPr>
            <a:r>
              <a:rPr lang="en-GB" altLang="en-US" sz="2400" dirty="0" smtClean="0"/>
              <a:t>Personal service</a:t>
            </a:r>
          </a:p>
          <a:p>
            <a:pPr marL="0" indent="0" algn="ctr">
              <a:lnSpc>
                <a:spcPct val="200000"/>
              </a:lnSpc>
              <a:buNone/>
            </a:pPr>
            <a:r>
              <a:rPr lang="en-GB" altLang="en-US" sz="2400" dirty="0" smtClean="0"/>
              <a:t>Leaving it with another person at his/her last known or usual place of abode</a:t>
            </a:r>
          </a:p>
          <a:p>
            <a:endParaRPr lang="en-US" altLang="en-US" dirty="0" smtClean="0">
              <a:latin typeface="Comic Sans MS" panose="030F0702030302020204" pitchFamily="66" charset="0"/>
            </a:endParaRPr>
          </a:p>
        </p:txBody>
      </p:sp>
      <p:sp>
        <p:nvSpPr>
          <p:cNvPr id="3" name="TextBox 2"/>
          <p:cNvSpPr txBox="1"/>
          <p:nvPr/>
        </p:nvSpPr>
        <p:spPr>
          <a:xfrm>
            <a:off x="2149643" y="511135"/>
            <a:ext cx="7652084" cy="584775"/>
          </a:xfrm>
          <a:prstGeom prst="rect">
            <a:avLst/>
          </a:prstGeom>
          <a:solidFill>
            <a:srgbClr val="002060"/>
          </a:solidFill>
        </p:spPr>
        <p:txBody>
          <a:bodyPr wrap="square" rtlCol="0">
            <a:spAutoFit/>
          </a:bodyPr>
          <a:lstStyle/>
          <a:p>
            <a:pPr algn="ctr"/>
            <a:r>
              <a:rPr lang="en-GB" sz="3200" b="1" dirty="0" smtClean="0">
                <a:solidFill>
                  <a:schemeClr val="bg1"/>
                </a:solidFill>
              </a:rPr>
              <a:t>Service of Summons</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2060"/>
          </a:solidFill>
        </p:spPr>
        <p:txBody>
          <a:bodyPr/>
          <a:lstStyle/>
          <a:p>
            <a:pPr algn="ctr"/>
            <a:r>
              <a:rPr lang="en-GB" b="1" dirty="0" smtClean="0">
                <a:solidFill>
                  <a:schemeClr val="bg1"/>
                </a:solidFill>
              </a:rPr>
              <a:t>The difference between RFS and PCR</a:t>
            </a:r>
            <a:endParaRPr lang="en-GB" b="1" dirty="0">
              <a:solidFill>
                <a:schemeClr val="bg1"/>
              </a:solidFill>
            </a:endParaRPr>
          </a:p>
        </p:txBody>
      </p:sp>
      <p:pic>
        <p:nvPicPr>
          <p:cNvPr id="5" name="Picture 4"/>
          <p:cNvPicPr>
            <a:picLocks noChangeAspect="1"/>
          </p:cNvPicPr>
          <p:nvPr/>
        </p:nvPicPr>
        <p:blipFill>
          <a:blip r:embed="rId3"/>
          <a:stretch>
            <a:fillRect/>
          </a:stretch>
        </p:blipFill>
        <p:spPr>
          <a:xfrm>
            <a:off x="2971902" y="1864109"/>
            <a:ext cx="5956308" cy="4858933"/>
          </a:xfrm>
          <a:prstGeom prst="rect">
            <a:avLst/>
          </a:prstGeom>
        </p:spPr>
      </p:pic>
      <p:pic>
        <p:nvPicPr>
          <p:cNvPr id="6" name="Picture 5"/>
          <p:cNvPicPr>
            <a:picLocks noChangeAspect="1"/>
          </p:cNvPicPr>
          <p:nvPr/>
        </p:nvPicPr>
        <p:blipFill>
          <a:blip r:embed="rId4"/>
          <a:stretch>
            <a:fillRect/>
          </a:stretch>
        </p:blipFill>
        <p:spPr>
          <a:xfrm>
            <a:off x="4663688" y="2075821"/>
            <a:ext cx="2572735" cy="4188315"/>
          </a:xfrm>
          <a:prstGeom prst="rect">
            <a:avLst/>
          </a:prstGeom>
        </p:spPr>
      </p:pic>
    </p:spTree>
    <p:extLst>
      <p:ext uri="{BB962C8B-B14F-4D97-AF65-F5344CB8AC3E}">
        <p14:creationId xmlns:p14="http://schemas.microsoft.com/office/powerpoint/2010/main" val="18256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227111" y="949917"/>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Penalty Notices for Disorder (PND) </a:t>
            </a:r>
            <a:endParaRPr lang="en-GB" sz="3600" b="1" dirty="0">
              <a:solidFill>
                <a:schemeClr val="bg1"/>
              </a:solidFill>
            </a:endParaRPr>
          </a:p>
        </p:txBody>
      </p:sp>
      <p:pic>
        <p:nvPicPr>
          <p:cNvPr id="4" name="Picture 3"/>
          <p:cNvPicPr>
            <a:picLocks noChangeAspect="1"/>
          </p:cNvPicPr>
          <p:nvPr/>
        </p:nvPicPr>
        <p:blipFill>
          <a:blip r:embed="rId4"/>
          <a:stretch>
            <a:fillRect/>
          </a:stretch>
        </p:blipFill>
        <p:spPr>
          <a:xfrm>
            <a:off x="3906032" y="2417847"/>
            <a:ext cx="4123543" cy="2699586"/>
          </a:xfrm>
          <a:prstGeom prst="rect">
            <a:avLst/>
          </a:prstGeom>
          <a:ln>
            <a:solidFill>
              <a:schemeClr val="tx1"/>
            </a:solidFill>
          </a:ln>
        </p:spPr>
      </p:pic>
    </p:spTree>
    <p:extLst>
      <p:ext uri="{BB962C8B-B14F-4D97-AF65-F5344CB8AC3E}">
        <p14:creationId xmlns:p14="http://schemas.microsoft.com/office/powerpoint/2010/main" val="2257983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p:nvPr/>
        </p:nvSpPr>
        <p:spPr>
          <a:xfrm>
            <a:off x="2178984" y="345295"/>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Penalty Notices for Disorder (PND) </a:t>
            </a:r>
            <a:endParaRPr lang="en-GB" sz="3600" b="1" dirty="0">
              <a:solidFill>
                <a:schemeClr val="bg1"/>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2610145607"/>
              </p:ext>
            </p:extLst>
          </p:nvPr>
        </p:nvGraphicFramePr>
        <p:xfrm>
          <a:off x="1403084" y="2039267"/>
          <a:ext cx="9400671" cy="3189643"/>
        </p:xfrm>
        <a:graphic>
          <a:graphicData uri="http://schemas.openxmlformats.org/drawingml/2006/table">
            <a:tbl>
              <a:tblPr firstRow="1" bandRow="1">
                <a:tableStyleId>{5C22544A-7EE6-4342-B048-85BDC9FD1C3A}</a:tableStyleId>
              </a:tblPr>
              <a:tblGrid>
                <a:gridCol w="3133557">
                  <a:extLst>
                    <a:ext uri="{9D8B030D-6E8A-4147-A177-3AD203B41FA5}">
                      <a16:colId xmlns:a16="http://schemas.microsoft.com/office/drawing/2014/main" val="2134548742"/>
                    </a:ext>
                  </a:extLst>
                </a:gridCol>
                <a:gridCol w="4891138">
                  <a:extLst>
                    <a:ext uri="{9D8B030D-6E8A-4147-A177-3AD203B41FA5}">
                      <a16:colId xmlns:a16="http://schemas.microsoft.com/office/drawing/2014/main" val="2038270157"/>
                    </a:ext>
                  </a:extLst>
                </a:gridCol>
                <a:gridCol w="1375976">
                  <a:extLst>
                    <a:ext uri="{9D8B030D-6E8A-4147-A177-3AD203B41FA5}">
                      <a16:colId xmlns:a16="http://schemas.microsoft.com/office/drawing/2014/main" val="537164779"/>
                    </a:ext>
                  </a:extLst>
                </a:gridCol>
              </a:tblGrid>
              <a:tr h="366477">
                <a:tc>
                  <a:txBody>
                    <a:bodyPr/>
                    <a:lstStyle/>
                    <a:p>
                      <a:endParaRPr lang="en-GB" sz="2400" dirty="0"/>
                    </a:p>
                  </a:txBody>
                  <a:tcPr/>
                </a:tc>
                <a:tc>
                  <a:txBody>
                    <a:bodyPr/>
                    <a:lstStyle/>
                    <a:p>
                      <a:endParaRPr lang="en-GB" sz="2400" dirty="0"/>
                    </a:p>
                  </a:txBody>
                  <a:tcPr/>
                </a:tc>
                <a:tc>
                  <a:txBody>
                    <a:bodyPr/>
                    <a:lstStyle/>
                    <a:p>
                      <a:endParaRPr lang="en-GB" sz="2400"/>
                    </a:p>
                  </a:txBody>
                  <a:tcPr/>
                </a:tc>
                <a:extLst>
                  <a:ext uri="{0D108BD9-81ED-4DB2-BD59-A6C34878D82A}">
                    <a16:rowId xmlns:a16="http://schemas.microsoft.com/office/drawing/2014/main" val="2398027825"/>
                  </a:ext>
                </a:extLst>
              </a:tr>
              <a:tr h="632550">
                <a:tc>
                  <a:txBody>
                    <a:bodyPr/>
                    <a:lstStyle/>
                    <a:p>
                      <a:r>
                        <a:rPr lang="en-GB" sz="1800" b="0" i="0" u="none" strike="noStrike" kern="1200" baseline="0" dirty="0" smtClean="0">
                          <a:solidFill>
                            <a:schemeClr val="dk1"/>
                          </a:solidFill>
                          <a:latin typeface="Arial" panose="020B0604020202020204" pitchFamily="34" charset="0"/>
                          <a:ea typeface="+mn-ea"/>
                          <a:cs typeface="Arial" panose="020B0604020202020204" pitchFamily="34" charset="0"/>
                        </a:rPr>
                        <a:t>s.1(1) Theft Act 1968</a:t>
                      </a:r>
                      <a:endParaRPr lang="en-GB" sz="1800" dirty="0">
                        <a:latin typeface="Arial" panose="020B0604020202020204" pitchFamily="34" charset="0"/>
                        <a:cs typeface="Arial" panose="020B0604020202020204" pitchFamily="34" charset="0"/>
                      </a:endParaRPr>
                    </a:p>
                  </a:txBody>
                  <a:tcPr/>
                </a:tc>
                <a:tc>
                  <a:txBody>
                    <a:bodyPr/>
                    <a:lstStyle/>
                    <a:p>
                      <a:r>
                        <a:rPr lang="en-GB" sz="1800" b="0" i="0" u="none" strike="noStrike" kern="1200" baseline="0" dirty="0" smtClean="0">
                          <a:solidFill>
                            <a:schemeClr val="dk1"/>
                          </a:solidFill>
                          <a:latin typeface="Arial" panose="020B0604020202020204" pitchFamily="34" charset="0"/>
                          <a:ea typeface="+mn-ea"/>
                          <a:cs typeface="Arial" panose="020B0604020202020204" pitchFamily="34" charset="0"/>
                        </a:rPr>
                        <a:t>Retail Theft </a:t>
                      </a:r>
                    </a:p>
                    <a:p>
                      <a:r>
                        <a:rPr lang="en-GB" sz="1800" b="1" i="0" u="none" strike="noStrike" kern="1200" baseline="0" dirty="0" smtClean="0">
                          <a:solidFill>
                            <a:schemeClr val="dk1"/>
                          </a:solidFill>
                          <a:latin typeface="Arial" panose="020B0604020202020204" pitchFamily="34" charset="0"/>
                          <a:ea typeface="+mn-ea"/>
                          <a:cs typeface="Arial" panose="020B0604020202020204" pitchFamily="34" charset="0"/>
                        </a:rPr>
                        <a:t>(under £100 and may only be given on one occasion)</a:t>
                      </a:r>
                      <a:endParaRPr lang="en-GB" sz="1800" dirty="0">
                        <a:latin typeface="Arial" panose="020B0604020202020204" pitchFamily="34" charset="0"/>
                        <a:cs typeface="Arial" panose="020B0604020202020204" pitchFamily="34" charset="0"/>
                      </a:endParaRPr>
                    </a:p>
                  </a:txBody>
                  <a:tcPr/>
                </a:tc>
                <a:tc>
                  <a:txBody>
                    <a:bodyPr/>
                    <a:lstStyle/>
                    <a:p>
                      <a:pPr algn="ctr"/>
                      <a:r>
                        <a:rPr lang="en-GB" sz="1800" dirty="0" smtClean="0">
                          <a:latin typeface="Arial" panose="020B0604020202020204" pitchFamily="34" charset="0"/>
                          <a:cs typeface="Arial" panose="020B0604020202020204" pitchFamily="34" charset="0"/>
                        </a:rPr>
                        <a:t>£90 fine </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46520536"/>
                  </a:ext>
                </a:extLst>
              </a:tr>
              <a:tr h="903643">
                <a:tc>
                  <a:txBody>
                    <a:bodyPr/>
                    <a:lstStyle/>
                    <a:p>
                      <a:r>
                        <a:rPr lang="en-GB" sz="1800" b="0" i="0" u="none" strike="noStrike" kern="1200" baseline="0" dirty="0" smtClean="0">
                          <a:solidFill>
                            <a:schemeClr val="dk1"/>
                          </a:solidFill>
                          <a:latin typeface="Arial" panose="020B0604020202020204" pitchFamily="34" charset="0"/>
                          <a:ea typeface="+mn-ea"/>
                          <a:cs typeface="Arial" panose="020B0604020202020204" pitchFamily="34" charset="0"/>
                        </a:rPr>
                        <a:t>s.1 Criminal Damage Act 1971</a:t>
                      </a:r>
                      <a:endParaRPr lang="en-GB" sz="1800" dirty="0">
                        <a:latin typeface="Arial" panose="020B0604020202020204" pitchFamily="34" charset="0"/>
                        <a:cs typeface="Arial" panose="020B0604020202020204" pitchFamily="34" charset="0"/>
                      </a:endParaRPr>
                    </a:p>
                  </a:txBody>
                  <a:tcPr/>
                </a:tc>
                <a:tc>
                  <a:txBody>
                    <a:bodyPr/>
                    <a:lstStyle/>
                    <a:p>
                      <a:r>
                        <a:rPr lang="en-GB" sz="1800" b="0" i="0" u="none" strike="noStrike" kern="1200" baseline="0" dirty="0" smtClean="0">
                          <a:solidFill>
                            <a:schemeClr val="dk1"/>
                          </a:solidFill>
                          <a:latin typeface="Arial" panose="020B0604020202020204" pitchFamily="34" charset="0"/>
                          <a:ea typeface="+mn-ea"/>
                          <a:cs typeface="Arial" panose="020B0604020202020204" pitchFamily="34" charset="0"/>
                        </a:rPr>
                        <a:t>Destroying or damaging property </a:t>
                      </a:r>
                    </a:p>
                    <a:p>
                      <a:r>
                        <a:rPr lang="en-GB" sz="1800" b="1" i="0" u="none" strike="noStrike" kern="1200" baseline="0" dirty="0" smtClean="0">
                          <a:solidFill>
                            <a:schemeClr val="dk1"/>
                          </a:solidFill>
                          <a:latin typeface="Arial" panose="020B0604020202020204" pitchFamily="34" charset="0"/>
                          <a:ea typeface="+mn-ea"/>
                          <a:cs typeface="Arial" panose="020B0604020202020204" pitchFamily="34" charset="0"/>
                        </a:rPr>
                        <a:t>(under £300 and may only be given on one occasion)</a:t>
                      </a:r>
                      <a:endParaRPr lang="en-GB" sz="1800" dirty="0">
                        <a:latin typeface="Arial" panose="020B0604020202020204" pitchFamily="34" charset="0"/>
                        <a:cs typeface="Arial" panose="020B0604020202020204" pitchFamily="34" charset="0"/>
                      </a:endParaRPr>
                    </a:p>
                  </a:txBody>
                  <a:tcPr/>
                </a:tc>
                <a:tc>
                  <a:txBody>
                    <a:bodyPr/>
                    <a:lstStyle/>
                    <a:p>
                      <a:pPr algn="ctr"/>
                      <a:r>
                        <a:rPr lang="en-GB" sz="1800" dirty="0" smtClean="0">
                          <a:latin typeface="Arial" panose="020B0604020202020204" pitchFamily="34" charset="0"/>
                          <a:cs typeface="Arial" panose="020B0604020202020204" pitchFamily="34" charset="0"/>
                        </a:rPr>
                        <a:t>£90 fine </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750816597"/>
                  </a:ext>
                </a:extLst>
              </a:tr>
              <a:tr h="903643">
                <a:tc>
                  <a:txBody>
                    <a:bodyPr/>
                    <a:lstStyle/>
                    <a:p>
                      <a:r>
                        <a:rPr lang="en-GB" sz="1800" dirty="0" smtClean="0">
                          <a:latin typeface="Arial" panose="020B0604020202020204" pitchFamily="34" charset="0"/>
                          <a:cs typeface="Arial" panose="020B0604020202020204" pitchFamily="34" charset="0"/>
                        </a:rPr>
                        <a:t>s.87(1) &amp; (5) Environmental Protection Act 1990</a:t>
                      </a:r>
                      <a:endParaRPr lang="en-GB" sz="1800" dirty="0">
                        <a:latin typeface="Arial" panose="020B0604020202020204" pitchFamily="34" charset="0"/>
                        <a:cs typeface="Arial" panose="020B0604020202020204" pitchFamily="34" charset="0"/>
                      </a:endParaRPr>
                    </a:p>
                  </a:txBody>
                  <a:tcPr/>
                </a:tc>
                <a:tc>
                  <a:txBody>
                    <a:bodyPr/>
                    <a:lstStyle/>
                    <a:p>
                      <a:r>
                        <a:rPr lang="en-GB" sz="1800" dirty="0" smtClean="0">
                          <a:latin typeface="Arial" panose="020B0604020202020204" pitchFamily="34" charset="0"/>
                          <a:cs typeface="Arial" panose="020B0604020202020204" pitchFamily="34" charset="0"/>
                        </a:rPr>
                        <a:t>Deposit and leave litter</a:t>
                      </a:r>
                      <a:endParaRPr lang="en-GB" sz="1800" dirty="0">
                        <a:latin typeface="Arial" panose="020B0604020202020204" pitchFamily="34" charset="0"/>
                        <a:cs typeface="Arial" panose="020B0604020202020204" pitchFamily="34" charset="0"/>
                      </a:endParaRPr>
                    </a:p>
                  </a:txBody>
                  <a:tcPr/>
                </a:tc>
                <a:tc>
                  <a:txBody>
                    <a:bodyPr/>
                    <a:lstStyle/>
                    <a:p>
                      <a:pPr algn="ctr"/>
                      <a:r>
                        <a:rPr lang="en-GB" sz="1800" dirty="0" smtClean="0">
                          <a:latin typeface="Arial" panose="020B0604020202020204" pitchFamily="34" charset="0"/>
                          <a:cs typeface="Arial" panose="020B0604020202020204" pitchFamily="34" charset="0"/>
                        </a:rPr>
                        <a:t>£60 fine</a:t>
                      </a:r>
                      <a:endParaRPr lang="en-GB" sz="18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656409394"/>
                  </a:ext>
                </a:extLst>
              </a:tr>
            </a:tbl>
          </a:graphicData>
        </a:graphic>
      </p:graphicFrame>
      <p:sp>
        <p:nvSpPr>
          <p:cNvPr id="7" name="TextBox 6"/>
          <p:cNvSpPr txBox="1"/>
          <p:nvPr/>
        </p:nvSpPr>
        <p:spPr>
          <a:xfrm>
            <a:off x="3192661" y="1233578"/>
            <a:ext cx="5678350" cy="400110"/>
          </a:xfrm>
          <a:prstGeom prst="rect">
            <a:avLst/>
          </a:prstGeom>
          <a:noFill/>
        </p:spPr>
        <p:txBody>
          <a:bodyPr wrap="none" rtlCol="0">
            <a:spAutoFit/>
          </a:bodyPr>
          <a:lstStyle/>
          <a:p>
            <a:pPr algn="ctr"/>
            <a:r>
              <a:rPr lang="en-GB" sz="2000" dirty="0" smtClean="0">
                <a:latin typeface="Arial" panose="020B0604020202020204" pitchFamily="34" charset="0"/>
                <a:cs typeface="Arial" panose="020B0604020202020204" pitchFamily="34" charset="0"/>
              </a:rPr>
              <a:t>Examples of offences when a PND can be used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08271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1481958" y="1008484"/>
            <a:ext cx="9276763" cy="4401205"/>
          </a:xfrm>
          <a:prstGeom prst="rect">
            <a:avLst/>
          </a:prstGeom>
        </p:spPr>
        <p:txBody>
          <a:bodyPr wrap="square">
            <a:spAutoFit/>
          </a:bodyPr>
          <a:lstStyle/>
          <a:p>
            <a:r>
              <a:rPr lang="en-GB" sz="2800" b="1" dirty="0">
                <a:solidFill>
                  <a:srgbClr val="FF0000"/>
                </a:solidFill>
                <a:latin typeface="Arial" panose="020B0604020202020204" pitchFamily="34" charset="0"/>
              </a:rPr>
              <a:t>A PND may only be given: </a:t>
            </a:r>
          </a:p>
          <a:p>
            <a:endParaRPr lang="en-GB" sz="2800" dirty="0">
              <a:solidFill>
                <a:srgbClr val="000000"/>
              </a:solidFill>
              <a:latin typeface="Arial" panose="020B0604020202020204" pitchFamily="34" charset="0"/>
            </a:endParaRPr>
          </a:p>
          <a:p>
            <a:pPr marL="514350" indent="-514350">
              <a:buFont typeface="+mj-lt"/>
              <a:buAutoNum type="arabicPeriod"/>
            </a:pPr>
            <a:r>
              <a:rPr lang="en-GB" sz="2800" dirty="0" smtClean="0">
                <a:solidFill>
                  <a:srgbClr val="000000"/>
                </a:solidFill>
                <a:latin typeface="Arial" panose="020B0604020202020204" pitchFamily="34" charset="0"/>
              </a:rPr>
              <a:t>For </a:t>
            </a:r>
            <a:r>
              <a:rPr lang="en-GB" sz="2800" dirty="0">
                <a:solidFill>
                  <a:srgbClr val="000000"/>
                </a:solidFill>
                <a:latin typeface="Arial" panose="020B0604020202020204" pitchFamily="34" charset="0"/>
              </a:rPr>
              <a:t>a </a:t>
            </a:r>
            <a:r>
              <a:rPr lang="en-GB" sz="2800" b="1" dirty="0">
                <a:solidFill>
                  <a:srgbClr val="000000"/>
                </a:solidFill>
                <a:latin typeface="Arial" panose="020B0604020202020204" pitchFamily="34" charset="0"/>
              </a:rPr>
              <a:t>penalty offence </a:t>
            </a:r>
            <a:endParaRPr lang="en-GB" sz="2800" dirty="0">
              <a:solidFill>
                <a:srgbClr val="000000"/>
              </a:solidFill>
              <a:latin typeface="Arial" panose="020B0604020202020204" pitchFamily="34" charset="0"/>
            </a:endParaRPr>
          </a:p>
          <a:p>
            <a:pPr marL="514350" indent="-514350">
              <a:buFont typeface="+mj-lt"/>
              <a:buAutoNum type="arabicPeriod"/>
            </a:pPr>
            <a:endParaRPr lang="en-GB" sz="2800" dirty="0">
              <a:solidFill>
                <a:srgbClr val="000000"/>
              </a:solidFill>
              <a:latin typeface="Arial" panose="020B0604020202020204" pitchFamily="34" charset="0"/>
            </a:endParaRPr>
          </a:p>
          <a:p>
            <a:pPr marL="514350" indent="-514350">
              <a:buFont typeface="+mj-lt"/>
              <a:buAutoNum type="arabicPeriod"/>
            </a:pPr>
            <a:r>
              <a:rPr lang="en-GB" sz="2800" dirty="0" smtClean="0">
                <a:solidFill>
                  <a:srgbClr val="000000"/>
                </a:solidFill>
                <a:latin typeface="Arial" panose="020B0604020202020204" pitchFamily="34" charset="0"/>
              </a:rPr>
              <a:t>Where </a:t>
            </a:r>
            <a:r>
              <a:rPr lang="en-GB" sz="2800" dirty="0">
                <a:solidFill>
                  <a:srgbClr val="000000"/>
                </a:solidFill>
                <a:latin typeface="Arial" panose="020B0604020202020204" pitchFamily="34" charset="0"/>
              </a:rPr>
              <a:t>the offence is at the lower end of the spectrum in terms of seriousness</a:t>
            </a:r>
            <a:r>
              <a:rPr lang="en-GB" sz="2800" b="1" dirty="0">
                <a:solidFill>
                  <a:srgbClr val="000000"/>
                </a:solidFill>
                <a:latin typeface="Arial" panose="020B0604020202020204" pitchFamily="34" charset="0"/>
              </a:rPr>
              <a:t>, </a:t>
            </a:r>
            <a:endParaRPr lang="en-GB" sz="2800" dirty="0">
              <a:solidFill>
                <a:srgbClr val="000000"/>
              </a:solidFill>
              <a:latin typeface="Arial" panose="020B0604020202020204" pitchFamily="34" charset="0"/>
            </a:endParaRPr>
          </a:p>
          <a:p>
            <a:pPr marL="514350" indent="-514350">
              <a:buFont typeface="+mj-lt"/>
              <a:buAutoNum type="arabicPeriod"/>
            </a:pPr>
            <a:endParaRPr lang="en-GB" sz="2800" dirty="0">
              <a:solidFill>
                <a:srgbClr val="000000"/>
              </a:solidFill>
              <a:latin typeface="Arial" panose="020B0604020202020204" pitchFamily="34" charset="0"/>
            </a:endParaRPr>
          </a:p>
          <a:p>
            <a:pPr marL="514350" indent="-514350">
              <a:buFont typeface="+mj-lt"/>
              <a:buAutoNum type="arabicPeriod"/>
            </a:pPr>
            <a:r>
              <a:rPr lang="en-GB" sz="2800" dirty="0" smtClean="0">
                <a:solidFill>
                  <a:srgbClr val="000000"/>
                </a:solidFill>
                <a:latin typeface="Arial" panose="020B0604020202020204" pitchFamily="34" charset="0"/>
              </a:rPr>
              <a:t>Where </a:t>
            </a:r>
            <a:r>
              <a:rPr lang="en-GB" sz="2800" dirty="0">
                <a:solidFill>
                  <a:srgbClr val="000000"/>
                </a:solidFill>
                <a:latin typeface="Arial" panose="020B0604020202020204" pitchFamily="34" charset="0"/>
              </a:rPr>
              <a:t>the penalty offence is </a:t>
            </a:r>
            <a:r>
              <a:rPr lang="en-GB" sz="2800" b="1" dirty="0">
                <a:solidFill>
                  <a:srgbClr val="000000"/>
                </a:solidFill>
                <a:latin typeface="Arial" panose="020B0604020202020204" pitchFamily="34" charset="0"/>
              </a:rPr>
              <a:t>not committed in association with another penalty offence or does not overlap with another offence </a:t>
            </a:r>
            <a:endParaRPr lang="en-GB" sz="2800" dirty="0">
              <a:solidFill>
                <a:srgbClr val="000000"/>
              </a:solidFill>
              <a:latin typeface="Arial" panose="020B0604020202020204" pitchFamily="34" charset="0"/>
            </a:endParaRPr>
          </a:p>
        </p:txBody>
      </p:sp>
    </p:spTree>
    <p:extLst>
      <p:ext uri="{BB962C8B-B14F-4D97-AF65-F5344CB8AC3E}">
        <p14:creationId xmlns:p14="http://schemas.microsoft.com/office/powerpoint/2010/main" val="42353250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106298495"/>
              </p:ext>
            </p:extLst>
          </p:nvPr>
        </p:nvGraphicFramePr>
        <p:xfrm>
          <a:off x="928506" y="1084210"/>
          <a:ext cx="10075825" cy="4546600"/>
        </p:xfrm>
        <a:graphic>
          <a:graphicData uri="http://schemas.openxmlformats.org/drawingml/2006/table">
            <a:tbl>
              <a:tblPr firstRow="1" bandRow="1">
                <a:tableStyleId>{5C22544A-7EE6-4342-B048-85BDC9FD1C3A}</a:tableStyleId>
              </a:tblPr>
              <a:tblGrid>
                <a:gridCol w="2195300">
                  <a:extLst>
                    <a:ext uri="{9D8B030D-6E8A-4147-A177-3AD203B41FA5}">
                      <a16:colId xmlns:a16="http://schemas.microsoft.com/office/drawing/2014/main" val="2699262735"/>
                    </a:ext>
                  </a:extLst>
                </a:gridCol>
                <a:gridCol w="7880525">
                  <a:extLst>
                    <a:ext uri="{9D8B030D-6E8A-4147-A177-3AD203B41FA5}">
                      <a16:colId xmlns:a16="http://schemas.microsoft.com/office/drawing/2014/main" val="824773827"/>
                    </a:ext>
                  </a:extLst>
                </a:gridCol>
              </a:tblGrid>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val="3581897051"/>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kern="1200" baseline="0" dirty="0" smtClean="0">
                          <a:solidFill>
                            <a:srgbClr val="00B050"/>
                          </a:solidFill>
                          <a:latin typeface="+mn-lt"/>
                          <a:ea typeface="+mn-ea"/>
                          <a:cs typeface="+mn-cs"/>
                        </a:rPr>
                        <a:t>PND may be appropriate </a:t>
                      </a:r>
                      <a:r>
                        <a:rPr lang="en-GB" sz="1600" b="0" i="0" u="none" strike="noStrike" kern="1200" baseline="0" dirty="0" smtClean="0">
                          <a:solidFill>
                            <a:schemeClr val="dk1"/>
                          </a:solidFill>
                          <a:latin typeface="+mn-lt"/>
                          <a:ea typeface="+mn-ea"/>
                          <a:cs typeface="+mn-cs"/>
                        </a:rPr>
                        <a:t>	</a:t>
                      </a:r>
                    </a:p>
                    <a:p>
                      <a:endParaRPr lang="en-GB" sz="1600" dirty="0"/>
                    </a:p>
                  </a:txBody>
                  <a:tcPr/>
                </a:tc>
                <a:tc>
                  <a:txBody>
                    <a:bodyPr/>
                    <a:lstStyle/>
                    <a:p>
                      <a:r>
                        <a:rPr lang="en-GB" sz="1600" b="0" i="0" u="none" strike="noStrike" kern="1200" baseline="0" dirty="0" smtClean="0">
                          <a:solidFill>
                            <a:schemeClr val="dk1"/>
                          </a:solidFill>
                          <a:latin typeface="+mn-lt"/>
                          <a:ea typeface="+mn-ea"/>
                          <a:cs typeface="+mn-cs"/>
                        </a:rPr>
                        <a:t>Where a simple caution or conditional caution might be used. </a:t>
                      </a:r>
                    </a:p>
                    <a:p>
                      <a:r>
                        <a:rPr lang="en-GB" sz="1600" b="0" i="0" u="none" strike="noStrike" kern="1200" baseline="0" dirty="0" smtClean="0">
                          <a:solidFill>
                            <a:schemeClr val="dk1"/>
                          </a:solidFill>
                          <a:latin typeface="+mn-lt"/>
                          <a:ea typeface="+mn-ea"/>
                          <a:cs typeface="+mn-cs"/>
                        </a:rPr>
                        <a:t>In some cases that would normally result in a charge. 	</a:t>
                      </a:r>
                    </a:p>
                    <a:p>
                      <a:endParaRPr lang="en-GB" sz="1600" dirty="0"/>
                    </a:p>
                  </a:txBody>
                  <a:tcPr/>
                </a:tc>
                <a:extLst>
                  <a:ext uri="{0D108BD9-81ED-4DB2-BD59-A6C34878D82A}">
                    <a16:rowId xmlns:a16="http://schemas.microsoft.com/office/drawing/2014/main" val="34655072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kern="1200" baseline="0" dirty="0" smtClean="0">
                          <a:solidFill>
                            <a:schemeClr val="accent4">
                              <a:lumMod val="75000"/>
                            </a:schemeClr>
                          </a:solidFill>
                          <a:latin typeface="+mn-lt"/>
                          <a:ea typeface="+mn-ea"/>
                          <a:cs typeface="+mn-cs"/>
                        </a:rPr>
                        <a:t>PND may not be appropriate </a:t>
                      </a:r>
                      <a:r>
                        <a:rPr lang="en-GB" sz="1600" b="0" i="0" u="none" strike="noStrike" kern="1200" baseline="0" dirty="0" smtClean="0">
                          <a:solidFill>
                            <a:schemeClr val="dk1"/>
                          </a:solidFill>
                          <a:latin typeface="+mn-lt"/>
                          <a:ea typeface="+mn-ea"/>
                          <a:cs typeface="+mn-cs"/>
                        </a:rPr>
                        <a:t>	</a:t>
                      </a:r>
                    </a:p>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u="none" strike="noStrike" kern="1200" baseline="0" dirty="0" smtClean="0">
                          <a:solidFill>
                            <a:schemeClr val="dk1"/>
                          </a:solidFill>
                          <a:latin typeface="+mn-lt"/>
                          <a:ea typeface="+mn-ea"/>
                          <a:cs typeface="+mn-cs"/>
                        </a:rPr>
                        <a:t>Where custody or sentence more serious than a fine would be expected if the case were to be tried at court. 	</a:t>
                      </a:r>
                    </a:p>
                    <a:p>
                      <a:endParaRPr lang="en-GB" sz="1600" dirty="0"/>
                    </a:p>
                  </a:txBody>
                  <a:tcPr/>
                </a:tc>
                <a:extLst>
                  <a:ext uri="{0D108BD9-81ED-4DB2-BD59-A6C34878D82A}">
                    <a16:rowId xmlns:a16="http://schemas.microsoft.com/office/drawing/2014/main" val="1440211562"/>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i="0" u="none" strike="noStrike" kern="1200" baseline="0" dirty="0" smtClean="0">
                          <a:solidFill>
                            <a:srgbClr val="FF0000"/>
                          </a:solidFill>
                          <a:latin typeface="+mn-lt"/>
                          <a:ea typeface="+mn-ea"/>
                          <a:cs typeface="+mn-cs"/>
                        </a:rPr>
                        <a:t>PND will not be appropriate </a:t>
                      </a:r>
                      <a:r>
                        <a:rPr lang="en-GB" sz="1600" b="0" i="0" u="none" strike="noStrike" kern="1200" baseline="0" dirty="0" smtClean="0">
                          <a:solidFill>
                            <a:schemeClr val="dk1"/>
                          </a:solidFill>
                          <a:latin typeface="+mn-lt"/>
                          <a:ea typeface="+mn-ea"/>
                          <a:cs typeface="+mn-cs"/>
                        </a:rPr>
                        <a:t>	</a:t>
                      </a:r>
                    </a:p>
                    <a:p>
                      <a:endParaRPr lang="en-GB" sz="1600" dirty="0"/>
                    </a:p>
                  </a:txBody>
                  <a:tcPr/>
                </a:tc>
                <a:tc>
                  <a:txBody>
                    <a:bodyPr/>
                    <a:lstStyle/>
                    <a:p>
                      <a:r>
                        <a:rPr lang="en-GB" sz="1600" b="0" i="0" u="none" strike="noStrike" kern="1200" baseline="0" dirty="0" smtClean="0">
                          <a:solidFill>
                            <a:schemeClr val="dk1"/>
                          </a:solidFill>
                          <a:latin typeface="+mn-lt"/>
                          <a:ea typeface="+mn-ea"/>
                          <a:cs typeface="+mn-cs"/>
                        </a:rPr>
                        <a:t>Where there has been any injury to any person or any realistic threat or risk of injury. </a:t>
                      </a:r>
                    </a:p>
                    <a:p>
                      <a:r>
                        <a:rPr lang="en-GB" sz="1600" b="0" i="0" u="none" strike="noStrike" kern="1200" baseline="0" dirty="0" smtClean="0">
                          <a:solidFill>
                            <a:schemeClr val="dk1"/>
                          </a:solidFill>
                          <a:latin typeface="+mn-lt"/>
                          <a:ea typeface="+mn-ea"/>
                          <a:cs typeface="+mn-cs"/>
                        </a:rPr>
                        <a:t>Where there has been substantial financial or material loss to private property of an individual. </a:t>
                      </a:r>
                    </a:p>
                    <a:p>
                      <a:r>
                        <a:rPr lang="en-GB" sz="1600" b="0" i="0" u="none" strike="noStrike" kern="1200" baseline="0" dirty="0" smtClean="0">
                          <a:solidFill>
                            <a:schemeClr val="dk1"/>
                          </a:solidFill>
                          <a:latin typeface="+mn-lt"/>
                          <a:ea typeface="+mn-ea"/>
                          <a:cs typeface="+mn-cs"/>
                        </a:rPr>
                        <a:t>Where a penalty offence is committed in association with another offence, including a penalty offence. </a:t>
                      </a:r>
                    </a:p>
                    <a:p>
                      <a:r>
                        <a:rPr lang="en-GB" sz="1600" b="0" i="0" u="none" strike="noStrike" kern="1200" baseline="0" dirty="0" smtClean="0">
                          <a:solidFill>
                            <a:schemeClr val="dk1"/>
                          </a:solidFill>
                          <a:latin typeface="+mn-lt"/>
                          <a:ea typeface="+mn-ea"/>
                          <a:cs typeface="+mn-cs"/>
                        </a:rPr>
                        <a:t>Where the offence involves domestic violence (follow ACPO guidance). </a:t>
                      </a:r>
                    </a:p>
                    <a:p>
                      <a:r>
                        <a:rPr lang="en-GB" sz="1600" b="0" i="0" u="none" strike="noStrike" kern="1200" baseline="0" dirty="0" smtClean="0">
                          <a:solidFill>
                            <a:schemeClr val="dk1"/>
                          </a:solidFill>
                          <a:latin typeface="+mn-lt"/>
                          <a:ea typeface="+mn-ea"/>
                          <a:cs typeface="+mn-cs"/>
                        </a:rPr>
                        <a:t>For any football related offences. </a:t>
                      </a:r>
                    </a:p>
                    <a:p>
                      <a:r>
                        <a:rPr lang="en-GB" sz="1600" b="0" i="0" u="none" strike="noStrike" kern="1200" baseline="0" dirty="0" smtClean="0">
                          <a:solidFill>
                            <a:schemeClr val="dk1"/>
                          </a:solidFill>
                          <a:latin typeface="+mn-lt"/>
                          <a:ea typeface="+mn-ea"/>
                          <a:cs typeface="+mn-cs"/>
                        </a:rPr>
                        <a:t>Where an offence has been committed jointly with a person below the age of 18 years. </a:t>
                      </a:r>
                    </a:p>
                    <a:p>
                      <a:r>
                        <a:rPr lang="en-GB" sz="1600" b="0" i="0" u="none" strike="noStrike" kern="1200" baseline="0" dirty="0" smtClean="0">
                          <a:solidFill>
                            <a:schemeClr val="dk1"/>
                          </a:solidFill>
                          <a:latin typeface="+mn-lt"/>
                          <a:ea typeface="+mn-ea"/>
                          <a:cs typeface="+mn-cs"/>
                        </a:rPr>
                        <a:t>Where the provisions of the Protection from Harassment Act 1997 might apply. 	</a:t>
                      </a:r>
                    </a:p>
                    <a:p>
                      <a:endParaRPr lang="en-GB" sz="1600" dirty="0"/>
                    </a:p>
                  </a:txBody>
                  <a:tcPr/>
                </a:tc>
                <a:extLst>
                  <a:ext uri="{0D108BD9-81ED-4DB2-BD59-A6C34878D82A}">
                    <a16:rowId xmlns:a16="http://schemas.microsoft.com/office/drawing/2014/main" val="482244546"/>
                  </a:ext>
                </a:extLst>
              </a:tr>
            </a:tbl>
          </a:graphicData>
        </a:graphic>
      </p:graphicFrame>
      <p:sp>
        <p:nvSpPr>
          <p:cNvPr id="4" name="TextBox 3"/>
          <p:cNvSpPr txBox="1"/>
          <p:nvPr/>
        </p:nvSpPr>
        <p:spPr>
          <a:xfrm>
            <a:off x="2280816" y="359051"/>
            <a:ext cx="7848872" cy="523220"/>
          </a:xfrm>
          <a:prstGeom prst="rect">
            <a:avLst/>
          </a:prstGeom>
          <a:solidFill>
            <a:srgbClr val="002060"/>
          </a:solidFill>
        </p:spPr>
        <p:txBody>
          <a:bodyPr wrap="square" rtlCol="0">
            <a:spAutoFit/>
          </a:bodyPr>
          <a:lstStyle/>
          <a:p>
            <a:pPr algn="ctr"/>
            <a:r>
              <a:rPr lang="en-GB" sz="2800" b="1" dirty="0" smtClean="0">
                <a:solidFill>
                  <a:schemeClr val="bg1"/>
                </a:solidFill>
              </a:rPr>
              <a:t>When a PND may be appropriate - Overview </a:t>
            </a:r>
            <a:endParaRPr lang="en-GB" sz="2800" b="1" dirty="0">
              <a:solidFill>
                <a:schemeClr val="bg1"/>
              </a:solidFill>
            </a:endParaRPr>
          </a:p>
        </p:txBody>
      </p:sp>
    </p:spTree>
    <p:extLst>
      <p:ext uri="{BB962C8B-B14F-4D97-AF65-F5344CB8AC3E}">
        <p14:creationId xmlns:p14="http://schemas.microsoft.com/office/powerpoint/2010/main" val="21107102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727200" y="1476374"/>
            <a:ext cx="8483600" cy="5113866"/>
          </a:xfrm>
          <a:prstGeom prst="rect">
            <a:avLst/>
          </a:prstGeom>
        </p:spPr>
      </p:pic>
      <p:sp>
        <p:nvSpPr>
          <p:cNvPr id="2" name="Title 1"/>
          <p:cNvSpPr>
            <a:spLocks noGrp="1"/>
          </p:cNvSpPr>
          <p:nvPr>
            <p:ph type="title"/>
          </p:nvPr>
        </p:nvSpPr>
        <p:spPr>
          <a:xfrm>
            <a:off x="2235200" y="365126"/>
            <a:ext cx="7044267" cy="921808"/>
          </a:xfrm>
          <a:solidFill>
            <a:srgbClr val="002060"/>
          </a:solidFill>
        </p:spPr>
        <p:txBody>
          <a:bodyPr/>
          <a:lstStyle/>
          <a:p>
            <a:pPr algn="ctr"/>
            <a:r>
              <a:rPr lang="en-GB" dirty="0" smtClean="0">
                <a:solidFill>
                  <a:schemeClr val="bg1"/>
                </a:solidFill>
              </a:rPr>
              <a:t>Considerations</a:t>
            </a:r>
            <a:endParaRPr lang="en-GB" dirty="0">
              <a:solidFill>
                <a:schemeClr val="bg1"/>
              </a:solidFill>
            </a:endParaRPr>
          </a:p>
        </p:txBody>
      </p:sp>
    </p:spTree>
    <p:extLst>
      <p:ext uri="{BB962C8B-B14F-4D97-AF65-F5344CB8AC3E}">
        <p14:creationId xmlns:p14="http://schemas.microsoft.com/office/powerpoint/2010/main" val="21283988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3736428" y="1486291"/>
            <a:ext cx="4717284" cy="3440669"/>
          </a:xfrm>
          <a:prstGeom prst="rect">
            <a:avLst/>
          </a:prstGeom>
        </p:spPr>
      </p:pic>
    </p:spTree>
    <p:extLst>
      <p:ext uri="{BB962C8B-B14F-4D97-AF65-F5344CB8AC3E}">
        <p14:creationId xmlns:p14="http://schemas.microsoft.com/office/powerpoint/2010/main" val="30858536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588</TotalTime>
  <Words>2123</Words>
  <Application>Microsoft Office PowerPoint</Application>
  <PresentationFormat>Widescreen</PresentationFormat>
  <Paragraphs>222</Paragraphs>
  <Slides>14</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Calibri Light</vt:lpstr>
      <vt:lpstr>Comic Sans MS</vt:lpstr>
      <vt:lpstr>Microsoft Sans Serif</vt:lpstr>
      <vt:lpstr>Tahoma</vt:lpstr>
      <vt:lpstr>Office Theme</vt:lpstr>
      <vt:lpstr>PowerPoint Presentation</vt:lpstr>
      <vt:lpstr>PowerPoint Presentation</vt:lpstr>
      <vt:lpstr>Postal Charge Requisition</vt:lpstr>
      <vt:lpstr>PowerPoint Presentation</vt:lpstr>
      <vt:lpstr>PowerPoint Presentation</vt:lpstr>
      <vt:lpstr>PowerPoint Presentation</vt:lpstr>
      <vt:lpstr>PowerPoint Presentation</vt:lpstr>
      <vt:lpstr>The difference between RFS and PCR</vt:lpstr>
      <vt:lpstr>PowerPoint Presentation</vt:lpstr>
      <vt:lpstr>PowerPoint Presentation</vt:lpstr>
      <vt:lpstr>PowerPoint Presentation</vt:lpstr>
      <vt:lpstr>PowerPoint Presentation</vt:lpstr>
      <vt:lpstr>Considerations</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Hembrow,Darren swp4729</cp:lastModifiedBy>
  <cp:revision>86</cp:revision>
  <dcterms:created xsi:type="dcterms:W3CDTF">2018-01-30T11:09:50Z</dcterms:created>
  <dcterms:modified xsi:type="dcterms:W3CDTF">2020-08-21T10:02:50Z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768f1ddb-21cf-4fb6-8ae0-1050e7070c7f</vt:lpwstr>
  </property>
  <property fmtid="{D5CDD505-2E9C-101B-9397-08002B2CF9AE}" pid="3" name="Classification">
    <vt:lpwstr>OFFICIAL</vt:lpwstr>
  </property>
  <property fmtid="{D5CDD505-2E9C-101B-9397-08002B2CF9AE}" pid="4" name="Visibility">
    <vt:lpwstr>NOT VISIBLE</vt:lpwstr>
  </property>
</Properties>
</file>