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469" r:id="rId6"/>
    <p:sldId id="470" r:id="rId7"/>
    <p:sldId id="422" r:id="rId8"/>
    <p:sldId id="465" r:id="rId9"/>
    <p:sldId id="466" r:id="rId10"/>
    <p:sldId id="468" r:id="rId11"/>
    <p:sldId id="462" r:id="rId12"/>
    <p:sldId id="467" r:id="rId13"/>
    <p:sldId id="463" r:id="rId14"/>
    <p:sldId id="464" r:id="rId15"/>
    <p:sldId id="471" r:id="rId16"/>
    <p:sldId id="472" r:id="rId17"/>
    <p:sldId id="474" r:id="rId18"/>
    <p:sldId id="473" r:id="rId19"/>
    <p:sldId id="475" r:id="rId20"/>
    <p:sldId id="476" r:id="rId21"/>
    <p:sldId id="457" r:id="rId22"/>
    <p:sldId id="458" r:id="rId23"/>
    <p:sldId id="459" r:id="rId24"/>
    <p:sldId id="460" r:id="rId25"/>
    <p:sldId id="27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749" autoAdjust="0"/>
  </p:normalViewPr>
  <p:slideViewPr>
    <p:cSldViewPr>
      <p:cViewPr varScale="1">
        <p:scale>
          <a:sx n="99" d="100"/>
          <a:sy n="99" d="100"/>
        </p:scale>
        <p:origin x="194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50"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09/01/2020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2</a:t>
            </a:fld>
            <a:endParaRPr lang="en-GB"/>
          </a:p>
        </p:txBody>
      </p:sp>
    </p:spTree>
    <p:extLst>
      <p:ext uri="{BB962C8B-B14F-4D97-AF65-F5344CB8AC3E}">
        <p14:creationId xmlns:p14="http://schemas.microsoft.com/office/powerpoint/2010/main" val="647721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smtClean="0"/>
              <a:t>This picture best defines and describes an argument.</a:t>
            </a:r>
            <a:r>
              <a:rPr lang="en-GB" i="0" baseline="0" dirty="0" smtClean="0"/>
              <a:t> </a:t>
            </a:r>
            <a:r>
              <a:rPr lang="en-GB" i="0" dirty="0" smtClean="0"/>
              <a:t>You have seen</a:t>
            </a:r>
            <a:r>
              <a:rPr lang="en-GB" i="0" baseline="0" dirty="0" smtClean="0"/>
              <a:t> this picture before now, but what does it tell you about an argument?</a:t>
            </a:r>
          </a:p>
          <a:p>
            <a:endParaRPr lang="en-GB" i="0" baseline="0" dirty="0" smtClean="0"/>
          </a:p>
          <a:p>
            <a:endParaRPr lang="en-GB" i="0" baseline="0" dirty="0" smtClean="0"/>
          </a:p>
          <a:p>
            <a:r>
              <a:rPr lang="en-GB" i="0" baseline="0" dirty="0" smtClean="0"/>
              <a:t>An argument is simply ‘A point of view’</a:t>
            </a:r>
            <a:endParaRPr lang="en-GB" i="0" dirty="0"/>
          </a:p>
        </p:txBody>
      </p:sp>
      <p:sp>
        <p:nvSpPr>
          <p:cNvPr id="4" name="Slide Number Placeholder 3"/>
          <p:cNvSpPr>
            <a:spLocks noGrp="1"/>
          </p:cNvSpPr>
          <p:nvPr>
            <p:ph type="sldNum" sz="quarter" idx="10"/>
          </p:nvPr>
        </p:nvSpPr>
        <p:spPr/>
        <p:txBody>
          <a:bodyPr/>
          <a:lstStyle/>
          <a:p>
            <a:fld id="{83A431A8-FCA0-4CBE-ABAB-A78DBAEF8320}" type="slidenum">
              <a:rPr lang="en-GB" smtClean="0"/>
              <a:t>3</a:t>
            </a:fld>
            <a:endParaRPr lang="en-GB"/>
          </a:p>
        </p:txBody>
      </p:sp>
    </p:spTree>
    <p:extLst>
      <p:ext uri="{BB962C8B-B14F-4D97-AF65-F5344CB8AC3E}">
        <p14:creationId xmlns:p14="http://schemas.microsoft.com/office/powerpoint/2010/main" val="1348570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At the heart of all arguments is a </a:t>
            </a:r>
            <a:r>
              <a:rPr lang="en-GB" b="1" dirty="0" smtClean="0"/>
              <a:t>claim</a:t>
            </a:r>
            <a:r>
              <a:rPr lang="en-GB" dirty="0" smtClean="0"/>
              <a:t> - the main premise that you are interested in proving. Establishing your claim is one of the most important parts of any piece of academic work; an essay, a presentation, a dissertation, research paper or thesis. A good claim should be bold, exciting and most importantly, worth arguing over. A version of your claim will probably be included somewhere in your introduction.</a:t>
            </a:r>
          </a:p>
          <a:p>
            <a:endParaRPr lang="en-GB" dirty="0" smtClean="0"/>
          </a:p>
          <a:p>
            <a:r>
              <a:rPr lang="en-GB" dirty="0" smtClean="0"/>
              <a:t>To convince your reader of your claim, you will need to provide some </a:t>
            </a:r>
            <a:r>
              <a:rPr lang="en-GB" b="1" dirty="0" smtClean="0"/>
              <a:t>proof</a:t>
            </a:r>
            <a:r>
              <a:rPr lang="en-GB" dirty="0" smtClean="0"/>
              <a:t>. Your proof will be in the form of evidence, data, sources and examples all of which will need to be fully referenced in the appropriate style. However, it is important to recognise that relevant evidence does not automatically prove a claim. There is usually some work to be done to convince your reader that there is a connection - i.e. how and why does this evidence inform your thinking. This part of the argument is sometimes called a </a:t>
            </a:r>
            <a:r>
              <a:rPr lang="en-GB" b="1" dirty="0" smtClean="0"/>
              <a:t>warrant</a:t>
            </a:r>
            <a:r>
              <a:rPr lang="en-GB" dirty="0" smtClean="0"/>
              <a:t>.</a:t>
            </a:r>
          </a:p>
          <a:p>
            <a:endParaRPr lang="en-GB" dirty="0" smtClean="0"/>
          </a:p>
          <a:p>
            <a:r>
              <a:rPr lang="en-GB" dirty="0" smtClean="0"/>
              <a:t>It is also important to consider and actively seek out alternative points of view and potential </a:t>
            </a:r>
            <a:r>
              <a:rPr lang="en-GB" b="1" dirty="0" smtClean="0"/>
              <a:t>objections</a:t>
            </a:r>
            <a:r>
              <a:rPr lang="en-GB" dirty="0" smtClean="0"/>
              <a:t>. There is sometimes a tendency to be drawn to ideas that explicitly or implicitly support our own ways of thinking - which can result in narrow or flawed arguments. By engaging deliberately with objections and building them into our own thinking, we can develop more nuanced and rounded arguments.</a:t>
            </a:r>
          </a:p>
          <a:p>
            <a:endParaRPr lang="en-GB" dirty="0" smtClean="0"/>
          </a:p>
          <a:p>
            <a:r>
              <a:rPr lang="en-GB" dirty="0" smtClean="0"/>
              <a:t>Your </a:t>
            </a:r>
            <a:r>
              <a:rPr lang="en-GB" b="1" dirty="0" smtClean="0"/>
              <a:t>conclusion </a:t>
            </a:r>
            <a:r>
              <a:rPr lang="en-GB" dirty="0" smtClean="0"/>
              <a:t>will draw on this process of research and thinking to present a balanced summary of the argument, using cautious language as appropriate to the strength of your findings. You may be able to use this as an opportunity to make some predictions or recommendations, suggest some practical applications, or identify openings for further research.</a:t>
            </a:r>
          </a:p>
          <a:p>
            <a:endParaRPr lang="en-GB" dirty="0" smtClean="0"/>
          </a:p>
          <a:p>
            <a:endParaRPr lang="en-GB" altLang="en-US" dirty="0" smtClean="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642254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first thing we must do if we are to evaluate</a:t>
            </a:r>
            <a:r>
              <a:rPr lang="en-GB" baseline="0" dirty="0" smtClean="0"/>
              <a:t> an argument, is to identify the author’s claim. </a:t>
            </a:r>
            <a:r>
              <a:rPr lang="en-GB" dirty="0" smtClean="0"/>
              <a:t>Sometimes the central claim is explicitly stated</a:t>
            </a:r>
            <a:r>
              <a:rPr lang="en-GB" baseline="0" dirty="0" smtClean="0"/>
              <a:t> and is easy to find. At other times, the job of finding the central claim is a greater challenge because it is implicit in the author’s statements; that is, it is not stated outright. If the latter is true, you will have to state the claim in your own words. In a short article, the claim may appear at the very beginning of the piece. It sometimes appears in the title or as a headline of a newspaper article. The central claim may also be placed near the end of the article as a conclusion.</a:t>
            </a:r>
          </a:p>
          <a:p>
            <a:endParaRPr lang="en-GB" baseline="0" dirty="0" smtClean="0"/>
          </a:p>
          <a:p>
            <a:r>
              <a:rPr lang="en-GB" baseline="0" dirty="0" smtClean="0"/>
              <a:t>Certain words or phrases  may indicate that the author is about to state a claim. They include words and phrases such as:</a:t>
            </a:r>
          </a:p>
          <a:p>
            <a:endParaRPr lang="en-GB" baseline="0" dirty="0" smtClean="0"/>
          </a:p>
          <a:p>
            <a:r>
              <a:rPr lang="en-GB" i="1" baseline="0" dirty="0" smtClean="0"/>
              <a:t>Therefore, thus, in summary, I believe that, Clearly, in short, the data show that, as a result, in fact etc.</a:t>
            </a:r>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7</a:t>
            </a:fld>
            <a:endParaRPr lang="en-GB"/>
          </a:p>
        </p:txBody>
      </p:sp>
    </p:spTree>
    <p:extLst>
      <p:ext uri="{BB962C8B-B14F-4D97-AF65-F5344CB8AC3E}">
        <p14:creationId xmlns:p14="http://schemas.microsoft.com/office/powerpoint/2010/main" val="633049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Passage is available on Moodle among learning</a:t>
            </a:r>
            <a:r>
              <a:rPr lang="en-GB" baseline="0" dirty="0" smtClean="0"/>
              <a:t> materials for week 4.</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8</a:t>
            </a:fld>
            <a:endParaRPr lang="en-GB"/>
          </a:p>
        </p:txBody>
      </p:sp>
    </p:spTree>
    <p:extLst>
      <p:ext uri="{BB962C8B-B14F-4D97-AF65-F5344CB8AC3E}">
        <p14:creationId xmlns:p14="http://schemas.microsoft.com/office/powerpoint/2010/main" val="2774392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3756912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31F8DF-DD05-426D-9F62-9F94D9967484}" type="slidenum">
              <a:rPr lang="en-GB" altLang="en-US" smtClean="0">
                <a:latin typeface="Calibri" panose="020F0502020204030204" pitchFamily="34" charset="0"/>
              </a:rPr>
              <a:pPr/>
              <a:t>10</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40617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sz="2000" b="1" i="1" dirty="0" smtClean="0"/>
              <a:t>Claims consistent with our </a:t>
            </a:r>
            <a:r>
              <a:rPr lang="en-US" sz="2000" b="1" i="1" dirty="0" smtClean="0">
                <a:solidFill>
                  <a:schemeClr val="accent2"/>
                </a:solidFill>
              </a:rPr>
              <a:t>general experiences and observations </a:t>
            </a:r>
            <a:r>
              <a:rPr lang="en-US" sz="2000" dirty="0" smtClean="0">
                <a:solidFill>
                  <a:schemeClr val="accent2"/>
                </a:solidFill>
              </a:rPr>
              <a:t>: For example, the roads are</a:t>
            </a:r>
            <a:r>
              <a:rPr lang="en-US" sz="2000" baseline="0" dirty="0" smtClean="0">
                <a:solidFill>
                  <a:schemeClr val="accent2"/>
                </a:solidFill>
              </a:rPr>
              <a:t> congested with traffic between 4 and 6pm. Every business is affected by the external environment. Similarly, we accept claims that relate to subjective experiences: Boxing is my favourite sport.</a:t>
            </a:r>
          </a:p>
          <a:p>
            <a:pPr eaLnBrk="1" hangingPunct="1">
              <a:spcBef>
                <a:spcPct val="0"/>
              </a:spcBef>
            </a:pPr>
            <a:endParaRPr lang="en-US" sz="2000" dirty="0" smtClean="0">
              <a:solidFill>
                <a:schemeClr val="accent2"/>
              </a:solidFill>
            </a:endParaRPr>
          </a:p>
          <a:p>
            <a:pPr eaLnBrk="1" hangingPunct="1">
              <a:spcBef>
                <a:spcPct val="0"/>
              </a:spcBef>
            </a:pPr>
            <a:r>
              <a:rPr lang="en-US" sz="2000" b="1" i="1" dirty="0" smtClean="0"/>
              <a:t>Claims that appear to be </a:t>
            </a:r>
            <a:r>
              <a:rPr lang="en-US" sz="2000" b="1" i="1" dirty="0" smtClean="0">
                <a:solidFill>
                  <a:schemeClr val="accent2"/>
                </a:solidFill>
              </a:rPr>
              <a:t>facts</a:t>
            </a:r>
            <a:r>
              <a:rPr lang="en-US" sz="2000" b="1" i="1" dirty="0" smtClean="0"/>
              <a:t> that are independent of interpretation</a:t>
            </a:r>
            <a:r>
              <a:rPr lang="en-US" sz="2000" dirty="0" smtClean="0"/>
              <a:t>:</a:t>
            </a:r>
            <a:r>
              <a:rPr lang="en-US" sz="2000" baseline="0" dirty="0" smtClean="0"/>
              <a:t> For example, London is larger than Birmingham. </a:t>
            </a:r>
          </a:p>
          <a:p>
            <a:pPr eaLnBrk="1" hangingPunct="1">
              <a:spcBef>
                <a:spcPct val="0"/>
              </a:spcBef>
            </a:pPr>
            <a:r>
              <a:rPr lang="en-US" sz="2000" baseline="0" dirty="0" smtClean="0"/>
              <a:t>Also, Events that happen are often not questioned: for example, when we read a newspaper report of a train accident or an announcement of a merger between two firms; we tend to accept this type of claim as true. These events are not uncommon and well within the realm of possibility.</a:t>
            </a:r>
          </a:p>
          <a:p>
            <a:pPr eaLnBrk="1" hangingPunct="1">
              <a:spcBef>
                <a:spcPct val="0"/>
              </a:spcBef>
            </a:pPr>
            <a:endParaRPr lang="en-US" sz="2000" dirty="0" smtClean="0"/>
          </a:p>
          <a:p>
            <a:pPr eaLnBrk="1" hangingPunct="1">
              <a:spcBef>
                <a:spcPct val="0"/>
              </a:spcBef>
            </a:pPr>
            <a:r>
              <a:rPr lang="en-US" sz="2000" b="1" i="1" dirty="0" smtClean="0"/>
              <a:t>Strongly supported general claims that are </a:t>
            </a:r>
            <a:r>
              <a:rPr lang="en-US" sz="2000" b="1" i="1" dirty="0" smtClean="0">
                <a:solidFill>
                  <a:schemeClr val="accent2"/>
                </a:solidFill>
              </a:rPr>
              <a:t>common sense</a:t>
            </a:r>
            <a:r>
              <a:rPr lang="en-US" sz="2000" dirty="0" smtClean="0">
                <a:solidFill>
                  <a:schemeClr val="accent2"/>
                </a:solidFill>
              </a:rPr>
              <a:t>:  For example, You cannot be in two places at</a:t>
            </a:r>
            <a:r>
              <a:rPr lang="en-US" sz="2000" baseline="0" dirty="0" smtClean="0">
                <a:solidFill>
                  <a:schemeClr val="accent2"/>
                </a:solidFill>
              </a:rPr>
              <a:t> a time</a:t>
            </a:r>
          </a:p>
          <a:p>
            <a:pPr eaLnBrk="1" hangingPunct="1">
              <a:spcBef>
                <a:spcPct val="0"/>
              </a:spcBef>
            </a:pPr>
            <a:endParaRPr lang="en-US" sz="2000" dirty="0" smtClean="0">
              <a:solidFill>
                <a:schemeClr val="accent2"/>
              </a:solidFill>
            </a:endParaRPr>
          </a:p>
          <a:p>
            <a:pPr eaLnBrk="1" hangingPunct="1">
              <a:spcBef>
                <a:spcPct val="0"/>
              </a:spcBef>
            </a:pPr>
            <a:r>
              <a:rPr lang="en-US" sz="2000" b="1" i="1" dirty="0" smtClean="0"/>
              <a:t>Technical or </a:t>
            </a:r>
            <a:r>
              <a:rPr lang="en-US" sz="2000" b="1" i="1" dirty="0" smtClean="0">
                <a:solidFill>
                  <a:schemeClr val="accent2"/>
                </a:solidFill>
              </a:rPr>
              <a:t>mathematical </a:t>
            </a:r>
            <a:r>
              <a:rPr lang="en-US" sz="2000" b="1" i="1" dirty="0" smtClean="0"/>
              <a:t>claims</a:t>
            </a:r>
            <a:r>
              <a:rPr lang="en-US" sz="2000" dirty="0" smtClean="0"/>
              <a:t>:</a:t>
            </a:r>
            <a:r>
              <a:rPr lang="en-US" sz="2000" baseline="0" dirty="0" smtClean="0"/>
              <a:t> 2 + 2 = 4</a:t>
            </a:r>
            <a:endParaRPr lang="en-US" sz="2000" dirty="0" smtClean="0"/>
          </a:p>
          <a:p>
            <a:pPr eaLnBrk="1" hangingPunct="1">
              <a:spcBef>
                <a:spcPct val="0"/>
              </a:spcBef>
            </a:pPr>
            <a:endParaRPr lang="en-US" altLang="en-US" dirty="0" smtClean="0"/>
          </a:p>
          <a:p>
            <a:pPr eaLnBrk="1" hangingPunct="1">
              <a:spcBef>
                <a:spcPct val="0"/>
              </a:spcBef>
            </a:pPr>
            <a:r>
              <a:rPr lang="en-US" altLang="en-US" dirty="0" smtClean="0"/>
              <a:t>Of course,</a:t>
            </a:r>
            <a:r>
              <a:rPr lang="en-US" altLang="en-US" baseline="0" dirty="0" smtClean="0"/>
              <a:t> accepting something as unproblematic now does not mean that we must always continue to accept it as unproblematic . As new information arises, we are free to re-examine the situation and the challenge claims that we no longer believe to be true.</a:t>
            </a:r>
            <a:endParaRPr lang="en-US"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11</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3143049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12</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56312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Uncontested</a:t>
            </a:r>
            <a:r>
              <a:rPr lang="en-US" altLang="en-US" baseline="0" dirty="0" smtClean="0"/>
              <a:t> vs Contestable claims.</a:t>
            </a:r>
            <a:endParaRPr lang="en-US"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13</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871316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Uncontested</a:t>
            </a:r>
            <a:r>
              <a:rPr lang="en-US" altLang="en-US" baseline="0" dirty="0" smtClean="0"/>
              <a:t> vs Contestable claims.</a:t>
            </a:r>
            <a:endParaRPr lang="en-US"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14</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3049699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15</a:t>
            </a:fld>
            <a:endParaRPr lang="en-GB"/>
          </a:p>
        </p:txBody>
      </p:sp>
    </p:spTree>
    <p:extLst>
      <p:ext uri="{BB962C8B-B14F-4D97-AF65-F5344CB8AC3E}">
        <p14:creationId xmlns:p14="http://schemas.microsoft.com/office/powerpoint/2010/main" val="1715800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smtClean="0"/>
              <a:t>The first and most important characteristics of good evidence is its </a:t>
            </a:r>
            <a:r>
              <a:rPr lang="en-GB" b="1" i="0" dirty="0" smtClean="0"/>
              <a:t>accuracy</a:t>
            </a:r>
            <a:r>
              <a:rPr lang="en-GB" i="0" dirty="0" smtClean="0"/>
              <a:t>. Obviously, if you know that the information provided in justification is false, it undermines, if not negates the claim. The</a:t>
            </a:r>
            <a:r>
              <a:rPr lang="en-GB" i="0" baseline="0" dirty="0" smtClean="0"/>
              <a:t> problem is that can be impossible to judge without an independent and infallible source of information..</a:t>
            </a:r>
          </a:p>
          <a:p>
            <a:endParaRPr lang="en-GB" i="0" baseline="0" dirty="0" smtClean="0"/>
          </a:p>
          <a:p>
            <a:r>
              <a:rPr lang="en-GB" i="0" baseline="0" dirty="0" smtClean="0"/>
              <a:t>Good evidence is appropriately </a:t>
            </a:r>
            <a:r>
              <a:rPr lang="en-GB" b="1" i="0" baseline="0" dirty="0" smtClean="0"/>
              <a:t>precise</a:t>
            </a:r>
            <a:r>
              <a:rPr lang="en-GB" i="0" baseline="0" dirty="0" smtClean="0"/>
              <a:t>. If we hear that a business made profits of 8.5% last year, we are more convinced by this precise number than if we are told that it did “quite well” or even “almost 10%”. Saying that the turnout for the board meeting was “rather low “ is less effective than saying that only 7 people attended. Over use of ambiguous words such:  </a:t>
            </a:r>
            <a:r>
              <a:rPr lang="en-GB" i="1" baseline="0" dirty="0" smtClean="0"/>
              <a:t>as a great deal, many, often, a high probability, few usually </a:t>
            </a:r>
            <a:r>
              <a:rPr lang="en-GB" i="0" baseline="0" dirty="0" smtClean="0"/>
              <a:t>and so on is indicative of low precision. The use of numbers and direct quotes increases precision.</a:t>
            </a:r>
          </a:p>
          <a:p>
            <a:endParaRPr lang="en-GB" i="0" baseline="0" dirty="0" smtClean="0"/>
          </a:p>
          <a:p>
            <a:r>
              <a:rPr lang="en-GB" i="0" baseline="0" dirty="0" smtClean="0"/>
              <a:t>To be persuasive, you must present </a:t>
            </a:r>
            <a:r>
              <a:rPr lang="en-GB" b="1" i="0" baseline="0" dirty="0" smtClean="0"/>
              <a:t>sufficient </a:t>
            </a:r>
            <a:r>
              <a:rPr lang="en-GB" i="0" baseline="0" dirty="0" smtClean="0"/>
              <a:t>evidence to support a claim. In the field of business, it is unlikely that any claim can be substantiated by a single piece of data. If you had a single personal experience with a rude cahier last week, this evidence alone would not be sufficient to support the claim that retail customer service has deteriorated markedly. Sufficiency varies with the importance of the claim and the potential damage that would occur if the claim is incorrect. When the evidence is not sufficient to support a claim, we say that the author is guilty of the  </a:t>
            </a:r>
            <a:r>
              <a:rPr lang="en-GB" i="1" baseline="0" dirty="0" smtClean="0"/>
              <a:t>fallacy of hasty generalisation. </a:t>
            </a:r>
          </a:p>
          <a:p>
            <a:endParaRPr lang="en-GB" i="1" baseline="0" dirty="0" smtClean="0"/>
          </a:p>
          <a:p>
            <a:r>
              <a:rPr lang="en-GB" i="0" baseline="0" dirty="0" smtClean="0"/>
              <a:t>Evidence provided should be fairly </a:t>
            </a:r>
            <a:r>
              <a:rPr lang="en-GB" b="1" i="0" baseline="0" dirty="0" smtClean="0"/>
              <a:t>representative</a:t>
            </a:r>
            <a:r>
              <a:rPr lang="en-GB" i="0" baseline="0" dirty="0" smtClean="0"/>
              <a:t> of the population relevant to the claim. If an author is claiming that a certain company is abusive of employees and a terrible place to work, but the only people who consented to be interviewed were people who had quit or been fired, her data may not be a fair sample. The </a:t>
            </a:r>
            <a:r>
              <a:rPr lang="en-GB" i="1" baseline="0" dirty="0" smtClean="0"/>
              <a:t>fallacy of hasty generalisation</a:t>
            </a:r>
            <a:r>
              <a:rPr lang="en-GB" i="0" baseline="0" dirty="0" smtClean="0"/>
              <a:t> is also relevant to unrepresentative evidence.</a:t>
            </a:r>
          </a:p>
          <a:p>
            <a:endParaRPr lang="en-GB" i="0" baseline="0" dirty="0" smtClean="0"/>
          </a:p>
          <a:p>
            <a:r>
              <a:rPr lang="en-GB" i="0" baseline="0" dirty="0" smtClean="0"/>
              <a:t>Every one relies on the experience of others. The question is, which others? When people have professional credentials or considerable experience in a particular area, we refer to the as </a:t>
            </a:r>
            <a:r>
              <a:rPr lang="en-GB" b="1" i="0" baseline="0" dirty="0" smtClean="0"/>
              <a:t>authorities</a:t>
            </a:r>
            <a:r>
              <a:rPr lang="en-GB" i="0" baseline="0" dirty="0" smtClean="0"/>
              <a:t> and pay close attention to the evidence they provide.  For example, we should be less persuaded when a film star is used to convince us of the usefulness of buying a car insurance.</a:t>
            </a:r>
          </a:p>
          <a:p>
            <a:endParaRPr lang="en-GB" i="0" baseline="0" dirty="0" smtClean="0"/>
          </a:p>
          <a:p>
            <a:r>
              <a:rPr lang="en-GB" b="1" i="0" baseline="0" dirty="0" smtClean="0"/>
              <a:t>Clarity of expression</a:t>
            </a:r>
            <a:r>
              <a:rPr lang="en-GB" i="0" baseline="0" dirty="0" smtClean="0"/>
              <a:t> requires us to generally interpret data and information provided as evidence rather than assume that a reader can assume the relationship even without establishing any connection between the evidence and the claim</a:t>
            </a:r>
            <a:endParaRPr lang="en-GB" i="0" dirty="0"/>
          </a:p>
        </p:txBody>
      </p:sp>
      <p:sp>
        <p:nvSpPr>
          <p:cNvPr id="4" name="Slide Number Placeholder 3"/>
          <p:cNvSpPr>
            <a:spLocks noGrp="1"/>
          </p:cNvSpPr>
          <p:nvPr>
            <p:ph type="sldNum" sz="quarter" idx="10"/>
          </p:nvPr>
        </p:nvSpPr>
        <p:spPr/>
        <p:txBody>
          <a:bodyPr/>
          <a:lstStyle/>
          <a:p>
            <a:fld id="{83A431A8-FCA0-4CBE-ABAB-A78DBAEF8320}" type="slidenum">
              <a:rPr lang="en-GB" smtClean="0"/>
              <a:t>16</a:t>
            </a:fld>
            <a:endParaRPr lang="en-GB"/>
          </a:p>
        </p:txBody>
      </p:sp>
    </p:spTree>
    <p:extLst>
      <p:ext uri="{BB962C8B-B14F-4D97-AF65-F5344CB8AC3E}">
        <p14:creationId xmlns:p14="http://schemas.microsoft.com/office/powerpoint/2010/main" val="3419354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39063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Stephen Edelston Toulmin was a British philosopher, author, and educator</a:t>
            </a:r>
            <a:r>
              <a:rPr lang="en-US" sz="1200" kern="1200" baseline="0" dirty="0" smtClean="0">
                <a:solidFill>
                  <a:schemeClr val="tx1"/>
                </a:solidFill>
                <a:latin typeface="+mn-lt"/>
                <a:ea typeface="+mn-ea"/>
                <a:cs typeface="+mn-cs"/>
              </a:rPr>
              <a:t> focusing his work on analyzing </a:t>
            </a:r>
            <a:r>
              <a:rPr lang="en-US" sz="1200" kern="1200" dirty="0" smtClean="0">
                <a:solidFill>
                  <a:schemeClr val="tx1"/>
                </a:solidFill>
                <a:latin typeface="+mn-lt"/>
                <a:ea typeface="+mn-ea"/>
                <a:cs typeface="+mn-cs"/>
              </a:rPr>
              <a:t>moral reasoning. He developed arguments to be used in evaluating the ethics behind moral issues. The Toulmin model of argumentation, a diagram containing six interrelated components used for analyzing arguments, and published in his 1958 book The Uses of Argument.</a:t>
            </a:r>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18</a:t>
            </a:fld>
            <a:endParaRPr lang="en-US"/>
          </a:p>
        </p:txBody>
      </p:sp>
    </p:spTree>
    <p:extLst>
      <p:ext uri="{BB962C8B-B14F-4D97-AF65-F5344CB8AC3E}">
        <p14:creationId xmlns:p14="http://schemas.microsoft.com/office/powerpoint/2010/main" val="2627362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The Claim:</a:t>
            </a:r>
            <a:r>
              <a:rPr lang="en-US" dirty="0" smtClean="0"/>
              <a:t> The first component of the Toulmin model is the claim—the conclusion that we are seeking to establish over the course of the argument. A claim is a statement that requires support. By itself the statement carries little argumentative force. It is missing evidence on which to ground it so the audience can start to accept it.</a:t>
            </a:r>
          </a:p>
          <a:p>
            <a:r>
              <a:rPr lang="en-US" b="1" dirty="0" smtClean="0"/>
              <a:t>The Grounds:</a:t>
            </a:r>
            <a:r>
              <a:rPr lang="en-US" dirty="0" smtClean="0"/>
              <a:t> for an argument represent the facts, data, statistics, or any other type of evidence. The grounds are the second component of the model.</a:t>
            </a:r>
          </a:p>
          <a:p>
            <a:r>
              <a:rPr lang="en-US" b="1" dirty="0" smtClean="0"/>
              <a:t>The Warrant:</a:t>
            </a:r>
            <a:r>
              <a:rPr lang="en-US" dirty="0" smtClean="0"/>
              <a:t> According to Dr. Toulmin, the connection between the evidence and the claim is not automatic. In most arguments, people make strong claims and have some data, but they invest relatively little time in connecting them. The connection is the warrant—the third component of the model. Its key to focus your attention on the warrant – because it is the connection between the grounds and the claim is often the most vulnerable part of an argument.</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19</a:t>
            </a:fld>
            <a:endParaRPr lang="en-US"/>
          </a:p>
        </p:txBody>
      </p:sp>
    </p:spTree>
    <p:extLst>
      <p:ext uri="{BB962C8B-B14F-4D97-AF65-F5344CB8AC3E}">
        <p14:creationId xmlns:p14="http://schemas.microsoft.com/office/powerpoint/2010/main" val="502181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wiaHrrI7eAhUK2xoKHYzzCGcQjRx6BAgBEAU&amp;url=https://www.huffingtonpost.com/robert-e-slavin/show-me-the-evidence_b_6523004.html&amp;psig=AOvVaw189BgG9z79T9Zh2OiFiY7h&amp;ust=1539895747325336"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323528" y="2996952"/>
            <a:ext cx="8132440" cy="2160240"/>
          </a:xfrm>
        </p:spPr>
        <p:txBody>
          <a:bodyPr>
            <a:normAutofit/>
          </a:bodyPr>
          <a:lstStyle/>
          <a:p>
            <a:r>
              <a:rPr lang="en-GB" sz="3600" b="1" dirty="0">
                <a:solidFill>
                  <a:srgbClr val="FFFF00"/>
                </a:solidFill>
              </a:rPr>
              <a:t>Week 4</a:t>
            </a:r>
          </a:p>
          <a:p>
            <a:r>
              <a:rPr lang="en-GB" sz="3600" b="1" dirty="0" smtClean="0">
                <a:solidFill>
                  <a:srgbClr val="FFFF00"/>
                </a:solidFill>
              </a:rPr>
              <a:t>Developing arguments</a:t>
            </a:r>
          </a:p>
          <a:p>
            <a:endParaRPr lang="en-GB" sz="3600" b="1" dirty="0">
              <a:solidFill>
                <a:srgbClr val="FFFF00"/>
              </a:solidFill>
            </a:endParaRPr>
          </a:p>
          <a:p>
            <a:endParaRPr lang="en-GB" sz="3600" b="1" dirty="0" smtClean="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smtClean="0"/>
              <a:t>BMSW5001 </a:t>
            </a:r>
            <a:r>
              <a:rPr lang="en-GB" sz="3600" b="1" dirty="0" smtClean="0"/>
              <a:t>Developing workplace critical thinking</a:t>
            </a:r>
            <a:endParaRPr lang="en-GB" sz="3600"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1092994"/>
          </a:xfrm>
        </p:spPr>
        <p:txBody>
          <a:bodyPr>
            <a:normAutofit/>
          </a:bodyPr>
          <a:lstStyle/>
          <a:p>
            <a:pPr>
              <a:defRPr/>
            </a:pPr>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What is an argument?</a:t>
            </a:r>
            <a:endPar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536" y="1268760"/>
            <a:ext cx="8640960" cy="4320480"/>
          </a:xfrm>
          <a:prstGeom prst="rect">
            <a:avLst/>
          </a:prstGeom>
        </p:spPr>
      </p:pic>
    </p:spTree>
    <p:extLst>
      <p:ext uri="{BB962C8B-B14F-4D97-AF65-F5344CB8AC3E}">
        <p14:creationId xmlns:p14="http://schemas.microsoft.com/office/powerpoint/2010/main" val="3161383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2656"/>
            <a:ext cx="8496944" cy="4824536"/>
          </a:xfrm>
          <a:prstGeom prst="rect">
            <a:avLst/>
          </a:prstGeom>
        </p:spPr>
      </p:pic>
    </p:spTree>
    <p:extLst>
      <p:ext uri="{BB962C8B-B14F-4D97-AF65-F5344CB8AC3E}">
        <p14:creationId xmlns:p14="http://schemas.microsoft.com/office/powerpoint/2010/main" val="20554746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060848"/>
            <a:ext cx="8640960" cy="1107996"/>
          </a:xfrm>
          <a:prstGeom prst="rect">
            <a:avLst/>
          </a:prstGeom>
          <a:noFill/>
        </p:spPr>
        <p:txBody>
          <a:bodyPr wrap="square" lIns="91440" tIns="45720" rIns="91440" bIns="45720">
            <a:spAutoFit/>
          </a:bodyPr>
          <a:lstStyle/>
          <a:p>
            <a:pPr algn="ctr"/>
            <a:r>
              <a:rPr lang="en-US" sz="66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Developing arguments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How do you win an argument?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052736"/>
            <a:ext cx="8640960" cy="4464496"/>
          </a:xfrm>
          <a:prstGeom prst="rect">
            <a:avLst/>
          </a:prstGeom>
        </p:spPr>
      </p:pic>
    </p:spTree>
    <p:extLst>
      <p:ext uri="{BB962C8B-B14F-4D97-AF65-F5344CB8AC3E}">
        <p14:creationId xmlns:p14="http://schemas.microsoft.com/office/powerpoint/2010/main" val="4467794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340768"/>
            <a:ext cx="8352928" cy="4032448"/>
          </a:xfrm>
          <a:prstGeom prst="rect">
            <a:avLst/>
          </a:prstGeom>
        </p:spPr>
      </p:pic>
      <p:sp>
        <p:nvSpPr>
          <p:cNvPr id="4" name="Title 1"/>
          <p:cNvSpPr>
            <a:spLocks noGrp="1"/>
          </p:cNvSpPr>
          <p:nvPr>
            <p:ph type="title"/>
          </p:nvPr>
        </p:nvSpPr>
        <p:spPr>
          <a:xfrm>
            <a:off x="457200" y="274638"/>
            <a:ext cx="8507288" cy="634082"/>
          </a:xfrm>
        </p:spPr>
        <p:txBody>
          <a:bodyPr>
            <a:noAutofit/>
          </a:bodyPr>
          <a:lstStyle/>
          <a:p>
            <a:r>
              <a:rPr lang="en-GB" sz="4000" dirty="0">
                <a:solidFill>
                  <a:schemeClr val="tx2"/>
                </a:solidFill>
                <a:effectLst>
                  <a:outerShdw blurRad="38100" dist="38100" dir="2700000" algn="tl">
                    <a:srgbClr val="000000">
                      <a:alpha val="43137"/>
                    </a:srgbClr>
                  </a:outerShdw>
                </a:effectLst>
                <a:latin typeface="Arial Rounded MT Bold" panose="020F0704030504030204" pitchFamily="34" charset="0"/>
              </a:rPr>
              <a:t>Steps in developing an argument</a:t>
            </a:r>
          </a:p>
        </p:txBody>
      </p:sp>
    </p:spTree>
    <p:extLst>
      <p:ext uri="{BB962C8B-B14F-4D97-AF65-F5344CB8AC3E}">
        <p14:creationId xmlns:p14="http://schemas.microsoft.com/office/powerpoint/2010/main" val="7162633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Claims</a:t>
            </a:r>
            <a:endPar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sz="half" idx="1"/>
          </p:nvPr>
        </p:nvSpPr>
        <p:spPr>
          <a:xfrm>
            <a:off x="251520" y="1124744"/>
            <a:ext cx="8568952" cy="4320480"/>
          </a:xfrm>
        </p:spPr>
        <p:txBody>
          <a:bodyPr rtlCol="0">
            <a:noAutofit/>
          </a:bodyPr>
          <a:lstStyle/>
          <a:p>
            <a:pPr algn="just">
              <a:spcBef>
                <a:spcPts val="0"/>
              </a:spcBef>
              <a:defRPr/>
            </a:pPr>
            <a:r>
              <a:rPr lang="en-GB" sz="4400" dirty="0" smtClean="0">
                <a:ea typeface="Tahoma" panose="020B0604030504040204" pitchFamily="34" charset="0"/>
                <a:cs typeface="Tahoma" panose="020B0604030504040204" pitchFamily="34" charset="0"/>
              </a:rPr>
              <a:t>A claim is the major </a:t>
            </a:r>
            <a:r>
              <a:rPr lang="en-GB" sz="4400" dirty="0" smtClean="0">
                <a:solidFill>
                  <a:srgbClr val="FF0000"/>
                </a:solidFill>
                <a:ea typeface="Tahoma" panose="020B0604030504040204" pitchFamily="34" charset="0"/>
                <a:cs typeface="Tahoma" panose="020B0604030504040204" pitchFamily="34" charset="0"/>
              </a:rPr>
              <a:t>conclusion </a:t>
            </a:r>
            <a:r>
              <a:rPr lang="en-GB" sz="4400" dirty="0" smtClean="0">
                <a:ea typeface="Tahoma" panose="020B0604030504040204" pitchFamily="34" charset="0"/>
                <a:cs typeface="Tahoma" panose="020B0604030504040204" pitchFamily="34" charset="0"/>
              </a:rPr>
              <a:t>of a piece of writing that the author is trying to persuade you to accept (Dyer, 2011)</a:t>
            </a:r>
          </a:p>
          <a:p>
            <a:pPr algn="just">
              <a:spcBef>
                <a:spcPts val="0"/>
              </a:spcBef>
              <a:defRPr/>
            </a:pPr>
            <a:endParaRPr lang="en-GB" sz="4400" dirty="0">
              <a:ea typeface="Tahoma" panose="020B0604030504040204" pitchFamily="34" charset="0"/>
              <a:cs typeface="Tahoma" panose="020B0604030504040204" pitchFamily="34" charset="0"/>
            </a:endParaRPr>
          </a:p>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1221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78" y="44624"/>
            <a:ext cx="8928992" cy="1152128"/>
          </a:xfrm>
        </p:spPr>
        <p:txBody>
          <a:bodyPr>
            <a:normAutofit/>
          </a:bodyPr>
          <a:lstStyle/>
          <a:p>
            <a:pPr>
              <a:defRPr/>
            </a:pPr>
            <a:r>
              <a:rPr lang="en-GB" sz="4000" dirty="0" smtClean="0">
                <a:solidFill>
                  <a:srgbClr val="C00000"/>
                </a:solidFill>
                <a:effectLst>
                  <a:outerShdw blurRad="38100" dist="38100" dir="2700000" algn="tl">
                    <a:srgbClr val="000000">
                      <a:alpha val="43137"/>
                    </a:srgbClr>
                  </a:outerShdw>
                </a:effectLst>
                <a:latin typeface="Arial Rounded MT Bold" panose="020F0704030504030204" pitchFamily="34" charset="0"/>
              </a:rPr>
              <a:t>Group Activity (Identifying a claim)</a:t>
            </a:r>
            <a:endParaRPr lang="en-GB" sz="4000" dirty="0">
              <a:solidFill>
                <a:srgbClr val="C00000"/>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sz="half" idx="1"/>
          </p:nvPr>
        </p:nvSpPr>
        <p:spPr>
          <a:xfrm>
            <a:off x="107504" y="1484784"/>
            <a:ext cx="4032448" cy="4104456"/>
          </a:xfrm>
        </p:spPr>
        <p:txBody>
          <a:bodyPr rtlCol="0">
            <a:noAutofit/>
          </a:bodyPr>
          <a:lstStyle/>
          <a:p>
            <a:pPr>
              <a:spcBef>
                <a:spcPts val="0"/>
              </a:spcBef>
              <a:defRPr/>
            </a:pPr>
            <a:r>
              <a:rPr lang="en-GB" sz="4400" dirty="0" smtClean="0">
                <a:solidFill>
                  <a:srgbClr val="7030A0"/>
                </a:solidFill>
                <a:ea typeface="Tahoma" panose="020B0604030504040204" pitchFamily="34" charset="0"/>
                <a:cs typeface="Tahoma" panose="020B0604030504040204" pitchFamily="34" charset="0"/>
              </a:rPr>
              <a:t>Read the passage and decide what the author’s claim is.</a:t>
            </a:r>
            <a:endParaRPr lang="en-GB" sz="4400" dirty="0">
              <a:solidFill>
                <a:srgbClr val="7030A0"/>
              </a:solidFill>
              <a:ea typeface="Tahoma" panose="020B0604030504040204" pitchFamily="34" charset="0"/>
              <a:cs typeface="Tahoma" panose="020B060403050404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1484784"/>
            <a:ext cx="4932040" cy="4176464"/>
          </a:xfrm>
          <a:prstGeom prst="rect">
            <a:avLst/>
          </a:prstGeom>
        </p:spPr>
      </p:pic>
    </p:spTree>
    <p:extLst>
      <p:ext uri="{BB962C8B-B14F-4D97-AF65-F5344CB8AC3E}">
        <p14:creationId xmlns:p14="http://schemas.microsoft.com/office/powerpoint/2010/main" val="35641830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Wait and think for a minute</a:t>
            </a:r>
            <a:endPar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sz="half" idx="1"/>
          </p:nvPr>
        </p:nvSpPr>
        <p:spPr>
          <a:xfrm>
            <a:off x="251520" y="1340768"/>
            <a:ext cx="8568952" cy="4320480"/>
          </a:xfrm>
        </p:spPr>
        <p:txBody>
          <a:bodyPr rtlCol="0">
            <a:noAutofit/>
          </a:bodyPr>
          <a:lstStyle/>
          <a:p>
            <a:pPr algn="just">
              <a:spcBef>
                <a:spcPts val="0"/>
              </a:spcBef>
              <a:defRPr/>
            </a:pPr>
            <a:r>
              <a:rPr lang="en-GB" sz="3200" dirty="0" smtClean="0">
                <a:ea typeface="Tahoma" panose="020B0604030504040204" pitchFamily="34" charset="0"/>
                <a:cs typeface="Tahoma" panose="020B0604030504040204" pitchFamily="34" charset="0"/>
              </a:rPr>
              <a:t>Should we accept </a:t>
            </a:r>
            <a:r>
              <a:rPr lang="en-GB" sz="3200" dirty="0" smtClean="0">
                <a:solidFill>
                  <a:srgbClr val="FF0000"/>
                </a:solidFill>
                <a:ea typeface="Tahoma" panose="020B0604030504040204" pitchFamily="34" charset="0"/>
                <a:cs typeface="Tahoma" panose="020B0604030504040204" pitchFamily="34" charset="0"/>
              </a:rPr>
              <a:t>any</a:t>
            </a:r>
            <a:r>
              <a:rPr lang="en-GB" sz="3200" dirty="0" smtClean="0">
                <a:ea typeface="Tahoma" panose="020B0604030504040204" pitchFamily="34" charset="0"/>
                <a:cs typeface="Tahoma" panose="020B0604030504040204" pitchFamily="34" charset="0"/>
              </a:rPr>
              <a:t> claim without a challenge? Shouldn’t we probe and question </a:t>
            </a:r>
            <a:r>
              <a:rPr lang="en-GB" sz="3200" i="1" dirty="0" smtClean="0">
                <a:solidFill>
                  <a:srgbClr val="FF0000"/>
                </a:solidFill>
                <a:ea typeface="Tahoma" panose="020B0604030504040204" pitchFamily="34" charset="0"/>
                <a:cs typeface="Tahoma" panose="020B0604030504040204" pitchFamily="34" charset="0"/>
              </a:rPr>
              <a:t>all</a:t>
            </a:r>
            <a:r>
              <a:rPr lang="en-GB" sz="3200" dirty="0" smtClean="0">
                <a:ea typeface="Tahoma" panose="020B0604030504040204" pitchFamily="34" charset="0"/>
                <a:cs typeface="Tahoma" panose="020B0604030504040204" pitchFamily="34" charset="0"/>
              </a:rPr>
              <a:t> the information that the authors present? </a:t>
            </a:r>
          </a:p>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2" descr="Image result for evidenc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3015715"/>
            <a:ext cx="2143125"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953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800"/>
            <a:ext cx="8229600" cy="966936"/>
          </a:xfrm>
        </p:spPr>
        <p:txBody>
          <a:bodyPr>
            <a:normAutofit/>
          </a:bodyPr>
          <a:lstStyle/>
          <a:p>
            <a:pPr>
              <a:defRPr/>
            </a:pPr>
            <a:r>
              <a:rPr lang="en-US" b="1" dirty="0" smtClean="0">
                <a:solidFill>
                  <a:schemeClr val="tx2"/>
                </a:solidFill>
              </a:rPr>
              <a:t>Types of Claims</a:t>
            </a:r>
            <a:endParaRPr lang="en-US" b="1" dirty="0">
              <a:solidFill>
                <a:schemeClr val="tx2"/>
              </a:solidFill>
            </a:endParaRPr>
          </a:p>
        </p:txBody>
      </p:sp>
      <p:sp>
        <p:nvSpPr>
          <p:cNvPr id="3" name="Content Placeholder 2"/>
          <p:cNvSpPr>
            <a:spLocks noGrp="1"/>
          </p:cNvSpPr>
          <p:nvPr>
            <p:ph idx="1"/>
          </p:nvPr>
        </p:nvSpPr>
        <p:spPr>
          <a:xfrm>
            <a:off x="457200" y="1340768"/>
            <a:ext cx="8507288" cy="4176465"/>
          </a:xfrm>
        </p:spPr>
        <p:txBody>
          <a:bodyPr rtlCol="0">
            <a:normAutofit/>
          </a:bodyPr>
          <a:lstStyle/>
          <a:p>
            <a:pPr>
              <a:spcBef>
                <a:spcPts val="1013"/>
              </a:spcBef>
              <a:buNone/>
              <a:defRPr/>
            </a:pPr>
            <a:r>
              <a:rPr lang="en-US" sz="2800" dirty="0" smtClean="0"/>
              <a:t>Dyer (2011) proposes two types of claims</a:t>
            </a:r>
            <a:endParaRPr lang="en-US" sz="2800" dirty="0"/>
          </a:p>
          <a:p>
            <a:pPr>
              <a:spcBef>
                <a:spcPts val="1013"/>
              </a:spcBef>
              <a:buNone/>
              <a:defRPr/>
            </a:pPr>
            <a:endParaRPr lang="en-US" sz="2800" dirty="0"/>
          </a:p>
          <a:p>
            <a:pPr lvl="1">
              <a:spcBef>
                <a:spcPts val="1013"/>
              </a:spcBef>
              <a:buFont typeface="Arial"/>
              <a:buChar char="•"/>
              <a:defRPr/>
            </a:pPr>
            <a:r>
              <a:rPr lang="en-US" dirty="0" smtClean="0">
                <a:solidFill>
                  <a:srgbClr val="FF0000"/>
                </a:solidFill>
              </a:rPr>
              <a:t>Uncontested</a:t>
            </a:r>
            <a:r>
              <a:rPr lang="en-US" dirty="0" smtClean="0">
                <a:solidFill>
                  <a:schemeClr val="accent2"/>
                </a:solidFill>
              </a:rPr>
              <a:t> </a:t>
            </a:r>
            <a:r>
              <a:rPr lang="en-US" dirty="0"/>
              <a:t>claims</a:t>
            </a:r>
          </a:p>
          <a:p>
            <a:pPr marL="457200" lvl="1" indent="0">
              <a:spcBef>
                <a:spcPts val="1013"/>
              </a:spcBef>
              <a:buNone/>
              <a:defRPr/>
            </a:pPr>
            <a:endParaRPr lang="en-US" dirty="0" smtClean="0">
              <a:solidFill>
                <a:srgbClr val="0070C0"/>
              </a:solidFill>
            </a:endParaRPr>
          </a:p>
          <a:p>
            <a:pPr lvl="1">
              <a:spcBef>
                <a:spcPts val="1013"/>
              </a:spcBef>
              <a:buFont typeface="Arial"/>
              <a:buChar char="•"/>
              <a:defRPr/>
            </a:pPr>
            <a:r>
              <a:rPr lang="en-US" dirty="0" smtClean="0">
                <a:solidFill>
                  <a:srgbClr val="FF0000"/>
                </a:solidFill>
              </a:rPr>
              <a:t>Contestable</a:t>
            </a:r>
            <a:r>
              <a:rPr lang="en-US" dirty="0" smtClean="0">
                <a:solidFill>
                  <a:srgbClr val="0070C0"/>
                </a:solidFill>
              </a:rPr>
              <a:t> </a:t>
            </a:r>
            <a:r>
              <a:rPr lang="en-US" dirty="0" smtClean="0"/>
              <a:t>claims</a:t>
            </a:r>
            <a:endParaRPr lang="en-US" dirty="0"/>
          </a:p>
        </p:txBody>
      </p:sp>
    </p:spTree>
    <p:extLst>
      <p:ext uri="{BB962C8B-B14F-4D97-AF65-F5344CB8AC3E}">
        <p14:creationId xmlns:p14="http://schemas.microsoft.com/office/powerpoint/2010/main" val="1042229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pPr>
              <a:defRPr/>
            </a:pPr>
            <a:r>
              <a:rPr lang="en-US" b="1" dirty="0" smtClean="0">
                <a:solidFill>
                  <a:schemeClr val="accent1">
                    <a:lumMod val="50000"/>
                  </a:schemeClr>
                </a:solidFill>
              </a:rPr>
              <a:t>Uncontested claims</a:t>
            </a:r>
            <a:endParaRPr lang="en-US" b="1" dirty="0">
              <a:solidFill>
                <a:schemeClr val="accent1">
                  <a:lumMod val="50000"/>
                </a:schemeClr>
              </a:solidFill>
            </a:endParaRPr>
          </a:p>
        </p:txBody>
      </p:sp>
      <p:sp>
        <p:nvSpPr>
          <p:cNvPr id="3" name="Content Placeholder 2"/>
          <p:cNvSpPr>
            <a:spLocks noGrp="1"/>
          </p:cNvSpPr>
          <p:nvPr>
            <p:ph idx="1"/>
          </p:nvPr>
        </p:nvSpPr>
        <p:spPr>
          <a:xfrm>
            <a:off x="179513" y="908720"/>
            <a:ext cx="8784976" cy="4680520"/>
          </a:xfrm>
        </p:spPr>
        <p:txBody>
          <a:bodyPr rtlCol="0">
            <a:normAutofit/>
          </a:bodyPr>
          <a:lstStyle/>
          <a:p>
            <a:pPr marL="0" indent="0" algn="just">
              <a:spcBef>
                <a:spcPts val="1013"/>
              </a:spcBef>
              <a:buNone/>
              <a:defRPr/>
            </a:pPr>
            <a:r>
              <a:rPr lang="en-US" sz="2400" dirty="0" smtClean="0"/>
              <a:t>When we read or hear a claim we may indeed decide to </a:t>
            </a:r>
            <a:r>
              <a:rPr lang="en-US" sz="2400" dirty="0"/>
              <a:t>accept it as unproblematic</a:t>
            </a:r>
            <a:r>
              <a:rPr lang="en-US" sz="2400" dirty="0" smtClean="0"/>
              <a:t>. Here are some conditions in which we may accept a claim without challenge, even if no evidence is provided in its support.</a:t>
            </a:r>
          </a:p>
          <a:p>
            <a:pPr lvl="1" algn="just">
              <a:lnSpc>
                <a:spcPct val="200000"/>
              </a:lnSpc>
              <a:spcBef>
                <a:spcPts val="1013"/>
              </a:spcBef>
              <a:defRPr/>
            </a:pPr>
            <a:r>
              <a:rPr lang="en-US" sz="2000" dirty="0" smtClean="0"/>
              <a:t>Claims consistent with our </a:t>
            </a:r>
            <a:r>
              <a:rPr lang="en-US" sz="2000" dirty="0" smtClean="0">
                <a:solidFill>
                  <a:srgbClr val="FF0000"/>
                </a:solidFill>
              </a:rPr>
              <a:t>general experiences and observations</a:t>
            </a:r>
          </a:p>
          <a:p>
            <a:pPr lvl="1" algn="just">
              <a:lnSpc>
                <a:spcPct val="200000"/>
              </a:lnSpc>
              <a:spcBef>
                <a:spcPts val="1013"/>
              </a:spcBef>
              <a:defRPr/>
            </a:pPr>
            <a:r>
              <a:rPr lang="en-US" sz="2000" dirty="0" smtClean="0"/>
              <a:t>Claims that appear to be </a:t>
            </a:r>
            <a:r>
              <a:rPr lang="en-US" sz="2000" dirty="0" smtClean="0">
                <a:solidFill>
                  <a:srgbClr val="FF0000"/>
                </a:solidFill>
              </a:rPr>
              <a:t>facts</a:t>
            </a:r>
            <a:r>
              <a:rPr lang="en-US" sz="2000" dirty="0" smtClean="0"/>
              <a:t> that are independent of interpretation.</a:t>
            </a:r>
          </a:p>
          <a:p>
            <a:pPr lvl="1" algn="just">
              <a:lnSpc>
                <a:spcPct val="200000"/>
              </a:lnSpc>
              <a:spcBef>
                <a:spcPts val="1013"/>
              </a:spcBef>
              <a:defRPr/>
            </a:pPr>
            <a:r>
              <a:rPr lang="en-US" sz="2000" dirty="0" smtClean="0"/>
              <a:t>Strongly supported general claims that are </a:t>
            </a:r>
            <a:r>
              <a:rPr lang="en-US" sz="2000" dirty="0" smtClean="0">
                <a:solidFill>
                  <a:srgbClr val="FF0000"/>
                </a:solidFill>
              </a:rPr>
              <a:t>common sense</a:t>
            </a:r>
          </a:p>
          <a:p>
            <a:pPr lvl="1" algn="just">
              <a:lnSpc>
                <a:spcPct val="200000"/>
              </a:lnSpc>
              <a:spcBef>
                <a:spcPts val="1013"/>
              </a:spcBef>
              <a:defRPr/>
            </a:pPr>
            <a:r>
              <a:rPr lang="en-US" sz="2000" dirty="0" smtClean="0"/>
              <a:t>Technical or </a:t>
            </a:r>
            <a:r>
              <a:rPr lang="en-US" sz="2000" dirty="0" smtClean="0">
                <a:solidFill>
                  <a:srgbClr val="FF0000"/>
                </a:solidFill>
              </a:rPr>
              <a:t>mathematical</a:t>
            </a:r>
            <a:r>
              <a:rPr lang="en-US" sz="2000" dirty="0" smtClean="0">
                <a:solidFill>
                  <a:schemeClr val="accent2"/>
                </a:solidFill>
              </a:rPr>
              <a:t> </a:t>
            </a:r>
            <a:r>
              <a:rPr lang="en-US" sz="2000" dirty="0" smtClean="0"/>
              <a:t>claims.</a:t>
            </a:r>
            <a:endParaRPr lang="en-US" sz="2000" dirty="0"/>
          </a:p>
        </p:txBody>
      </p:sp>
    </p:spTree>
    <p:extLst>
      <p:ext uri="{BB962C8B-B14F-4D97-AF65-F5344CB8AC3E}">
        <p14:creationId xmlns:p14="http://schemas.microsoft.com/office/powerpoint/2010/main" val="2466390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pPr>
              <a:defRPr/>
            </a:pPr>
            <a:r>
              <a:rPr lang="en-US" b="1" dirty="0" smtClean="0">
                <a:solidFill>
                  <a:schemeClr val="accent1">
                    <a:lumMod val="50000"/>
                  </a:schemeClr>
                </a:solidFill>
              </a:rPr>
              <a:t>Contestable claims</a:t>
            </a:r>
            <a:endParaRPr lang="en-US" b="1" dirty="0">
              <a:solidFill>
                <a:schemeClr val="accent1">
                  <a:lumMod val="50000"/>
                </a:schemeClr>
              </a:solidFill>
            </a:endParaRPr>
          </a:p>
        </p:txBody>
      </p:sp>
      <p:sp>
        <p:nvSpPr>
          <p:cNvPr id="3" name="Content Placeholder 2"/>
          <p:cNvSpPr>
            <a:spLocks noGrp="1"/>
          </p:cNvSpPr>
          <p:nvPr>
            <p:ph idx="1"/>
          </p:nvPr>
        </p:nvSpPr>
        <p:spPr>
          <a:xfrm>
            <a:off x="179513" y="908720"/>
            <a:ext cx="8784976" cy="4680520"/>
          </a:xfrm>
        </p:spPr>
        <p:txBody>
          <a:bodyPr rtlCol="0">
            <a:normAutofit/>
          </a:bodyPr>
          <a:lstStyle/>
          <a:p>
            <a:pPr algn="just">
              <a:spcBef>
                <a:spcPts val="1013"/>
              </a:spcBef>
              <a:defRPr/>
            </a:pPr>
            <a:r>
              <a:rPr lang="en-US" sz="2400" dirty="0" smtClean="0"/>
              <a:t>When a claim does not fall into any of the categories previously described, there is a need to question the truth or falsity using our critical thinking strategies.</a:t>
            </a:r>
          </a:p>
          <a:p>
            <a:pPr algn="just">
              <a:spcBef>
                <a:spcPts val="1013"/>
              </a:spcBef>
              <a:defRPr/>
            </a:pPr>
            <a:endParaRPr lang="en-US" sz="2400" dirty="0"/>
          </a:p>
          <a:p>
            <a:pPr algn="just">
              <a:spcBef>
                <a:spcPts val="1013"/>
              </a:spcBef>
              <a:defRPr/>
            </a:pPr>
            <a:r>
              <a:rPr lang="en-US" sz="2400" dirty="0" smtClean="0"/>
              <a:t>On occasion, you may see a contestable claim presented as if it were a fact. Simply labelling a claim as a fact, however, or saying that it is beyond doubt, does not mean that it is an uncontested claim.</a:t>
            </a:r>
          </a:p>
          <a:p>
            <a:pPr algn="just">
              <a:spcBef>
                <a:spcPts val="1013"/>
              </a:spcBef>
              <a:defRPr/>
            </a:pPr>
            <a:endParaRPr lang="en-US" sz="2400" dirty="0"/>
          </a:p>
          <a:p>
            <a:pPr algn="just">
              <a:spcBef>
                <a:spcPts val="1013"/>
              </a:spcBef>
              <a:defRPr/>
            </a:pPr>
            <a:r>
              <a:rPr lang="en-US" sz="2400" dirty="0" smtClean="0"/>
              <a:t>When making contestable claims, evidence to support and justify our position is necessary</a:t>
            </a:r>
            <a:endParaRPr lang="en-US" sz="2000" dirty="0"/>
          </a:p>
        </p:txBody>
      </p:sp>
    </p:spTree>
    <p:extLst>
      <p:ext uri="{BB962C8B-B14F-4D97-AF65-F5344CB8AC3E}">
        <p14:creationId xmlns:p14="http://schemas.microsoft.com/office/powerpoint/2010/main" val="13784404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712968" cy="490066"/>
          </a:xfrm>
        </p:spPr>
        <p:txBody>
          <a:bodyPr>
            <a:noAutofit/>
          </a:bodyPr>
          <a:lstStyle/>
          <a:p>
            <a:pPr>
              <a:defRPr/>
            </a:pPr>
            <a:r>
              <a:rPr lang="en-US" sz="3600" b="1" dirty="0" smtClean="0">
                <a:solidFill>
                  <a:schemeClr val="accent1">
                    <a:lumMod val="50000"/>
                  </a:schemeClr>
                </a:solidFill>
              </a:rPr>
              <a:t>What do you think about these claims?</a:t>
            </a:r>
            <a:endParaRPr lang="en-US" sz="3600" b="1" dirty="0">
              <a:solidFill>
                <a:schemeClr val="accent1">
                  <a:lumMod val="50000"/>
                </a:schemeClr>
              </a:solidFill>
            </a:endParaRPr>
          </a:p>
        </p:txBody>
      </p:sp>
      <p:sp>
        <p:nvSpPr>
          <p:cNvPr id="3" name="Content Placeholder 2"/>
          <p:cNvSpPr>
            <a:spLocks noGrp="1"/>
          </p:cNvSpPr>
          <p:nvPr>
            <p:ph idx="1"/>
          </p:nvPr>
        </p:nvSpPr>
        <p:spPr>
          <a:xfrm>
            <a:off x="179512" y="1196752"/>
            <a:ext cx="8496943" cy="4176464"/>
          </a:xfrm>
        </p:spPr>
        <p:txBody>
          <a:bodyPr rtlCol="0">
            <a:normAutofit fontScale="92500"/>
          </a:bodyPr>
          <a:lstStyle/>
          <a:p>
            <a:pPr algn="just">
              <a:spcBef>
                <a:spcPts val="1013"/>
              </a:spcBef>
              <a:defRPr/>
            </a:pPr>
            <a:r>
              <a:rPr lang="en-US" sz="2400" dirty="0" smtClean="0"/>
              <a:t>Tax payments are the major source of revenue for every government.</a:t>
            </a:r>
          </a:p>
          <a:p>
            <a:pPr algn="just">
              <a:spcBef>
                <a:spcPts val="1013"/>
              </a:spcBef>
              <a:defRPr/>
            </a:pPr>
            <a:r>
              <a:rPr lang="en-US" sz="2400" dirty="0" smtClean="0"/>
              <a:t>The external environment affects every business.</a:t>
            </a:r>
          </a:p>
          <a:p>
            <a:pPr algn="just">
              <a:spcBef>
                <a:spcPts val="1013"/>
              </a:spcBef>
              <a:defRPr/>
            </a:pPr>
            <a:r>
              <a:rPr lang="en-US" sz="2400" dirty="0" smtClean="0"/>
              <a:t>Close supervision is totally inappropriate in the modern workplace.</a:t>
            </a:r>
          </a:p>
          <a:p>
            <a:pPr algn="just">
              <a:spcBef>
                <a:spcPts val="1013"/>
              </a:spcBef>
              <a:defRPr/>
            </a:pPr>
            <a:r>
              <a:rPr lang="en-US" sz="2400" dirty="0" smtClean="0"/>
              <a:t>Declining profits in our business is due to the economic recession.</a:t>
            </a:r>
          </a:p>
          <a:p>
            <a:pPr algn="just">
              <a:spcBef>
                <a:spcPts val="1013"/>
              </a:spcBef>
              <a:defRPr/>
            </a:pPr>
            <a:r>
              <a:rPr lang="en-US" sz="2400" dirty="0"/>
              <a:t>Rewards motivate </a:t>
            </a:r>
            <a:r>
              <a:rPr lang="en-US" sz="2400" dirty="0" smtClean="0"/>
              <a:t>employees</a:t>
            </a:r>
          </a:p>
          <a:p>
            <a:pPr algn="just">
              <a:spcBef>
                <a:spcPts val="1013"/>
              </a:spcBef>
              <a:defRPr/>
            </a:pPr>
            <a:r>
              <a:rPr lang="en-US" sz="2400" dirty="0" smtClean="0"/>
              <a:t>People who have excelled in the academic world make poor entrepreneurs .</a:t>
            </a:r>
          </a:p>
          <a:p>
            <a:pPr algn="just">
              <a:spcBef>
                <a:spcPts val="1013"/>
              </a:spcBef>
              <a:defRPr/>
            </a:pPr>
            <a:r>
              <a:rPr lang="en-US" sz="2400" dirty="0" smtClean="0"/>
              <a:t>Labour laws affects every employee</a:t>
            </a:r>
          </a:p>
          <a:p>
            <a:pPr marL="0" indent="0" algn="just">
              <a:spcBef>
                <a:spcPts val="1013"/>
              </a:spcBef>
              <a:buNone/>
              <a:defRPr/>
            </a:pPr>
            <a:endParaRPr lang="en-US" sz="2400" dirty="0" smtClean="0"/>
          </a:p>
          <a:p>
            <a:pPr algn="just">
              <a:spcBef>
                <a:spcPts val="1013"/>
              </a:spcBef>
              <a:defRPr/>
            </a:pPr>
            <a:endParaRPr lang="en-US" sz="2400" dirty="0"/>
          </a:p>
        </p:txBody>
      </p:sp>
    </p:spTree>
    <p:extLst>
      <p:ext uri="{BB962C8B-B14F-4D97-AF65-F5344CB8AC3E}">
        <p14:creationId xmlns:p14="http://schemas.microsoft.com/office/powerpoint/2010/main" val="15951785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993008">
            <a:off x="899592" y="764704"/>
            <a:ext cx="7235539" cy="4216796"/>
          </a:xfrm>
          <a:prstGeom prst="rect">
            <a:avLst/>
          </a:prstGeom>
        </p:spPr>
      </p:pic>
    </p:spTree>
    <p:extLst>
      <p:ext uri="{BB962C8B-B14F-4D97-AF65-F5344CB8AC3E}">
        <p14:creationId xmlns:p14="http://schemas.microsoft.com/office/powerpoint/2010/main" val="24057226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Evidence (Proof)</a:t>
            </a:r>
            <a:endPar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sz="half" idx="1"/>
          </p:nvPr>
        </p:nvSpPr>
        <p:spPr>
          <a:xfrm>
            <a:off x="117646" y="1484784"/>
            <a:ext cx="8918850" cy="4176464"/>
          </a:xfrm>
        </p:spPr>
        <p:txBody>
          <a:bodyPr rtlCol="0">
            <a:noAutofit/>
          </a:bodyPr>
          <a:lstStyle/>
          <a:p>
            <a:pPr marL="0" indent="0" algn="just">
              <a:spcBef>
                <a:spcPts val="0"/>
              </a:spcBef>
              <a:buNone/>
              <a:defRPr/>
            </a:pPr>
            <a:r>
              <a:rPr lang="en-GB" sz="3200" dirty="0" smtClean="0">
                <a:ea typeface="Tahoma" panose="020B0604030504040204" pitchFamily="34" charset="0"/>
                <a:cs typeface="Tahoma" panose="020B0604030504040204" pitchFamily="34" charset="0"/>
              </a:rPr>
              <a:t>An evidence is any statement that is a response to the question: Why is this true? It may consist of </a:t>
            </a:r>
            <a:r>
              <a:rPr lang="en-GB" sz="3200" dirty="0" smtClean="0">
                <a:solidFill>
                  <a:srgbClr val="FFC000"/>
                </a:solidFill>
                <a:ea typeface="Tahoma" panose="020B0604030504040204" pitchFamily="34" charset="0"/>
                <a:cs typeface="Tahoma" panose="020B0604030504040204" pitchFamily="34" charset="0"/>
              </a:rPr>
              <a:t>statistics, details of past events, anecdotes, written accounts, previously established claims or other statements and reasoning </a:t>
            </a:r>
            <a:r>
              <a:rPr lang="en-GB" sz="3200" dirty="0" smtClean="0">
                <a:ea typeface="Tahoma" panose="020B0604030504040204" pitchFamily="34" charset="0"/>
                <a:cs typeface="Tahoma" panose="020B0604030504040204" pitchFamily="34" charset="0"/>
              </a:rPr>
              <a:t>that provide support for the claim.</a:t>
            </a:r>
          </a:p>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117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Quality of Evidence</a:t>
            </a:r>
            <a:endPar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sz="half" idx="1"/>
          </p:nvPr>
        </p:nvSpPr>
        <p:spPr>
          <a:xfrm>
            <a:off x="117646" y="1484784"/>
            <a:ext cx="8918850" cy="4176464"/>
          </a:xfrm>
        </p:spPr>
        <p:txBody>
          <a:bodyPr rtlCol="0">
            <a:noAutofit/>
          </a:bodyPr>
          <a:lstStyle/>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smtClean="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sz="half" idx="2"/>
          </p:nvPr>
        </p:nvSpPr>
        <p:spPr>
          <a:xfrm>
            <a:off x="467544" y="1268760"/>
            <a:ext cx="2952328" cy="3960440"/>
          </a:xfrm>
        </p:spPr>
        <p:txBody>
          <a:bodyPr rtlCol="0">
            <a:noAutofit/>
          </a:bodyPr>
          <a:lstStyle/>
          <a:p>
            <a:pPr>
              <a:spcBef>
                <a:spcPts val="0"/>
              </a:spcBef>
              <a:buFont typeface="Arial"/>
              <a:buChar char="•"/>
              <a:defRPr/>
            </a:pPr>
            <a:r>
              <a:rPr lang="en-GB" sz="2000" dirty="0" smtClean="0">
                <a:solidFill>
                  <a:srgbClr val="7030A0"/>
                </a:solidFill>
              </a:rPr>
              <a:t>Accuracy</a:t>
            </a:r>
            <a:r>
              <a:rPr lang="en-GB" sz="2000" dirty="0"/>
              <a:t/>
            </a:r>
            <a:br>
              <a:rPr lang="en-GB" sz="2000" dirty="0"/>
            </a:br>
            <a:endParaRPr lang="en-GB" sz="2000" dirty="0"/>
          </a:p>
          <a:p>
            <a:pPr>
              <a:spcBef>
                <a:spcPts val="0"/>
              </a:spcBef>
              <a:buFont typeface="Arial"/>
              <a:buChar char="•"/>
              <a:defRPr/>
            </a:pPr>
            <a:r>
              <a:rPr lang="en-GB" sz="2000" dirty="0" smtClean="0">
                <a:solidFill>
                  <a:srgbClr val="002060"/>
                </a:solidFill>
              </a:rPr>
              <a:t>Precision</a:t>
            </a:r>
            <a:endParaRPr lang="en-GB" sz="2000" dirty="0">
              <a:solidFill>
                <a:srgbClr val="002060"/>
              </a:solidFill>
            </a:endParaRPr>
          </a:p>
          <a:p>
            <a:pPr marL="0" indent="0">
              <a:spcBef>
                <a:spcPts val="0"/>
              </a:spcBef>
              <a:buNone/>
              <a:defRPr/>
            </a:pPr>
            <a:endParaRPr lang="en-GB" sz="2000" dirty="0"/>
          </a:p>
          <a:p>
            <a:pPr>
              <a:spcBef>
                <a:spcPts val="0"/>
              </a:spcBef>
              <a:buFont typeface="Arial"/>
              <a:buChar char="•"/>
              <a:defRPr/>
            </a:pPr>
            <a:r>
              <a:rPr lang="en-GB" sz="2000" dirty="0" smtClean="0">
                <a:solidFill>
                  <a:srgbClr val="0070C0"/>
                </a:solidFill>
              </a:rPr>
              <a:t>Sufficiency</a:t>
            </a:r>
            <a:endParaRPr lang="en-GB" sz="2000" dirty="0">
              <a:solidFill>
                <a:srgbClr val="0070C0"/>
              </a:solidFill>
            </a:endParaRPr>
          </a:p>
          <a:p>
            <a:pPr>
              <a:spcBef>
                <a:spcPts val="0"/>
              </a:spcBef>
              <a:buFont typeface="Arial"/>
              <a:buChar char="•"/>
              <a:defRPr/>
            </a:pPr>
            <a:endParaRPr lang="en-GB" sz="2000" dirty="0"/>
          </a:p>
          <a:p>
            <a:pPr>
              <a:spcBef>
                <a:spcPts val="0"/>
              </a:spcBef>
              <a:buFont typeface="Arial"/>
              <a:buChar char="•"/>
              <a:defRPr/>
            </a:pPr>
            <a:r>
              <a:rPr lang="en-GB" sz="2000" dirty="0" smtClean="0">
                <a:solidFill>
                  <a:srgbClr val="7030A0"/>
                </a:solidFill>
              </a:rPr>
              <a:t>Representativeness</a:t>
            </a:r>
            <a:endParaRPr lang="en-GB" sz="2000" dirty="0">
              <a:solidFill>
                <a:srgbClr val="7030A0"/>
              </a:solidFill>
            </a:endParaRPr>
          </a:p>
          <a:p>
            <a:pPr>
              <a:spcBef>
                <a:spcPts val="0"/>
              </a:spcBef>
              <a:buFont typeface="Arial"/>
              <a:buChar char="•"/>
              <a:defRPr/>
            </a:pPr>
            <a:endParaRPr lang="en-GB" sz="2000" dirty="0"/>
          </a:p>
          <a:p>
            <a:pPr>
              <a:spcBef>
                <a:spcPts val="0"/>
              </a:spcBef>
              <a:buFont typeface="Arial"/>
              <a:buChar char="•"/>
              <a:defRPr/>
            </a:pPr>
            <a:r>
              <a:rPr lang="en-GB" sz="2000" dirty="0" smtClean="0">
                <a:solidFill>
                  <a:srgbClr val="002060"/>
                </a:solidFill>
              </a:rPr>
              <a:t>Authority</a:t>
            </a:r>
            <a:endParaRPr lang="en-GB" sz="2000" dirty="0">
              <a:solidFill>
                <a:srgbClr val="002060"/>
              </a:solidFill>
            </a:endParaRPr>
          </a:p>
          <a:p>
            <a:pPr>
              <a:spcBef>
                <a:spcPts val="0"/>
              </a:spcBef>
              <a:buFont typeface="Arial"/>
              <a:buChar char="•"/>
              <a:defRPr/>
            </a:pPr>
            <a:endParaRPr lang="en-GB" sz="2000" dirty="0"/>
          </a:p>
          <a:p>
            <a:pPr>
              <a:spcBef>
                <a:spcPts val="0"/>
              </a:spcBef>
              <a:buFont typeface="Arial"/>
              <a:buChar char="•"/>
              <a:defRPr/>
            </a:pPr>
            <a:r>
              <a:rPr lang="en-GB" sz="2000" dirty="0" smtClean="0">
                <a:solidFill>
                  <a:srgbClr val="0070C0"/>
                </a:solidFill>
              </a:rPr>
              <a:t>Clarity of expression</a:t>
            </a:r>
            <a:endParaRPr lang="en-GB" sz="2000" dirty="0">
              <a:solidFill>
                <a:srgbClr val="0070C0"/>
              </a:solidFill>
            </a:endParaRPr>
          </a:p>
        </p:txBody>
      </p:sp>
    </p:spTree>
    <p:extLst>
      <p:ext uri="{BB962C8B-B14F-4D97-AF65-F5344CB8AC3E}">
        <p14:creationId xmlns:p14="http://schemas.microsoft.com/office/powerpoint/2010/main" val="86164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6993" y="2420888"/>
            <a:ext cx="8770030" cy="707886"/>
          </a:xfrm>
          <a:prstGeom prst="rect">
            <a:avLst/>
          </a:prstGeom>
          <a:noFill/>
        </p:spPr>
        <p:txBody>
          <a:bodyPr wrap="none" lIns="91440" tIns="45720" rIns="91440" bIns="45720">
            <a:spAutoFit/>
          </a:bodyPr>
          <a:lstStyle/>
          <a:p>
            <a:pPr algn="ctr"/>
            <a:r>
              <a:rPr lang="en-US" sz="40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TOULMIN MODEL OF ARGUMENTS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71132841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756"/>
            <a:ext cx="8229600" cy="586944"/>
          </a:xfrm>
        </p:spPr>
        <p:txBody>
          <a:bodyPr>
            <a:noAutofit/>
          </a:bodyPr>
          <a:lstStyle/>
          <a:p>
            <a:r>
              <a:rPr lang="en-GB" sz="48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Toulmin </a:t>
            </a: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model</a:t>
            </a:r>
            <a:endParaRPr lang="en-US"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cxnSp>
        <p:nvCxnSpPr>
          <p:cNvPr id="9" name="Straight Arrow Connector 8"/>
          <p:cNvCxnSpPr/>
          <p:nvPr/>
        </p:nvCxnSpPr>
        <p:spPr>
          <a:xfrm rot="5400000" flipH="1" flipV="1">
            <a:off x="6806182" y="4219154"/>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9" y="647700"/>
            <a:ext cx="8712968" cy="4869532"/>
          </a:xfrm>
          <a:prstGeom prst="rect">
            <a:avLst/>
          </a:prstGeom>
        </p:spPr>
      </p:pic>
    </p:spTree>
    <p:extLst>
      <p:ext uri="{BB962C8B-B14F-4D97-AF65-F5344CB8AC3E}">
        <p14:creationId xmlns:p14="http://schemas.microsoft.com/office/powerpoint/2010/main" val="14251799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490066"/>
          </a:xfrm>
        </p:spPr>
        <p:txBody>
          <a:bodyPr>
            <a:noAutofit/>
          </a:bodyPr>
          <a:lstStyle/>
          <a:p>
            <a:r>
              <a:rPr lang="en-GB" sz="4000" dirty="0" smtClean="0">
                <a:solidFill>
                  <a:schemeClr val="tx2"/>
                </a:solidFill>
                <a:effectLst>
                  <a:outerShdw blurRad="38100" dist="38100" dir="2700000" algn="tl">
                    <a:srgbClr val="000000">
                      <a:alpha val="43137"/>
                    </a:srgbClr>
                  </a:outerShdw>
                </a:effectLst>
                <a:latin typeface="Arial Rounded MT Bold" panose="020F0704030504030204" pitchFamily="34" charset="0"/>
              </a:rPr>
              <a:t>Toulmin </a:t>
            </a:r>
            <a:r>
              <a:rPr lang="en-GB" sz="4000" dirty="0">
                <a:solidFill>
                  <a:schemeClr val="tx2"/>
                </a:solidFill>
                <a:effectLst>
                  <a:outerShdw blurRad="38100" dist="38100" dir="2700000" algn="tl">
                    <a:srgbClr val="000000">
                      <a:alpha val="43137"/>
                    </a:srgbClr>
                  </a:outerShdw>
                </a:effectLst>
                <a:latin typeface="Arial Rounded MT Bold" panose="020F0704030504030204" pitchFamily="34" charset="0"/>
              </a:rPr>
              <a:t>Model</a:t>
            </a:r>
            <a:endParaRPr lang="en-US" sz="40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idx="1"/>
          </p:nvPr>
        </p:nvSpPr>
        <p:spPr>
          <a:xfrm>
            <a:off x="179512" y="606698"/>
            <a:ext cx="8784976" cy="4982542"/>
          </a:xfrm>
        </p:spPr>
        <p:txBody>
          <a:bodyPr>
            <a:noAutofit/>
          </a:bodyPr>
          <a:lstStyle/>
          <a:p>
            <a:pPr>
              <a:buNone/>
            </a:pPr>
            <a:r>
              <a:rPr lang="en-US" sz="1600" b="1" dirty="0" smtClean="0"/>
              <a:t>Claim</a:t>
            </a:r>
          </a:p>
          <a:p>
            <a:pPr>
              <a:buNone/>
            </a:pPr>
            <a:r>
              <a:rPr lang="en-US" sz="1600" dirty="0" smtClean="0"/>
              <a:t>A claim is a statement that you are asking the other person to accept. </a:t>
            </a:r>
          </a:p>
          <a:p>
            <a:pPr>
              <a:buNone/>
            </a:pPr>
            <a:r>
              <a:rPr lang="en-US" sz="1600" b="1" dirty="0" smtClean="0"/>
              <a:t>Grounds</a:t>
            </a:r>
          </a:p>
          <a:p>
            <a:pPr>
              <a:buNone/>
            </a:pPr>
            <a:r>
              <a:rPr lang="en-US" sz="1600" dirty="0" smtClean="0"/>
              <a:t>The grounds (or </a:t>
            </a:r>
            <a:r>
              <a:rPr lang="en-US" sz="1600" i="1" dirty="0" smtClean="0"/>
              <a:t>data</a:t>
            </a:r>
            <a:r>
              <a:rPr lang="en-US" sz="1600" dirty="0" smtClean="0"/>
              <a:t>) is the basis of real persuasion and is made up of data and hard facts, plus the reasoning behind the claim. </a:t>
            </a:r>
          </a:p>
          <a:p>
            <a:pPr>
              <a:buNone/>
            </a:pPr>
            <a:r>
              <a:rPr lang="en-US" sz="1600" b="1" dirty="0" smtClean="0"/>
              <a:t>Warrant</a:t>
            </a:r>
          </a:p>
          <a:p>
            <a:pPr>
              <a:buNone/>
            </a:pPr>
            <a:r>
              <a:rPr lang="en-US" sz="1600" dirty="0" smtClean="0"/>
              <a:t>A warrant links data and other grounds to a claim, legitimizing the claim by showing the grounds to be relevant. </a:t>
            </a:r>
          </a:p>
          <a:p>
            <a:pPr>
              <a:buNone/>
            </a:pPr>
            <a:r>
              <a:rPr lang="en-US" sz="1600" b="1" dirty="0" smtClean="0"/>
              <a:t>Backing</a:t>
            </a:r>
          </a:p>
          <a:p>
            <a:pPr>
              <a:buNone/>
            </a:pPr>
            <a:r>
              <a:rPr lang="en-US" sz="1600" dirty="0" smtClean="0"/>
              <a:t>The backing (or </a:t>
            </a:r>
            <a:r>
              <a:rPr lang="en-US" sz="1600" i="1" dirty="0" smtClean="0"/>
              <a:t>support</a:t>
            </a:r>
            <a:r>
              <a:rPr lang="en-US" sz="1600" dirty="0" smtClean="0"/>
              <a:t>) for an argument gives additional support to the warrant by answering different questions.</a:t>
            </a:r>
          </a:p>
          <a:p>
            <a:pPr>
              <a:buNone/>
            </a:pPr>
            <a:r>
              <a:rPr lang="en-US" sz="1600" b="1" dirty="0" smtClean="0"/>
              <a:t>Qualifier</a:t>
            </a:r>
          </a:p>
          <a:p>
            <a:pPr>
              <a:buNone/>
            </a:pPr>
            <a:r>
              <a:rPr lang="en-US" sz="1600" dirty="0" smtClean="0"/>
              <a:t>The qualifier (or </a:t>
            </a:r>
            <a:r>
              <a:rPr lang="en-US" sz="1600" i="1" dirty="0" smtClean="0"/>
              <a:t>modal qualifier</a:t>
            </a:r>
            <a:r>
              <a:rPr lang="en-US" sz="1600" dirty="0" smtClean="0"/>
              <a:t>)</a:t>
            </a:r>
            <a:r>
              <a:rPr lang="en-US" sz="1600" i="1" dirty="0" smtClean="0"/>
              <a:t> </a:t>
            </a:r>
            <a:r>
              <a:rPr lang="en-US" sz="1600" dirty="0" smtClean="0"/>
              <a:t>indicates the strength of the leap from the data to the warrant and may limit how universally the claim applies. </a:t>
            </a:r>
          </a:p>
          <a:p>
            <a:pPr>
              <a:buNone/>
            </a:pPr>
            <a:r>
              <a:rPr lang="en-US" sz="1600" b="1" dirty="0" smtClean="0"/>
              <a:t>Rebuttal</a:t>
            </a:r>
          </a:p>
          <a:p>
            <a:pPr>
              <a:buNone/>
            </a:pPr>
            <a:r>
              <a:rPr lang="en-US" sz="1600" dirty="0" smtClean="0"/>
              <a:t>Despite the careful construction of the argument, there may still be counter-arguments that can be used. These may be rebutted either through a continued dialogue, or by pre-empting the counter-argument by giving the rebuttal during the initial presentation of the argument.</a:t>
            </a:r>
          </a:p>
        </p:txBody>
      </p:sp>
    </p:spTree>
    <p:extLst>
      <p:ext uri="{BB962C8B-B14F-4D97-AF65-F5344CB8AC3E}">
        <p14:creationId xmlns:p14="http://schemas.microsoft.com/office/powerpoint/2010/main" val="23145769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481" y="116632"/>
            <a:ext cx="8229600" cy="490066"/>
          </a:xfrm>
        </p:spPr>
        <p:txBody>
          <a:bodyPr>
            <a:normAutofit fontScale="90000"/>
          </a:bodyPr>
          <a:lstStyle/>
          <a:p>
            <a:r>
              <a:rPr lang="en-GB" dirty="0" smtClean="0"/>
              <a:t>Toulmin’s Model</a:t>
            </a:r>
            <a:endParaRPr lang="en-US" dirty="0"/>
          </a:p>
        </p:txBody>
      </p:sp>
      <p:pic>
        <p:nvPicPr>
          <p:cNvPr id="38914" name="Picture 2" descr="https://usercontent2.hubstatic.com/13499815_f520.jpg"/>
          <p:cNvPicPr>
            <a:picLocks noChangeAspect="1" noChangeArrowheads="1"/>
          </p:cNvPicPr>
          <p:nvPr/>
        </p:nvPicPr>
        <p:blipFill>
          <a:blip r:embed="rId2"/>
          <a:srcRect/>
          <a:stretch>
            <a:fillRect/>
          </a:stretch>
        </p:blipFill>
        <p:spPr bwMode="auto">
          <a:xfrm>
            <a:off x="421481" y="764704"/>
            <a:ext cx="8470999" cy="4680520"/>
          </a:xfrm>
          <a:prstGeom prst="rect">
            <a:avLst/>
          </a:prstGeom>
          <a:noFill/>
        </p:spPr>
      </p:pic>
    </p:spTree>
    <p:extLst>
      <p:ext uri="{BB962C8B-B14F-4D97-AF65-F5344CB8AC3E}">
        <p14:creationId xmlns:p14="http://schemas.microsoft.com/office/powerpoint/2010/main" val="2773979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http://hhswritingguide.pbworks.com/f/1235531330/ImageDisplay.im.jpg"/>
          <p:cNvPicPr>
            <a:picLocks noChangeAspect="1" noChangeArrowheads="1"/>
          </p:cNvPicPr>
          <p:nvPr/>
        </p:nvPicPr>
        <p:blipFill>
          <a:blip r:embed="rId2"/>
          <a:srcRect/>
          <a:stretch>
            <a:fillRect/>
          </a:stretch>
        </p:blipFill>
        <p:spPr bwMode="auto">
          <a:xfrm>
            <a:off x="179512" y="908720"/>
            <a:ext cx="8856984" cy="4680520"/>
          </a:xfrm>
          <a:prstGeom prst="rect">
            <a:avLst/>
          </a:prstGeom>
          <a:noFill/>
        </p:spPr>
      </p:pic>
      <p:sp>
        <p:nvSpPr>
          <p:cNvPr id="4" name="Title 1"/>
          <p:cNvSpPr>
            <a:spLocks noGrp="1"/>
          </p:cNvSpPr>
          <p:nvPr>
            <p:ph type="title"/>
          </p:nvPr>
        </p:nvSpPr>
        <p:spPr>
          <a:xfrm>
            <a:off x="421481" y="116632"/>
            <a:ext cx="8229600" cy="490066"/>
          </a:xfrm>
        </p:spPr>
        <p:txBody>
          <a:bodyPr>
            <a:normAutofit fontScale="90000"/>
          </a:bodyPr>
          <a:lstStyle/>
          <a:p>
            <a:r>
              <a:rPr lang="en-GB" dirty="0" smtClean="0">
                <a:solidFill>
                  <a:schemeClr val="tx2"/>
                </a:solidFill>
              </a:rPr>
              <a:t>Toulmin’s Model applied.</a:t>
            </a:r>
            <a:endParaRPr lang="en-US" dirty="0">
              <a:solidFill>
                <a:schemeClr val="tx2"/>
              </a:solidFill>
            </a:endParaRPr>
          </a:p>
        </p:txBody>
      </p:sp>
    </p:spTree>
    <p:extLst>
      <p:ext uri="{BB962C8B-B14F-4D97-AF65-F5344CB8AC3E}">
        <p14:creationId xmlns:p14="http://schemas.microsoft.com/office/powerpoint/2010/main" val="4148618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39904962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5158</TotalTime>
  <Words>1922</Words>
  <Application>Microsoft Office PowerPoint</Application>
  <PresentationFormat>On-screen Show (4:3)</PresentationFormat>
  <Paragraphs>136</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Arial</vt:lpstr>
      <vt:lpstr>Arial Rounded MT Bold</vt:lpstr>
      <vt:lpstr>Calibri</vt:lpstr>
      <vt:lpstr>Myriad Pro</vt:lpstr>
      <vt:lpstr>Tahoma</vt:lpstr>
      <vt:lpstr>20140311PresentationUWTSDTemplate</vt:lpstr>
      <vt:lpstr>BMSW5001 Developing workplace critical thinking</vt:lpstr>
      <vt:lpstr>What is an argument?</vt:lpstr>
      <vt:lpstr>PowerPoint Presentation</vt:lpstr>
      <vt:lpstr>PowerPoint Presentation</vt:lpstr>
      <vt:lpstr>How do you win an argument?</vt:lpstr>
      <vt:lpstr>Steps in developing an argument</vt:lpstr>
      <vt:lpstr>Claims</vt:lpstr>
      <vt:lpstr>Group Activity (Identifying a claim)</vt:lpstr>
      <vt:lpstr>Wait and think for a minute</vt:lpstr>
      <vt:lpstr>Types of Claims</vt:lpstr>
      <vt:lpstr>Uncontested claims</vt:lpstr>
      <vt:lpstr>Contestable claims</vt:lpstr>
      <vt:lpstr>What do you think about these claims?</vt:lpstr>
      <vt:lpstr>PowerPoint Presentation</vt:lpstr>
      <vt:lpstr>Evidence (Proof)</vt:lpstr>
      <vt:lpstr>Quality of Evidence</vt:lpstr>
      <vt:lpstr>PowerPoint Presentation</vt:lpstr>
      <vt:lpstr>Toulmin model</vt:lpstr>
      <vt:lpstr>Toulmin Model</vt:lpstr>
      <vt:lpstr>Toulmin’s Model</vt:lpstr>
      <vt:lpstr>Toulmin’s Model applied.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Enebi Ovia</cp:lastModifiedBy>
  <cp:revision>272</cp:revision>
  <dcterms:created xsi:type="dcterms:W3CDTF">2015-04-14T15:21:28Z</dcterms:created>
  <dcterms:modified xsi:type="dcterms:W3CDTF">2020-01-09T15:31:03Z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