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936"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B9FA0C11-FE29-43D0-A507-621ADEC2257A}" type="datetimeFigureOut">
              <a:rPr lang="en-GB" smtClean="0"/>
              <a:t>11/11/2020</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5C0E4C99-6CF3-4DD0-A206-1181A4024C9B}" type="slidenum">
              <a:rPr lang="en-GB" smtClean="0"/>
              <a:t>‹#›</a:t>
            </a:fld>
            <a:endParaRPr lang="en-GB"/>
          </a:p>
        </p:txBody>
      </p:sp>
    </p:spTree>
    <p:extLst>
      <p:ext uri="{BB962C8B-B14F-4D97-AF65-F5344CB8AC3E}">
        <p14:creationId xmlns:p14="http://schemas.microsoft.com/office/powerpoint/2010/main" val="2561376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9FA0C11-FE29-43D0-A507-621ADEC2257A}" type="datetimeFigureOut">
              <a:rPr lang="en-GB" smtClean="0"/>
              <a:t>11/11/2020</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5C0E4C99-6CF3-4DD0-A206-1181A4024C9B}" type="slidenum">
              <a:rPr lang="en-GB" smtClean="0"/>
              <a:t>‹#›</a:t>
            </a:fld>
            <a:endParaRPr lang="en-GB"/>
          </a:p>
        </p:txBody>
      </p:sp>
    </p:spTree>
    <p:extLst>
      <p:ext uri="{BB962C8B-B14F-4D97-AF65-F5344CB8AC3E}">
        <p14:creationId xmlns:p14="http://schemas.microsoft.com/office/powerpoint/2010/main" val="11667992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9FA0C11-FE29-43D0-A507-621ADEC2257A}" type="datetimeFigureOut">
              <a:rPr lang="en-GB" smtClean="0"/>
              <a:t>11/11/2020</a:t>
            </a:fld>
            <a:endParaRPr lang="en-GB"/>
          </a:p>
        </p:txBody>
      </p:sp>
      <p:sp>
        <p:nvSpPr>
          <p:cNvPr id="6" name="Slide Number Placeholder 5"/>
          <p:cNvSpPr>
            <a:spLocks noGrp="1"/>
          </p:cNvSpPr>
          <p:nvPr>
            <p:ph type="sldNum" sz="quarter" idx="12"/>
          </p:nvPr>
        </p:nvSpPr>
        <p:spPr/>
        <p:txBody>
          <a:bodyPr/>
          <a:lstStyle/>
          <a:p>
            <a:fld id="{5C0E4C99-6CF3-4DD0-A206-1181A4024C9B}" type="slidenum">
              <a:rPr lang="en-GB" smtClean="0"/>
              <a:t>‹#›</a:t>
            </a:fld>
            <a:endParaRPr lang="en-GB"/>
          </a:p>
        </p:txBody>
      </p:sp>
    </p:spTree>
    <p:extLst>
      <p:ext uri="{BB962C8B-B14F-4D97-AF65-F5344CB8AC3E}">
        <p14:creationId xmlns:p14="http://schemas.microsoft.com/office/powerpoint/2010/main" val="25942077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9FA0C11-FE29-43D0-A507-621ADEC2257A}" type="datetimeFigureOut">
              <a:rPr lang="en-GB" smtClean="0"/>
              <a:t>11/11/2020</a:t>
            </a:fld>
            <a:endParaRPr lang="en-GB"/>
          </a:p>
        </p:txBody>
      </p:sp>
      <p:sp>
        <p:nvSpPr>
          <p:cNvPr id="7" name="Slide Number Placeholder 6"/>
          <p:cNvSpPr>
            <a:spLocks noGrp="1"/>
          </p:cNvSpPr>
          <p:nvPr>
            <p:ph type="sldNum" sz="quarter" idx="12"/>
          </p:nvPr>
        </p:nvSpPr>
        <p:spPr/>
        <p:txBody>
          <a:bodyPr/>
          <a:lstStyle/>
          <a:p>
            <a:fld id="{5C0E4C99-6CF3-4DD0-A206-1181A4024C9B}" type="slidenum">
              <a:rPr lang="en-GB" smtClean="0"/>
              <a:t>‹#›</a:t>
            </a:fld>
            <a:endParaRPr lang="en-GB"/>
          </a:p>
        </p:txBody>
      </p:sp>
    </p:spTree>
    <p:extLst>
      <p:ext uri="{BB962C8B-B14F-4D97-AF65-F5344CB8AC3E}">
        <p14:creationId xmlns:p14="http://schemas.microsoft.com/office/powerpoint/2010/main" val="3671160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9FA0C11-FE29-43D0-A507-621ADEC2257A}" type="datetimeFigureOut">
              <a:rPr lang="en-GB" smtClean="0"/>
              <a:t>11/11/2020</a:t>
            </a:fld>
            <a:endParaRPr lang="en-GB"/>
          </a:p>
        </p:txBody>
      </p:sp>
      <p:sp>
        <p:nvSpPr>
          <p:cNvPr id="9" name="Slide Number Placeholder 8"/>
          <p:cNvSpPr>
            <a:spLocks noGrp="1"/>
          </p:cNvSpPr>
          <p:nvPr>
            <p:ph type="sldNum" sz="quarter" idx="12"/>
          </p:nvPr>
        </p:nvSpPr>
        <p:spPr/>
        <p:txBody>
          <a:bodyPr/>
          <a:lstStyle/>
          <a:p>
            <a:fld id="{5C0E4C99-6CF3-4DD0-A206-1181A4024C9B}" type="slidenum">
              <a:rPr lang="en-GB" smtClean="0"/>
              <a:t>‹#›</a:t>
            </a:fld>
            <a:endParaRPr lang="en-GB"/>
          </a:p>
        </p:txBody>
      </p:sp>
    </p:spTree>
    <p:extLst>
      <p:ext uri="{BB962C8B-B14F-4D97-AF65-F5344CB8AC3E}">
        <p14:creationId xmlns:p14="http://schemas.microsoft.com/office/powerpoint/2010/main" val="22117601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9FA0C11-FE29-43D0-A507-621ADEC2257A}" type="datetimeFigureOut">
              <a:rPr lang="en-GB" smtClean="0"/>
              <a:t>11/11/2020</a:t>
            </a:fld>
            <a:endParaRPr lang="en-GB"/>
          </a:p>
        </p:txBody>
      </p:sp>
      <p:sp>
        <p:nvSpPr>
          <p:cNvPr id="5" name="Slide Number Placeholder 4"/>
          <p:cNvSpPr>
            <a:spLocks noGrp="1"/>
          </p:cNvSpPr>
          <p:nvPr>
            <p:ph type="sldNum" sz="quarter" idx="12"/>
          </p:nvPr>
        </p:nvSpPr>
        <p:spPr/>
        <p:txBody>
          <a:bodyPr/>
          <a:lstStyle/>
          <a:p>
            <a:fld id="{5C0E4C99-6CF3-4DD0-A206-1181A4024C9B}" type="slidenum">
              <a:rPr lang="en-GB" smtClean="0"/>
              <a:t>‹#›</a:t>
            </a:fld>
            <a:endParaRPr lang="en-GB"/>
          </a:p>
        </p:txBody>
      </p:sp>
    </p:spTree>
    <p:extLst>
      <p:ext uri="{BB962C8B-B14F-4D97-AF65-F5344CB8AC3E}">
        <p14:creationId xmlns:p14="http://schemas.microsoft.com/office/powerpoint/2010/main" val="2597395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FA0C11-FE29-43D0-A507-621ADEC2257A}" type="datetimeFigureOut">
              <a:rPr lang="en-GB" smtClean="0"/>
              <a:t>11/11/2020</a:t>
            </a:fld>
            <a:endParaRPr lang="en-GB"/>
          </a:p>
        </p:txBody>
      </p:sp>
      <p:sp>
        <p:nvSpPr>
          <p:cNvPr id="4" name="Slide Number Placeholder 3"/>
          <p:cNvSpPr>
            <a:spLocks noGrp="1"/>
          </p:cNvSpPr>
          <p:nvPr>
            <p:ph type="sldNum" sz="quarter" idx="12"/>
          </p:nvPr>
        </p:nvSpPr>
        <p:spPr/>
        <p:txBody>
          <a:bodyPr/>
          <a:lstStyle/>
          <a:p>
            <a:fld id="{5C0E4C99-6CF3-4DD0-A206-1181A4024C9B}" type="slidenum">
              <a:rPr lang="en-GB" smtClean="0"/>
              <a:t>‹#›</a:t>
            </a:fld>
            <a:endParaRPr lang="en-GB"/>
          </a:p>
        </p:txBody>
      </p:sp>
    </p:spTree>
    <p:extLst>
      <p:ext uri="{BB962C8B-B14F-4D97-AF65-F5344CB8AC3E}">
        <p14:creationId xmlns:p14="http://schemas.microsoft.com/office/powerpoint/2010/main" val="17962815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smtClean="0"/>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Edit Master text styles</a:t>
            </a:r>
          </a:p>
        </p:txBody>
      </p:sp>
      <p:sp>
        <p:nvSpPr>
          <p:cNvPr id="5" name="Date Placeholder 4"/>
          <p:cNvSpPr>
            <a:spLocks noGrp="1"/>
          </p:cNvSpPr>
          <p:nvPr>
            <p:ph type="dt" sz="half" idx="10"/>
          </p:nvPr>
        </p:nvSpPr>
        <p:spPr/>
        <p:txBody>
          <a:bodyPr/>
          <a:lstStyle/>
          <a:p>
            <a:fld id="{B9FA0C11-FE29-43D0-A507-621ADEC2257A}" type="datetimeFigureOut">
              <a:rPr lang="en-GB" smtClean="0"/>
              <a:t>11/11/2020</a:t>
            </a:fld>
            <a:endParaRPr lang="en-GB"/>
          </a:p>
        </p:txBody>
      </p:sp>
      <p:sp>
        <p:nvSpPr>
          <p:cNvPr id="7" name="Slide Number Placeholder 6"/>
          <p:cNvSpPr>
            <a:spLocks noGrp="1"/>
          </p:cNvSpPr>
          <p:nvPr>
            <p:ph type="sldNum" sz="quarter" idx="12"/>
          </p:nvPr>
        </p:nvSpPr>
        <p:spPr/>
        <p:txBody>
          <a:bodyPr/>
          <a:lstStyle/>
          <a:p>
            <a:fld id="{5C0E4C99-6CF3-4DD0-A206-1181A4024C9B}" type="slidenum">
              <a:rPr lang="en-GB" smtClean="0"/>
              <a:t>‹#›</a:t>
            </a:fld>
            <a:endParaRPr lang="en-GB"/>
          </a:p>
        </p:txBody>
      </p:sp>
    </p:spTree>
    <p:extLst>
      <p:ext uri="{BB962C8B-B14F-4D97-AF65-F5344CB8AC3E}">
        <p14:creationId xmlns:p14="http://schemas.microsoft.com/office/powerpoint/2010/main" val="4263694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Edit Master text styles</a:t>
            </a:r>
          </a:p>
        </p:txBody>
      </p:sp>
      <p:sp>
        <p:nvSpPr>
          <p:cNvPr id="5" name="Date Placeholder 4"/>
          <p:cNvSpPr>
            <a:spLocks noGrp="1"/>
          </p:cNvSpPr>
          <p:nvPr>
            <p:ph type="dt" sz="half" idx="10"/>
          </p:nvPr>
        </p:nvSpPr>
        <p:spPr/>
        <p:txBody>
          <a:bodyPr/>
          <a:lstStyle/>
          <a:p>
            <a:fld id="{B9FA0C11-FE29-43D0-A507-621ADEC2257A}" type="datetimeFigureOut">
              <a:rPr lang="en-GB" smtClean="0"/>
              <a:t>11/11/2020</a:t>
            </a:fld>
            <a:endParaRPr lang="en-GB"/>
          </a:p>
        </p:txBody>
      </p:sp>
      <p:sp>
        <p:nvSpPr>
          <p:cNvPr id="7" name="Slide Number Placeholder 6"/>
          <p:cNvSpPr>
            <a:spLocks noGrp="1"/>
          </p:cNvSpPr>
          <p:nvPr>
            <p:ph type="sldNum" sz="quarter" idx="12"/>
          </p:nvPr>
        </p:nvSpPr>
        <p:spPr/>
        <p:txBody>
          <a:bodyPr/>
          <a:lstStyle/>
          <a:p>
            <a:fld id="{5C0E4C99-6CF3-4DD0-A206-1181A4024C9B}" type="slidenum">
              <a:rPr lang="en-GB" smtClean="0"/>
              <a:t>‹#›</a:t>
            </a:fld>
            <a:endParaRPr lang="en-GB"/>
          </a:p>
        </p:txBody>
      </p:sp>
    </p:spTree>
    <p:extLst>
      <p:ext uri="{BB962C8B-B14F-4D97-AF65-F5344CB8AC3E}">
        <p14:creationId xmlns:p14="http://schemas.microsoft.com/office/powerpoint/2010/main" val="1103634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9FA0C11-FE29-43D0-A507-621ADEC2257A}" type="datetimeFigureOut">
              <a:rPr lang="en-GB" smtClean="0"/>
              <a:t>11/11/2020</a:t>
            </a:fld>
            <a:endParaRPr lang="en-GB"/>
          </a:p>
        </p:txBody>
      </p:sp>
      <p:sp>
        <p:nvSpPr>
          <p:cNvPr id="6" name="Slide Number Placeholder 5"/>
          <p:cNvSpPr>
            <a:spLocks noGrp="1"/>
          </p:cNvSpPr>
          <p:nvPr>
            <p:ph type="sldNum" sz="quarter" idx="12"/>
          </p:nvPr>
        </p:nvSpPr>
        <p:spPr/>
        <p:txBody>
          <a:bodyPr/>
          <a:lstStyle/>
          <a:p>
            <a:fld id="{5C0E4C99-6CF3-4DD0-A206-1181A4024C9B}" type="slidenum">
              <a:rPr lang="en-GB" smtClean="0"/>
              <a:t>‹#›</a:t>
            </a:fld>
            <a:endParaRPr lang="en-GB"/>
          </a:p>
        </p:txBody>
      </p:sp>
    </p:spTree>
    <p:extLst>
      <p:ext uri="{BB962C8B-B14F-4D97-AF65-F5344CB8AC3E}">
        <p14:creationId xmlns:p14="http://schemas.microsoft.com/office/powerpoint/2010/main" val="21325262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9FA0C11-FE29-43D0-A507-621ADEC2257A}" type="datetimeFigureOut">
              <a:rPr lang="en-GB" smtClean="0"/>
              <a:t>11/11/2020</a:t>
            </a:fld>
            <a:endParaRPr lang="en-GB"/>
          </a:p>
        </p:txBody>
      </p:sp>
      <p:sp>
        <p:nvSpPr>
          <p:cNvPr id="6" name="Slide Number Placeholder 5"/>
          <p:cNvSpPr>
            <a:spLocks noGrp="1"/>
          </p:cNvSpPr>
          <p:nvPr>
            <p:ph type="sldNum" sz="quarter" idx="12"/>
          </p:nvPr>
        </p:nvSpPr>
        <p:spPr/>
        <p:txBody>
          <a:bodyPr/>
          <a:lstStyle/>
          <a:p>
            <a:fld id="{5C0E4C99-6CF3-4DD0-A206-1181A4024C9B}" type="slidenum">
              <a:rPr lang="en-GB" smtClean="0"/>
              <a:t>‹#›</a:t>
            </a:fld>
            <a:endParaRPr lang="en-GB"/>
          </a:p>
        </p:txBody>
      </p:sp>
    </p:spTree>
    <p:extLst>
      <p:ext uri="{BB962C8B-B14F-4D97-AF65-F5344CB8AC3E}">
        <p14:creationId xmlns:p14="http://schemas.microsoft.com/office/powerpoint/2010/main" val="24872614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B9FA0C11-FE29-43D0-A507-621ADEC2257A}" type="datetimeFigureOut">
              <a:rPr lang="en-GB" smtClean="0"/>
              <a:t>11/11/2020</a:t>
            </a:fld>
            <a:endParaRPr lang="en-GB"/>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5C0E4C99-6CF3-4DD0-A206-1181A4024C9B}" type="slidenum">
              <a:rPr lang="en-GB" smtClean="0"/>
              <a:t>‹#›</a:t>
            </a:fld>
            <a:endParaRPr lang="en-GB"/>
          </a:p>
        </p:txBody>
      </p:sp>
    </p:spTree>
    <p:extLst>
      <p:ext uri="{BB962C8B-B14F-4D97-AF65-F5344CB8AC3E}">
        <p14:creationId xmlns:p14="http://schemas.microsoft.com/office/powerpoint/2010/main" val="40489623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solidFill>
                  <a:schemeClr val="bg1"/>
                </a:solidFill>
              </a:rPr>
              <a:t>Measurement Errors</a:t>
            </a:r>
            <a:endParaRPr lang="en-GB" dirty="0">
              <a:solidFill>
                <a:schemeClr val="bg1"/>
              </a:solidFill>
            </a:endParaRPr>
          </a:p>
        </p:txBody>
      </p:sp>
      <p:sp>
        <p:nvSpPr>
          <p:cNvPr id="3" name="Subtitle 2"/>
          <p:cNvSpPr>
            <a:spLocks noGrp="1"/>
          </p:cNvSpPr>
          <p:nvPr>
            <p:ph type="subTitle" idx="1"/>
          </p:nvPr>
        </p:nvSpPr>
        <p:spPr/>
        <p:txBody>
          <a:bodyPr/>
          <a:lstStyle/>
          <a:p>
            <a:r>
              <a:rPr lang="en-GB" dirty="0" smtClean="0"/>
              <a:t>Steve Mosey</a:t>
            </a:r>
            <a:endParaRPr lang="en-GB" dirty="0"/>
          </a:p>
        </p:txBody>
      </p:sp>
    </p:spTree>
    <p:extLst>
      <p:ext uri="{BB962C8B-B14F-4D97-AF65-F5344CB8AC3E}">
        <p14:creationId xmlns:p14="http://schemas.microsoft.com/office/powerpoint/2010/main" val="11535279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Measurement Errors</a:t>
            </a:r>
            <a:endParaRPr lang="en-GB" dirty="0"/>
          </a:p>
        </p:txBody>
      </p:sp>
      <p:sp>
        <p:nvSpPr>
          <p:cNvPr id="3" name="Content Placeholder 2"/>
          <p:cNvSpPr>
            <a:spLocks noGrp="1"/>
          </p:cNvSpPr>
          <p:nvPr>
            <p:ph idx="1"/>
          </p:nvPr>
        </p:nvSpPr>
        <p:spPr/>
        <p:txBody>
          <a:bodyPr>
            <a:normAutofit lnSpcReduction="10000"/>
          </a:bodyPr>
          <a:lstStyle/>
          <a:p>
            <a:r>
              <a:rPr lang="en-GB" dirty="0"/>
              <a:t>Based upon the degree of variation of the measured quantity with respect to time, an instrument can have static or dynamic characteristics.</a:t>
            </a:r>
          </a:p>
          <a:p>
            <a:r>
              <a:rPr lang="en-GB" dirty="0"/>
              <a:t>Some of the important static characteristics </a:t>
            </a:r>
            <a:r>
              <a:rPr lang="en-GB" dirty="0" smtClean="0"/>
              <a:t>are:</a:t>
            </a:r>
          </a:p>
          <a:p>
            <a:pPr lvl="1"/>
            <a:r>
              <a:rPr lang="en-GB" dirty="0" smtClean="0"/>
              <a:t>Accuracy</a:t>
            </a:r>
          </a:p>
          <a:p>
            <a:pPr lvl="1"/>
            <a:r>
              <a:rPr lang="en-GB" dirty="0" smtClean="0"/>
              <a:t>Sensitivity</a:t>
            </a:r>
          </a:p>
          <a:p>
            <a:pPr lvl="1"/>
            <a:r>
              <a:rPr lang="en-GB" dirty="0" smtClean="0"/>
              <a:t>Reproducibility</a:t>
            </a:r>
          </a:p>
          <a:p>
            <a:pPr lvl="1"/>
            <a:r>
              <a:rPr lang="en-GB" dirty="0" smtClean="0"/>
              <a:t>Drift</a:t>
            </a:r>
          </a:p>
          <a:p>
            <a:pPr lvl="1"/>
            <a:r>
              <a:rPr lang="en-GB" dirty="0" smtClean="0"/>
              <a:t>Static </a:t>
            </a:r>
            <a:r>
              <a:rPr lang="en-GB" dirty="0"/>
              <a:t>error </a:t>
            </a:r>
            <a:endParaRPr lang="en-GB" dirty="0" smtClean="0"/>
          </a:p>
          <a:p>
            <a:pPr lvl="1"/>
            <a:r>
              <a:rPr lang="en-GB" dirty="0" smtClean="0"/>
              <a:t>dead </a:t>
            </a:r>
            <a:r>
              <a:rPr lang="en-GB" dirty="0"/>
              <a:t>zone</a:t>
            </a:r>
            <a:r>
              <a:rPr lang="en-GB" dirty="0" smtClean="0"/>
              <a:t>.</a:t>
            </a:r>
            <a:endParaRPr lang="en-GB" dirty="0"/>
          </a:p>
        </p:txBody>
      </p:sp>
    </p:spTree>
    <p:extLst>
      <p:ext uri="{BB962C8B-B14F-4D97-AF65-F5344CB8AC3E}">
        <p14:creationId xmlns:p14="http://schemas.microsoft.com/office/powerpoint/2010/main" val="25411447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Measurement Errors</a:t>
            </a:r>
            <a:endParaRPr lang="en-GB" dirty="0"/>
          </a:p>
        </p:txBody>
      </p:sp>
      <p:sp>
        <p:nvSpPr>
          <p:cNvPr id="3" name="Content Placeholder 2"/>
          <p:cNvSpPr>
            <a:spLocks noGrp="1"/>
          </p:cNvSpPr>
          <p:nvPr>
            <p:ph idx="1"/>
          </p:nvPr>
        </p:nvSpPr>
        <p:spPr/>
        <p:txBody>
          <a:bodyPr>
            <a:normAutofit fontScale="92500" lnSpcReduction="10000"/>
          </a:bodyPr>
          <a:lstStyle/>
          <a:p>
            <a:r>
              <a:rPr lang="en-GB" dirty="0"/>
              <a:t>When ideal conditions are applied to measure any parameter, the average deviations due to various factors tend to be zero. </a:t>
            </a:r>
            <a:endParaRPr lang="en-GB" dirty="0" smtClean="0"/>
          </a:p>
          <a:p>
            <a:r>
              <a:rPr lang="en-GB" dirty="0" smtClean="0"/>
              <a:t>Average </a:t>
            </a:r>
            <a:r>
              <a:rPr lang="en-GB" dirty="0"/>
              <a:t>of these infinite number of measured values is termed as True Value. </a:t>
            </a:r>
            <a:endParaRPr lang="en-GB" dirty="0" smtClean="0"/>
          </a:p>
          <a:p>
            <a:r>
              <a:rPr lang="en-GB" dirty="0" smtClean="0"/>
              <a:t>This is purely hypothetical</a:t>
            </a:r>
            <a:r>
              <a:rPr lang="en-GB" dirty="0"/>
              <a:t>, since the negative and positive deviations do not actually cancel each other.</a:t>
            </a:r>
          </a:p>
          <a:p>
            <a:r>
              <a:rPr lang="en-GB" dirty="0"/>
              <a:t>Practically, the measured value obtained under the most ideal conditions (as agreed upon by Experts) is considered as the True Value or the best-measured value.</a:t>
            </a:r>
          </a:p>
          <a:p>
            <a:r>
              <a:rPr lang="en-GB" dirty="0"/>
              <a:t>Difference between the actual value and the true value is known as an Error</a:t>
            </a:r>
            <a:r>
              <a:rPr lang="en-GB" dirty="0" smtClean="0"/>
              <a:t>.</a:t>
            </a:r>
            <a:endParaRPr lang="en-GB" dirty="0"/>
          </a:p>
        </p:txBody>
      </p:sp>
    </p:spTree>
    <p:extLst>
      <p:ext uri="{BB962C8B-B14F-4D97-AF65-F5344CB8AC3E}">
        <p14:creationId xmlns:p14="http://schemas.microsoft.com/office/powerpoint/2010/main" val="67896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a:t>
            </a:r>
            <a:r>
              <a:rPr lang="en-GB" dirty="0" smtClean="0"/>
              <a:t>Errors</a:t>
            </a:r>
            <a:endParaRPr lang="en-GB" dirty="0"/>
          </a:p>
        </p:txBody>
      </p:sp>
      <p:sp>
        <p:nvSpPr>
          <p:cNvPr id="3" name="Content Placeholder 2"/>
          <p:cNvSpPr>
            <a:spLocks noGrp="1"/>
          </p:cNvSpPr>
          <p:nvPr>
            <p:ph idx="1"/>
          </p:nvPr>
        </p:nvSpPr>
        <p:spPr/>
        <p:txBody>
          <a:bodyPr/>
          <a:lstStyle/>
          <a:p>
            <a:pPr marL="0" indent="0">
              <a:buNone/>
            </a:pPr>
            <a:r>
              <a:rPr lang="en-GB" b="1" dirty="0" smtClean="0"/>
              <a:t>Systematic </a:t>
            </a:r>
            <a:r>
              <a:rPr lang="en-GB" b="1" dirty="0"/>
              <a:t>Errors</a:t>
            </a:r>
          </a:p>
          <a:p>
            <a:r>
              <a:rPr lang="en-GB" dirty="0"/>
              <a:t>Errors which occur due to changes in environment conditions, instrumental reasons or wrong observations. </a:t>
            </a:r>
            <a:endParaRPr lang="en-GB" dirty="0" smtClean="0"/>
          </a:p>
          <a:p>
            <a:r>
              <a:rPr lang="en-GB" dirty="0" smtClean="0"/>
              <a:t>These </a:t>
            </a:r>
            <a:r>
              <a:rPr lang="en-GB" dirty="0"/>
              <a:t>errors are of three types</a:t>
            </a:r>
          </a:p>
          <a:p>
            <a:pPr lvl="1"/>
            <a:r>
              <a:rPr lang="en-GB" dirty="0"/>
              <a:t>Instrumental Errors</a:t>
            </a:r>
          </a:p>
          <a:p>
            <a:pPr lvl="1"/>
            <a:r>
              <a:rPr lang="en-GB" dirty="0"/>
              <a:t>Environmental Errors</a:t>
            </a:r>
          </a:p>
          <a:p>
            <a:pPr lvl="1"/>
            <a:r>
              <a:rPr lang="en-GB" dirty="0"/>
              <a:t>Observational Errors</a:t>
            </a:r>
          </a:p>
          <a:p>
            <a:endParaRPr lang="en-GB" b="1" dirty="0"/>
          </a:p>
        </p:txBody>
      </p:sp>
    </p:spTree>
    <p:extLst>
      <p:ext uri="{BB962C8B-B14F-4D97-AF65-F5344CB8AC3E}">
        <p14:creationId xmlns:p14="http://schemas.microsoft.com/office/powerpoint/2010/main" val="16358197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Instrumental Errors</a:t>
            </a:r>
            <a:endParaRPr lang="en-GB" dirty="0"/>
          </a:p>
        </p:txBody>
      </p:sp>
      <p:sp>
        <p:nvSpPr>
          <p:cNvPr id="3" name="Content Placeholder 2"/>
          <p:cNvSpPr>
            <a:spLocks noGrp="1"/>
          </p:cNvSpPr>
          <p:nvPr>
            <p:ph idx="1"/>
          </p:nvPr>
        </p:nvSpPr>
        <p:spPr/>
        <p:txBody>
          <a:bodyPr>
            <a:normAutofit lnSpcReduction="10000"/>
          </a:bodyPr>
          <a:lstStyle/>
          <a:p>
            <a:r>
              <a:rPr lang="en-GB" dirty="0"/>
              <a:t>These errors occur due to shortcomings in the instruments, improper use of instruments or loading effect of the instrument. </a:t>
            </a:r>
            <a:endParaRPr lang="en-GB" dirty="0" smtClean="0"/>
          </a:p>
          <a:p>
            <a:r>
              <a:rPr lang="en-GB" dirty="0" smtClean="0"/>
              <a:t>Sometimes </a:t>
            </a:r>
            <a:r>
              <a:rPr lang="en-GB" dirty="0"/>
              <a:t>improper construction, calibration or operation of an instrument might result in some inherent errors. </a:t>
            </a:r>
            <a:endParaRPr lang="en-GB" dirty="0" smtClean="0"/>
          </a:p>
          <a:p>
            <a:r>
              <a:rPr lang="en-GB" dirty="0" smtClean="0"/>
              <a:t>For </a:t>
            </a:r>
            <a:r>
              <a:rPr lang="en-GB" dirty="0"/>
              <a:t>example, weak spring in a Permanent Magnet Instrument might result in too high readings. </a:t>
            </a:r>
            <a:endParaRPr lang="en-GB" dirty="0" smtClean="0"/>
          </a:p>
          <a:p>
            <a:r>
              <a:rPr lang="en-GB" dirty="0" smtClean="0"/>
              <a:t>These </a:t>
            </a:r>
            <a:r>
              <a:rPr lang="en-GB" dirty="0"/>
              <a:t>errors can be easily detected or reduced by applying correction factors, careful planning of measurement procedure or re-calibrating the instrument.</a:t>
            </a:r>
            <a:endParaRPr lang="en-GB" dirty="0"/>
          </a:p>
        </p:txBody>
      </p:sp>
    </p:spTree>
    <p:extLst>
      <p:ext uri="{BB962C8B-B14F-4D97-AF65-F5344CB8AC3E}">
        <p14:creationId xmlns:p14="http://schemas.microsoft.com/office/powerpoint/2010/main" val="36123987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Instrumental Errors</a:t>
            </a:r>
            <a:endParaRPr lang="en-GB" dirty="0"/>
          </a:p>
        </p:txBody>
      </p:sp>
      <p:sp>
        <p:nvSpPr>
          <p:cNvPr id="3" name="Content Placeholder 2"/>
          <p:cNvSpPr>
            <a:spLocks noGrp="1"/>
          </p:cNvSpPr>
          <p:nvPr>
            <p:ph idx="1"/>
          </p:nvPr>
        </p:nvSpPr>
        <p:spPr/>
        <p:txBody>
          <a:bodyPr>
            <a:normAutofit/>
          </a:bodyPr>
          <a:lstStyle/>
          <a:p>
            <a:r>
              <a:rPr lang="en-GB" dirty="0"/>
              <a:t>At times, an error might also occur due to faulty use by the operator. </a:t>
            </a:r>
            <a:endParaRPr lang="en-GB" dirty="0" smtClean="0"/>
          </a:p>
          <a:p>
            <a:r>
              <a:rPr lang="en-GB" dirty="0" smtClean="0"/>
              <a:t>Examples include:</a:t>
            </a:r>
          </a:p>
          <a:p>
            <a:pPr lvl="1"/>
            <a:r>
              <a:rPr lang="en-GB" dirty="0" smtClean="0"/>
              <a:t> </a:t>
            </a:r>
            <a:r>
              <a:rPr lang="en-GB" dirty="0"/>
              <a:t>the inability to adjust the zero (reference) point, </a:t>
            </a:r>
            <a:endParaRPr lang="en-GB" dirty="0" smtClean="0"/>
          </a:p>
          <a:p>
            <a:pPr lvl="1"/>
            <a:r>
              <a:rPr lang="en-GB" dirty="0" smtClean="0"/>
              <a:t>improper </a:t>
            </a:r>
            <a:r>
              <a:rPr lang="en-GB" dirty="0"/>
              <a:t>initial settings, </a:t>
            </a:r>
            <a:endParaRPr lang="en-GB" dirty="0" smtClean="0"/>
          </a:p>
          <a:p>
            <a:pPr lvl="1"/>
            <a:r>
              <a:rPr lang="en-GB" dirty="0" smtClean="0"/>
              <a:t>using </a:t>
            </a:r>
            <a:r>
              <a:rPr lang="en-GB" dirty="0"/>
              <a:t>extremely high resistance leads and so on. </a:t>
            </a:r>
            <a:endParaRPr lang="en-GB" dirty="0"/>
          </a:p>
          <a:p>
            <a:r>
              <a:rPr lang="en-GB" dirty="0" smtClean="0"/>
              <a:t>Though </a:t>
            </a:r>
            <a:r>
              <a:rPr lang="en-GB" dirty="0"/>
              <a:t>these errors might not cause permanent damage to the instrument, overloading or overheating might cause an eventual failure of the instrument.</a:t>
            </a:r>
          </a:p>
          <a:p>
            <a:pPr marL="0" indent="0">
              <a:buNone/>
            </a:pPr>
            <a:endParaRPr lang="en-GB" dirty="0"/>
          </a:p>
        </p:txBody>
      </p:sp>
    </p:spTree>
    <p:extLst>
      <p:ext uri="{BB962C8B-B14F-4D97-AF65-F5344CB8AC3E}">
        <p14:creationId xmlns:p14="http://schemas.microsoft.com/office/powerpoint/2010/main" val="34459315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Instrumental Errors</a:t>
            </a:r>
            <a:endParaRPr lang="en-GB" dirty="0"/>
          </a:p>
        </p:txBody>
      </p:sp>
      <p:sp>
        <p:nvSpPr>
          <p:cNvPr id="3" name="Content Placeholder 2"/>
          <p:cNvSpPr>
            <a:spLocks noGrp="1"/>
          </p:cNvSpPr>
          <p:nvPr>
            <p:ph idx="1"/>
          </p:nvPr>
        </p:nvSpPr>
        <p:spPr/>
        <p:txBody>
          <a:bodyPr/>
          <a:lstStyle/>
          <a:p>
            <a:r>
              <a:rPr lang="en-GB" dirty="0"/>
              <a:t>Sometimes, improper loading can also result in errors. </a:t>
            </a:r>
            <a:endParaRPr lang="en-GB" dirty="0" smtClean="0"/>
          </a:p>
          <a:p>
            <a:r>
              <a:rPr lang="en-GB" dirty="0" smtClean="0"/>
              <a:t>For </a:t>
            </a:r>
            <a:r>
              <a:rPr lang="en-GB" dirty="0"/>
              <a:t>example, connecting a high resistance load to a voltmeter might result in erroneous readings. </a:t>
            </a:r>
            <a:endParaRPr lang="en-GB" dirty="0" smtClean="0"/>
          </a:p>
          <a:p>
            <a:r>
              <a:rPr lang="en-GB" dirty="0" smtClean="0"/>
              <a:t>Considering </a:t>
            </a:r>
            <a:r>
              <a:rPr lang="en-GB" dirty="0"/>
              <a:t>the loading effect of instruments and making possible corrections can result in negligible or no loading effects</a:t>
            </a:r>
            <a:r>
              <a:rPr lang="en-GB" dirty="0" smtClean="0"/>
              <a:t>.</a:t>
            </a:r>
            <a:endParaRPr lang="en-GB" dirty="0"/>
          </a:p>
        </p:txBody>
      </p:sp>
    </p:spTree>
    <p:extLst>
      <p:ext uri="{BB962C8B-B14F-4D97-AF65-F5344CB8AC3E}">
        <p14:creationId xmlns:p14="http://schemas.microsoft.com/office/powerpoint/2010/main" val="9195309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Environmental Errors</a:t>
            </a:r>
            <a:endParaRPr lang="en-GB" dirty="0"/>
          </a:p>
        </p:txBody>
      </p:sp>
      <p:sp>
        <p:nvSpPr>
          <p:cNvPr id="3" name="Content Placeholder 2"/>
          <p:cNvSpPr>
            <a:spLocks noGrp="1"/>
          </p:cNvSpPr>
          <p:nvPr>
            <p:ph idx="1"/>
          </p:nvPr>
        </p:nvSpPr>
        <p:spPr/>
        <p:txBody>
          <a:bodyPr>
            <a:normAutofit/>
          </a:bodyPr>
          <a:lstStyle/>
          <a:p>
            <a:r>
              <a:rPr lang="en-GB" dirty="0"/>
              <a:t>These errors occur due to external ambient conditions of the instrument. These conditions include changes in temperature, humidity, availability of dust, vibrations or effects of external magnetic or electrostatic fields. The resultant errors can be minimized by following the following corrective measures:</a:t>
            </a:r>
          </a:p>
          <a:p>
            <a:endParaRPr lang="en-GB" dirty="0"/>
          </a:p>
        </p:txBody>
      </p:sp>
    </p:spTree>
    <p:extLst>
      <p:ext uri="{BB962C8B-B14F-4D97-AF65-F5344CB8AC3E}">
        <p14:creationId xmlns:p14="http://schemas.microsoft.com/office/powerpoint/2010/main" val="20892934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Environmental Errors</a:t>
            </a:r>
            <a:endParaRPr lang="en-GB" dirty="0"/>
          </a:p>
        </p:txBody>
      </p:sp>
      <p:sp>
        <p:nvSpPr>
          <p:cNvPr id="3" name="Content Placeholder 2"/>
          <p:cNvSpPr>
            <a:spLocks noGrp="1"/>
          </p:cNvSpPr>
          <p:nvPr>
            <p:ph idx="1"/>
          </p:nvPr>
        </p:nvSpPr>
        <p:spPr/>
        <p:txBody>
          <a:bodyPr>
            <a:normAutofit fontScale="92500"/>
          </a:bodyPr>
          <a:lstStyle/>
          <a:p>
            <a:r>
              <a:rPr lang="en-GB" dirty="0"/>
              <a:t>Make sure to keep the ambient physical conditions constant. For example, placing the instrument in a temperature-controlled enclosure ensures the ambient temperature to be kept constant.</a:t>
            </a:r>
          </a:p>
          <a:p>
            <a:r>
              <a:rPr lang="en-GB" dirty="0"/>
              <a:t>Use instruments which have ample immunity to effects of environmental changes. For examples, using materials having low resistance temperature of coefficient can minimize variations in resistance.</a:t>
            </a:r>
          </a:p>
          <a:p>
            <a:r>
              <a:rPr lang="en-GB" dirty="0"/>
              <a:t>Use different techniques, for example sealing the instrument, to eliminate the effects.</a:t>
            </a:r>
          </a:p>
          <a:p>
            <a:r>
              <a:rPr lang="en-GB" dirty="0"/>
              <a:t>Use computed corrections.</a:t>
            </a:r>
          </a:p>
          <a:p>
            <a:pPr marL="0" indent="0">
              <a:buNone/>
            </a:pPr>
            <a:endParaRPr lang="en-GB" dirty="0"/>
          </a:p>
        </p:txBody>
      </p:sp>
    </p:spTree>
    <p:extLst>
      <p:ext uri="{BB962C8B-B14F-4D97-AF65-F5344CB8AC3E}">
        <p14:creationId xmlns:p14="http://schemas.microsoft.com/office/powerpoint/2010/main" val="9056241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Observational Errors</a:t>
            </a:r>
            <a:endParaRPr lang="en-GB" dirty="0"/>
          </a:p>
        </p:txBody>
      </p:sp>
      <p:sp>
        <p:nvSpPr>
          <p:cNvPr id="3" name="Content Placeholder 2"/>
          <p:cNvSpPr>
            <a:spLocks noGrp="1"/>
          </p:cNvSpPr>
          <p:nvPr>
            <p:ph idx="1"/>
          </p:nvPr>
        </p:nvSpPr>
        <p:spPr/>
        <p:txBody>
          <a:bodyPr/>
          <a:lstStyle/>
          <a:p>
            <a:r>
              <a:rPr lang="en-GB" dirty="0"/>
              <a:t>These errors </a:t>
            </a:r>
            <a:r>
              <a:rPr lang="en-GB" dirty="0" smtClean="0"/>
              <a:t>can occur </a:t>
            </a:r>
            <a:r>
              <a:rPr lang="en-GB" dirty="0"/>
              <a:t>due to a mismatch between a line of vision of the observer and the pointer above the instrument scale. </a:t>
            </a:r>
            <a:endParaRPr lang="en-GB" dirty="0"/>
          </a:p>
          <a:p>
            <a:r>
              <a:rPr lang="en-GB" dirty="0" smtClean="0"/>
              <a:t>This </a:t>
            </a:r>
            <a:r>
              <a:rPr lang="en-GB" dirty="0"/>
              <a:t>is also termed as Parallax error which occurs when the observer is unable to have a vision aligned with the pointer. </a:t>
            </a:r>
            <a:endParaRPr lang="en-GB" dirty="0" smtClean="0"/>
          </a:p>
          <a:p>
            <a:r>
              <a:rPr lang="en-GB" dirty="0" smtClean="0"/>
              <a:t>These </a:t>
            </a:r>
            <a:r>
              <a:rPr lang="en-GB" dirty="0"/>
              <a:t>errors can be minimized by using highly accurate meters (having the pointer and scale on the same plane). </a:t>
            </a:r>
            <a:endParaRPr lang="en-GB" dirty="0" smtClean="0"/>
          </a:p>
          <a:p>
            <a:r>
              <a:rPr lang="en-GB" dirty="0" smtClean="0"/>
              <a:t>Since </a:t>
            </a:r>
            <a:r>
              <a:rPr lang="en-GB" dirty="0"/>
              <a:t>they occur on Analog instruments, using digital display can </a:t>
            </a:r>
            <a:r>
              <a:rPr lang="en-GB" dirty="0" smtClean="0"/>
              <a:t>reduce or eliminate </a:t>
            </a:r>
            <a:r>
              <a:rPr lang="en-GB" dirty="0"/>
              <a:t>these errors.</a:t>
            </a:r>
            <a:endParaRPr lang="en-GB" dirty="0"/>
          </a:p>
        </p:txBody>
      </p:sp>
    </p:spTree>
    <p:extLst>
      <p:ext uri="{BB962C8B-B14F-4D97-AF65-F5344CB8AC3E}">
        <p14:creationId xmlns:p14="http://schemas.microsoft.com/office/powerpoint/2010/main" val="32932965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Random Errors</a:t>
            </a:r>
            <a:endParaRPr lang="en-GB" dirty="0"/>
          </a:p>
        </p:txBody>
      </p:sp>
      <p:sp>
        <p:nvSpPr>
          <p:cNvPr id="3" name="Content Placeholder 2"/>
          <p:cNvSpPr>
            <a:spLocks noGrp="1"/>
          </p:cNvSpPr>
          <p:nvPr>
            <p:ph idx="1"/>
          </p:nvPr>
        </p:nvSpPr>
        <p:spPr/>
        <p:txBody>
          <a:bodyPr/>
          <a:lstStyle/>
          <a:p>
            <a:r>
              <a:rPr lang="en-GB" dirty="0"/>
              <a:t>These errors occur due to a group of small factors which fluctuate from one measurement to another.  </a:t>
            </a:r>
            <a:endParaRPr lang="en-GB" dirty="0" smtClean="0"/>
          </a:p>
          <a:p>
            <a:r>
              <a:rPr lang="en-GB" dirty="0" smtClean="0"/>
              <a:t>The </a:t>
            </a:r>
            <a:r>
              <a:rPr lang="en-GB" dirty="0"/>
              <a:t>situations or disturbances which cause these errors are unknown, hence they are termed as Random errors. </a:t>
            </a:r>
            <a:endParaRPr lang="en-GB" dirty="0" smtClean="0"/>
          </a:p>
          <a:p>
            <a:r>
              <a:rPr lang="en-GB" dirty="0" smtClean="0"/>
              <a:t>Sources </a:t>
            </a:r>
            <a:r>
              <a:rPr lang="en-GB" dirty="0"/>
              <a:t>of these errors are not obvious and not easily figured.</a:t>
            </a:r>
            <a:endParaRPr lang="en-GB" dirty="0"/>
          </a:p>
        </p:txBody>
      </p:sp>
    </p:spTree>
    <p:extLst>
      <p:ext uri="{BB962C8B-B14F-4D97-AF65-F5344CB8AC3E}">
        <p14:creationId xmlns:p14="http://schemas.microsoft.com/office/powerpoint/2010/main" val="11458178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Random Errors</a:t>
            </a:r>
            <a:endParaRPr lang="en-GB" dirty="0"/>
          </a:p>
        </p:txBody>
      </p:sp>
      <p:sp>
        <p:nvSpPr>
          <p:cNvPr id="3" name="Content Placeholder 2"/>
          <p:cNvSpPr>
            <a:spLocks noGrp="1"/>
          </p:cNvSpPr>
          <p:nvPr>
            <p:ph idx="1"/>
          </p:nvPr>
        </p:nvSpPr>
        <p:spPr/>
        <p:txBody>
          <a:bodyPr>
            <a:normAutofit fontScale="62500" lnSpcReduction="20000"/>
          </a:bodyPr>
          <a:lstStyle/>
          <a:p>
            <a:r>
              <a:rPr lang="en-GB" dirty="0"/>
              <a:t>The statistical treatment can be done in two ways:</a:t>
            </a:r>
          </a:p>
          <a:p>
            <a:r>
              <a:rPr lang="en-GB" dirty="0"/>
              <a:t>Using iterative measurements of the same quantity under different test conditions such as using different observers or instruments or ways of measurement. </a:t>
            </a:r>
            <a:endParaRPr lang="en-GB" dirty="0" smtClean="0"/>
          </a:p>
          <a:p>
            <a:r>
              <a:rPr lang="en-GB" dirty="0" smtClean="0"/>
              <a:t>This </a:t>
            </a:r>
            <a:r>
              <a:rPr lang="en-GB" dirty="0"/>
              <a:t>results in data scattering around a central value, thus forming a Histogram or a frequency distribution curve. </a:t>
            </a:r>
            <a:endParaRPr lang="en-GB" dirty="0" smtClean="0"/>
          </a:p>
          <a:p>
            <a:r>
              <a:rPr lang="en-GB" dirty="0" smtClean="0"/>
              <a:t>The </a:t>
            </a:r>
            <a:r>
              <a:rPr lang="en-GB" dirty="0"/>
              <a:t>following terms are calculated using the Histogram:</a:t>
            </a:r>
          </a:p>
          <a:p>
            <a:pPr lvl="1"/>
            <a:r>
              <a:rPr lang="en-GB" b="1" dirty="0"/>
              <a:t>Arithmetic Mean</a:t>
            </a:r>
            <a:r>
              <a:rPr lang="en-GB" dirty="0"/>
              <a:t>: Average of all the readings. It is the most probable value.</a:t>
            </a:r>
          </a:p>
          <a:p>
            <a:pPr lvl="1"/>
            <a:r>
              <a:rPr lang="en-GB" b="1" dirty="0"/>
              <a:t>Dispersion</a:t>
            </a:r>
            <a:r>
              <a:rPr lang="en-GB" dirty="0"/>
              <a:t>: Property by the virtue of which values are scattered or dispersed around the central value. For two sets of data, if one set has less dispersion than other, that set can be regarded for measurement of random errors.</a:t>
            </a:r>
          </a:p>
          <a:p>
            <a:pPr lvl="1"/>
            <a:r>
              <a:rPr lang="en-GB" b="1" dirty="0"/>
              <a:t>Range</a:t>
            </a:r>
            <a:r>
              <a:rPr lang="en-GB" dirty="0"/>
              <a:t>: It is the difference between the greatest and least value of data. It is the measure of Dispersion.</a:t>
            </a:r>
          </a:p>
          <a:p>
            <a:pPr lvl="1"/>
            <a:r>
              <a:rPr lang="en-GB" b="1" dirty="0"/>
              <a:t>Deviation</a:t>
            </a:r>
            <a:r>
              <a:rPr lang="en-GB" dirty="0"/>
              <a:t>: Deflection of the observed reading from the mean value is known as Deviation. The algebraic sum of all deviations is zero.</a:t>
            </a:r>
          </a:p>
          <a:p>
            <a:pPr lvl="1"/>
            <a:r>
              <a:rPr lang="en-GB" b="1" dirty="0"/>
              <a:t>Average Deviation</a:t>
            </a:r>
            <a:r>
              <a:rPr lang="en-GB" dirty="0"/>
              <a:t>: Sum of absolute values of deviations divided by the number of readings gives the Average Deviation. A low average deviation indicates high precision instrument.</a:t>
            </a:r>
          </a:p>
          <a:p>
            <a:pPr lvl="1"/>
            <a:r>
              <a:rPr lang="en-GB" b="1" dirty="0"/>
              <a:t>Standard Deviation</a:t>
            </a:r>
            <a:r>
              <a:rPr lang="en-GB" dirty="0"/>
              <a:t>: When squares of individual deviations are added up, the sum is divided by the total number of the readings, square root of the resultant value is known as Standard Deviation.</a:t>
            </a:r>
          </a:p>
          <a:p>
            <a:pPr lvl="1"/>
            <a:r>
              <a:rPr lang="en-GB" b="1" dirty="0"/>
              <a:t>Variance</a:t>
            </a:r>
            <a:r>
              <a:rPr lang="en-GB" dirty="0"/>
              <a:t>: Square of the standard deviation is known as Variance</a:t>
            </a:r>
            <a:r>
              <a:rPr lang="en-GB" dirty="0" smtClean="0"/>
              <a:t>.</a:t>
            </a:r>
            <a:endParaRPr lang="en-GB" dirty="0"/>
          </a:p>
        </p:txBody>
      </p:sp>
    </p:spTree>
    <p:extLst>
      <p:ext uri="{BB962C8B-B14F-4D97-AF65-F5344CB8AC3E}">
        <p14:creationId xmlns:p14="http://schemas.microsoft.com/office/powerpoint/2010/main" val="20883494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Random Errors</a:t>
            </a:r>
            <a:endParaRPr lang="en-GB" dirty="0"/>
          </a:p>
        </p:txBody>
      </p:sp>
      <p:sp>
        <p:nvSpPr>
          <p:cNvPr id="3" name="Content Placeholder 2"/>
          <p:cNvSpPr>
            <a:spLocks noGrp="1"/>
          </p:cNvSpPr>
          <p:nvPr>
            <p:ph idx="1"/>
          </p:nvPr>
        </p:nvSpPr>
        <p:spPr/>
        <p:txBody>
          <a:bodyPr/>
          <a:lstStyle/>
          <a:p>
            <a:r>
              <a:rPr lang="en-GB" dirty="0"/>
              <a:t>Single Sample Test: Succession of measurements done under similar conditions, at different times, is known as the Single Sample Test. </a:t>
            </a:r>
            <a:endParaRPr lang="en-GB" dirty="0" smtClean="0"/>
          </a:p>
          <a:p>
            <a:r>
              <a:rPr lang="en-GB" dirty="0" smtClean="0"/>
              <a:t>Analysing </a:t>
            </a:r>
            <a:r>
              <a:rPr lang="en-GB" dirty="0"/>
              <a:t>the obtained data is done using Kline and McClintock approach which uses Uncertainty distribution.</a:t>
            </a:r>
          </a:p>
          <a:p>
            <a:endParaRPr lang="en-GB" dirty="0"/>
          </a:p>
        </p:txBody>
      </p:sp>
    </p:spTree>
    <p:extLst>
      <p:ext uri="{BB962C8B-B14F-4D97-AF65-F5344CB8AC3E}">
        <p14:creationId xmlns:p14="http://schemas.microsoft.com/office/powerpoint/2010/main" val="24261446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Limiting Errors</a:t>
            </a:r>
            <a:endParaRPr lang="en-GB" dirty="0"/>
          </a:p>
        </p:txBody>
      </p:sp>
      <p:sp>
        <p:nvSpPr>
          <p:cNvPr id="3" name="Content Placeholder 2"/>
          <p:cNvSpPr>
            <a:spLocks noGrp="1"/>
          </p:cNvSpPr>
          <p:nvPr>
            <p:ph idx="1"/>
          </p:nvPr>
        </p:nvSpPr>
        <p:spPr/>
        <p:txBody>
          <a:bodyPr>
            <a:normAutofit/>
          </a:bodyPr>
          <a:lstStyle/>
          <a:p>
            <a:r>
              <a:rPr lang="en-GB" dirty="0"/>
              <a:t>For any instrument, the manufacturer defines or guarantees a certain accuracy, which depends upon the type of material and the effort required to manufacture the instrument.  </a:t>
            </a:r>
            <a:endParaRPr lang="en-GB" dirty="0" smtClean="0"/>
          </a:p>
          <a:p>
            <a:r>
              <a:rPr lang="en-GB" dirty="0" smtClean="0"/>
              <a:t>The </a:t>
            </a:r>
            <a:r>
              <a:rPr lang="en-GB" dirty="0"/>
              <a:t>accuracy is defined within a certain percentage of full-scale reading. </a:t>
            </a:r>
            <a:endParaRPr lang="en-GB" dirty="0" smtClean="0"/>
          </a:p>
          <a:p>
            <a:r>
              <a:rPr lang="en-GB" dirty="0" smtClean="0"/>
              <a:t>In </a:t>
            </a:r>
            <a:r>
              <a:rPr lang="en-GB" dirty="0"/>
              <a:t>other words, the manufacturer specifies certain deviations from the nominal value. </a:t>
            </a:r>
            <a:endParaRPr lang="en-GB" dirty="0" smtClean="0"/>
          </a:p>
          <a:p>
            <a:r>
              <a:rPr lang="en-GB" dirty="0" smtClean="0"/>
              <a:t>The </a:t>
            </a:r>
            <a:r>
              <a:rPr lang="en-GB" dirty="0"/>
              <a:t>limits of these deviations are known as Limiting or Guarantee Errors. </a:t>
            </a:r>
            <a:r>
              <a:rPr lang="en-GB" dirty="0"/>
              <a:t> </a:t>
            </a:r>
            <a:r>
              <a:rPr lang="en-GB" dirty="0" smtClean="0"/>
              <a:t>- The </a:t>
            </a:r>
            <a:r>
              <a:rPr lang="en-GB" dirty="0"/>
              <a:t>error is guaranteed within the limits.</a:t>
            </a:r>
            <a:endParaRPr lang="en-GB" dirty="0"/>
          </a:p>
        </p:txBody>
      </p:sp>
    </p:spTree>
    <p:extLst>
      <p:ext uri="{BB962C8B-B14F-4D97-AF65-F5344CB8AC3E}">
        <p14:creationId xmlns:p14="http://schemas.microsoft.com/office/powerpoint/2010/main" val="15435711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Limiting Errors</a:t>
            </a:r>
            <a:endParaRPr lang="en-GB" dirty="0"/>
          </a:p>
        </p:txBody>
      </p:sp>
      <p:sp>
        <p:nvSpPr>
          <p:cNvPr id="3" name="Content Placeholder 2"/>
          <p:cNvSpPr>
            <a:spLocks noGrp="1"/>
          </p:cNvSpPr>
          <p:nvPr>
            <p:ph idx="1"/>
          </p:nvPr>
        </p:nvSpPr>
        <p:spPr/>
        <p:txBody>
          <a:bodyPr/>
          <a:lstStyle/>
          <a:p>
            <a:r>
              <a:rPr lang="en-GB" dirty="0"/>
              <a:t>The ratio of error to the specified nominal value is termed as Relative Limiting Error.</a:t>
            </a:r>
          </a:p>
          <a:p>
            <a:r>
              <a:rPr lang="en-GB" dirty="0" smtClean="0"/>
              <a:t>The smaller </a:t>
            </a:r>
            <a:r>
              <a:rPr lang="en-GB" dirty="0"/>
              <a:t>the voltage to be measured, greater is the percentage error, though the magnitude of limiting error is fixed.</a:t>
            </a:r>
          </a:p>
          <a:p>
            <a:r>
              <a:rPr lang="en-GB" dirty="0"/>
              <a:t>Computing limiting error for a combination of two or more quantities, each having a limiting error, is found by considering the relative increment of the function if the result is an algebraic equation.</a:t>
            </a:r>
          </a:p>
          <a:p>
            <a:endParaRPr lang="en-GB" dirty="0"/>
          </a:p>
        </p:txBody>
      </p:sp>
    </p:spTree>
    <p:extLst>
      <p:ext uri="{BB962C8B-B14F-4D97-AF65-F5344CB8AC3E}">
        <p14:creationId xmlns:p14="http://schemas.microsoft.com/office/powerpoint/2010/main" val="3211669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Gross Errors</a:t>
            </a:r>
            <a:endParaRPr lang="en-GB" dirty="0"/>
          </a:p>
        </p:txBody>
      </p:sp>
      <p:sp>
        <p:nvSpPr>
          <p:cNvPr id="3" name="Content Placeholder 2"/>
          <p:cNvSpPr>
            <a:spLocks noGrp="1"/>
          </p:cNvSpPr>
          <p:nvPr>
            <p:ph idx="1"/>
          </p:nvPr>
        </p:nvSpPr>
        <p:spPr/>
        <p:txBody>
          <a:bodyPr/>
          <a:lstStyle/>
          <a:p>
            <a:r>
              <a:rPr lang="en-GB" dirty="0"/>
              <a:t>Manual errors in reading instruments or recording and calculating measurement results are known as Gross errors. </a:t>
            </a:r>
            <a:endParaRPr lang="en-GB" dirty="0" smtClean="0"/>
          </a:p>
          <a:p>
            <a:r>
              <a:rPr lang="en-GB" dirty="0" smtClean="0"/>
              <a:t>Generally</a:t>
            </a:r>
            <a:r>
              <a:rPr lang="en-GB" dirty="0"/>
              <a:t>, these errors occur during the experiments, where the experimenter might read or record a value different from the actual one, probably due to poor sight. </a:t>
            </a:r>
            <a:endParaRPr lang="en-GB" dirty="0" smtClean="0"/>
          </a:p>
          <a:p>
            <a:r>
              <a:rPr lang="en-GB" dirty="0" smtClean="0"/>
              <a:t>With </a:t>
            </a:r>
            <a:r>
              <a:rPr lang="en-GB" dirty="0"/>
              <a:t>human involvement, these errors are inevitable, though they can be anticipated and rectified.</a:t>
            </a:r>
            <a:endParaRPr lang="en-GB" dirty="0"/>
          </a:p>
        </p:txBody>
      </p:sp>
    </p:spTree>
    <p:extLst>
      <p:ext uri="{BB962C8B-B14F-4D97-AF65-F5344CB8AC3E}">
        <p14:creationId xmlns:p14="http://schemas.microsoft.com/office/powerpoint/2010/main" val="37373355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Gross Errors</a:t>
            </a:r>
            <a:endParaRPr lang="en-GB" dirty="0"/>
          </a:p>
        </p:txBody>
      </p:sp>
      <p:sp>
        <p:nvSpPr>
          <p:cNvPr id="3" name="Content Placeholder 2"/>
          <p:cNvSpPr>
            <a:spLocks noGrp="1"/>
          </p:cNvSpPr>
          <p:nvPr>
            <p:ph idx="1"/>
          </p:nvPr>
        </p:nvSpPr>
        <p:spPr/>
        <p:txBody>
          <a:bodyPr>
            <a:normAutofit/>
          </a:bodyPr>
          <a:lstStyle/>
          <a:p>
            <a:r>
              <a:rPr lang="en-GB" dirty="0" smtClean="0"/>
              <a:t>Gross errors </a:t>
            </a:r>
            <a:r>
              <a:rPr lang="en-GB" dirty="0"/>
              <a:t>can be prevented by the taking the </a:t>
            </a:r>
            <a:r>
              <a:rPr lang="en-GB" dirty="0" smtClean="0"/>
              <a:t>following steps:</a:t>
            </a:r>
          </a:p>
          <a:p>
            <a:endParaRPr lang="en-GB" dirty="0"/>
          </a:p>
          <a:p>
            <a:pPr lvl="1"/>
            <a:r>
              <a:rPr lang="en-GB" dirty="0"/>
              <a:t>Precautious reading and recording of data</a:t>
            </a:r>
            <a:r>
              <a:rPr lang="en-GB" dirty="0" smtClean="0"/>
              <a:t>.</a:t>
            </a:r>
          </a:p>
          <a:p>
            <a:pPr lvl="1"/>
            <a:endParaRPr lang="en-GB" dirty="0"/>
          </a:p>
          <a:p>
            <a:pPr lvl="1"/>
            <a:r>
              <a:rPr lang="en-GB" dirty="0"/>
              <a:t>Taking multiple readings, by different persons. A close agreement between different readings ensures removal of any gross error.</a:t>
            </a:r>
          </a:p>
          <a:p>
            <a:endParaRPr lang="en-GB" dirty="0"/>
          </a:p>
        </p:txBody>
      </p:sp>
    </p:spTree>
    <p:extLst>
      <p:ext uri="{BB962C8B-B14F-4D97-AF65-F5344CB8AC3E}">
        <p14:creationId xmlns:p14="http://schemas.microsoft.com/office/powerpoint/2010/main" val="11496830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potx" id="{013D1B17-E047-448B-BB2D-EF6591305638}" vid="{271D05B8-AE56-469F-BB9F-571E53852BA7}"/>
    </a:ext>
  </a:extLst>
</a:theme>
</file>

<file path=docProps/app.xml><?xml version="1.0" encoding="utf-8"?>
<Properties xmlns="http://schemas.openxmlformats.org/officeDocument/2006/extended-properties" xmlns:vt="http://schemas.openxmlformats.org/officeDocument/2006/docPropsVTypes">
  <Template>UWTSD PowerPoint Presentation Template</Template>
  <TotalTime>16</TotalTime>
  <Words>1203</Words>
  <Application>Microsoft Office PowerPoint</Application>
  <PresentationFormat>On-screen Show (4:3)</PresentationFormat>
  <Paragraphs>90</Paragraphs>
  <Slides>17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Myriad Pro</vt:lpstr>
      <vt:lpstr>20140311PresentationUWTSDTemplate</vt:lpstr>
      <vt:lpstr>Measurement Errors</vt:lpstr>
      <vt:lpstr>Measurement Errors</vt:lpstr>
      <vt:lpstr>Measurement Errors</vt:lpstr>
      <vt:lpstr>Types of Errors</vt:lpstr>
      <vt:lpstr>Instrumental Errors</vt:lpstr>
      <vt:lpstr>Instrumental Errors</vt:lpstr>
      <vt:lpstr>Instrumental Errors</vt:lpstr>
      <vt:lpstr>Environmental Errors</vt:lpstr>
      <vt:lpstr>Environmental Errors</vt:lpstr>
      <vt:lpstr>Observational Errors</vt:lpstr>
      <vt:lpstr>Random Errors</vt:lpstr>
      <vt:lpstr>Random Errors</vt:lpstr>
      <vt:lpstr>Random Errors</vt:lpstr>
      <vt:lpstr>Limiting Errors</vt:lpstr>
      <vt:lpstr>Limiting Errors</vt:lpstr>
      <vt:lpstr>Gross Errors</vt:lpstr>
      <vt:lpstr>Gross Errors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Measurement Errors</dc:title>
  <dc:creator>Stephen Mosey</dc:creator>
  <cp:lastModifiedBy>Stephen Mosey</cp:lastModifiedBy>
  <cp:revision>4</cp:revision>
  <dcterms:created xsi:type="dcterms:W3CDTF">2020-11-11T08:40:05Z</dcterms:created>
  <dcterms:modified xsi:type="dcterms:W3CDTF">2020-11-11T08:56:27Z</dcterms:modified>
</cp:coreProperties>
</file>