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78" r:id="rId6"/>
    <p:sldId id="260" r:id="rId7"/>
    <p:sldId id="261" r:id="rId8"/>
    <p:sldId id="262" r:id="rId9"/>
    <p:sldId id="263" r:id="rId10"/>
    <p:sldId id="264" r:id="rId11"/>
    <p:sldId id="265" r:id="rId12"/>
    <p:sldId id="266" r:id="rId13"/>
    <p:sldId id="267" r:id="rId14"/>
    <p:sldId id="268" r:id="rId15"/>
    <p:sldId id="277" r:id="rId16"/>
    <p:sldId id="269" r:id="rId17"/>
    <p:sldId id="279" r:id="rId18"/>
    <p:sldId id="270" r:id="rId19"/>
    <p:sldId id="271" r:id="rId20"/>
    <p:sldId id="272" r:id="rId21"/>
    <p:sldId id="273" r:id="rId22"/>
    <p:sldId id="274" r:id="rId23"/>
    <p:sldId id="275"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5AB9B-F8A5-4F65-853E-B5C52A4C92C3}" type="datetimeFigureOut">
              <a:rPr lang="en-IN" smtClean="0"/>
              <a:t>28-02-2024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4294-3E2A-4085-ABE1-A522D64F6317}" type="slidenum">
              <a:rPr lang="en-IN" smtClean="0"/>
              <a:t>‹#›</a:t>
            </a:fld>
            <a:endParaRPr lang="en-IN"/>
          </a:p>
        </p:txBody>
      </p:sp>
    </p:spTree>
    <p:extLst>
      <p:ext uri="{BB962C8B-B14F-4D97-AF65-F5344CB8AC3E}">
        <p14:creationId xmlns:p14="http://schemas.microsoft.com/office/powerpoint/2010/main" val="2970836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391D9-84B4-9084-DDE2-B047DC2C0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DDFC5EE-567F-CC8C-585D-48E43B0F90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D721BB80-8A45-702C-D503-A717E14212A1}"/>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6F2CFB9F-4E69-FFFE-B011-F4777E29CD6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0A285E3-7515-5E9A-998A-ABA429036360}"/>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722575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878A-0172-954C-E763-2CD70864518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E8F1CF5-3A54-0647-CD4F-BA60BCD360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6B2C794-971F-7523-8E71-5DE7A225230B}"/>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625E88B9-2E76-79C7-6B99-0AD4809011C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344E551-5F67-B7C2-AB2C-5FFFE3E38A2D}"/>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5050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527B2-3C87-23B2-579D-967D23E6BC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CDF39CA0-E71C-4638-E0D9-37C86C2165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B38401-2046-8AA6-DD14-6984B15F14CE}"/>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C6E80AB0-8041-5074-C9BA-901EEC2EC6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43224F3-825C-C12A-39AA-01FA949A64CD}"/>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14636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9ED6-A9C2-353E-6093-D1D7F0751A5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D3B1DFE-DA93-2557-E76A-025DFB297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C7C5168-C252-2691-8A5E-A3052DFC48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3F67E21-AFFA-768B-F644-3A84544D526A}"/>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6" name="Footer Placeholder 5">
            <a:extLst>
              <a:ext uri="{FF2B5EF4-FFF2-40B4-BE49-F238E27FC236}">
                <a16:creationId xmlns:a16="http://schemas.microsoft.com/office/drawing/2014/main" id="{B464A2A1-48DB-696E-0A73-F0E39695D98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8E698D1-6000-0026-A705-CAF4B3FD6973}"/>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216500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7E0E-BDAE-FDD8-C5F3-854631E1035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449E8D3-6D21-6547-56D2-D2A3986EF1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ED83EC-805D-0B09-8FB9-5A245105F9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6F035ED-0DBA-173E-FC17-723231E371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660178-FC92-6834-FF42-4046F4D44D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1E26AC1-40A6-E2F8-E760-A342D82048FA}"/>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8" name="Footer Placeholder 7">
            <a:extLst>
              <a:ext uri="{FF2B5EF4-FFF2-40B4-BE49-F238E27FC236}">
                <a16:creationId xmlns:a16="http://schemas.microsoft.com/office/drawing/2014/main" id="{6B806BCA-B368-B4EE-1479-25079704B6E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105ABE5-AFE6-DB83-E31B-AF3174BF2B86}"/>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64428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A6407-626E-BC6A-515B-42E7D724D88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B715CE2-A823-438A-00F8-9BF5B2871CE1}"/>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4" name="Footer Placeholder 3">
            <a:extLst>
              <a:ext uri="{FF2B5EF4-FFF2-40B4-BE49-F238E27FC236}">
                <a16:creationId xmlns:a16="http://schemas.microsoft.com/office/drawing/2014/main" id="{F93189BC-A4FC-D40B-62EC-4D5C0DE2580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4F3F9C2-3758-E8CD-91E1-FB57C35ADA13}"/>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523218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B4F53A-2A51-4087-B691-7CF9E205028E}"/>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3" name="Footer Placeholder 2">
            <a:extLst>
              <a:ext uri="{FF2B5EF4-FFF2-40B4-BE49-F238E27FC236}">
                <a16:creationId xmlns:a16="http://schemas.microsoft.com/office/drawing/2014/main" id="{244B6F24-44F6-2058-03E0-848A14E5F71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D470F2B3-4C3F-0D7D-FB6A-28399CA91D90}"/>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255197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C098-B084-E87C-A984-8BA8EBAE0C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42D24242-7627-7109-EA94-3ABCED8BC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24811DB-4DD2-BEA8-250B-D3B422F729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B084FA-28B5-4A46-6C0B-C55866D82585}"/>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6" name="Footer Placeholder 5">
            <a:extLst>
              <a:ext uri="{FF2B5EF4-FFF2-40B4-BE49-F238E27FC236}">
                <a16:creationId xmlns:a16="http://schemas.microsoft.com/office/drawing/2014/main" id="{7C0D81F6-856A-3F97-6A08-9754C0A79CD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B95C933-507B-0046-4C22-2FCC77C501BA}"/>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1220557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A8A56-E359-C764-BC34-E797AB8713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E5EBD6B-1AD8-C22D-2A27-558685EC8A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1A936CE-C7C6-14EE-A9E9-1211284032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2848B2-F2FB-0DC0-B3D8-1D6B4D2B6236}"/>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6" name="Footer Placeholder 5">
            <a:extLst>
              <a:ext uri="{FF2B5EF4-FFF2-40B4-BE49-F238E27FC236}">
                <a16:creationId xmlns:a16="http://schemas.microsoft.com/office/drawing/2014/main" id="{AFF0140F-E391-1C39-7BB3-1C069533B09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F75B512-321E-784C-13C3-7F4C456F625A}"/>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18721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D487-57B6-33FF-6258-F3265F8936D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AFEC012-D0C5-CE47-5E08-1B84C11B4D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DCBD32C-6376-F1D9-CE63-7458F87A5334}"/>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74983CEF-9243-CB62-0092-AE05D7429F6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76A0718-CF9C-F7DB-63D0-447AA8EA38B4}"/>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368584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955083-65B4-575E-97B5-727A4CE7D6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33D4889-5301-1E25-1869-8554BB09C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A35D4CF-F83E-C3DF-FB59-9EF9BF5C3ACF}"/>
              </a:ext>
            </a:extLst>
          </p:cNvPr>
          <p:cNvSpPr>
            <a:spLocks noGrp="1"/>
          </p:cNvSpPr>
          <p:nvPr>
            <p:ph type="dt" sz="half" idx="10"/>
          </p:nvPr>
        </p:nvSpPr>
        <p:spPr/>
        <p:txBody>
          <a:body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5328F7E0-0F04-5FE6-4393-9D3D5AA7BBA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033803-457D-61FF-51DE-B67B6C8C2B1E}"/>
              </a:ext>
            </a:extLst>
          </p:cNvPr>
          <p:cNvSpPr>
            <a:spLocks noGrp="1"/>
          </p:cNvSpPr>
          <p:nvPr>
            <p:ph type="sldNum" sz="quarter" idx="12"/>
          </p:nvPr>
        </p:nvSpPr>
        <p:spPr/>
        <p:txBody>
          <a:bodyPr/>
          <a:lstStyle/>
          <a:p>
            <a:fld id="{CB12129A-97E7-4BD1-B7EF-AADBFB957F8F}" type="slidenum">
              <a:rPr lang="en-IN" smtClean="0"/>
              <a:t>‹#›</a:t>
            </a:fld>
            <a:endParaRPr lang="en-IN"/>
          </a:p>
        </p:txBody>
      </p:sp>
    </p:spTree>
    <p:extLst>
      <p:ext uri="{BB962C8B-B14F-4D97-AF65-F5344CB8AC3E}">
        <p14:creationId xmlns:p14="http://schemas.microsoft.com/office/powerpoint/2010/main" val="686039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D7B506-A613-D758-5BD3-CEA66F2F4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1193877-1EDB-20CC-A12E-3AE6733CDC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2FC0ABC-5A9C-C52F-23E1-E1582B54D8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280515-129E-4685-B366-2665732D1E1A}" type="datetimeFigureOut">
              <a:rPr lang="en-IN" smtClean="0"/>
              <a:t>28-02-2024</a:t>
            </a:fld>
            <a:endParaRPr lang="en-IN"/>
          </a:p>
        </p:txBody>
      </p:sp>
      <p:sp>
        <p:nvSpPr>
          <p:cNvPr id="5" name="Footer Placeholder 4">
            <a:extLst>
              <a:ext uri="{FF2B5EF4-FFF2-40B4-BE49-F238E27FC236}">
                <a16:creationId xmlns:a16="http://schemas.microsoft.com/office/drawing/2014/main" id="{2C047FA0-0266-5230-4DE8-3A4EA216B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EC36616-C5D4-02CD-DB9B-FA47D11EB6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2129A-97E7-4BD1-B7EF-AADBFB957F8F}" type="slidenum">
              <a:rPr lang="en-IN" smtClean="0"/>
              <a:t>‹#›</a:t>
            </a:fld>
            <a:endParaRPr lang="en-IN"/>
          </a:p>
        </p:txBody>
      </p:sp>
    </p:spTree>
    <p:extLst>
      <p:ext uri="{BB962C8B-B14F-4D97-AF65-F5344CB8AC3E}">
        <p14:creationId xmlns:p14="http://schemas.microsoft.com/office/powerpoint/2010/main" val="190963288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CD0BA-506C-63DA-F8E9-CC3BD35CCEB5}"/>
              </a:ext>
            </a:extLst>
          </p:cNvPr>
          <p:cNvSpPr>
            <a:spLocks noGrp="1"/>
          </p:cNvSpPr>
          <p:nvPr>
            <p:ph type="ctrTitle"/>
          </p:nvPr>
        </p:nvSpPr>
        <p:spPr>
          <a:xfrm>
            <a:off x="0" y="203200"/>
            <a:ext cx="12192000" cy="2412683"/>
          </a:xfrm>
        </p:spPr>
        <p:txBody>
          <a:bodyPr>
            <a:normAutofit/>
          </a:bodyPr>
          <a:lstStyle/>
          <a:p>
            <a:r>
              <a:rPr lang="en-IN" sz="4800" b="1" dirty="0">
                <a:latin typeface="Arial" panose="020B0604020202020204" pitchFamily="34" charset="0"/>
                <a:cs typeface="Arial" panose="020B0604020202020204" pitchFamily="34" charset="0"/>
              </a:rPr>
              <a:t>Prevalence of physical activity among international students in UWTSD university</a:t>
            </a:r>
          </a:p>
        </p:txBody>
      </p:sp>
      <p:sp>
        <p:nvSpPr>
          <p:cNvPr id="4" name="TextBox 3">
            <a:extLst>
              <a:ext uri="{FF2B5EF4-FFF2-40B4-BE49-F238E27FC236}">
                <a16:creationId xmlns:a16="http://schemas.microsoft.com/office/drawing/2014/main" id="{3B6BC70E-09DE-A580-E534-FFBF76787DA8}"/>
              </a:ext>
            </a:extLst>
          </p:cNvPr>
          <p:cNvSpPr txBox="1"/>
          <p:nvPr/>
        </p:nvSpPr>
        <p:spPr>
          <a:xfrm>
            <a:off x="381000" y="4753987"/>
            <a:ext cx="499364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Name : AMIN BHAUMIKKUMAR TARUN </a:t>
            </a:r>
          </a:p>
        </p:txBody>
      </p:sp>
      <p:sp>
        <p:nvSpPr>
          <p:cNvPr id="5" name="TextBox 4">
            <a:extLst>
              <a:ext uri="{FF2B5EF4-FFF2-40B4-BE49-F238E27FC236}">
                <a16:creationId xmlns:a16="http://schemas.microsoft.com/office/drawing/2014/main" id="{214DB455-3A04-5F16-3F24-217EB5F620E5}"/>
              </a:ext>
            </a:extLst>
          </p:cNvPr>
          <p:cNvSpPr txBox="1"/>
          <p:nvPr/>
        </p:nvSpPr>
        <p:spPr>
          <a:xfrm>
            <a:off x="381000" y="5132715"/>
            <a:ext cx="386080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Student No. : 2307871</a:t>
            </a:r>
          </a:p>
        </p:txBody>
      </p:sp>
      <p:sp>
        <p:nvSpPr>
          <p:cNvPr id="6" name="TextBox 5">
            <a:extLst>
              <a:ext uri="{FF2B5EF4-FFF2-40B4-BE49-F238E27FC236}">
                <a16:creationId xmlns:a16="http://schemas.microsoft.com/office/drawing/2014/main" id="{2C3BA6F5-C3B0-F089-2B63-3FD154AB3819}"/>
              </a:ext>
            </a:extLst>
          </p:cNvPr>
          <p:cNvSpPr txBox="1"/>
          <p:nvPr/>
        </p:nvSpPr>
        <p:spPr>
          <a:xfrm>
            <a:off x="381000" y="5503704"/>
            <a:ext cx="417576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Module Code : LCHS7001</a:t>
            </a:r>
          </a:p>
        </p:txBody>
      </p:sp>
      <p:sp>
        <p:nvSpPr>
          <p:cNvPr id="7" name="TextBox 6">
            <a:extLst>
              <a:ext uri="{FF2B5EF4-FFF2-40B4-BE49-F238E27FC236}">
                <a16:creationId xmlns:a16="http://schemas.microsoft.com/office/drawing/2014/main" id="{67064647-8B0C-6C39-9D04-B13C762E90E0}"/>
              </a:ext>
            </a:extLst>
          </p:cNvPr>
          <p:cNvSpPr txBox="1"/>
          <p:nvPr/>
        </p:nvSpPr>
        <p:spPr>
          <a:xfrm>
            <a:off x="381000" y="5882224"/>
            <a:ext cx="4292600"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Module : Practice-Based Research</a:t>
            </a:r>
          </a:p>
        </p:txBody>
      </p:sp>
      <p:sp>
        <p:nvSpPr>
          <p:cNvPr id="8" name="TextBox 7">
            <a:extLst>
              <a:ext uri="{FF2B5EF4-FFF2-40B4-BE49-F238E27FC236}">
                <a16:creationId xmlns:a16="http://schemas.microsoft.com/office/drawing/2014/main" id="{7C7384D4-CF90-F0DD-EDBE-47BC36D46B6A}"/>
              </a:ext>
            </a:extLst>
          </p:cNvPr>
          <p:cNvSpPr txBox="1"/>
          <p:nvPr/>
        </p:nvSpPr>
        <p:spPr>
          <a:xfrm>
            <a:off x="7950202" y="4756795"/>
            <a:ext cx="4170678" cy="400110"/>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Lecturer’s name : Dr Zeno Leung.</a:t>
            </a:r>
          </a:p>
        </p:txBody>
      </p:sp>
      <p:sp>
        <p:nvSpPr>
          <p:cNvPr id="9" name="TextBox 8">
            <a:extLst>
              <a:ext uri="{FF2B5EF4-FFF2-40B4-BE49-F238E27FC236}">
                <a16:creationId xmlns:a16="http://schemas.microsoft.com/office/drawing/2014/main" id="{8E995183-4DCC-1203-5AB0-D197061FF85D}"/>
              </a:ext>
            </a:extLst>
          </p:cNvPr>
          <p:cNvSpPr txBox="1"/>
          <p:nvPr/>
        </p:nvSpPr>
        <p:spPr>
          <a:xfrm>
            <a:off x="7950202" y="5185172"/>
            <a:ext cx="4638038" cy="1015663"/>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Assignment Title : Component 1</a:t>
            </a:r>
          </a:p>
          <a:p>
            <a:r>
              <a:rPr lang="en-US" sz="2000" dirty="0">
                <a:latin typeface="Arial" panose="020B0604020202020204" pitchFamily="34" charset="0"/>
                <a:cs typeface="Arial" panose="020B0604020202020204" pitchFamily="34" charset="0"/>
              </a:rPr>
              <a:t>Individual Presentation-Research proposal</a:t>
            </a:r>
          </a:p>
        </p:txBody>
      </p:sp>
    </p:spTree>
    <p:extLst>
      <p:ext uri="{BB962C8B-B14F-4D97-AF65-F5344CB8AC3E}">
        <p14:creationId xmlns:p14="http://schemas.microsoft.com/office/powerpoint/2010/main" val="4208576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6A3D0-EECE-7DB3-98D4-55C218743512}"/>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Introduction</a:t>
            </a:r>
            <a:r>
              <a:rPr lang="en-IN"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876ADF0-B8A7-DC47-1602-F13FFC907112}"/>
              </a:ext>
            </a:extLst>
          </p:cNvPr>
          <p:cNvSpPr>
            <a:spLocks noGrp="1"/>
          </p:cNvSpPr>
          <p:nvPr>
            <p:ph idx="1"/>
          </p:nvPr>
        </p:nvSpPr>
        <p:spPr/>
        <p:txBody>
          <a:bodyPr>
            <a:normAutofit/>
          </a:bodyPr>
          <a:lstStyle/>
          <a:p>
            <a:pPr>
              <a:lnSpc>
                <a:spcPct val="150000"/>
              </a:lnSpc>
            </a:pPr>
            <a:r>
              <a:rPr lang="en-IN" sz="2000" dirty="0">
                <a:latin typeface="Arial" panose="020B0604020202020204" pitchFamily="34" charset="0"/>
                <a:cs typeface="Arial" panose="020B0604020202020204" pitchFamily="34" charset="0"/>
              </a:rPr>
              <a:t>Physical activity is vital for overall health and well-being, yet international students face unique challenges in maintaining an active lifestyle</a:t>
            </a:r>
            <a:r>
              <a:rPr lang="en-US" sz="2000" dirty="0">
                <a:latin typeface="Arial" panose="020B0604020202020204" pitchFamily="34" charset="0"/>
                <a:cs typeface="Arial" panose="020B0604020202020204" pitchFamily="34" charset="0"/>
              </a:rPr>
              <a:t> (Yoh, Yang and Gordon, 2008).</a:t>
            </a:r>
            <a:r>
              <a:rPr lang="en-IN" sz="2000" dirty="0">
                <a:latin typeface="Arial" panose="020B0604020202020204" pitchFamily="34" charset="0"/>
                <a:cs typeface="Arial" panose="020B0604020202020204" pitchFamily="34" charset="0"/>
              </a:rPr>
              <a:t> </a:t>
            </a:r>
          </a:p>
          <a:p>
            <a:pPr>
              <a:lnSpc>
                <a:spcPct val="150000"/>
              </a:lnSpc>
            </a:pPr>
            <a:r>
              <a:rPr lang="en-IN" sz="2000" dirty="0">
                <a:latin typeface="Arial" panose="020B0604020202020204" pitchFamily="34" charset="0"/>
                <a:cs typeface="Arial" panose="020B0604020202020204" pitchFamily="34" charset="0"/>
              </a:rPr>
              <a:t>In order to provide targeted interventions and support systems, research on the prevalence of physical activity among international students at UWTSD is crucial (Yoh, 2009). </a:t>
            </a:r>
          </a:p>
          <a:p>
            <a:pPr>
              <a:lnSpc>
                <a:spcPct val="150000"/>
              </a:lnSpc>
            </a:pPr>
            <a:r>
              <a:rPr lang="en-IN" sz="2000" dirty="0">
                <a:latin typeface="Arial" panose="020B0604020202020204" pitchFamily="34" charset="0"/>
                <a:cs typeface="Arial" panose="020B0604020202020204" pitchFamily="34" charset="0"/>
              </a:rPr>
              <a:t>The purpose of this study is to better understand the obstacles, enablers, and avenues for encouraging physical activity among international students in order to foster an inclusive and healthy campus community (Editors, 2018). </a:t>
            </a:r>
          </a:p>
        </p:txBody>
      </p:sp>
    </p:spTree>
    <p:extLst>
      <p:ext uri="{BB962C8B-B14F-4D97-AF65-F5344CB8AC3E}">
        <p14:creationId xmlns:p14="http://schemas.microsoft.com/office/powerpoint/2010/main" val="229916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4AB0E-219B-B619-4709-BFA1735B04F8}"/>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Rationale</a:t>
            </a:r>
            <a:r>
              <a:rPr lang="en-IN"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205AE3BD-5B61-4CF0-A57E-715EAD8D811F}"/>
              </a:ext>
            </a:extLst>
          </p:cNvPr>
          <p:cNvSpPr>
            <a:spLocks noGrp="1"/>
          </p:cNvSpPr>
          <p:nvPr>
            <p:ph idx="1"/>
          </p:nvPr>
        </p:nvSpPr>
        <p:spPr>
          <a:xfrm>
            <a:off x="838200" y="1825624"/>
            <a:ext cx="10515600" cy="4798695"/>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There isn’t much data on how common physical activity is among international students, especially at UWTSD (UWTSD, n.d.). </a:t>
            </a:r>
          </a:p>
          <a:p>
            <a:pPr>
              <a:lnSpc>
                <a:spcPct val="150000"/>
              </a:lnSpc>
            </a:pPr>
            <a:r>
              <a:rPr lang="en-IN" sz="2000" dirty="0">
                <a:latin typeface="Arial" panose="020B0604020202020204" pitchFamily="34" charset="0"/>
                <a:cs typeface="Arial" panose="020B0604020202020204" pitchFamily="34" charset="0"/>
              </a:rPr>
              <a:t>In order to meet the specific health needs of this group, it is imperative to comprehend their patterns of physical activity</a:t>
            </a:r>
            <a:r>
              <a:rPr lang="sv-SE" sz="2000" dirty="0">
                <a:latin typeface="Arial" panose="020B0604020202020204" pitchFamily="34" charset="0"/>
                <a:cs typeface="Arial" panose="020B0604020202020204" pitchFamily="34" charset="0"/>
              </a:rPr>
              <a:t>(Fagaras, Radu and Vanvu, 2015)</a:t>
            </a:r>
            <a:r>
              <a:rPr lang="en-IN" sz="2000" dirty="0">
                <a:latin typeface="Arial" panose="020B0604020202020204" pitchFamily="34" charset="0"/>
                <a:cs typeface="Arial" panose="020B0604020202020204" pitchFamily="34" charset="0"/>
              </a:rPr>
              <a:t>. </a:t>
            </a:r>
          </a:p>
          <a:p>
            <a:pPr>
              <a:lnSpc>
                <a:spcPct val="150000"/>
              </a:lnSpc>
            </a:pPr>
            <a:r>
              <a:rPr lang="en-IN" sz="2000" dirty="0">
                <a:latin typeface="Arial" panose="020B0604020202020204" pitchFamily="34" charset="0"/>
                <a:cs typeface="Arial" panose="020B0604020202020204" pitchFamily="34" charset="0"/>
              </a:rPr>
              <a:t>The results of this study will be very helpful in creating interventions and support services that are specifically designed to improve the wellbeing of international students (</a:t>
            </a:r>
            <a:r>
              <a:rPr lang="en-IN" sz="2000" dirty="0" err="1">
                <a:latin typeface="Arial" panose="020B0604020202020204" pitchFamily="34" charset="0"/>
                <a:cs typeface="Arial" panose="020B0604020202020204" pitchFamily="34" charset="0"/>
              </a:rPr>
              <a:t>Kljajević</a:t>
            </a:r>
            <a:r>
              <a:rPr lang="en-IN" sz="2000" dirty="0">
                <a:latin typeface="Arial" panose="020B0604020202020204" pitchFamily="34" charset="0"/>
                <a:cs typeface="Arial" panose="020B0604020202020204" pitchFamily="34" charset="0"/>
              </a:rPr>
              <a:t> et al., 2021). </a:t>
            </a:r>
          </a:p>
          <a:p>
            <a:pPr>
              <a:lnSpc>
                <a:spcPct val="150000"/>
              </a:lnSpc>
            </a:pPr>
            <a:r>
              <a:rPr lang="en-IN" sz="2000" dirty="0">
                <a:latin typeface="Arial" panose="020B0604020202020204" pitchFamily="34" charset="0"/>
                <a:cs typeface="Arial" panose="020B0604020202020204" pitchFamily="34" charset="0"/>
              </a:rPr>
              <a:t>The results will support evidence-based campus health promotion initiatives and promote an inclusive cultural and all-around student success (Yan and Cardinal, 2013). </a:t>
            </a:r>
          </a:p>
        </p:txBody>
      </p:sp>
    </p:spTree>
    <p:extLst>
      <p:ext uri="{BB962C8B-B14F-4D97-AF65-F5344CB8AC3E}">
        <p14:creationId xmlns:p14="http://schemas.microsoft.com/office/powerpoint/2010/main" val="173664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CB5D3-5119-EB4E-98E0-7B5CA095EA81}"/>
              </a:ext>
            </a:extLst>
          </p:cNvPr>
          <p:cNvSpPr>
            <a:spLocks noGrp="1"/>
          </p:cNvSpPr>
          <p:nvPr>
            <p:ph type="title"/>
          </p:nvPr>
        </p:nvSpPr>
        <p:spPr>
          <a:xfrm>
            <a:off x="838200" y="0"/>
            <a:ext cx="10515600" cy="1325563"/>
          </a:xfrm>
        </p:spPr>
        <p:txBody>
          <a:bodyPr/>
          <a:lstStyle/>
          <a:p>
            <a:r>
              <a:rPr lang="en-IN" b="1" dirty="0">
                <a:latin typeface="Arial" panose="020B0604020202020204" pitchFamily="34" charset="0"/>
                <a:cs typeface="Arial" panose="020B0604020202020204" pitchFamily="34" charset="0"/>
              </a:rPr>
              <a:t>Proposed Research </a:t>
            </a:r>
          </a:p>
        </p:txBody>
      </p:sp>
      <p:sp>
        <p:nvSpPr>
          <p:cNvPr id="3" name="Content Placeholder 2">
            <a:extLst>
              <a:ext uri="{FF2B5EF4-FFF2-40B4-BE49-F238E27FC236}">
                <a16:creationId xmlns:a16="http://schemas.microsoft.com/office/drawing/2014/main" id="{7CAD9353-6B04-CCFD-26C7-0074F3272D68}"/>
              </a:ext>
            </a:extLst>
          </p:cNvPr>
          <p:cNvSpPr>
            <a:spLocks noGrp="1"/>
          </p:cNvSpPr>
          <p:nvPr>
            <p:ph idx="1"/>
          </p:nvPr>
        </p:nvSpPr>
        <p:spPr>
          <a:xfrm>
            <a:off x="838200" y="1046480"/>
            <a:ext cx="10515600" cy="5811520"/>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Research question </a:t>
            </a:r>
            <a:r>
              <a:rPr lang="en-IN" sz="2000" dirty="0">
                <a:latin typeface="Arial" panose="020B0604020202020204" pitchFamily="34" charset="0"/>
                <a:cs typeface="Arial" panose="020B0604020202020204" pitchFamily="34" charset="0"/>
              </a:rPr>
              <a:t>– what is the prevalence of physical activity among international students at UWTSD?</a:t>
            </a:r>
          </a:p>
          <a:p>
            <a:pPr>
              <a:lnSpc>
                <a:spcPct val="150000"/>
              </a:lnSpc>
            </a:pPr>
            <a:r>
              <a:rPr lang="en-IN" sz="2000" b="1" dirty="0">
                <a:latin typeface="Arial" panose="020B0604020202020204" pitchFamily="34" charset="0"/>
                <a:cs typeface="Arial" panose="020B0604020202020204" pitchFamily="34" charset="0"/>
              </a:rPr>
              <a:t>Aim</a:t>
            </a:r>
            <a:r>
              <a:rPr lang="en-IN" sz="2000" dirty="0">
                <a:latin typeface="Arial" panose="020B0604020202020204" pitchFamily="34" charset="0"/>
                <a:cs typeface="Arial" panose="020B0604020202020204" pitchFamily="34" charset="0"/>
              </a:rPr>
              <a:t> – To assess the level of physical activity among international students enrolled at UWTSD.</a:t>
            </a:r>
          </a:p>
          <a:p>
            <a:pPr>
              <a:lnSpc>
                <a:spcPct val="150000"/>
              </a:lnSpc>
            </a:pPr>
            <a:r>
              <a:rPr lang="en-IN" sz="2000" b="1" dirty="0">
                <a:latin typeface="Arial" panose="020B0604020202020204" pitchFamily="34" charset="0"/>
                <a:cs typeface="Arial" panose="020B0604020202020204" pitchFamily="34" charset="0"/>
              </a:rPr>
              <a:t>Objectives</a:t>
            </a:r>
            <a:r>
              <a:rPr lang="en-IN" sz="2000" dirty="0">
                <a:latin typeface="Arial" panose="020B0604020202020204" pitchFamily="34" charset="0"/>
                <a:cs typeface="Arial" panose="020B0604020202020204" pitchFamily="34" charset="0"/>
              </a:rPr>
              <a:t> – </a:t>
            </a:r>
          </a:p>
          <a:p>
            <a:pPr marL="0" indent="0">
              <a:lnSpc>
                <a:spcPct val="150000"/>
              </a:lnSpc>
              <a:buNone/>
            </a:pP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1. </a:t>
            </a:r>
            <a:r>
              <a:rPr lang="en-IN" sz="2000" dirty="0">
                <a:latin typeface="Arial" panose="020B0604020202020204" pitchFamily="34" charset="0"/>
                <a:cs typeface="Arial" panose="020B0604020202020204" pitchFamily="34" charset="0"/>
              </a:rPr>
              <a:t>Determine the current level of physical activity engagement among international students (Maselli et al., 2018).</a:t>
            </a:r>
          </a:p>
          <a:p>
            <a:pPr marL="0" indent="0">
              <a:lnSpc>
                <a:spcPct val="150000"/>
              </a:lnSpc>
              <a:buNone/>
            </a:pPr>
            <a:r>
              <a:rPr lang="en-IN" sz="2000" dirty="0">
                <a:latin typeface="Arial" panose="020B0604020202020204" pitchFamily="34" charset="0"/>
                <a:cs typeface="Arial" panose="020B0604020202020204" pitchFamily="34" charset="0"/>
              </a:rPr>
              <a:t> </a:t>
            </a:r>
            <a:r>
              <a:rPr lang="en-IN" sz="2000" b="1" dirty="0">
                <a:latin typeface="Arial" panose="020B0604020202020204" pitchFamily="34" charset="0"/>
                <a:cs typeface="Arial" panose="020B0604020202020204" pitchFamily="34" charset="0"/>
              </a:rPr>
              <a:t>2. </a:t>
            </a:r>
            <a:r>
              <a:rPr lang="en-IN" sz="2000" dirty="0">
                <a:latin typeface="Arial" panose="020B0604020202020204" pitchFamily="34" charset="0"/>
                <a:cs typeface="Arial" panose="020B0604020202020204" pitchFamily="34" charset="0"/>
              </a:rPr>
              <a:t>Determine the factors that encourages and hinder people from participating in physical activity (Seo et al., 2009).</a:t>
            </a:r>
          </a:p>
          <a:p>
            <a:pPr marL="0" indent="0">
              <a:lnSpc>
                <a:spcPct val="150000"/>
              </a:lnSpc>
              <a:buNone/>
            </a:pPr>
            <a:r>
              <a:rPr lang="en-IN"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00661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6980-28AA-5A68-B9D1-4905574315DA}"/>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Proposed Research </a:t>
            </a:r>
          </a:p>
        </p:txBody>
      </p:sp>
      <p:sp>
        <p:nvSpPr>
          <p:cNvPr id="3" name="Content Placeholder 2">
            <a:extLst>
              <a:ext uri="{FF2B5EF4-FFF2-40B4-BE49-F238E27FC236}">
                <a16:creationId xmlns:a16="http://schemas.microsoft.com/office/drawing/2014/main" id="{3DF1A798-AA9D-BF9D-F71C-C2B83651DD0D}"/>
              </a:ext>
            </a:extLst>
          </p:cNvPr>
          <p:cNvSpPr>
            <a:spLocks noGrp="1"/>
          </p:cNvSpPr>
          <p:nvPr>
            <p:ph idx="1"/>
          </p:nvPr>
        </p:nvSpPr>
        <p:spPr/>
        <p:txBody>
          <a:bodyPr/>
          <a:lstStyle/>
          <a:p>
            <a:pPr marL="0" indent="0">
              <a:lnSpc>
                <a:spcPct val="150000"/>
              </a:lnSpc>
              <a:buNone/>
            </a:pPr>
            <a:r>
              <a:rPr lang="en-US" sz="2000" b="1" dirty="0">
                <a:latin typeface="Arial" panose="020B0604020202020204" pitchFamily="34" charset="0"/>
                <a:cs typeface="Arial" panose="020B0604020202020204" pitchFamily="34" charset="0"/>
              </a:rPr>
              <a:t>3. </a:t>
            </a:r>
            <a:r>
              <a:rPr lang="en-US" sz="2000" dirty="0">
                <a:latin typeface="Arial" panose="020B0604020202020204" pitchFamily="34" charset="0"/>
                <a:cs typeface="Arial" panose="020B0604020202020204" pitchFamily="34" charset="0"/>
              </a:rPr>
              <a:t>Examine the connections between different demographic and sociocultural variables and levels of physical activity (Suminski et al., 2002).</a:t>
            </a:r>
          </a:p>
          <a:p>
            <a:pPr marL="0" indent="0">
              <a:lnSpc>
                <a:spcPct val="150000"/>
              </a:lnSpc>
              <a:buNone/>
            </a:pPr>
            <a:r>
              <a:rPr lang="en-US" sz="2000" b="1" dirty="0">
                <a:latin typeface="Arial" panose="020B0604020202020204" pitchFamily="34" charset="0"/>
                <a:cs typeface="Arial" panose="020B0604020202020204" pitchFamily="34" charset="0"/>
              </a:rPr>
              <a:t>4. </a:t>
            </a:r>
            <a:r>
              <a:rPr lang="en-US" sz="2000" dirty="0">
                <a:latin typeface="Arial" panose="020B0604020202020204" pitchFamily="34" charset="0"/>
                <a:cs typeface="Arial" panose="020B0604020202020204" pitchFamily="34" charset="0"/>
              </a:rPr>
              <a:t>Encourage the development of targeted interventions and support services to promote physical activity among international students (Dinger, Behrens and Han, 2006).</a:t>
            </a:r>
          </a:p>
          <a:p>
            <a:endParaRPr lang="en-IN" dirty="0"/>
          </a:p>
        </p:txBody>
      </p:sp>
    </p:spTree>
    <p:extLst>
      <p:ext uri="{BB962C8B-B14F-4D97-AF65-F5344CB8AC3E}">
        <p14:creationId xmlns:p14="http://schemas.microsoft.com/office/powerpoint/2010/main" val="1909699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0B4E-77B3-2FE7-9977-65EBC27F6489}"/>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533442FC-A69D-4B0F-655B-6D2EBCB39C95}"/>
              </a:ext>
            </a:extLst>
          </p:cNvPr>
          <p:cNvSpPr>
            <a:spLocks noGrp="1"/>
          </p:cNvSpPr>
          <p:nvPr>
            <p:ph idx="1"/>
          </p:nvPr>
        </p:nvSpPr>
        <p:spPr>
          <a:xfrm>
            <a:off x="838200" y="1825624"/>
            <a:ext cx="10515600" cy="5032376"/>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Methodology – </a:t>
            </a:r>
            <a:r>
              <a:rPr lang="en-IN" sz="2000" dirty="0">
                <a:latin typeface="Arial" panose="020B0604020202020204" pitchFamily="34" charset="0"/>
                <a:cs typeface="Arial" panose="020B0604020202020204" pitchFamily="34" charset="0"/>
              </a:rPr>
              <a:t>quantitative approach utilizing a cross-sectional survey design (Rajappan, Selvaganapathy and Liew, 2015). </a:t>
            </a:r>
          </a:p>
          <a:p>
            <a:pPr>
              <a:lnSpc>
                <a:spcPct val="150000"/>
              </a:lnSpc>
            </a:pPr>
            <a:r>
              <a:rPr lang="en-IN" sz="2000" b="1" i="1" dirty="0">
                <a:latin typeface="Arial" panose="020B0604020202020204" pitchFamily="34" charset="0"/>
                <a:cs typeface="Arial" panose="020B0604020202020204" pitchFamily="34" charset="0"/>
              </a:rPr>
              <a:t>Justification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Enables the collection of data from a large sample of international students within a defined timeframe.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Allows for the assessment of physical activity levels and associated factors in a structured and standardized manner. </a:t>
            </a:r>
          </a:p>
          <a:p>
            <a:pPr marL="514350" indent="-514350">
              <a:lnSpc>
                <a:spcPct val="150000"/>
              </a:lnSpc>
              <a:buAutoNum type="arabicPeriod"/>
            </a:pPr>
            <a:r>
              <a:rPr lang="en-IN" sz="2000" dirty="0">
                <a:latin typeface="Arial" panose="020B0604020202020204" pitchFamily="34" charset="0"/>
                <a:cs typeface="Arial" panose="020B0604020202020204" pitchFamily="34" charset="0"/>
              </a:rPr>
              <a:t>Facilitates statistical analysis to identify patterns, correlations, and associations between variables.  </a:t>
            </a:r>
          </a:p>
        </p:txBody>
      </p:sp>
    </p:spTree>
    <p:extLst>
      <p:ext uri="{BB962C8B-B14F-4D97-AF65-F5344CB8AC3E}">
        <p14:creationId xmlns:p14="http://schemas.microsoft.com/office/powerpoint/2010/main" val="2571111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6750-F046-59E8-360B-87A6D112DFA8}"/>
              </a:ext>
            </a:extLst>
          </p:cNvPr>
          <p:cNvSpPr>
            <a:spLocks noGrp="1"/>
          </p:cNvSpPr>
          <p:nvPr>
            <p:ph type="title"/>
          </p:nvPr>
        </p:nvSpPr>
        <p:spPr>
          <a:xfrm>
            <a:off x="838200" y="198437"/>
            <a:ext cx="10515600" cy="1325563"/>
          </a:xfrm>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FF4DDE72-D781-E21A-0F80-9C9B3EE5BAD7}"/>
              </a:ext>
            </a:extLst>
          </p:cNvPr>
          <p:cNvSpPr>
            <a:spLocks noGrp="1"/>
          </p:cNvSpPr>
          <p:nvPr>
            <p:ph idx="1"/>
          </p:nvPr>
        </p:nvSpPr>
        <p:spPr>
          <a:xfrm>
            <a:off x="838200" y="1524000"/>
            <a:ext cx="10515600" cy="5333999"/>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Methods </a:t>
            </a:r>
          </a:p>
          <a:p>
            <a:pPr marL="514350" indent="-514350">
              <a:lnSpc>
                <a:spcPct val="150000"/>
              </a:lnSpc>
              <a:buAutoNum type="arabicPeriod"/>
            </a:pPr>
            <a:r>
              <a:rPr lang="en-IN" sz="2000" b="1" i="1" dirty="0">
                <a:latin typeface="Arial" panose="020B0604020202020204" pitchFamily="34" charset="0"/>
                <a:cs typeface="Arial" panose="020B0604020202020204" pitchFamily="34" charset="0"/>
              </a:rPr>
              <a:t>Participant Recruitment </a:t>
            </a:r>
            <a:r>
              <a:rPr lang="en-IN" sz="2000" dirty="0">
                <a:latin typeface="Arial" panose="020B0604020202020204" pitchFamily="34" charset="0"/>
                <a:cs typeface="Arial" panose="020B0604020202020204" pitchFamily="34" charset="0"/>
              </a:rPr>
              <a:t>: </a:t>
            </a:r>
          </a:p>
          <a:p>
            <a:pPr marL="0" indent="0">
              <a:lnSpc>
                <a:spcPct val="150000"/>
              </a:lnSpc>
              <a:buNone/>
            </a:pPr>
            <a:r>
              <a:rPr lang="en-IN" sz="2000" dirty="0">
                <a:latin typeface="Arial" panose="020B0604020202020204" pitchFamily="34" charset="0"/>
                <a:cs typeface="Arial" panose="020B0604020202020204" pitchFamily="34" charset="0"/>
              </a:rPr>
              <a:t>         - Convenience sampling method. </a:t>
            </a:r>
          </a:p>
          <a:p>
            <a:pPr marL="0" indent="0">
              <a:lnSpc>
                <a:spcPct val="150000"/>
              </a:lnSpc>
              <a:buNone/>
            </a:pPr>
            <a:r>
              <a:rPr lang="en-IN" sz="2000" dirty="0">
                <a:latin typeface="Arial" panose="020B0604020202020204" pitchFamily="34" charset="0"/>
                <a:cs typeface="Arial" panose="020B0604020202020204" pitchFamily="34" charset="0"/>
              </a:rPr>
              <a:t>         - Recruitment through university channels (e.g., email, social media) </a:t>
            </a:r>
          </a:p>
          <a:p>
            <a:pPr marL="514350" indent="-514350">
              <a:lnSpc>
                <a:spcPct val="150000"/>
              </a:lnSpc>
              <a:buAutoNum type="arabicPeriod" startAt="2"/>
            </a:pPr>
            <a:r>
              <a:rPr lang="en-IN" sz="2000" b="1" i="1" dirty="0">
                <a:latin typeface="Arial" panose="020B0604020202020204" pitchFamily="34" charset="0"/>
                <a:cs typeface="Arial" panose="020B0604020202020204" pitchFamily="34" charset="0"/>
              </a:rPr>
              <a:t>Data Collection </a:t>
            </a:r>
            <a:r>
              <a:rPr lang="en-IN" sz="2000" dirty="0">
                <a:latin typeface="Arial" panose="020B0604020202020204" pitchFamily="34" charset="0"/>
                <a:cs typeface="Arial" panose="020B0604020202020204" pitchFamily="34" charset="0"/>
              </a:rPr>
              <a:t>:</a:t>
            </a:r>
          </a:p>
          <a:p>
            <a:pPr marL="0" indent="0">
              <a:lnSpc>
                <a:spcPct val="150000"/>
              </a:lnSpc>
              <a:buNone/>
            </a:pPr>
            <a:r>
              <a:rPr lang="en-IN" sz="2000" dirty="0">
                <a:latin typeface="Arial" panose="020B0604020202020204" pitchFamily="34" charset="0"/>
                <a:cs typeface="Arial" panose="020B0604020202020204" pitchFamily="34" charset="0"/>
              </a:rPr>
              <a:t>         - self-administered survey/questionnaire with measures that have been proven to    work. </a:t>
            </a:r>
          </a:p>
          <a:p>
            <a:pPr marL="0" indent="0">
              <a:lnSpc>
                <a:spcPct val="150000"/>
              </a:lnSpc>
              <a:buNone/>
            </a:pPr>
            <a:r>
              <a:rPr lang="en-IN" sz="2000" dirty="0">
                <a:latin typeface="Arial" panose="020B0604020202020204" pitchFamily="34" charset="0"/>
                <a:cs typeface="Arial" panose="020B0604020202020204" pitchFamily="34" charset="0"/>
              </a:rPr>
              <a:t>         - Items from the questionnaire measuring levels of physical activity, obstacles, enablers, and sociodemographic traits. </a:t>
            </a:r>
          </a:p>
        </p:txBody>
      </p:sp>
    </p:spTree>
    <p:extLst>
      <p:ext uri="{BB962C8B-B14F-4D97-AF65-F5344CB8AC3E}">
        <p14:creationId xmlns:p14="http://schemas.microsoft.com/office/powerpoint/2010/main" val="3151584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FE604-DEB1-1BDD-80F9-781E5AA0FAD3}"/>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35693910-30D2-CEF4-0811-37FCD08580E2}"/>
              </a:ext>
            </a:extLst>
          </p:cNvPr>
          <p:cNvSpPr>
            <a:spLocks noGrp="1"/>
          </p:cNvSpPr>
          <p:nvPr>
            <p:ph idx="1"/>
          </p:nvPr>
        </p:nvSpPr>
        <p:spPr>
          <a:xfrm>
            <a:off x="838200" y="1825624"/>
            <a:ext cx="10515600" cy="4879975"/>
          </a:xfrm>
        </p:spPr>
        <p:txBody>
          <a:bodyPr>
            <a:normAutofit/>
          </a:bodyPr>
          <a:lstStyle/>
          <a:p>
            <a:pPr marL="0" indent="0">
              <a:lnSpc>
                <a:spcPct val="150000"/>
              </a:lnSpc>
              <a:buNone/>
            </a:pPr>
            <a:r>
              <a:rPr lang="en-IN" sz="2000" b="1" i="1" dirty="0">
                <a:latin typeface="Arial" panose="020B0604020202020204" pitchFamily="34" charset="0"/>
                <a:cs typeface="Arial" panose="020B0604020202020204" pitchFamily="34" charset="0"/>
              </a:rPr>
              <a:t>3.  Data Analysis </a:t>
            </a:r>
            <a:r>
              <a:rPr lang="en-IN" sz="2000" dirty="0">
                <a:latin typeface="Arial" panose="020B0604020202020204" pitchFamily="34" charset="0"/>
                <a:cs typeface="Arial" panose="020B0604020202020204" pitchFamily="34" charset="0"/>
              </a:rPr>
              <a:t>:</a:t>
            </a:r>
          </a:p>
          <a:p>
            <a:pPr marL="0" indent="0">
              <a:lnSpc>
                <a:spcPct val="150000"/>
              </a:lnSpc>
              <a:buNone/>
            </a:pPr>
            <a:r>
              <a:rPr lang="en-IN" sz="2000" dirty="0">
                <a:latin typeface="Arial" panose="020B0604020202020204" pitchFamily="34" charset="0"/>
                <a:cs typeface="Arial" panose="020B0604020202020204" pitchFamily="34" charset="0"/>
              </a:rPr>
              <a:t>       - Use descriptive statistics to summarise physical activity levels, such as mean and standard deviation </a:t>
            </a:r>
            <a:r>
              <a:rPr lang="en-US" sz="2000" dirty="0">
                <a:latin typeface="Arial" panose="020B0604020202020204" pitchFamily="34" charset="0"/>
                <a:cs typeface="Arial" panose="020B0604020202020204" pitchFamily="34" charset="0"/>
              </a:rPr>
              <a:t>(Yan, Cardinal and Acock, 2015)</a:t>
            </a:r>
            <a:r>
              <a:rPr lang="en-IN" sz="2000" dirty="0">
                <a:latin typeface="Arial" panose="020B0604020202020204" pitchFamily="34" charset="0"/>
                <a:cs typeface="Arial" panose="020B0604020202020204" pitchFamily="34" charset="0"/>
              </a:rPr>
              <a:t>. </a:t>
            </a:r>
          </a:p>
          <a:p>
            <a:pPr marL="0" indent="0">
              <a:lnSpc>
                <a:spcPct val="150000"/>
              </a:lnSpc>
              <a:buNone/>
            </a:pPr>
            <a:r>
              <a:rPr lang="en-IN" sz="2000" dirty="0">
                <a:latin typeface="Arial" panose="020B0604020202020204" pitchFamily="34" charset="0"/>
                <a:cs typeface="Arial" panose="020B0604020202020204" pitchFamily="34" charset="0"/>
              </a:rPr>
              <a:t>       - Regression analysis is one example of an inferential statistic used to look at relationships between variables. </a:t>
            </a:r>
          </a:p>
          <a:p>
            <a:pPr marL="0" indent="0">
              <a:lnSpc>
                <a:spcPct val="150000"/>
              </a:lnSpc>
              <a:buNone/>
            </a:pPr>
            <a:r>
              <a:rPr lang="en-IN" sz="2000" dirty="0">
                <a:latin typeface="Arial" panose="020B0604020202020204" pitchFamily="34" charset="0"/>
                <a:cs typeface="Arial" panose="020B0604020202020204" pitchFamily="34" charset="0"/>
              </a:rPr>
              <a:t>       - To investigate differences based on demographics (e.g., gender, nationality), subgroup analysis is used (Nivyimana et al., 2022).   </a:t>
            </a:r>
          </a:p>
          <a:p>
            <a:pPr marL="0" indent="0">
              <a:lnSpc>
                <a:spcPct val="150000"/>
              </a:lnSpc>
              <a:buNone/>
            </a:pPr>
            <a:r>
              <a:rPr lang="en-IN"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99276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A46-DD37-C566-B679-C8D2573C6336}"/>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Research Design </a:t>
            </a:r>
          </a:p>
        </p:txBody>
      </p:sp>
      <p:sp>
        <p:nvSpPr>
          <p:cNvPr id="3" name="Content Placeholder 2">
            <a:extLst>
              <a:ext uri="{FF2B5EF4-FFF2-40B4-BE49-F238E27FC236}">
                <a16:creationId xmlns:a16="http://schemas.microsoft.com/office/drawing/2014/main" id="{DA4AC5A1-A166-4787-5614-15C582298944}"/>
              </a:ext>
            </a:extLst>
          </p:cNvPr>
          <p:cNvSpPr>
            <a:spLocks noGrp="1"/>
          </p:cNvSpPr>
          <p:nvPr>
            <p:ph idx="1"/>
          </p:nvPr>
        </p:nvSpPr>
        <p:spPr>
          <a:xfrm>
            <a:off x="838200" y="1825624"/>
            <a:ext cx="10515600" cy="5032376"/>
          </a:xfrm>
        </p:spPr>
        <p:txBody>
          <a:bodyPr>
            <a:normAutofit/>
          </a:bodyPr>
          <a:lstStyle/>
          <a:p>
            <a:pPr>
              <a:lnSpc>
                <a:spcPct val="150000"/>
              </a:lnSpc>
            </a:pPr>
            <a:r>
              <a:rPr lang="en-IN" sz="2000" b="1" dirty="0">
                <a:latin typeface="Arial" panose="020B0604020202020204" pitchFamily="34" charset="0"/>
                <a:cs typeface="Arial" panose="020B0604020202020204" pitchFamily="34" charset="0"/>
              </a:rPr>
              <a:t>Justification :</a:t>
            </a:r>
          </a:p>
          <a:p>
            <a:pPr marL="0" indent="0">
              <a:lnSpc>
                <a:spcPct val="150000"/>
              </a:lnSpc>
              <a:buNone/>
            </a:pPr>
            <a:r>
              <a:rPr lang="en-IN" sz="2000" dirty="0">
                <a:latin typeface="Arial" panose="020B0604020202020204" pitchFamily="34" charset="0"/>
                <a:cs typeface="Arial" panose="020B0604020202020204" pitchFamily="34" charset="0"/>
              </a:rPr>
              <a:t> - By making a wide range of participants more accessible, convenience sampling maximizes generalizability in the context of universities. </a:t>
            </a:r>
          </a:p>
          <a:p>
            <a:pPr marL="0" indent="0">
              <a:lnSpc>
                <a:spcPct val="150000"/>
              </a:lnSpc>
              <a:buNone/>
            </a:pPr>
            <a:r>
              <a:rPr lang="en-IN" sz="2000" dirty="0">
                <a:latin typeface="Arial" panose="020B0604020202020204" pitchFamily="34" charset="0"/>
                <a:cs typeface="Arial" panose="020B0604020202020204" pitchFamily="34" charset="0"/>
              </a:rPr>
              <a:t> - Self-administered surveys reduce researcher bias and guarantee consistency in data collection.</a:t>
            </a:r>
          </a:p>
          <a:p>
            <a:pPr marL="0" indent="0">
              <a:lnSpc>
                <a:spcPct val="150000"/>
              </a:lnSpc>
              <a:buNone/>
            </a:pPr>
            <a:r>
              <a:rPr lang="en-IN" sz="2000" dirty="0">
                <a:latin typeface="Arial" panose="020B0604020202020204" pitchFamily="34" charset="0"/>
                <a:cs typeface="Arial" panose="020B0604020202020204" pitchFamily="34" charset="0"/>
              </a:rPr>
              <a:t> - Techniques for statistical analysis offer solid proof to support research goals and guide interventions. </a:t>
            </a:r>
          </a:p>
        </p:txBody>
      </p:sp>
    </p:spTree>
    <p:extLst>
      <p:ext uri="{BB962C8B-B14F-4D97-AF65-F5344CB8AC3E}">
        <p14:creationId xmlns:p14="http://schemas.microsoft.com/office/powerpoint/2010/main" val="3862222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49AE7-0041-FF52-9E88-AAEEFBA1E56C}"/>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Recruitment, Sampling &amp; Study Participants</a:t>
            </a:r>
            <a:endParaRPr lang="en-IN" b="1" dirty="0"/>
          </a:p>
        </p:txBody>
      </p:sp>
      <p:sp>
        <p:nvSpPr>
          <p:cNvPr id="3" name="Content Placeholder 2">
            <a:extLst>
              <a:ext uri="{FF2B5EF4-FFF2-40B4-BE49-F238E27FC236}">
                <a16:creationId xmlns:a16="http://schemas.microsoft.com/office/drawing/2014/main" id="{8882BE3E-B0BB-B737-9BE8-E089D905C85F}"/>
              </a:ext>
            </a:extLst>
          </p:cNvPr>
          <p:cNvSpPr>
            <a:spLocks noGrp="1"/>
          </p:cNvSpPr>
          <p:nvPr>
            <p:ph idx="1"/>
          </p:nvPr>
        </p:nvSpPr>
        <p:spPr/>
        <p:txBody>
          <a:bodyPr>
            <a:normAutofit/>
          </a:bodyPr>
          <a:lstStyle/>
          <a:p>
            <a:pPr>
              <a:lnSpc>
                <a:spcPct val="150000"/>
              </a:lnSpc>
            </a:pPr>
            <a:r>
              <a:rPr lang="en-IN" sz="2000" b="1" dirty="0">
                <a:latin typeface="Arial" panose="020B0604020202020204" pitchFamily="34" charset="0"/>
                <a:cs typeface="Arial" panose="020B0604020202020204" pitchFamily="34" charset="0"/>
              </a:rPr>
              <a:t>Recruitment method </a:t>
            </a:r>
            <a:r>
              <a:rPr lang="en-IN" sz="2000" dirty="0">
                <a:latin typeface="Arial" panose="020B0604020202020204" pitchFamily="34" charset="0"/>
                <a:cs typeface="Arial" panose="020B0604020202020204" pitchFamily="34" charset="0"/>
              </a:rPr>
              <a:t>: convenient sampling via university platforms ( such as social media and email). Facilitates access to a wide range of participants within the university community. </a:t>
            </a:r>
          </a:p>
          <a:p>
            <a:pPr>
              <a:lnSpc>
                <a:spcPct val="150000"/>
              </a:lnSpc>
            </a:pPr>
            <a:r>
              <a:rPr lang="en-IN" sz="2000" b="1" dirty="0">
                <a:latin typeface="Arial" panose="020B0604020202020204" pitchFamily="34" charset="0"/>
                <a:cs typeface="Arial" panose="020B0604020202020204" pitchFamily="34" charset="0"/>
              </a:rPr>
              <a:t>Sampling Strategy </a:t>
            </a:r>
            <a:r>
              <a:rPr lang="en-IN" sz="2000" dirty="0">
                <a:latin typeface="Arial" panose="020B0604020202020204" pitchFamily="34" charset="0"/>
                <a:cs typeface="Arial" panose="020B0604020202020204" pitchFamily="34" charset="0"/>
              </a:rPr>
              <a:t>: using non-probability sampling, one can reach a wide range of international applicants due to time restraints and accessibility. </a:t>
            </a:r>
          </a:p>
          <a:p>
            <a:pPr>
              <a:lnSpc>
                <a:spcPct val="150000"/>
              </a:lnSpc>
            </a:pPr>
            <a:r>
              <a:rPr lang="en-IN" sz="2000" b="1" dirty="0">
                <a:latin typeface="Arial" panose="020B0604020202020204" pitchFamily="34" charset="0"/>
                <a:cs typeface="Arial" panose="020B0604020202020204" pitchFamily="34" charset="0"/>
              </a:rPr>
              <a:t>Study Participants </a:t>
            </a:r>
            <a:r>
              <a:rPr lang="en-IN" sz="2000" dirty="0">
                <a:latin typeface="Arial" panose="020B0604020202020204" pitchFamily="34" charset="0"/>
                <a:cs typeface="Arial" panose="020B0604020202020204" pitchFamily="34" charset="0"/>
              </a:rPr>
              <a:t>: International students enrolled at UWTSD from various countries and cultural backgrounds.  </a:t>
            </a:r>
          </a:p>
        </p:txBody>
      </p:sp>
    </p:spTree>
    <p:extLst>
      <p:ext uri="{BB962C8B-B14F-4D97-AF65-F5344CB8AC3E}">
        <p14:creationId xmlns:p14="http://schemas.microsoft.com/office/powerpoint/2010/main" val="1297266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2D059-6B76-B613-EFBD-11B97EFF3B71}"/>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Materials/Data Collection Method(s)/procedure/tool </a:t>
            </a:r>
            <a:endParaRPr lang="en-IN" b="1" dirty="0"/>
          </a:p>
        </p:txBody>
      </p:sp>
      <p:sp>
        <p:nvSpPr>
          <p:cNvPr id="3" name="Content Placeholder 2">
            <a:extLst>
              <a:ext uri="{FF2B5EF4-FFF2-40B4-BE49-F238E27FC236}">
                <a16:creationId xmlns:a16="http://schemas.microsoft.com/office/drawing/2014/main" id="{A960164A-C5C1-A257-E537-6632959FA2C6}"/>
              </a:ext>
            </a:extLst>
          </p:cNvPr>
          <p:cNvSpPr>
            <a:spLocks noGrp="1"/>
          </p:cNvSpPr>
          <p:nvPr>
            <p:ph idx="1"/>
          </p:nvPr>
        </p:nvSpPr>
        <p:spPr>
          <a:xfrm>
            <a:off x="838200" y="1825625"/>
            <a:ext cx="10515600" cy="4371976"/>
          </a:xfrm>
        </p:spPr>
        <p:txBody>
          <a:bodyPr/>
          <a:lstStyle/>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Validated Questionnaire</a:t>
            </a:r>
            <a:r>
              <a:rPr lang="en-IN" sz="2000" b="0" i="0" dirty="0">
                <a:effectLst/>
                <a:latin typeface="Arial" panose="020B0604020202020204" pitchFamily="34" charset="0"/>
                <a:cs typeface="Arial" panose="020B0604020202020204" pitchFamily="34" charset="0"/>
              </a:rPr>
              <a:t>: International Physical Activity Questionnaire (IPAQ).</a:t>
            </a:r>
          </a:p>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Data Collection Method</a:t>
            </a:r>
            <a:r>
              <a:rPr lang="en-IN" sz="2000" b="0" i="0" dirty="0">
                <a:effectLst/>
                <a:latin typeface="Arial" panose="020B0604020202020204" pitchFamily="34" charset="0"/>
                <a:cs typeface="Arial" panose="020B0604020202020204" pitchFamily="34" charset="0"/>
              </a:rPr>
              <a:t>: Self-administered online survey.</a:t>
            </a:r>
          </a:p>
          <a:p>
            <a:pPr algn="l">
              <a:lnSpc>
                <a:spcPct val="150000"/>
              </a:lnSpc>
              <a:buFont typeface="Arial" panose="020B0604020202020204" pitchFamily="34" charset="0"/>
              <a:buChar char="•"/>
            </a:pPr>
            <a:r>
              <a:rPr lang="en-IN" sz="2000" b="1" i="0" dirty="0">
                <a:effectLst/>
                <a:latin typeface="Arial" panose="020B0604020202020204" pitchFamily="34" charset="0"/>
                <a:cs typeface="Arial" panose="020B0604020202020204" pitchFamily="34" charset="0"/>
              </a:rPr>
              <a:t>Data Collection Location</a:t>
            </a:r>
            <a:r>
              <a:rPr lang="en-IN" sz="2000" b="0" i="0" dirty="0">
                <a:effectLst/>
                <a:latin typeface="Arial" panose="020B0604020202020204" pitchFamily="34" charset="0"/>
                <a:cs typeface="Arial" panose="020B0604020202020204" pitchFamily="34" charset="0"/>
              </a:rPr>
              <a:t>: Data will be collected remotely via an online survey platform accessible to participants.</a:t>
            </a:r>
          </a:p>
          <a:p>
            <a:pPr marL="0" indent="0">
              <a:buNone/>
            </a:pPr>
            <a:endParaRPr lang="en-IN" dirty="0"/>
          </a:p>
        </p:txBody>
      </p:sp>
    </p:spTree>
    <p:extLst>
      <p:ext uri="{BB962C8B-B14F-4D97-AF65-F5344CB8AC3E}">
        <p14:creationId xmlns:p14="http://schemas.microsoft.com/office/powerpoint/2010/main" val="3737344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4A2FB-7D3A-CDEE-44E3-485E67B9A846}"/>
              </a:ext>
            </a:extLst>
          </p:cNvPr>
          <p:cNvSpPr>
            <a:spLocks noGrp="1"/>
          </p:cNvSpPr>
          <p:nvPr>
            <p:ph type="title"/>
          </p:nvPr>
        </p:nvSpPr>
        <p:spPr>
          <a:xfrm>
            <a:off x="259080" y="324485"/>
            <a:ext cx="10515600" cy="1325563"/>
          </a:xfrm>
        </p:spPr>
        <p:txBody>
          <a:bodyPr/>
          <a:lstStyle/>
          <a:p>
            <a:r>
              <a:rPr lang="en-IN" b="1" dirty="0">
                <a:latin typeface="Arial" panose="020B0604020202020204" pitchFamily="34" charset="0"/>
                <a:cs typeface="Arial" panose="020B0604020202020204" pitchFamily="34" charset="0"/>
              </a:rPr>
              <a:t>Questionnaire</a:t>
            </a:r>
            <a:r>
              <a:rPr lang="en-IN" dirty="0"/>
              <a:t> </a:t>
            </a:r>
          </a:p>
        </p:txBody>
      </p:sp>
      <p:pic>
        <p:nvPicPr>
          <p:cNvPr id="5" name="Content Placeholder 4">
            <a:extLst>
              <a:ext uri="{FF2B5EF4-FFF2-40B4-BE49-F238E27FC236}">
                <a16:creationId xmlns:a16="http://schemas.microsoft.com/office/drawing/2014/main" id="{2367D945-D3C7-FCAA-38BE-DFC3B52AA18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57802" y="6271"/>
            <a:ext cx="4850358" cy="6860480"/>
          </a:xfrm>
        </p:spPr>
      </p:pic>
    </p:spTree>
    <p:extLst>
      <p:ext uri="{BB962C8B-B14F-4D97-AF65-F5344CB8AC3E}">
        <p14:creationId xmlns:p14="http://schemas.microsoft.com/office/powerpoint/2010/main" val="3341857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AACD-FD51-E61B-637B-FF52ACB9F303}"/>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Ethical consideration </a:t>
            </a:r>
          </a:p>
        </p:txBody>
      </p:sp>
      <p:sp>
        <p:nvSpPr>
          <p:cNvPr id="3" name="Content Placeholder 2">
            <a:extLst>
              <a:ext uri="{FF2B5EF4-FFF2-40B4-BE49-F238E27FC236}">
                <a16:creationId xmlns:a16="http://schemas.microsoft.com/office/drawing/2014/main" id="{BA4017EA-D599-2C8C-5F8F-B1F6049BB715}"/>
              </a:ext>
            </a:extLst>
          </p:cNvPr>
          <p:cNvSpPr>
            <a:spLocks noGrp="1"/>
          </p:cNvSpPr>
          <p:nvPr>
            <p:ph idx="1"/>
          </p:nvPr>
        </p:nvSpPr>
        <p:spPr>
          <a:xfrm>
            <a:off x="838200" y="1825624"/>
            <a:ext cx="10515600" cy="4900295"/>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Consent </a:t>
            </a:r>
          </a:p>
          <a:p>
            <a:pPr>
              <a:lnSpc>
                <a:spcPct val="150000"/>
              </a:lnSpc>
            </a:pPr>
            <a:r>
              <a:rPr lang="en-IN" sz="2000" dirty="0">
                <a:latin typeface="Arial" panose="020B0604020202020204" pitchFamily="34" charset="0"/>
                <a:cs typeface="Arial" panose="020B0604020202020204" pitchFamily="34" charset="0"/>
              </a:rPr>
              <a:t>Confidentiality </a:t>
            </a:r>
          </a:p>
          <a:p>
            <a:pPr>
              <a:lnSpc>
                <a:spcPct val="150000"/>
              </a:lnSpc>
            </a:pPr>
            <a:r>
              <a:rPr lang="en-IN" sz="2000" dirty="0">
                <a:latin typeface="Arial" panose="020B0604020202020204" pitchFamily="34" charset="0"/>
                <a:cs typeface="Arial" panose="020B0604020202020204" pitchFamily="34" charset="0"/>
              </a:rPr>
              <a:t>Respect </a:t>
            </a:r>
          </a:p>
          <a:p>
            <a:pPr>
              <a:lnSpc>
                <a:spcPct val="150000"/>
              </a:lnSpc>
            </a:pPr>
            <a:r>
              <a:rPr lang="en-IN" sz="2000" dirty="0">
                <a:latin typeface="Arial" panose="020B0604020202020204" pitchFamily="34" charset="0"/>
                <a:cs typeface="Arial" panose="020B0604020202020204" pitchFamily="34" charset="0"/>
              </a:rPr>
              <a:t>Minimization of Harm </a:t>
            </a:r>
          </a:p>
          <a:p>
            <a:pPr>
              <a:lnSpc>
                <a:spcPct val="150000"/>
              </a:lnSpc>
            </a:pPr>
            <a:r>
              <a:rPr lang="en-IN" sz="2000" dirty="0">
                <a:latin typeface="Arial" panose="020B0604020202020204" pitchFamily="34" charset="0"/>
                <a:cs typeface="Arial" panose="020B0604020202020204" pitchFamily="34" charset="0"/>
              </a:rPr>
              <a:t>Voluntary Participation </a:t>
            </a:r>
          </a:p>
          <a:p>
            <a:pPr>
              <a:lnSpc>
                <a:spcPct val="150000"/>
              </a:lnSpc>
            </a:pPr>
            <a:r>
              <a:rPr lang="en-IN" sz="2000" dirty="0">
                <a:latin typeface="Arial" panose="020B0604020202020204" pitchFamily="34" charset="0"/>
                <a:cs typeface="Arial" panose="020B0604020202020204" pitchFamily="34" charset="0"/>
              </a:rPr>
              <a:t>Ethical Approval </a:t>
            </a:r>
          </a:p>
        </p:txBody>
      </p:sp>
      <p:sp>
        <p:nvSpPr>
          <p:cNvPr id="4" name="TextBox 3">
            <a:extLst>
              <a:ext uri="{FF2B5EF4-FFF2-40B4-BE49-F238E27FC236}">
                <a16:creationId xmlns:a16="http://schemas.microsoft.com/office/drawing/2014/main" id="{CE30F7B4-E50B-61BA-75F1-C32674D5F26D}"/>
              </a:ext>
            </a:extLst>
          </p:cNvPr>
          <p:cNvSpPr txBox="1"/>
          <p:nvPr/>
        </p:nvSpPr>
        <p:spPr>
          <a:xfrm>
            <a:off x="9829800" y="6308209"/>
            <a:ext cx="236220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(Hammer, 2017)</a:t>
            </a:r>
          </a:p>
        </p:txBody>
      </p:sp>
    </p:spTree>
    <p:extLst>
      <p:ext uri="{BB962C8B-B14F-4D97-AF65-F5344CB8AC3E}">
        <p14:creationId xmlns:p14="http://schemas.microsoft.com/office/powerpoint/2010/main" val="1546832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9216-378F-BC46-EFED-3B8FB9CF34A5}"/>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Implication of Research </a:t>
            </a:r>
          </a:p>
        </p:txBody>
      </p:sp>
      <p:sp>
        <p:nvSpPr>
          <p:cNvPr id="3" name="Content Placeholder 2">
            <a:extLst>
              <a:ext uri="{FF2B5EF4-FFF2-40B4-BE49-F238E27FC236}">
                <a16:creationId xmlns:a16="http://schemas.microsoft.com/office/drawing/2014/main" id="{01EAE840-920D-E2B8-2C9F-13DA6B603EAD}"/>
              </a:ext>
            </a:extLst>
          </p:cNvPr>
          <p:cNvSpPr>
            <a:spLocks noGrp="1"/>
          </p:cNvSpPr>
          <p:nvPr>
            <p:ph idx="1"/>
          </p:nvPr>
        </p:nvSpPr>
        <p:spPr>
          <a:xfrm>
            <a:off x="838200" y="1825625"/>
            <a:ext cx="10515600" cy="4219576"/>
          </a:xfrm>
        </p:spPr>
        <p:txBody>
          <a:bodyPr>
            <a:normAutofit/>
          </a:bodyPr>
          <a:lstStyle/>
          <a:p>
            <a:pPr>
              <a:lnSpc>
                <a:spcPct val="150000"/>
              </a:lnSpc>
            </a:pPr>
            <a:r>
              <a:rPr lang="en-IN" sz="2000" dirty="0">
                <a:latin typeface="Arial" panose="020B0604020202020204" pitchFamily="34" charset="0"/>
                <a:cs typeface="Arial" panose="020B0604020202020204" pitchFamily="34" charset="0"/>
              </a:rPr>
              <a:t>Inform development of targeted interventions to promote physical activity among international students. </a:t>
            </a:r>
          </a:p>
          <a:p>
            <a:pPr>
              <a:lnSpc>
                <a:spcPct val="150000"/>
              </a:lnSpc>
            </a:pPr>
            <a:r>
              <a:rPr lang="en-IN" sz="2000" dirty="0">
                <a:latin typeface="Arial" panose="020B0604020202020204" pitchFamily="34" charset="0"/>
                <a:cs typeface="Arial" panose="020B0604020202020204" pitchFamily="34" charset="0"/>
              </a:rPr>
              <a:t>Provide groundwork for further for research continuation.</a:t>
            </a:r>
          </a:p>
          <a:p>
            <a:pPr>
              <a:lnSpc>
                <a:spcPct val="150000"/>
              </a:lnSpc>
            </a:pPr>
            <a:r>
              <a:rPr lang="en-IN" sz="2000" dirty="0">
                <a:latin typeface="Arial" panose="020B0604020202020204" pitchFamily="34" charset="0"/>
                <a:cs typeface="Arial" panose="020B0604020202020204" pitchFamily="34" charset="0"/>
              </a:rPr>
              <a:t>Provide results to the university for implementation and improvement of physical activity programs and resources.</a:t>
            </a:r>
          </a:p>
        </p:txBody>
      </p:sp>
    </p:spTree>
    <p:extLst>
      <p:ext uri="{BB962C8B-B14F-4D97-AF65-F5344CB8AC3E}">
        <p14:creationId xmlns:p14="http://schemas.microsoft.com/office/powerpoint/2010/main" val="78158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17BF-EF6E-8E40-0436-22270619CDCC}"/>
              </a:ext>
            </a:extLst>
          </p:cNvPr>
          <p:cNvSpPr>
            <a:spLocks noGrp="1"/>
          </p:cNvSpPr>
          <p:nvPr>
            <p:ph type="title"/>
          </p:nvPr>
        </p:nvSpPr>
        <p:spPr>
          <a:xfrm>
            <a:off x="162560" y="365125"/>
            <a:ext cx="11191240" cy="1325563"/>
          </a:xfrm>
        </p:spPr>
        <p:txBody>
          <a:bodyPr/>
          <a:lstStyle/>
          <a:p>
            <a:r>
              <a:rPr lang="en-IN" b="1" dirty="0">
                <a:latin typeface="Arial" panose="020B0604020202020204" pitchFamily="34" charset="0"/>
                <a:cs typeface="Arial" panose="020B0604020202020204" pitchFamily="34" charset="0"/>
              </a:rPr>
              <a:t>Gantt Chart  </a:t>
            </a:r>
          </a:p>
        </p:txBody>
      </p:sp>
      <p:pic>
        <p:nvPicPr>
          <p:cNvPr id="5" name="Content Placeholder 4">
            <a:extLst>
              <a:ext uri="{FF2B5EF4-FFF2-40B4-BE49-F238E27FC236}">
                <a16:creationId xmlns:a16="http://schemas.microsoft.com/office/drawing/2014/main" id="{3C7FC62F-E359-D165-8458-9BE172CF35BB}"/>
              </a:ext>
            </a:extLst>
          </p:cNvPr>
          <p:cNvPicPr>
            <a:picLocks noGrp="1" noChangeAspect="1"/>
          </p:cNvPicPr>
          <p:nvPr>
            <p:ph idx="1"/>
          </p:nvPr>
        </p:nvPicPr>
        <p:blipFill>
          <a:blip r:embed="rId2"/>
          <a:stretch>
            <a:fillRect/>
          </a:stretch>
        </p:blipFill>
        <p:spPr>
          <a:xfrm>
            <a:off x="3637615" y="0"/>
            <a:ext cx="8554385" cy="6858000"/>
          </a:xfrm>
        </p:spPr>
      </p:pic>
      <p:sp>
        <p:nvSpPr>
          <p:cNvPr id="6" name="TextBox 5">
            <a:extLst>
              <a:ext uri="{FF2B5EF4-FFF2-40B4-BE49-F238E27FC236}">
                <a16:creationId xmlns:a16="http://schemas.microsoft.com/office/drawing/2014/main" id="{F562916D-94B5-F229-87B7-CB503F134885}"/>
              </a:ext>
            </a:extLst>
          </p:cNvPr>
          <p:cNvSpPr txBox="1"/>
          <p:nvPr/>
        </p:nvSpPr>
        <p:spPr>
          <a:xfrm>
            <a:off x="162560" y="2824480"/>
            <a:ext cx="3403600" cy="958660"/>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IN" sz="2000" dirty="0">
                <a:latin typeface="Arial" panose="020B0604020202020204" pitchFamily="34" charset="0"/>
                <a:cs typeface="Arial" panose="020B0604020202020204" pitchFamily="34" charset="0"/>
              </a:rPr>
              <a:t>Plan of Work and Time Schedule </a:t>
            </a:r>
          </a:p>
        </p:txBody>
      </p:sp>
    </p:spTree>
    <p:extLst>
      <p:ext uri="{BB962C8B-B14F-4D97-AF65-F5344CB8AC3E}">
        <p14:creationId xmlns:p14="http://schemas.microsoft.com/office/powerpoint/2010/main" val="2772908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93DC-EA4C-C957-A115-8DB8EA6D1AF9}"/>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2800EB6-451D-54C4-1B26-FEAF92DE6EAE}"/>
              </a:ext>
            </a:extLst>
          </p:cNvPr>
          <p:cNvSpPr>
            <a:spLocks noGrp="1"/>
          </p:cNvSpPr>
          <p:nvPr>
            <p:ph idx="1"/>
          </p:nvPr>
        </p:nvSpPr>
        <p:spPr>
          <a:xfrm>
            <a:off x="838200" y="1825624"/>
            <a:ext cx="10515600" cy="5032375"/>
          </a:xfrm>
        </p:spPr>
        <p:txBody>
          <a:bodyPr>
            <a:normAutofit/>
          </a:bodyPr>
          <a:lstStyle/>
          <a:p>
            <a:pPr>
              <a:lnSpc>
                <a:spcPct val="150000"/>
              </a:lnSpc>
            </a:pPr>
            <a:r>
              <a:rPr lang="en-IN" sz="2200" dirty="0">
                <a:latin typeface="Arial" panose="020B0604020202020204" pitchFamily="34" charset="0"/>
                <a:cs typeface="Arial" panose="020B0604020202020204" pitchFamily="34" charset="0"/>
              </a:rPr>
              <a:t>Dinger, M.K., Behrens, T.K. and Han, J.L. (2006). Validity and Reliability of the International Physical Activity Questionnaire in College Students. American Journal of Health Education, 37(6), pp.337–343. </a:t>
            </a:r>
            <a:r>
              <a:rPr lang="en-IN" sz="2200" dirty="0" err="1">
                <a:latin typeface="Arial" panose="020B0604020202020204" pitchFamily="34" charset="0"/>
                <a:cs typeface="Arial" panose="020B0604020202020204" pitchFamily="34" charset="0"/>
              </a:rPr>
              <a:t>doi:https</a:t>
            </a:r>
            <a:r>
              <a:rPr lang="en-IN" sz="2200" dirty="0">
                <a:latin typeface="Arial" panose="020B0604020202020204" pitchFamily="34" charset="0"/>
                <a:cs typeface="Arial" panose="020B0604020202020204" pitchFamily="34" charset="0"/>
              </a:rPr>
              <a:t>://doi.org/10.1080/19325037.2006.10598924.</a:t>
            </a:r>
          </a:p>
          <a:p>
            <a:endParaRPr lang="en-IN" dirty="0"/>
          </a:p>
        </p:txBody>
      </p:sp>
    </p:spTree>
    <p:extLst>
      <p:ext uri="{BB962C8B-B14F-4D97-AF65-F5344CB8AC3E}">
        <p14:creationId xmlns:p14="http://schemas.microsoft.com/office/powerpoint/2010/main" val="566144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FC0A-5A47-1449-B43E-1864E2CF7CAF}"/>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6F7D0CB-2FB9-CBED-C138-0B3663F5D381}"/>
              </a:ext>
            </a:extLst>
          </p:cNvPr>
          <p:cNvSpPr>
            <a:spLocks noGrp="1"/>
          </p:cNvSpPr>
          <p:nvPr>
            <p:ph idx="1"/>
          </p:nvPr>
        </p:nvSpPr>
        <p:spPr/>
        <p:txBody>
          <a:bodyPr/>
          <a:lstStyle/>
          <a:p>
            <a:pPr>
              <a:lnSpc>
                <a:spcPct val="150000"/>
              </a:lnSpc>
            </a:pPr>
            <a:r>
              <a:rPr lang="en-US" sz="2000" dirty="0">
                <a:latin typeface="Arial" panose="020B0604020202020204" pitchFamily="34" charset="0"/>
                <a:cs typeface="Arial" panose="020B0604020202020204" pitchFamily="34" charset="0"/>
              </a:rPr>
              <a:t>Editors, J.I.S. (2018). Journal of International Students 2018 Vol 8 Issue 1. [online] Google Books. Lulu.com. Available at: https://books.google.co.uk/books?hl=en&amp;lr=&amp;id=HBZKDwAAQBAJ&amp;oi=fnd&amp;pg=PA389&amp;dq=physical+activity+among+international+students+&amp;ots=u1Y_BA3prl&amp;sig=p0Q3cgP831qiNAgYnehuM4-an-Q&amp;redir_esc=y#v=onepage&amp;q=physical%20activity%20among%20international%20students&amp;f=false [Accessed 26 Feb. 2024].</a:t>
            </a:r>
          </a:p>
          <a:p>
            <a:endParaRPr lang="en-IN" dirty="0"/>
          </a:p>
        </p:txBody>
      </p:sp>
    </p:spTree>
    <p:extLst>
      <p:ext uri="{BB962C8B-B14F-4D97-AF65-F5344CB8AC3E}">
        <p14:creationId xmlns:p14="http://schemas.microsoft.com/office/powerpoint/2010/main" val="1522365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63A8-5770-151C-468C-4D26F0368A4C}"/>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a:t>
            </a:r>
            <a:r>
              <a:rPr lang="en-IN" dirty="0"/>
              <a:t> </a:t>
            </a:r>
          </a:p>
        </p:txBody>
      </p:sp>
      <p:sp>
        <p:nvSpPr>
          <p:cNvPr id="3" name="Content Placeholder 2">
            <a:extLst>
              <a:ext uri="{FF2B5EF4-FFF2-40B4-BE49-F238E27FC236}">
                <a16:creationId xmlns:a16="http://schemas.microsoft.com/office/drawing/2014/main" id="{13A49892-1276-8BD2-0B58-ADEAFF834743}"/>
              </a:ext>
            </a:extLst>
          </p:cNvPr>
          <p:cNvSpPr>
            <a:spLocks noGrp="1"/>
          </p:cNvSpPr>
          <p:nvPr>
            <p:ph idx="1"/>
          </p:nvPr>
        </p:nvSpPr>
        <p:spPr/>
        <p:txBody>
          <a:bodyPr/>
          <a:lstStyle/>
          <a:p>
            <a:pPr>
              <a:lnSpc>
                <a:spcPct val="150000"/>
              </a:lnSpc>
            </a:pPr>
            <a:r>
              <a:rPr lang="en-US" sz="2000" dirty="0" err="1">
                <a:latin typeface="Arial" panose="020B0604020202020204" pitchFamily="34" charset="0"/>
                <a:cs typeface="Arial" panose="020B0604020202020204" pitchFamily="34" charset="0"/>
              </a:rPr>
              <a:t>Fagaras</a:t>
            </a:r>
            <a:r>
              <a:rPr lang="en-US" sz="2000" dirty="0">
                <a:latin typeface="Arial" panose="020B0604020202020204" pitchFamily="34" charset="0"/>
                <a:cs typeface="Arial" panose="020B0604020202020204" pitchFamily="34" charset="0"/>
              </a:rPr>
              <a:t>, S.-P., Radu, L.-E. and </a:t>
            </a:r>
            <a:r>
              <a:rPr lang="en-US" sz="2000" dirty="0" err="1">
                <a:latin typeface="Arial" panose="020B0604020202020204" pitchFamily="34" charset="0"/>
                <a:cs typeface="Arial" panose="020B0604020202020204" pitchFamily="34" charset="0"/>
              </a:rPr>
              <a:t>Vanvu</a:t>
            </a:r>
            <a:r>
              <a:rPr lang="en-US" sz="2000" dirty="0">
                <a:latin typeface="Arial" panose="020B0604020202020204" pitchFamily="34" charset="0"/>
                <a:cs typeface="Arial" panose="020B0604020202020204" pitchFamily="34" charset="0"/>
              </a:rPr>
              <a:t>, G. (2015). The Level of Physical Activity of University Students. Procedia - Social and Behavioral Sciences, [online] 197(197), pp.1454–1457. </a:t>
            </a:r>
            <a:r>
              <a:rPr lang="en-US" sz="2000" dirty="0" err="1">
                <a:latin typeface="Arial" panose="020B0604020202020204" pitchFamily="34" charset="0"/>
                <a:cs typeface="Arial" panose="020B0604020202020204" pitchFamily="34" charset="0"/>
              </a:rPr>
              <a:t>doi:https</a:t>
            </a:r>
            <a:r>
              <a:rPr lang="en-US" sz="2000" dirty="0">
                <a:latin typeface="Arial" panose="020B0604020202020204" pitchFamily="34" charset="0"/>
                <a:cs typeface="Arial" panose="020B0604020202020204" pitchFamily="34" charset="0"/>
              </a:rPr>
              <a:t>://doi.org/10.1016/j.sbspro.2015.07.094.</a:t>
            </a:r>
          </a:p>
          <a:p>
            <a:pPr>
              <a:lnSpc>
                <a:spcPct val="150000"/>
              </a:lnSpc>
            </a:pPr>
            <a:r>
              <a:rPr lang="en-US" sz="2000" dirty="0">
                <a:latin typeface="Arial" panose="020B0604020202020204" pitchFamily="34" charset="0"/>
                <a:cs typeface="Arial" panose="020B0604020202020204" pitchFamily="34" charset="0"/>
              </a:rPr>
              <a:t>Hammer, M.J. (2017). Ethical Considerations for Data Collection Using Surveys. Oncology Nursing Forum, 44(2). </a:t>
            </a:r>
            <a:r>
              <a:rPr lang="en-US" sz="2000" dirty="0" err="1">
                <a:latin typeface="Arial" panose="020B0604020202020204" pitchFamily="34" charset="0"/>
                <a:cs typeface="Arial" panose="020B0604020202020204" pitchFamily="34" charset="0"/>
              </a:rPr>
              <a:t>doi:https</a:t>
            </a:r>
            <a:r>
              <a:rPr lang="en-US" sz="2000" dirty="0">
                <a:latin typeface="Arial" panose="020B0604020202020204" pitchFamily="34" charset="0"/>
                <a:cs typeface="Arial" panose="020B0604020202020204" pitchFamily="34" charset="0"/>
              </a:rPr>
              <a:t>://doi.org/10.1188/17.onf.157-159.</a:t>
            </a:r>
          </a:p>
          <a:p>
            <a:endParaRPr lang="en-IN" dirty="0"/>
          </a:p>
        </p:txBody>
      </p:sp>
    </p:spTree>
    <p:extLst>
      <p:ext uri="{BB962C8B-B14F-4D97-AF65-F5344CB8AC3E}">
        <p14:creationId xmlns:p14="http://schemas.microsoft.com/office/powerpoint/2010/main" val="28975564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B79B-AA8E-1E40-A971-8261402E8359}"/>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38DABD7-09DA-4C9E-BDF7-1FCD0F0192EB}"/>
              </a:ext>
            </a:extLst>
          </p:cNvPr>
          <p:cNvSpPr>
            <a:spLocks noGrp="1"/>
          </p:cNvSpPr>
          <p:nvPr>
            <p:ph idx="1"/>
          </p:nvPr>
        </p:nvSpPr>
        <p:spPr>
          <a:xfrm>
            <a:off x="838200" y="1825624"/>
            <a:ext cx="10515600" cy="5032375"/>
          </a:xfrm>
        </p:spPr>
        <p:txBody>
          <a:bodyPr/>
          <a:lstStyle/>
          <a:p>
            <a:pPr>
              <a:lnSpc>
                <a:spcPct val="150000"/>
              </a:lnSpc>
            </a:pPr>
            <a:r>
              <a:rPr lang="en-IN" sz="2000" dirty="0" err="1">
                <a:latin typeface="Arial" panose="020B0604020202020204" pitchFamily="34" charset="0"/>
                <a:cs typeface="Arial" panose="020B0604020202020204" pitchFamily="34" charset="0"/>
              </a:rPr>
              <a:t>Kljajević</a:t>
            </a:r>
            <a:r>
              <a:rPr lang="en-IN" sz="2000" dirty="0">
                <a:latin typeface="Arial" panose="020B0604020202020204" pitchFamily="34" charset="0"/>
                <a:cs typeface="Arial" panose="020B0604020202020204" pitchFamily="34" charset="0"/>
              </a:rPr>
              <a:t>, V., </a:t>
            </a:r>
            <a:r>
              <a:rPr lang="en-IN" sz="2000" dirty="0" err="1">
                <a:latin typeface="Arial" panose="020B0604020202020204" pitchFamily="34" charset="0"/>
                <a:cs typeface="Arial" panose="020B0604020202020204" pitchFamily="34" charset="0"/>
              </a:rPr>
              <a:t>Stanković</a:t>
            </a:r>
            <a:r>
              <a:rPr lang="en-IN" sz="2000" dirty="0">
                <a:latin typeface="Arial" panose="020B0604020202020204" pitchFamily="34" charset="0"/>
                <a:cs typeface="Arial" panose="020B0604020202020204" pitchFamily="34" charset="0"/>
              </a:rPr>
              <a:t>, M., </a:t>
            </a:r>
            <a:r>
              <a:rPr lang="en-IN" sz="2000" dirty="0" err="1">
                <a:latin typeface="Arial" panose="020B0604020202020204" pitchFamily="34" charset="0"/>
                <a:cs typeface="Arial" panose="020B0604020202020204" pitchFamily="34" charset="0"/>
              </a:rPr>
              <a:t>Đorđević</a:t>
            </a:r>
            <a:r>
              <a:rPr lang="en-IN" sz="2000" dirty="0">
                <a:latin typeface="Arial" panose="020B0604020202020204" pitchFamily="34" charset="0"/>
                <a:cs typeface="Arial" panose="020B0604020202020204" pitchFamily="34" charset="0"/>
              </a:rPr>
              <a:t>, D., </a:t>
            </a:r>
            <a:r>
              <a:rPr lang="en-IN" sz="2000" dirty="0" err="1">
                <a:latin typeface="Arial" panose="020B0604020202020204" pitchFamily="34" charset="0"/>
                <a:cs typeface="Arial" panose="020B0604020202020204" pitchFamily="34" charset="0"/>
              </a:rPr>
              <a:t>Trkulja-Petković</a:t>
            </a:r>
            <a:r>
              <a:rPr lang="en-IN" sz="2000" dirty="0">
                <a:latin typeface="Arial" panose="020B0604020202020204" pitchFamily="34" charset="0"/>
                <a:cs typeface="Arial" panose="020B0604020202020204" pitchFamily="34" charset="0"/>
              </a:rPr>
              <a:t>, D., Jovanović, R., </a:t>
            </a:r>
            <a:r>
              <a:rPr lang="en-IN" sz="2000" dirty="0" err="1">
                <a:latin typeface="Arial" panose="020B0604020202020204" pitchFamily="34" charset="0"/>
                <a:cs typeface="Arial" panose="020B0604020202020204" pitchFamily="34" charset="0"/>
              </a:rPr>
              <a:t>Plazibat</a:t>
            </a:r>
            <a:r>
              <a:rPr lang="en-IN" sz="2000" dirty="0">
                <a:latin typeface="Arial" panose="020B0604020202020204" pitchFamily="34" charset="0"/>
                <a:cs typeface="Arial" panose="020B0604020202020204" pitchFamily="34" charset="0"/>
              </a:rPr>
              <a:t>, K., </a:t>
            </a:r>
            <a:r>
              <a:rPr lang="en-IN" sz="2000" dirty="0" err="1">
                <a:latin typeface="Arial" panose="020B0604020202020204" pitchFamily="34" charset="0"/>
                <a:cs typeface="Arial" panose="020B0604020202020204" pitchFamily="34" charset="0"/>
              </a:rPr>
              <a:t>Oršolić</a:t>
            </a:r>
            <a:r>
              <a:rPr lang="en-IN" sz="2000" dirty="0">
                <a:latin typeface="Arial" panose="020B0604020202020204" pitchFamily="34" charset="0"/>
                <a:cs typeface="Arial" panose="020B0604020202020204" pitchFamily="34" charset="0"/>
              </a:rPr>
              <a:t>, M., </a:t>
            </a:r>
            <a:r>
              <a:rPr lang="en-IN" sz="2000" dirty="0" err="1">
                <a:latin typeface="Arial" panose="020B0604020202020204" pitchFamily="34" charset="0"/>
                <a:cs typeface="Arial" panose="020B0604020202020204" pitchFamily="34" charset="0"/>
              </a:rPr>
              <a:t>Čurić</a:t>
            </a:r>
            <a:r>
              <a:rPr lang="en-IN" sz="2000" dirty="0">
                <a:latin typeface="Arial" panose="020B0604020202020204" pitchFamily="34" charset="0"/>
                <a:cs typeface="Arial" panose="020B0604020202020204" pitchFamily="34" charset="0"/>
              </a:rPr>
              <a:t>, M. and </a:t>
            </a:r>
            <a:r>
              <a:rPr lang="en-IN" sz="2000" dirty="0" err="1">
                <a:latin typeface="Arial" panose="020B0604020202020204" pitchFamily="34" charset="0"/>
                <a:cs typeface="Arial" panose="020B0604020202020204" pitchFamily="34" charset="0"/>
              </a:rPr>
              <a:t>Sporiš</a:t>
            </a:r>
            <a:r>
              <a:rPr lang="en-IN" sz="2000" dirty="0">
                <a:latin typeface="Arial" panose="020B0604020202020204" pitchFamily="34" charset="0"/>
                <a:cs typeface="Arial" panose="020B0604020202020204" pitchFamily="34" charset="0"/>
              </a:rPr>
              <a:t>, G. (2021). Physical Activity and Physical Fitness among University Students—A Systematic Review. International Journal of Environmental Research and Public Health, [online] 19(1), p.158.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://doi.org/10.3390/ijerph19010158.</a:t>
            </a:r>
          </a:p>
          <a:p>
            <a:pPr>
              <a:lnSpc>
                <a:spcPct val="150000"/>
              </a:lnSpc>
            </a:pPr>
            <a:r>
              <a:rPr lang="en-IN" sz="2000" dirty="0">
                <a:latin typeface="Arial" panose="020B0604020202020204" pitchFamily="34" charset="0"/>
                <a:cs typeface="Arial" panose="020B0604020202020204" pitchFamily="34" charset="0"/>
              </a:rPr>
              <a:t>Maselli, M., Ward, P.B., </a:t>
            </a:r>
            <a:r>
              <a:rPr lang="en-IN" sz="2000" dirty="0" err="1">
                <a:latin typeface="Arial" panose="020B0604020202020204" pitchFamily="34" charset="0"/>
                <a:cs typeface="Arial" panose="020B0604020202020204" pitchFamily="34" charset="0"/>
              </a:rPr>
              <a:t>Gobbi</a:t>
            </a:r>
            <a:r>
              <a:rPr lang="en-IN" sz="2000" dirty="0">
                <a:latin typeface="Arial" panose="020B0604020202020204" pitchFamily="34" charset="0"/>
                <a:cs typeface="Arial" panose="020B0604020202020204" pitchFamily="34" charset="0"/>
              </a:rPr>
              <a:t>, E. and </a:t>
            </a:r>
            <a:r>
              <a:rPr lang="en-IN" sz="2000" dirty="0" err="1">
                <a:latin typeface="Arial" panose="020B0604020202020204" pitchFamily="34" charset="0"/>
                <a:cs typeface="Arial" panose="020B0604020202020204" pitchFamily="34" charset="0"/>
              </a:rPr>
              <a:t>Carraro</a:t>
            </a:r>
            <a:r>
              <a:rPr lang="en-IN" sz="2000" dirty="0">
                <a:latin typeface="Arial" panose="020B0604020202020204" pitchFamily="34" charset="0"/>
                <a:cs typeface="Arial" panose="020B0604020202020204" pitchFamily="34" charset="0"/>
              </a:rPr>
              <a:t>, A. (2018). Promoting Physical Activity Among University Students: A Systematic Review of Controlled Trials. American Journal of Health Promotion, 32(7), pp.1602–1612.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://doi.org/10.1177/0890117117753798.</a:t>
            </a:r>
          </a:p>
          <a:p>
            <a:endParaRPr lang="en-IN" dirty="0"/>
          </a:p>
        </p:txBody>
      </p:sp>
    </p:spTree>
    <p:extLst>
      <p:ext uri="{BB962C8B-B14F-4D97-AF65-F5344CB8AC3E}">
        <p14:creationId xmlns:p14="http://schemas.microsoft.com/office/powerpoint/2010/main" val="3605053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C7C5-6245-AD61-D026-09E00B44511F}"/>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10900689-64F7-112C-082D-2F9BC1432B11}"/>
              </a:ext>
            </a:extLst>
          </p:cNvPr>
          <p:cNvSpPr>
            <a:spLocks noGrp="1"/>
          </p:cNvSpPr>
          <p:nvPr>
            <p:ph idx="1"/>
          </p:nvPr>
        </p:nvSpPr>
        <p:spPr>
          <a:xfrm>
            <a:off x="838200" y="1825624"/>
            <a:ext cx="10515600" cy="4961255"/>
          </a:xfrm>
        </p:spPr>
        <p:txBody>
          <a:bodyPr/>
          <a:lstStyle/>
          <a:p>
            <a:pPr>
              <a:lnSpc>
                <a:spcPct val="150000"/>
              </a:lnSpc>
            </a:pPr>
            <a:r>
              <a:rPr lang="en-IN" sz="2000" dirty="0">
                <a:latin typeface="Arial" panose="020B0604020202020204" pitchFamily="34" charset="0"/>
                <a:cs typeface="Arial" panose="020B0604020202020204" pitchFamily="34" charset="0"/>
              </a:rPr>
              <a:t>Nivyimana, W., </a:t>
            </a:r>
            <a:r>
              <a:rPr lang="en-IN" sz="2000" dirty="0" err="1">
                <a:latin typeface="Arial" panose="020B0604020202020204" pitchFamily="34" charset="0"/>
                <a:cs typeface="Arial" panose="020B0604020202020204" pitchFamily="34" charset="0"/>
              </a:rPr>
              <a:t>Mbasani</a:t>
            </a:r>
            <a:r>
              <a:rPr lang="en-IN" sz="2000" dirty="0">
                <a:latin typeface="Arial" panose="020B0604020202020204" pitchFamily="34" charset="0"/>
                <a:cs typeface="Arial" panose="020B0604020202020204" pitchFamily="34" charset="0"/>
              </a:rPr>
              <a:t>, R., </a:t>
            </a:r>
            <a:r>
              <a:rPr lang="en-IN" sz="2000" dirty="0" err="1">
                <a:latin typeface="Arial" panose="020B0604020202020204" pitchFamily="34" charset="0"/>
                <a:cs typeface="Arial" panose="020B0604020202020204" pitchFamily="34" charset="0"/>
              </a:rPr>
              <a:t>Yollande</a:t>
            </a:r>
            <a:r>
              <a:rPr lang="en-IN" sz="2000" dirty="0">
                <a:latin typeface="Arial" panose="020B0604020202020204" pitchFamily="34" charset="0"/>
                <a:cs typeface="Arial" panose="020B0604020202020204" pitchFamily="34" charset="0"/>
              </a:rPr>
              <a:t>, D.S., </a:t>
            </a:r>
            <a:r>
              <a:rPr lang="en-IN" sz="2000" dirty="0" err="1">
                <a:latin typeface="Arial" panose="020B0604020202020204" pitchFamily="34" charset="0"/>
                <a:cs typeface="Arial" panose="020B0604020202020204" pitchFamily="34" charset="0"/>
              </a:rPr>
              <a:t>Daan</a:t>
            </a:r>
            <a:r>
              <a:rPr lang="en-IN" sz="2000" dirty="0">
                <a:latin typeface="Arial" panose="020B0604020202020204" pitchFamily="34" charset="0"/>
                <a:cs typeface="Arial" panose="020B0604020202020204" pitchFamily="34" charset="0"/>
              </a:rPr>
              <a:t>, Z., </a:t>
            </a:r>
            <a:r>
              <a:rPr lang="en-IN" sz="2000" dirty="0" err="1">
                <a:latin typeface="Arial" panose="020B0604020202020204" pitchFamily="34" charset="0"/>
                <a:cs typeface="Arial" panose="020B0604020202020204" pitchFamily="34" charset="0"/>
              </a:rPr>
              <a:t>Bayumvire</a:t>
            </a:r>
            <a:r>
              <a:rPr lang="en-IN" sz="2000" dirty="0">
                <a:latin typeface="Arial" panose="020B0604020202020204" pitchFamily="34" charset="0"/>
                <a:cs typeface="Arial" panose="020B0604020202020204" pitchFamily="34" charset="0"/>
              </a:rPr>
              <a:t>, C. and Wang, M. (2022). Association between demographic, academic, and </a:t>
            </a:r>
            <a:r>
              <a:rPr lang="en-IN" sz="2000" dirty="0" err="1">
                <a:latin typeface="Arial" panose="020B0604020202020204" pitchFamily="34" charset="0"/>
                <a:cs typeface="Arial" panose="020B0604020202020204" pitchFamily="34" charset="0"/>
              </a:rPr>
              <a:t>behavioral</a:t>
            </a:r>
            <a:r>
              <a:rPr lang="en-IN" sz="2000" dirty="0">
                <a:latin typeface="Arial" panose="020B0604020202020204" pitchFamily="34" charset="0"/>
                <a:cs typeface="Arial" panose="020B0604020202020204" pitchFamily="34" charset="0"/>
              </a:rPr>
              <a:t> characteristics with physical activity levels among international students in China during COVID-19 pandemic. Saudi Journal for Health Sciences, [online] 11(2), p.97.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://doi.org/10.4103/sjhs.sjhs_58_22.</a:t>
            </a:r>
          </a:p>
          <a:p>
            <a:pPr>
              <a:lnSpc>
                <a:spcPct val="150000"/>
              </a:lnSpc>
            </a:pPr>
            <a:r>
              <a:rPr lang="en-IN" sz="2000" dirty="0">
                <a:latin typeface="Arial" panose="020B0604020202020204" pitchFamily="34" charset="0"/>
                <a:cs typeface="Arial" panose="020B0604020202020204" pitchFamily="34" charset="0"/>
              </a:rPr>
              <a:t>Rajappan, R., Selvaganapathy, K. and Liew, L. (2015). PHYSICAL ACTIVITY LEVEL AMONG UNIVERSITY STUDENTS: A CROSS SECTIONAL SURVEY. International Journal of Physiotherapy and Research, 3(6), pp.1336–1343.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://doi.org/10.16965/ijpr.2015.202.</a:t>
            </a:r>
          </a:p>
          <a:p>
            <a:endParaRPr lang="en-IN" dirty="0"/>
          </a:p>
        </p:txBody>
      </p:sp>
    </p:spTree>
    <p:extLst>
      <p:ext uri="{BB962C8B-B14F-4D97-AF65-F5344CB8AC3E}">
        <p14:creationId xmlns:p14="http://schemas.microsoft.com/office/powerpoint/2010/main" val="920745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C5019-3605-FC6B-388D-BAB1F1C04FB5}"/>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a:t>
            </a:r>
            <a:r>
              <a:rPr lang="en-IN" dirty="0"/>
              <a:t> </a:t>
            </a:r>
          </a:p>
        </p:txBody>
      </p:sp>
      <p:sp>
        <p:nvSpPr>
          <p:cNvPr id="3" name="Content Placeholder 2">
            <a:extLst>
              <a:ext uri="{FF2B5EF4-FFF2-40B4-BE49-F238E27FC236}">
                <a16:creationId xmlns:a16="http://schemas.microsoft.com/office/drawing/2014/main" id="{79593C1E-C254-678D-D73A-51FF8E77FF74}"/>
              </a:ext>
            </a:extLst>
          </p:cNvPr>
          <p:cNvSpPr>
            <a:spLocks noGrp="1"/>
          </p:cNvSpPr>
          <p:nvPr>
            <p:ph idx="1"/>
          </p:nvPr>
        </p:nvSpPr>
        <p:spPr>
          <a:xfrm>
            <a:off x="838200" y="1825624"/>
            <a:ext cx="10515600" cy="4940935"/>
          </a:xfrm>
        </p:spPr>
        <p:txBody>
          <a:bodyPr/>
          <a:lstStyle/>
          <a:p>
            <a:pPr>
              <a:lnSpc>
                <a:spcPct val="150000"/>
              </a:lnSpc>
            </a:pPr>
            <a:r>
              <a:rPr lang="en-IN" sz="2000" dirty="0">
                <a:latin typeface="Arial" panose="020B0604020202020204" pitchFamily="34" charset="0"/>
                <a:cs typeface="Arial" panose="020B0604020202020204" pitchFamily="34" charset="0"/>
              </a:rPr>
              <a:t>Seo, D.-C., </a:t>
            </a:r>
            <a:r>
              <a:rPr lang="en-IN" sz="2000" dirty="0" err="1">
                <a:latin typeface="Arial" panose="020B0604020202020204" pitchFamily="34" charset="0"/>
                <a:cs typeface="Arial" panose="020B0604020202020204" pitchFamily="34" charset="0"/>
              </a:rPr>
              <a:t>Torabi</a:t>
            </a:r>
            <a:r>
              <a:rPr lang="en-IN" sz="2000" dirty="0">
                <a:latin typeface="Arial" panose="020B0604020202020204" pitchFamily="34" charset="0"/>
                <a:cs typeface="Arial" panose="020B0604020202020204" pitchFamily="34" charset="0"/>
              </a:rPr>
              <a:t>, M.R., Jiang, N., Fernandez-Rojas, X. and Park, B.-H. (2009). Cross-cultural Comparison of Lack of Regular Physical Activity among College Students: Universal Versus Transversal. International Journal of </a:t>
            </a:r>
            <a:r>
              <a:rPr lang="en-IN" sz="2000" dirty="0" err="1">
                <a:latin typeface="Arial" panose="020B0604020202020204" pitchFamily="34" charset="0"/>
                <a:cs typeface="Arial" panose="020B0604020202020204" pitchFamily="34" charset="0"/>
              </a:rPr>
              <a:t>Behavioral</a:t>
            </a:r>
            <a:r>
              <a:rPr lang="en-IN" sz="2000" dirty="0">
                <a:latin typeface="Arial" panose="020B0604020202020204" pitchFamily="34" charset="0"/>
                <a:cs typeface="Arial" panose="020B0604020202020204" pitchFamily="34" charset="0"/>
              </a:rPr>
              <a:t> Medicine, 16(4), pp.355–359.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://doi.org/10.1007/s12529-008-9029-x.</a:t>
            </a:r>
          </a:p>
          <a:p>
            <a:pPr>
              <a:lnSpc>
                <a:spcPct val="150000"/>
              </a:lnSpc>
            </a:pPr>
            <a:r>
              <a:rPr lang="en-IN" sz="2000" dirty="0">
                <a:latin typeface="Arial" panose="020B0604020202020204" pitchFamily="34" charset="0"/>
                <a:cs typeface="Arial" panose="020B0604020202020204" pitchFamily="34" charset="0"/>
              </a:rPr>
              <a:t>Suminski, R.R., Petosa, R., Utter, A.C. and Zhang, J.J. (2002). Physical Activity Among Ethnically Diverse College Students. Journal of American College Health, 51(2), pp.75–80.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://doi.org/10.1080/07448480209596333.</a:t>
            </a:r>
          </a:p>
          <a:p>
            <a:endParaRPr lang="en-IN" dirty="0"/>
          </a:p>
        </p:txBody>
      </p:sp>
    </p:spTree>
    <p:extLst>
      <p:ext uri="{BB962C8B-B14F-4D97-AF65-F5344CB8AC3E}">
        <p14:creationId xmlns:p14="http://schemas.microsoft.com/office/powerpoint/2010/main" val="2078637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1AFEB-9436-106C-EDAF-C5118D0AE18F}"/>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BD3A31B-0723-6AEB-1BD4-BD8A5ECF7837}"/>
              </a:ext>
            </a:extLst>
          </p:cNvPr>
          <p:cNvSpPr>
            <a:spLocks noGrp="1"/>
          </p:cNvSpPr>
          <p:nvPr>
            <p:ph idx="1"/>
          </p:nvPr>
        </p:nvSpPr>
        <p:spPr/>
        <p:txBody>
          <a:bodyPr/>
          <a:lstStyle/>
          <a:p>
            <a:pPr>
              <a:lnSpc>
                <a:spcPct val="150000"/>
              </a:lnSpc>
            </a:pPr>
            <a:r>
              <a:rPr lang="en-US" sz="2000" dirty="0">
                <a:latin typeface="Arial" panose="020B0604020202020204" pitchFamily="34" charset="0"/>
                <a:cs typeface="Arial" panose="020B0604020202020204" pitchFamily="34" charset="0"/>
              </a:rPr>
              <a:t>UWTSD (n.d.). Welcome to the Research Repository - Research Repository. [online] repository.uwtsd.ac.uk. Available at: https://repository.uwtsd.ac.uk/.</a:t>
            </a:r>
          </a:p>
          <a:p>
            <a:pPr>
              <a:lnSpc>
                <a:spcPct val="150000"/>
              </a:lnSpc>
            </a:pPr>
            <a:r>
              <a:rPr lang="en-US" sz="2000" dirty="0">
                <a:latin typeface="Arial" panose="020B0604020202020204" pitchFamily="34" charset="0"/>
                <a:cs typeface="Arial" panose="020B0604020202020204" pitchFamily="34" charset="0"/>
              </a:rPr>
              <a:t>Yan, Z. and Cardinal, B.J. (2013). Promoting Physical Activity Among International Students in Higher Education: A Peer-Education Approach. Journal of Physical Education, Recreation &amp; Dance, 84(1), pp.35–40. </a:t>
            </a:r>
            <a:r>
              <a:rPr lang="en-US" sz="2000" dirty="0" err="1">
                <a:latin typeface="Arial" panose="020B0604020202020204" pitchFamily="34" charset="0"/>
                <a:cs typeface="Arial" panose="020B0604020202020204" pitchFamily="34" charset="0"/>
              </a:rPr>
              <a:t>doi:https</a:t>
            </a:r>
            <a:r>
              <a:rPr lang="en-US" sz="2000" dirty="0">
                <a:latin typeface="Arial" panose="020B0604020202020204" pitchFamily="34" charset="0"/>
                <a:cs typeface="Arial" panose="020B0604020202020204" pitchFamily="34" charset="0"/>
              </a:rPr>
              <a:t>://doi.org/10.1080/07303084.2013.746151.</a:t>
            </a:r>
          </a:p>
          <a:p>
            <a:endParaRPr lang="en-IN" dirty="0"/>
          </a:p>
        </p:txBody>
      </p:sp>
    </p:spTree>
    <p:extLst>
      <p:ext uri="{BB962C8B-B14F-4D97-AF65-F5344CB8AC3E}">
        <p14:creationId xmlns:p14="http://schemas.microsoft.com/office/powerpoint/2010/main" val="3898853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56D0-032B-2E85-71AC-481768FCB919}"/>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95E9296-E749-68F8-F428-DFD53AC2FC62}"/>
              </a:ext>
            </a:extLst>
          </p:cNvPr>
          <p:cNvSpPr>
            <a:spLocks noGrp="1"/>
          </p:cNvSpPr>
          <p:nvPr>
            <p:ph idx="1"/>
          </p:nvPr>
        </p:nvSpPr>
        <p:spPr>
          <a:xfrm>
            <a:off x="838200" y="1825624"/>
            <a:ext cx="10515600" cy="4849495"/>
          </a:xfrm>
        </p:spPr>
        <p:txBody>
          <a:bodyPr/>
          <a:lstStyle/>
          <a:p>
            <a:pPr>
              <a:lnSpc>
                <a:spcPct val="150000"/>
              </a:lnSpc>
            </a:pPr>
            <a:r>
              <a:rPr lang="en-IN" sz="2000" dirty="0">
                <a:latin typeface="Arial" panose="020B0604020202020204" pitchFamily="34" charset="0"/>
                <a:cs typeface="Arial" panose="020B0604020202020204" pitchFamily="34" charset="0"/>
              </a:rPr>
              <a:t>Yan, Z., Cardinal, B.J. and </a:t>
            </a:r>
            <a:r>
              <a:rPr lang="en-IN" sz="2000" dirty="0" err="1">
                <a:latin typeface="Arial" panose="020B0604020202020204" pitchFamily="34" charset="0"/>
                <a:cs typeface="Arial" panose="020B0604020202020204" pitchFamily="34" charset="0"/>
              </a:rPr>
              <a:t>Acock</a:t>
            </a:r>
            <a:r>
              <a:rPr lang="en-IN" sz="2000" dirty="0">
                <a:latin typeface="Arial" panose="020B0604020202020204" pitchFamily="34" charset="0"/>
                <a:cs typeface="Arial" panose="020B0604020202020204" pitchFamily="34" charset="0"/>
              </a:rPr>
              <a:t>, A.C. (2015). Understanding Chinese international college and university students’ physical activity </a:t>
            </a:r>
            <a:r>
              <a:rPr lang="en-IN" sz="2000" dirty="0" err="1">
                <a:latin typeface="Arial" panose="020B0604020202020204" pitchFamily="34" charset="0"/>
                <a:cs typeface="Arial" panose="020B0604020202020204" pitchFamily="34" charset="0"/>
              </a:rPr>
              <a:t>behavior</a:t>
            </a:r>
            <a:r>
              <a:rPr lang="en-IN" sz="2000" dirty="0">
                <a:latin typeface="Arial" panose="020B0604020202020204" pitchFamily="34" charset="0"/>
                <a:cs typeface="Arial" panose="020B0604020202020204" pitchFamily="34" charset="0"/>
              </a:rPr>
              <a:t>. Journal of Sport and Health Science, 4(2), pp.203–210. </a:t>
            </a:r>
            <a:r>
              <a:rPr lang="en-IN" sz="2000" dirty="0" err="1">
                <a:latin typeface="Arial" panose="020B0604020202020204" pitchFamily="34" charset="0"/>
                <a:cs typeface="Arial" panose="020B0604020202020204" pitchFamily="34" charset="0"/>
              </a:rPr>
              <a:t>doi:https</a:t>
            </a:r>
            <a:r>
              <a:rPr lang="en-IN" sz="2000" dirty="0">
                <a:latin typeface="Arial" panose="020B0604020202020204" pitchFamily="34" charset="0"/>
                <a:cs typeface="Arial" panose="020B0604020202020204" pitchFamily="34" charset="0"/>
              </a:rPr>
              <a:t>://doi.org/10.1016/j.jshs.2013.07.002.</a:t>
            </a:r>
          </a:p>
          <a:p>
            <a:pPr>
              <a:lnSpc>
                <a:spcPct val="150000"/>
              </a:lnSpc>
            </a:pPr>
            <a:r>
              <a:rPr lang="en-IN" sz="2000" dirty="0">
                <a:latin typeface="Arial" panose="020B0604020202020204" pitchFamily="34" charset="0"/>
                <a:cs typeface="Arial" panose="020B0604020202020204" pitchFamily="34" charset="0"/>
              </a:rPr>
              <a:t>Yoh, T. (2009). Document - Gale Academic OneFile. [online] go.gale.com. Available at: https://go.gale.com/ps/i.do?id=GALE%7CA206687087&amp;sid=googleScholar&amp;v=2.1&amp;it=r&amp;linkaccess=abs&amp;issn=01463934&amp;p=AONE&amp;sw=w&amp;userGroupName=anon%7E1487354a&amp;aty=open-web-entry [Accessed 26 Feb. 2024].</a:t>
            </a:r>
          </a:p>
          <a:p>
            <a:endParaRPr lang="en-IN" dirty="0"/>
          </a:p>
        </p:txBody>
      </p:sp>
    </p:spTree>
    <p:extLst>
      <p:ext uri="{BB962C8B-B14F-4D97-AF65-F5344CB8AC3E}">
        <p14:creationId xmlns:p14="http://schemas.microsoft.com/office/powerpoint/2010/main" val="3505379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79E01-E8F1-7692-8A68-3155ADE09EAD}"/>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References</a:t>
            </a:r>
            <a:r>
              <a:rPr lang="en-IN" dirty="0"/>
              <a:t> </a:t>
            </a:r>
          </a:p>
        </p:txBody>
      </p:sp>
      <p:sp>
        <p:nvSpPr>
          <p:cNvPr id="3" name="Content Placeholder 2">
            <a:extLst>
              <a:ext uri="{FF2B5EF4-FFF2-40B4-BE49-F238E27FC236}">
                <a16:creationId xmlns:a16="http://schemas.microsoft.com/office/drawing/2014/main" id="{43995648-E6F2-2B08-3935-A903A93889F3}"/>
              </a:ext>
            </a:extLst>
          </p:cNvPr>
          <p:cNvSpPr>
            <a:spLocks noGrp="1"/>
          </p:cNvSpPr>
          <p:nvPr>
            <p:ph idx="1"/>
          </p:nvPr>
        </p:nvSpPr>
        <p:spPr/>
        <p:txBody>
          <a:bodyPr>
            <a:normAutofit/>
          </a:bodyPr>
          <a:lstStyle/>
          <a:p>
            <a:pPr>
              <a:lnSpc>
                <a:spcPct val="150000"/>
              </a:lnSpc>
            </a:pPr>
            <a:r>
              <a:rPr lang="en-IN" sz="2000" dirty="0">
                <a:latin typeface="Arial" panose="020B0604020202020204" pitchFamily="34" charset="0"/>
                <a:cs typeface="Arial" panose="020B0604020202020204" pitchFamily="34" charset="0"/>
              </a:rPr>
              <a:t>Yoh, T., Yang, H. and Gordon, B. (2008). STATUS OF PARTICIPATION IN PHYSICAL ACTIVITY AMONG INTERNATIONAL STUDENTS ATTENDING COLLEGES AND UNIVERSITIES IN THE UNITED STATES. | College Student Journal | EBSCOhost. [online] openurl.ebsco.com. Available at: https://openurl.ebsco.com/EPDB%3Agcd%3A2%3A19156882/detailv2?sid=ebsco%3Aplink%3Ascholar&amp;id=ebsco%3Agcd%3A34876578&amp;crl=f [Accessed 26 Feb. 2024].</a:t>
            </a:r>
          </a:p>
        </p:txBody>
      </p:sp>
    </p:spTree>
    <p:extLst>
      <p:ext uri="{BB962C8B-B14F-4D97-AF65-F5344CB8AC3E}">
        <p14:creationId xmlns:p14="http://schemas.microsoft.com/office/powerpoint/2010/main" val="811056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150</TotalTime>
  <Words>1874</Words>
  <Application>Microsoft Office PowerPoint</Application>
  <PresentationFormat>Widescreen</PresentationFormat>
  <Paragraphs>99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Prevalence of physical activity among international students in UWTSD university</vt:lpstr>
      <vt:lpstr>Introduction </vt:lpstr>
      <vt:lpstr>Rationale </vt:lpstr>
      <vt:lpstr>Proposed Research </vt:lpstr>
      <vt:lpstr>Proposed Research </vt:lpstr>
      <vt:lpstr>Research Design </vt:lpstr>
      <vt:lpstr>Research Design </vt:lpstr>
      <vt:lpstr>Research Design </vt:lpstr>
      <vt:lpstr>Research Design </vt:lpstr>
      <vt:lpstr>Recruitment, Sampling &amp; Study Participants</vt:lpstr>
      <vt:lpstr>Materials/Data Collection Method(s)/procedure/tool </vt:lpstr>
      <vt:lpstr>Questionnaire </vt:lpstr>
      <vt:lpstr>Ethical consideration </vt:lpstr>
      <vt:lpstr>Implication of Research </vt:lpstr>
      <vt:lpstr>Gantt Chart  </vt:lpstr>
      <vt:lpstr>References </vt:lpstr>
      <vt:lpstr>References</vt:lpstr>
      <vt:lpstr>References </vt:lpstr>
      <vt:lpstr>References </vt:lpstr>
      <vt:lpstr>References </vt:lpstr>
      <vt:lpstr>References </vt:lpstr>
      <vt:lpstr>References</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international students in UWTSD university</dc:title>
  <dc:creator>Ankit Amin</dc:creator>
  <cp:lastModifiedBy>Ankit Amin</cp:lastModifiedBy>
  <cp:revision>4</cp:revision>
  <dcterms:created xsi:type="dcterms:W3CDTF">2024-02-27T03:41:18Z</dcterms:created>
  <dcterms:modified xsi:type="dcterms:W3CDTF">2024-02-29T07:07:26Z</dcterms:modified>
</cp:coreProperties>
</file>